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5" r:id="rId23"/>
    <p:sldId id="278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5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2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8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6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56C5-C632-4236-8CE4-D275C4912A01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F94FC-0773-47B0-ABB3-53AE37F20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Social-Network Graphs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08262"/>
          </a:xfrm>
        </p:spPr>
        <p:txBody>
          <a:bodyPr>
            <a:normAutofit/>
          </a:bodyPr>
          <a:lstStyle/>
          <a:p>
            <a:r>
              <a:rPr lang="en-US" dirty="0" smtClean="0"/>
              <a:t>Direct Discovery of Communities</a:t>
            </a:r>
          </a:p>
          <a:p>
            <a:r>
              <a:rPr lang="en-US" dirty="0" smtClean="0"/>
              <a:t>Partitioning of graphs</a:t>
            </a:r>
          </a:p>
          <a:p>
            <a:r>
              <a:rPr lang="en-US" dirty="0" smtClean="0"/>
              <a:t>Finding overlapping communities</a:t>
            </a:r>
          </a:p>
          <a:p>
            <a:r>
              <a:rPr lang="en-US" dirty="0" smtClean="0"/>
              <a:t>Counting Triangles</a:t>
            </a:r>
          </a:p>
          <a:p>
            <a:r>
              <a:rPr lang="en-US" dirty="0" smtClean="0"/>
              <a:t>Neighborhood properties of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4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makes good partition?</a:t>
            </a:r>
          </a:p>
          <a:p>
            <a:r>
              <a:rPr lang="en-US" dirty="0"/>
              <a:t>Divide nodes into two sets so that the cut (set of edges that connect nodes </a:t>
            </a:r>
            <a:r>
              <a:rPr lang="en-US" dirty="0" smtClean="0"/>
              <a:t>in different </a:t>
            </a:r>
            <a:r>
              <a:rPr lang="en-US" dirty="0"/>
              <a:t>sets) is </a:t>
            </a:r>
            <a:r>
              <a:rPr lang="en-US" dirty="0" smtClean="0"/>
              <a:t>minimized.</a:t>
            </a:r>
          </a:p>
          <a:p>
            <a:r>
              <a:rPr lang="en-US" dirty="0" smtClean="0"/>
              <a:t>It needs the two sets to be approximately equal in size.</a:t>
            </a:r>
          </a:p>
          <a:p>
            <a:r>
              <a:rPr lang="en-US" dirty="0"/>
              <a:t>Maximize the number of </a:t>
            </a:r>
            <a:r>
              <a:rPr lang="en-US" dirty="0" smtClean="0"/>
              <a:t>within-group connections</a:t>
            </a:r>
          </a:p>
          <a:p>
            <a:r>
              <a:rPr lang="en-US" dirty="0"/>
              <a:t>Minimize the number of between-group </a:t>
            </a:r>
            <a:r>
              <a:rPr lang="en-US" dirty="0" smtClean="0"/>
              <a:t>connections</a:t>
            </a:r>
          </a:p>
          <a:p>
            <a:r>
              <a:rPr lang="en-US" dirty="0" smtClean="0"/>
              <a:t>Examples: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4924424"/>
            <a:ext cx="2847975" cy="1457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00" y="4572133"/>
            <a:ext cx="4800000" cy="2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5900"/>
            <a:ext cx="4810125" cy="48958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– 3:</a:t>
            </a:r>
          </a:p>
          <a:p>
            <a:r>
              <a:rPr lang="en-US" dirty="0" smtClean="0"/>
              <a:t>It is a variant of previous example</a:t>
            </a:r>
          </a:p>
          <a:p>
            <a:r>
              <a:rPr lang="en-US" dirty="0"/>
              <a:t>If all we wanted was to </a:t>
            </a:r>
            <a:r>
              <a:rPr lang="en-US" b="1" dirty="0" smtClean="0"/>
              <a:t>minimize the </a:t>
            </a:r>
            <a:r>
              <a:rPr lang="en-US" b="1" dirty="0"/>
              <a:t>size of the cut</a:t>
            </a:r>
            <a:r>
              <a:rPr lang="en-US" dirty="0"/>
              <a:t>, then the best choice would be to put </a:t>
            </a:r>
            <a:r>
              <a:rPr lang="en-US" b="1" dirty="0"/>
              <a:t>H</a:t>
            </a:r>
            <a:r>
              <a:rPr lang="en-US" dirty="0"/>
              <a:t> in one set and </a:t>
            </a:r>
            <a:r>
              <a:rPr lang="en-US" dirty="0" smtClean="0"/>
              <a:t>all the </a:t>
            </a:r>
            <a:r>
              <a:rPr lang="en-US" dirty="0"/>
              <a:t>other nodes in the other set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is not acceptable, because one set is too small</a:t>
            </a:r>
          </a:p>
          <a:p>
            <a:r>
              <a:rPr lang="en-US" dirty="0"/>
              <a:t>Better is to use cut with (B,D) and (C,G</a:t>
            </a:r>
            <a:r>
              <a:rPr lang="en-US" dirty="0" smtClean="0"/>
              <a:t>)</a:t>
            </a:r>
          </a:p>
          <a:p>
            <a:r>
              <a:rPr lang="en-US" b="1" dirty="0"/>
              <a:t>Smallest cut is not necessarily the best cut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027906"/>
            <a:ext cx="6343650" cy="512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1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 cut..</a:t>
            </a:r>
          </a:p>
          <a:p>
            <a:r>
              <a:rPr lang="en-US" b="1" dirty="0"/>
              <a:t> Express partitioning objectives as a function of the “edge cut” of </a:t>
            </a:r>
            <a:r>
              <a:rPr lang="en-US" b="1" dirty="0" smtClean="0"/>
              <a:t>the partition</a:t>
            </a:r>
          </a:p>
          <a:p>
            <a:r>
              <a:rPr lang="en-US" dirty="0"/>
              <a:t>CUT: Set of edges with only one vertex in a </a:t>
            </a:r>
            <a:r>
              <a:rPr lang="en-US" dirty="0" smtClean="0"/>
              <a:t>group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562350"/>
            <a:ext cx="779145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7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b="1" dirty="0" smtClean="0"/>
              <a:t>Criterion: Minimum Cut</a:t>
            </a:r>
          </a:p>
          <a:p>
            <a:pPr lvl="1"/>
            <a:r>
              <a:rPr lang="en-US" dirty="0"/>
              <a:t>Minimize weight of connections between </a:t>
            </a:r>
            <a:r>
              <a:rPr lang="en-US" dirty="0" smtClean="0"/>
              <a:t>groups</a:t>
            </a:r>
          </a:p>
          <a:p>
            <a:pPr lvl="1"/>
            <a:r>
              <a:rPr lang="en-US" dirty="0"/>
              <a:t> </a:t>
            </a:r>
            <a:r>
              <a:rPr lang="en-US" b="1" dirty="0" err="1" smtClean="0"/>
              <a:t>arg</a:t>
            </a:r>
            <a:r>
              <a:rPr lang="en-US" b="1" dirty="0" smtClean="0"/>
              <a:t>(MIN</a:t>
            </a:r>
            <a:r>
              <a:rPr lang="en-US" b="1" baseline="-25000" dirty="0" smtClean="0"/>
              <a:t>A,B</a:t>
            </a:r>
            <a:r>
              <a:rPr lang="en-US" b="1" dirty="0" smtClean="0"/>
              <a:t> CUT(A,B))</a:t>
            </a:r>
          </a:p>
          <a:p>
            <a:endParaRPr lang="en-US" dirty="0" smtClean="0"/>
          </a:p>
          <a:p>
            <a:r>
              <a:rPr lang="en-US" b="1" dirty="0" smtClean="0"/>
              <a:t>Problems:</a:t>
            </a:r>
          </a:p>
          <a:p>
            <a:r>
              <a:rPr lang="en-US" dirty="0"/>
              <a:t>Only considers external cluster </a:t>
            </a:r>
            <a:r>
              <a:rPr lang="en-US" dirty="0" smtClean="0"/>
              <a:t>connections</a:t>
            </a:r>
          </a:p>
          <a:p>
            <a:r>
              <a:rPr lang="en-US" dirty="0"/>
              <a:t>Does not consider internal cluster connectivity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0" y="1885950"/>
            <a:ext cx="422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04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Normalized cut..</a:t>
            </a:r>
          </a:p>
          <a:p>
            <a:r>
              <a:rPr lang="en-US" dirty="0" smtClean="0"/>
              <a:t>Good Cut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It must </a:t>
            </a:r>
            <a:r>
              <a:rPr lang="en-US" dirty="0">
                <a:sym typeface="Wingdings" panose="05000000000000000000" pitchFamily="2" charset="2"/>
              </a:rPr>
              <a:t>balance the size of the cut </a:t>
            </a:r>
            <a:r>
              <a:rPr lang="en-US" dirty="0" smtClean="0">
                <a:sym typeface="Wingdings" panose="05000000000000000000" pitchFamily="2" charset="2"/>
              </a:rPr>
              <a:t>itself against </a:t>
            </a:r>
            <a:r>
              <a:rPr lang="en-US" dirty="0">
                <a:sym typeface="Wingdings" panose="05000000000000000000" pitchFamily="2" charset="2"/>
              </a:rPr>
              <a:t>the difference in the sizes of the sets that the cut </a:t>
            </a:r>
            <a:r>
              <a:rPr lang="en-US" dirty="0" smtClean="0">
                <a:sym typeface="Wingdings" panose="05000000000000000000" pitchFamily="2" charset="2"/>
              </a:rPr>
              <a:t>creates.   this becomes the </a:t>
            </a:r>
            <a:r>
              <a:rPr lang="en-US" b="1" dirty="0" smtClean="0">
                <a:sym typeface="Wingdings" panose="05000000000000000000" pitchFamily="2" charset="2"/>
              </a:rPr>
              <a:t>criterion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To do this we are using “</a:t>
            </a:r>
            <a:r>
              <a:rPr lang="en-US" b="1" dirty="0" smtClean="0">
                <a:sym typeface="Wingdings" panose="05000000000000000000" pitchFamily="2" charset="2"/>
              </a:rPr>
              <a:t>Normalized cut</a:t>
            </a:r>
            <a:r>
              <a:rPr lang="en-US" dirty="0" smtClean="0">
                <a:sym typeface="Wingdings" panose="05000000000000000000" pitchFamily="2" charset="2"/>
              </a:rPr>
              <a:t>” [</a:t>
            </a:r>
            <a:r>
              <a:rPr lang="en-US" dirty="0" smtClean="0"/>
              <a:t>Shi-Malik</a:t>
            </a:r>
            <a:r>
              <a:rPr lang="en-US" dirty="0"/>
              <a:t>, ’97]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Connectivity between groups relative to the density of each </a:t>
            </a:r>
            <a:r>
              <a:rPr lang="en-US" b="1" dirty="0" smtClean="0"/>
              <a:t>group</a:t>
            </a:r>
          </a:p>
          <a:p>
            <a:pPr lvl="1"/>
            <a:r>
              <a:rPr lang="en-US" dirty="0" smtClean="0"/>
              <a:t>Let us assume the Normalized cut is represented as “</a:t>
            </a:r>
            <a:r>
              <a:rPr lang="en-US" b="1" dirty="0" err="1" smtClean="0"/>
              <a:t>ncut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It is used to produce more balanced partitions</a:t>
            </a:r>
          </a:p>
          <a:p>
            <a:r>
              <a:rPr lang="en-US" dirty="0"/>
              <a:t>How do we efficiently find a good partition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 Problem: Computing optimal cut is NP-hard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006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b="1" dirty="0" smtClean="0"/>
              <a:t>Normalized cut..</a:t>
            </a:r>
          </a:p>
          <a:p>
            <a:pPr lvl="1"/>
            <a:r>
              <a:rPr lang="en-US" dirty="0" smtClean="0"/>
              <a:t>Vol(S) defines the volume of the set – S.  The volume of the set specifies the number of edges in the set.</a:t>
            </a:r>
          </a:p>
          <a:p>
            <a:pPr lvl="1"/>
            <a:r>
              <a:rPr lang="en-US" dirty="0" smtClean="0"/>
              <a:t>Let us assume we partition </a:t>
            </a:r>
            <a:r>
              <a:rPr lang="en-US" dirty="0"/>
              <a:t>the nodes of a graph into two disjoint sets </a:t>
            </a:r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b="1" dirty="0"/>
              <a:t>T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Let Cut(S, T ) be the number of edges that connect a node in S to a node in </a:t>
            </a:r>
            <a:r>
              <a:rPr lang="en-US" dirty="0" smtClean="0"/>
              <a:t>T.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Then Normalized Cut 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42" y="4262478"/>
            <a:ext cx="3900257" cy="9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7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b="1" dirty="0" smtClean="0"/>
              <a:t>Normalized cut: Example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99" y="1027906"/>
            <a:ext cx="4333875" cy="5125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" y="1943100"/>
            <a:ext cx="710564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52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b="1" dirty="0" smtClean="0"/>
              <a:t>Matrix representation of a Graph:</a:t>
            </a:r>
          </a:p>
          <a:p>
            <a:r>
              <a:rPr lang="en-US" b="1" dirty="0" smtClean="0"/>
              <a:t>1</a:t>
            </a:r>
            <a:r>
              <a:rPr lang="en-US" b="1" dirty="0"/>
              <a:t>. Adjacency </a:t>
            </a:r>
            <a:r>
              <a:rPr lang="en-US" b="1" dirty="0" smtClean="0"/>
              <a:t>Matrix</a:t>
            </a:r>
          </a:p>
          <a:p>
            <a:r>
              <a:rPr lang="en-US" b="1" dirty="0"/>
              <a:t>2. Degree </a:t>
            </a:r>
            <a:r>
              <a:rPr lang="en-US" b="1" dirty="0" smtClean="0"/>
              <a:t>Matrix</a:t>
            </a:r>
          </a:p>
          <a:p>
            <a:r>
              <a:rPr lang="en-US" b="1" dirty="0" smtClean="0"/>
              <a:t>3</a:t>
            </a:r>
            <a:r>
              <a:rPr lang="en-US" b="1" dirty="0"/>
              <a:t>. Laplacian Matrix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6571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533524"/>
            <a:ext cx="944880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2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314450"/>
            <a:ext cx="10001250" cy="50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3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Discovery of Communities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previous session, we have discussed the </a:t>
            </a:r>
            <a:r>
              <a:rPr lang="en-US" b="1" dirty="0" smtClean="0"/>
              <a:t>Between</a:t>
            </a:r>
            <a:r>
              <a:rPr lang="en-US" dirty="0" smtClean="0"/>
              <a:t> to find the communities </a:t>
            </a:r>
            <a:r>
              <a:rPr lang="en-US" b="1" dirty="0" smtClean="0"/>
              <a:t>by </a:t>
            </a:r>
            <a:r>
              <a:rPr lang="en-US" b="1" dirty="0"/>
              <a:t>partitioning all the individuals in a social </a:t>
            </a:r>
            <a:r>
              <a:rPr lang="en-US" b="1" dirty="0" smtClean="0"/>
              <a:t>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Even this approach is an efficient, it has many shortcomings</a:t>
            </a:r>
          </a:p>
          <a:p>
            <a:r>
              <a:rPr lang="en-US" dirty="0" smtClean="0"/>
              <a:t>It is not possible to place an individual in two different communities, and everyone is assigned to a community</a:t>
            </a:r>
          </a:p>
          <a:p>
            <a:endParaRPr lang="en-US" dirty="0" smtClean="0"/>
          </a:p>
          <a:p>
            <a:r>
              <a:rPr lang="en-US" dirty="0" smtClean="0"/>
              <a:t>A technique for discovering communities </a:t>
            </a:r>
            <a:r>
              <a:rPr lang="en-US" b="1" dirty="0" smtClean="0"/>
              <a:t>directly by looking for subsets of the nodes</a:t>
            </a:r>
            <a:r>
              <a:rPr lang="en-US" dirty="0" smtClean="0"/>
              <a:t> that have a relatively </a:t>
            </a:r>
            <a:r>
              <a:rPr lang="en-US" b="1" dirty="0" smtClean="0"/>
              <a:t>large number of edges among them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 indirectly this technique finds the large frequent </a:t>
            </a:r>
            <a:r>
              <a:rPr lang="en-US" dirty="0" err="1" smtClean="0">
                <a:sym typeface="Wingdings" panose="05000000000000000000" pitchFamily="2" charset="2"/>
              </a:rPr>
              <a:t>itemsets</a:t>
            </a:r>
            <a:r>
              <a:rPr lang="en-US" dirty="0" smtClean="0">
                <a:sym typeface="Wingdings" panose="05000000000000000000" pitchFamily="2" charset="2"/>
              </a:rPr>
              <a:t> in graph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0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74"/>
            <a:ext cx="10706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1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85901"/>
            <a:ext cx="10744199" cy="48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9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2550"/>
            <a:ext cx="10648949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4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352550"/>
            <a:ext cx="103441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8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b="1" dirty="0" smtClean="0"/>
              <a:t>With the help of eigenvalues and eigenvectors of a Laplace matrix of the given graph, we can get a good idea on best way of partition of a given graph.</a:t>
            </a:r>
          </a:p>
          <a:p>
            <a:r>
              <a:rPr lang="en-US" b="1" dirty="0"/>
              <a:t>When dealing with the Laplacian matrix, however, it </a:t>
            </a:r>
            <a:r>
              <a:rPr lang="en-US" b="1" dirty="0" smtClean="0"/>
              <a:t>turns out </a:t>
            </a:r>
            <a:r>
              <a:rPr lang="en-US" b="1" dirty="0"/>
              <a:t>that the smallest eigenvalues and their eigenvectors reveal the </a:t>
            </a:r>
            <a:r>
              <a:rPr lang="en-US" b="1" dirty="0" smtClean="0"/>
              <a:t>information we </a:t>
            </a:r>
            <a:r>
              <a:rPr lang="en-US" b="1" dirty="0"/>
              <a:t>desire.</a:t>
            </a:r>
          </a:p>
          <a:p>
            <a:r>
              <a:rPr lang="en-US" b="1" dirty="0"/>
              <a:t>The smallest </a:t>
            </a:r>
            <a:r>
              <a:rPr lang="en-US" b="1" dirty="0" smtClean="0"/>
              <a:t>eigenvalue </a:t>
            </a:r>
            <a:r>
              <a:rPr lang="en-US" b="1" dirty="0"/>
              <a:t>for every Laplacian matrix is 0, and its corresponding eigenvector is [1, 1, . . . , 1</a:t>
            </a:r>
            <a:r>
              <a:rPr lang="en-US" b="1" dirty="0" smtClean="0"/>
              <a:t>].</a:t>
            </a:r>
          </a:p>
          <a:p>
            <a:r>
              <a:rPr lang="en-US" b="1" dirty="0" smtClean="0"/>
              <a:t>Second smallest eigenvalue of the Laplace symmetric matrix give the best partition of the given graph.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3718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14512"/>
            <a:ext cx="8801100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94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 panose="05000000000000000000" pitchFamily="2" charset="2"/>
            </a:endParaRP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57312"/>
            <a:ext cx="10934700" cy="52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Discovery of Communities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0900" cy="4556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we could find sets of nodes with many </a:t>
            </a:r>
            <a:r>
              <a:rPr lang="en-US" dirty="0" smtClean="0"/>
              <a:t>edges between </a:t>
            </a:r>
            <a:r>
              <a:rPr lang="en-US" dirty="0"/>
              <a:t>them</a:t>
            </a:r>
            <a:r>
              <a:rPr lang="en-US" dirty="0" smtClean="0"/>
              <a:t> ?</a:t>
            </a:r>
          </a:p>
          <a:p>
            <a:r>
              <a:rPr lang="en-US" dirty="0" smtClean="0"/>
              <a:t>Idea : Finding the </a:t>
            </a:r>
            <a:r>
              <a:rPr lang="en-US" b="1" dirty="0" smtClean="0"/>
              <a:t>large clique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Clique definition</a:t>
            </a:r>
            <a:r>
              <a:rPr lang="en-US" i="1" dirty="0" smtClean="0"/>
              <a:t>:  In the mathematical area of graph theory, a clique is a subset of vertices of an undirected graph such that every two distinct vertices in the clique are adjacent; that is, its induced subgraph is complete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Finding Maximum clique in a graph is NP-Complete problem.</a:t>
            </a:r>
          </a:p>
          <a:p>
            <a:r>
              <a:rPr lang="en-US" dirty="0"/>
              <a:t>even approximating </a:t>
            </a:r>
            <a:r>
              <a:rPr lang="en-US" dirty="0" smtClean="0"/>
              <a:t>the maximal </a:t>
            </a:r>
            <a:r>
              <a:rPr lang="en-US" dirty="0"/>
              <a:t>clique is </a:t>
            </a:r>
            <a:r>
              <a:rPr lang="en-US" dirty="0" smtClean="0"/>
              <a:t>hard.</a:t>
            </a:r>
          </a:p>
          <a:p>
            <a:r>
              <a:rPr lang="en-US" dirty="0" smtClean="0"/>
              <a:t>it is possible to have a set of nodes with almost all edges between them, yet with relatively small cliques.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2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Discovery of Communities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0900" cy="45561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we could find sets of nodes with many </a:t>
            </a:r>
            <a:r>
              <a:rPr lang="en-US" dirty="0" smtClean="0"/>
              <a:t>edges between </a:t>
            </a:r>
            <a:r>
              <a:rPr lang="en-US" dirty="0"/>
              <a:t>them</a:t>
            </a:r>
            <a:r>
              <a:rPr lang="en-US" dirty="0" smtClean="0"/>
              <a:t> ?</a:t>
            </a:r>
          </a:p>
          <a:p>
            <a:r>
              <a:rPr lang="en-US" dirty="0" smtClean="0"/>
              <a:t>Idea : Finding the </a:t>
            </a:r>
            <a:r>
              <a:rPr lang="en-US" b="1" dirty="0" smtClean="0"/>
              <a:t>large clique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Clique definition</a:t>
            </a:r>
            <a:r>
              <a:rPr lang="en-US" i="1" dirty="0" smtClean="0"/>
              <a:t>:  In the mathematical area of graph theory, a clique is a subset of vertices of an undirected graph such that every two distinct vertices in the clique are adjacent; that is, its induced subgraph is complete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Finding Maximum clique in a graph is NP-Complete problem.</a:t>
            </a:r>
          </a:p>
          <a:p>
            <a:r>
              <a:rPr lang="en-US" dirty="0"/>
              <a:t>even approximating </a:t>
            </a:r>
            <a:r>
              <a:rPr lang="en-US" dirty="0" smtClean="0"/>
              <a:t>the maximal </a:t>
            </a:r>
            <a:r>
              <a:rPr lang="en-US" dirty="0"/>
              <a:t>clique is </a:t>
            </a:r>
            <a:r>
              <a:rPr lang="en-US" dirty="0" smtClean="0"/>
              <a:t>hard.</a:t>
            </a:r>
          </a:p>
          <a:p>
            <a:r>
              <a:rPr lang="en-US" dirty="0" smtClean="0"/>
              <a:t>it is possible to have a set of nodes with almost all edges between them, yet with relatively small cliques.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Discovery of Communities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0900" cy="4556125"/>
          </a:xfrm>
        </p:spPr>
        <p:txBody>
          <a:bodyPr>
            <a:normAutofit/>
          </a:bodyPr>
          <a:lstStyle/>
          <a:p>
            <a:r>
              <a:rPr lang="en-US" dirty="0" smtClean="0"/>
              <a:t>Another Idea : Bipartite Graphs.</a:t>
            </a:r>
          </a:p>
          <a:p>
            <a:r>
              <a:rPr lang="en-US" b="1" i="1" dirty="0" smtClean="0"/>
              <a:t>A complete bipartite graph consists of </a:t>
            </a:r>
            <a:r>
              <a:rPr lang="en-US" b="1" i="1" dirty="0" smtClean="0">
                <a:solidFill>
                  <a:srgbClr val="FF0000"/>
                </a:solidFill>
              </a:rPr>
              <a:t>s</a:t>
            </a:r>
            <a:r>
              <a:rPr lang="en-US" b="1" i="1" dirty="0" smtClean="0"/>
              <a:t> nodes on one side and </a:t>
            </a:r>
            <a:r>
              <a:rPr lang="en-US" b="1" i="1" dirty="0" smtClean="0">
                <a:solidFill>
                  <a:srgbClr val="FF0000"/>
                </a:solidFill>
              </a:rPr>
              <a:t>t</a:t>
            </a:r>
            <a:r>
              <a:rPr lang="en-US" b="1" i="1" dirty="0" smtClean="0"/>
              <a:t> nodes on the other side, with all </a:t>
            </a:r>
            <a:r>
              <a:rPr lang="en-US" b="1" i="1" dirty="0" err="1" smtClean="0">
                <a:solidFill>
                  <a:srgbClr val="FF0000"/>
                </a:solidFill>
              </a:rPr>
              <a:t>st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/>
              <a:t>possible edges between the nodes of one side and the other present.</a:t>
            </a:r>
            <a:r>
              <a:rPr lang="en-US" dirty="0"/>
              <a:t> </a:t>
            </a:r>
            <a:r>
              <a:rPr lang="en-US" dirty="0" smtClean="0"/>
              <a:t>Denote this graph as </a:t>
            </a:r>
            <a:r>
              <a:rPr lang="en-US" b="1" dirty="0" err="1" smtClean="0"/>
              <a:t>K</a:t>
            </a:r>
            <a:r>
              <a:rPr lang="en-US" b="1" baseline="-25000" dirty="0" err="1" smtClean="0"/>
              <a:t>s,t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possible to guarantee that a bipartite graph with</a:t>
            </a:r>
          </a:p>
          <a:p>
            <a:pPr marL="0" indent="0">
              <a:buNone/>
            </a:pPr>
            <a:r>
              <a:rPr lang="en-US" dirty="0" smtClean="0"/>
              <a:t> many edges has a large complete </a:t>
            </a:r>
            <a:r>
              <a:rPr lang="en-US" b="1" dirty="0" smtClean="0"/>
              <a:t>bipartite subgraph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(unlike cliques). Bipartite subgraph </a:t>
            </a:r>
            <a:r>
              <a:rPr lang="en-US" dirty="0" smtClean="0">
                <a:sym typeface="Wingdings" panose="05000000000000000000" pitchFamily="2" charset="2"/>
              </a:rPr>
              <a:t> bi-clique</a:t>
            </a:r>
            <a:endParaRPr lang="en-US" dirty="0" smtClean="0"/>
          </a:p>
          <a:p>
            <a:r>
              <a:rPr lang="en-US" dirty="0"/>
              <a:t>might be regarded as the nucleus of community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525" y="3392485"/>
            <a:ext cx="26955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7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Discovery of Communities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If </a:t>
            </a:r>
            <a:r>
              <a:rPr lang="en-US" dirty="0"/>
              <a:t>the graph itself </a:t>
            </a:r>
            <a:r>
              <a:rPr lang="en-US" dirty="0" smtClean="0"/>
              <a:t>is k-partite then then we can take nodes of two types and the edges between them to form a bipartite graph.</a:t>
            </a:r>
          </a:p>
          <a:p>
            <a:r>
              <a:rPr lang="en-US" dirty="0" smtClean="0"/>
              <a:t>In this bipartite graph, we can search for complete bipartite subgraphs as the nuclei of communities.</a:t>
            </a:r>
          </a:p>
          <a:p>
            <a:r>
              <a:rPr lang="en-US" dirty="0" smtClean="0"/>
              <a:t>complete bipartite subgraphs also used to find community in ordinary graphs where nodes all have the same type.</a:t>
            </a:r>
          </a:p>
          <a:p>
            <a:pPr lvl="1"/>
            <a:r>
              <a:rPr lang="en-US" dirty="0" smtClean="0"/>
              <a:t>Divide the nodes into two equal groups at random.</a:t>
            </a:r>
          </a:p>
          <a:p>
            <a:pPr lvl="1"/>
            <a:r>
              <a:rPr lang="en-US" dirty="0" smtClean="0"/>
              <a:t>If a community exists, then we would expect about half its nodes to fall into each group, and we would expect that about half its edges would go between groups.</a:t>
            </a:r>
          </a:p>
          <a:p>
            <a:pPr lvl="1"/>
            <a:r>
              <a:rPr lang="en-US" dirty="0" smtClean="0"/>
              <a:t>Thus, we still have a reasonable chance of identifying a large complete bipartite subgraph in the community.</a:t>
            </a:r>
          </a:p>
          <a:p>
            <a:pPr lvl="1"/>
            <a:r>
              <a:rPr lang="en-US" dirty="0" smtClean="0"/>
              <a:t>To this nucleus we can add nodes from either of the two groups, if they have edges to many of the nodes already identified as belonging to the community.</a:t>
            </a:r>
          </a:p>
        </p:txBody>
      </p:sp>
    </p:spTree>
    <p:extLst>
      <p:ext uri="{BB962C8B-B14F-4D97-AF65-F5344CB8AC3E}">
        <p14:creationId xmlns:p14="http://schemas.microsoft.com/office/powerpoint/2010/main" val="25932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Direct Discovery of Communities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the graph itself </a:t>
            </a:r>
            <a:r>
              <a:rPr lang="en-US" dirty="0" smtClean="0"/>
              <a:t>is k-partite then then we can take nodes of two types and the edges between them to form a bipartite graph.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375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r>
              <a:rPr lang="en-US" dirty="0" smtClean="0"/>
              <a:t>It is an another </a:t>
            </a:r>
            <a:r>
              <a:rPr lang="en-US" dirty="0"/>
              <a:t>approach to organizing </a:t>
            </a:r>
            <a:r>
              <a:rPr lang="en-US" dirty="0" smtClean="0"/>
              <a:t>social-network graphs.</a:t>
            </a:r>
          </a:p>
          <a:p>
            <a:r>
              <a:rPr lang="en-US" b="1" dirty="0"/>
              <a:t>Problem: </a:t>
            </a:r>
            <a:endParaRPr lang="en-US" b="1" dirty="0" smtClean="0"/>
          </a:p>
          <a:p>
            <a:pPr lvl="1"/>
            <a:r>
              <a:rPr lang="en-US" b="1" dirty="0" smtClean="0"/>
              <a:t>partitioning </a:t>
            </a:r>
            <a:r>
              <a:rPr lang="en-US" b="1" dirty="0"/>
              <a:t>a graph to minimize the number of edges that </a:t>
            </a:r>
            <a:r>
              <a:rPr lang="en-US" b="1" dirty="0" smtClean="0"/>
              <a:t>connect different </a:t>
            </a:r>
            <a:r>
              <a:rPr lang="en-US" b="1" dirty="0"/>
              <a:t>components (communities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Goal:</a:t>
            </a:r>
          </a:p>
          <a:p>
            <a:pPr lvl="1"/>
            <a:r>
              <a:rPr lang="en-US" b="1" dirty="0" smtClean="0"/>
              <a:t>Minimizing the cut size.</a:t>
            </a:r>
          </a:p>
          <a:p>
            <a:r>
              <a:rPr lang="en-US" dirty="0" smtClean="0"/>
              <a:t>It uses important concepts from Matrix theory such as spectral methods.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47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Partition of Graphs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1010900" cy="489584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5901"/>
            <a:ext cx="106870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9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1186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 Theme</vt:lpstr>
      <vt:lpstr>Mining Social-Network Graphs</vt:lpstr>
      <vt:lpstr>Direct Discovery of Communities</vt:lpstr>
      <vt:lpstr>Direct Discovery of Communities</vt:lpstr>
      <vt:lpstr>Direct Discovery of Communities</vt:lpstr>
      <vt:lpstr>Direct Discovery of Communities</vt:lpstr>
      <vt:lpstr>Direct Discovery of Communities</vt:lpstr>
      <vt:lpstr>Direct Discovery of Communities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  <vt:lpstr>Partition of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Social-Network Graphs</dc:title>
  <dc:creator>Windows User</dc:creator>
  <cp:lastModifiedBy>Windows User</cp:lastModifiedBy>
  <cp:revision>45</cp:revision>
  <dcterms:created xsi:type="dcterms:W3CDTF">2020-02-26T12:39:53Z</dcterms:created>
  <dcterms:modified xsi:type="dcterms:W3CDTF">2020-03-27T08:21:01Z</dcterms:modified>
</cp:coreProperties>
</file>