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media/image7.png" ContentType="image/png"/>
  <Override PartName="/ppt/media/image2.jpeg" ContentType="image/jpe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54"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55"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156"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157"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158" name="PlaceHolder 6"/>
          <p:cNvSpPr>
            <a:spLocks noGrp="1"/>
          </p:cNvSpPr>
          <p:nvPr>
            <p:ph type="sldNum"/>
          </p:nvPr>
        </p:nvSpPr>
        <p:spPr>
          <a:xfrm>
            <a:off x="4278960" y="10157400"/>
            <a:ext cx="3280680" cy="534240"/>
          </a:xfrm>
          <a:prstGeom prst="rect">
            <a:avLst/>
          </a:prstGeom>
        </p:spPr>
        <p:txBody>
          <a:bodyPr lIns="0" rIns="0" tIns="0" bIns="0" anchor="b"/>
          <a:p>
            <a:pPr algn="r"/>
            <a:fld id="{61B17768-51C4-4AE9-8BB8-C1DDB4670855}"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278960" y="10157400"/>
            <a:ext cx="3280320" cy="533880"/>
          </a:xfrm>
          <a:prstGeom prst="rect">
            <a:avLst/>
          </a:prstGeom>
          <a:noFill/>
          <a:ln>
            <a:noFill/>
          </a:ln>
        </p:spPr>
        <p:txBody>
          <a:bodyPr lIns="0" rIns="0" tIns="0" bIns="0" anchor="b"/>
          <a:p>
            <a:pPr>
              <a:lnSpc>
                <a:spcPct val="100000"/>
              </a:lnSpc>
            </a:pPr>
            <a:fld id="{63426C24-1A41-4F05-B701-372D4F1C71B0}" type="slidenum">
              <a:rPr b="0" lang="en-IN" sz="1800" spc="-1" strike="noStrike">
                <a:solidFill>
                  <a:srgbClr val="000000"/>
                </a:solidFill>
                <a:latin typeface="+mn-lt"/>
                <a:ea typeface="+mn-ea"/>
              </a:rPr>
              <a:t>1</a:t>
            </a:fld>
            <a:endParaRPr b="0" lang="en-IN" sz="1800" spc="-1" strike="noStrike">
              <a:latin typeface="Times New Roman"/>
            </a:endParaRPr>
          </a:p>
        </p:txBody>
      </p:sp>
      <p:sp>
        <p:nvSpPr>
          <p:cNvPr id="269" name="PlaceHolder 2"/>
          <p:cNvSpPr>
            <a:spLocks noGrp="1"/>
          </p:cNvSpPr>
          <p:nvPr>
            <p:ph type="sldImg"/>
          </p:nvPr>
        </p:nvSpPr>
        <p:spPr>
          <a:xfrm>
            <a:off x="1143000" y="685800"/>
            <a:ext cx="4571640" cy="3428640"/>
          </a:xfrm>
          <a:prstGeom prst="rect">
            <a:avLst/>
          </a:prstGeom>
        </p:spPr>
      </p:sp>
      <p:sp>
        <p:nvSpPr>
          <p:cNvPr id="270" name="PlaceHolder 3"/>
          <p:cNvSpPr>
            <a:spLocks noGrp="1"/>
          </p:cNvSpPr>
          <p:nvPr>
            <p:ph type="body"/>
          </p:nvPr>
        </p:nvSpPr>
        <p:spPr>
          <a:xfrm>
            <a:off x="914400" y="4343400"/>
            <a:ext cx="5028840" cy="4114440"/>
          </a:xfrm>
          <a:prstGeom prst="rect">
            <a:avLst/>
          </a:prstGeom>
        </p:spPr>
        <p:txBody>
          <a:bodyPr lIns="0" rIns="0" tIns="0" bIns="0"/>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4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5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5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800" spc="-1" strike="noStrike">
              <a:solidFill>
                <a:srgbClr val="000000"/>
              </a:solid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800" spc="-1" strike="noStrike">
              <a:solidFill>
                <a:srgbClr val="000000"/>
              </a:solid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8880" cy="114228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7" name="PlaceHolder 2"/>
          <p:cNvSpPr>
            <a:spLocks noGrp="1"/>
          </p:cNvSpPr>
          <p:nvPr>
            <p:ph type="body"/>
          </p:nvPr>
        </p:nvSpPr>
        <p:spPr>
          <a:xfrm>
            <a:off x="457200" y="1600200"/>
            <a:ext cx="8228880" cy="4525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304920"/>
            <a:ext cx="7772040" cy="1142640"/>
          </a:xfrm>
          <a:prstGeom prst="rect">
            <a:avLst/>
          </a:prstGeom>
        </p:spPr>
        <p:txBody>
          <a:bodyPr lIns="90000" rIns="90000" tIns="45000" bIns="45000" anchor="ctr"/>
          <a:p>
            <a:pPr>
              <a:lnSpc>
                <a:spcPct val="100000"/>
              </a:lnSpc>
            </a:pPr>
            <a:r>
              <a:rPr b="0" lang="en-US" sz="1800" spc="-1" strike="noStrike">
                <a:solidFill>
                  <a:srgbClr val="000000"/>
                </a:solidFill>
                <a:latin typeface="Arial"/>
              </a:rPr>
              <a:t>Click to edit Master title style</a:t>
            </a:r>
            <a:endParaRPr b="0" lang="en-US" sz="1800" spc="-1" strike="noStrike">
              <a:solidFill>
                <a:srgbClr val="000000"/>
              </a:solidFill>
              <a:latin typeface="Arial"/>
            </a:endParaRPr>
          </a:p>
        </p:txBody>
      </p:sp>
      <p:sp>
        <p:nvSpPr>
          <p:cNvPr id="115" name="PlaceHolder 2"/>
          <p:cNvSpPr>
            <a:spLocks noGrp="1"/>
          </p:cNvSpPr>
          <p:nvPr>
            <p:ph type="body"/>
          </p:nvPr>
        </p:nvSpPr>
        <p:spPr>
          <a:xfrm>
            <a:off x="685800" y="1752480"/>
            <a:ext cx="3809520" cy="4343040"/>
          </a:xfrm>
          <a:prstGeom prst="rect">
            <a:avLst/>
          </a:prstGeom>
        </p:spPr>
        <p:txBody>
          <a:bodyPr lIns="90000" rIns="90000" tIns="45000" bIns="45000"/>
          <a:p>
            <a:pPr>
              <a:lnSpc>
                <a:spcPct val="100000"/>
              </a:lnSpc>
            </a:pPr>
            <a:r>
              <a:rPr b="0" lang="en-US" sz="1800" spc="-1" strike="noStrike">
                <a:solidFill>
                  <a:srgbClr val="000000"/>
                </a:solidFill>
                <a:latin typeface="Arial"/>
              </a:rPr>
              <a:t>Click to edit Master text styles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Second level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Third level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Fourth level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116" name="PlaceHolder 3"/>
          <p:cNvSpPr>
            <a:spLocks noGrp="1"/>
          </p:cNvSpPr>
          <p:nvPr>
            <p:ph type="body"/>
          </p:nvPr>
        </p:nvSpPr>
        <p:spPr>
          <a:xfrm>
            <a:off x="4648320" y="1752480"/>
            <a:ext cx="3809520" cy="4343040"/>
          </a:xfrm>
          <a:prstGeom prst="rect">
            <a:avLst/>
          </a:prstGeom>
        </p:spPr>
        <p:txBody>
          <a:bodyPr lIns="90000" rIns="90000" tIns="45000" bIns="45000"/>
          <a:p>
            <a:pPr>
              <a:lnSpc>
                <a:spcPct val="100000"/>
              </a:lnSpc>
            </a:pPr>
            <a:r>
              <a:rPr b="0" lang="en-US" sz="1800" spc="-1" strike="noStrike">
                <a:solidFill>
                  <a:srgbClr val="000000"/>
                </a:solidFill>
                <a:latin typeface="Arial"/>
              </a:rPr>
              <a:t>Click to edit Master text styles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Second level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Third level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Fourth level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Introduction to Web Crawling</a:t>
            </a:r>
            <a:endParaRPr b="0" lang="en-IN" sz="4400" spc="-1" strike="noStrike">
              <a:latin typeface="Arial"/>
            </a:endParaRPr>
          </a:p>
        </p:txBody>
      </p:sp>
      <p:sp>
        <p:nvSpPr>
          <p:cNvPr id="160"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spcBef>
                <a:spcPts val="641"/>
              </a:spcBef>
            </a:pPr>
            <a:r>
              <a:rPr b="0" lang="en-IN" sz="3200" spc="-1" strike="noStrike">
                <a:solidFill>
                  <a:srgbClr val="8b8b8b"/>
                </a:solidFill>
                <a:latin typeface="Calibri"/>
                <a:ea typeface="DejaVu Sans"/>
              </a:rPr>
              <a:t>Ramesh Ragala</a:t>
            </a:r>
            <a:endParaRPr b="0" lang="en-IN" sz="3200" spc="-1" strike="noStrike">
              <a:latin typeface="Arial"/>
            </a:endParaRPr>
          </a:p>
          <a:p>
            <a:pPr algn="ctr">
              <a:lnSpc>
                <a:spcPct val="100000"/>
              </a:lnSpc>
              <a:spcBef>
                <a:spcPts val="641"/>
              </a:spcBef>
            </a:pPr>
            <a:r>
              <a:rPr b="0" lang="en-IN" sz="3200" spc="-1" strike="noStrike">
                <a:solidFill>
                  <a:srgbClr val="8b8b8b"/>
                </a:solidFill>
                <a:latin typeface="Calibri"/>
                <a:ea typeface="DejaVu Sans"/>
              </a:rPr>
              <a:t>Assistant Professor (Senior)</a:t>
            </a:r>
            <a:endParaRPr b="0" lang="en-IN" sz="3200" spc="-1" strike="noStrike">
              <a:latin typeface="Arial"/>
            </a:endParaRPr>
          </a:p>
          <a:p>
            <a:pPr algn="ctr">
              <a:lnSpc>
                <a:spcPct val="100000"/>
              </a:lnSpc>
              <a:spcBef>
                <a:spcPts val="641"/>
              </a:spcBef>
            </a:pPr>
            <a:r>
              <a:rPr b="0" lang="en-IN" sz="3200" spc="-1" strike="noStrike">
                <a:solidFill>
                  <a:srgbClr val="8b8b8b"/>
                </a:solidFill>
                <a:latin typeface="Calibri"/>
                <a:ea typeface="DejaVu Sans"/>
              </a:rPr>
              <a:t>VIT Chennai</a:t>
            </a:r>
            <a:endParaRPr b="0" lang="en-IN"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211"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Gathering web content and building inverted indexes are for the most part offline problems.</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Indexing is usually a batch process that runs periodically: the frequency of refreshes and updates is usually dependent on the design of the crawler</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Retrieval is an online problem that demands sub-second response time.</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Individual users expect low query latencies, but query throughput is equally important since a retrieval engine must usually serve many users concurrently.</a:t>
            </a: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p:txBody>
      </p:sp>
      <p:sp>
        <p:nvSpPr>
          <p:cNvPr id="212"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1610D91-BBE5-4328-8D2E-9ADEF33E24C7}"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214"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Gathering web content and building inverted indexes are for the most part offline problems.</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However, effective and efficient web crawling is far more far more complex. The following lists a number of issues that real-world crawlers must contend with:</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1.  A web crawler must practice good “etiquette" and not overload web servers. For example, it is common practice to wait a fixed amount of time before repeated requests to the same server. In order to respect these constraints while maintaining good throughput, a crawler typically keeps many execution threads running in parallel and maintains many TCP connections (perhaps hundreds) open at the same time.</a:t>
            </a:r>
            <a:endParaRPr b="0" lang="en-IN" sz="2800" spc="-1" strike="noStrike">
              <a:latin typeface="Arial"/>
            </a:endParaRPr>
          </a:p>
          <a:p>
            <a:pPr algn="just">
              <a:lnSpc>
                <a:spcPct val="100000"/>
              </a:lnSpc>
              <a:spcBef>
                <a:spcPts val="641"/>
              </a:spcBef>
            </a:pPr>
            <a:endParaRPr b="0" lang="en-IN" sz="2800" spc="-1" strike="noStrike">
              <a:latin typeface="Arial"/>
            </a:endParaRPr>
          </a:p>
        </p:txBody>
      </p:sp>
      <p:sp>
        <p:nvSpPr>
          <p:cNvPr id="215"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B2C89F8-80E9-4C67-96D8-2F0B99BFB4E6}"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217"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2. </a:t>
            </a:r>
            <a:r>
              <a:rPr b="0" lang="en-IN" sz="2600" spc="-1" strike="noStrike">
                <a:solidFill>
                  <a:srgbClr val="000000"/>
                </a:solidFill>
                <a:latin typeface="Calibri"/>
                <a:ea typeface="DejaVu Sans"/>
              </a:rPr>
              <a:t>Since a crawler has finite bandwidth and resources, it must prioritize the order in which unvisited pages are downloaded. Such decisions must be made online and in an adversarial environment, in the sense that spammers actively create “link farms" and “spider traps" full of spam pages to trick a crawler into overrepresenting content from a particular site.</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3. Most real-world web crawlers are distributed systems that run on clusters of machines, often geographically distributed. To avoid downloading a page multiple times and to ensure data consistency, the crawler as a whole needs mechanisms for coordination and load-balancing. It also needs to be robust with respect to machine failures, network outages, and errors of various types.</a:t>
            </a:r>
            <a:endParaRPr b="0" lang="en-IN" sz="2600" spc="-1" strike="noStrike">
              <a:latin typeface="Arial"/>
            </a:endParaRPr>
          </a:p>
          <a:p>
            <a:pPr algn="just">
              <a:lnSpc>
                <a:spcPct val="100000"/>
              </a:lnSpc>
              <a:spcBef>
                <a:spcPts val="641"/>
              </a:spcBef>
            </a:pPr>
            <a:endParaRPr b="0" lang="en-IN" sz="2600" spc="-1" strike="noStrike">
              <a:latin typeface="Arial"/>
            </a:endParaRPr>
          </a:p>
        </p:txBody>
      </p:sp>
      <p:sp>
        <p:nvSpPr>
          <p:cNvPr id="21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802188F-4897-4AB5-901A-1B739072120C}"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220"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4. Web content changes, but with different frequency depending on both the site and the nature of the content. A web crawler needs to learn these update patterns to ensure that content is reasonably current. Getting the right recrawl frequency is tricky: too frequent means wasted resources, but not frequent enough leads to stale content.</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400" spc="-1" strike="noStrike">
                <a:solidFill>
                  <a:srgbClr val="000000"/>
                </a:solidFill>
                <a:latin typeface="Calibri"/>
                <a:ea typeface="DejaVu Sans"/>
              </a:rPr>
              <a:t>5. </a:t>
            </a:r>
            <a:r>
              <a:rPr b="0" lang="en-IN" sz="2600" spc="-1" strike="noStrike">
                <a:solidFill>
                  <a:srgbClr val="000000"/>
                </a:solidFill>
                <a:latin typeface="Calibri"/>
                <a:ea typeface="DejaVu Sans"/>
              </a:rPr>
              <a:t>The web is full of duplicate content. Examples include multiple copies of a popular conference paper, mirrors of frequently-accessed sites such as Wikipedia, and newswire content that is often duplicated. The problem is compounded by the fact that most repetitious pages are not exact duplicates but near duplicates (that is, basically the same page but with different ads, navigation bars, etc.) It is desirable during the crawling process to identify near duplicates and select the best exemplar to index.</a:t>
            </a:r>
            <a:endParaRPr b="0" lang="en-IN" sz="2600" spc="-1" strike="noStrike">
              <a:latin typeface="Arial"/>
            </a:endParaRPr>
          </a:p>
        </p:txBody>
      </p:sp>
      <p:sp>
        <p:nvSpPr>
          <p:cNvPr id="22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CA71C5B-345D-4B72-BDB5-B7F9D20F4C8B}"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223"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6. The web is multilingual. There is no guarantee that pages in one language only link to pages in the same language. For example, a professor in Asia may maintain her website in the local language, but contain links to publications in English. Furthermore, many pages contain a mix of text in different languages.  Since document processing techniques (e.g., tokenization, stemming) differ by language, it is important to identify the (dominant) language on a page.</a:t>
            </a:r>
            <a:endParaRPr b="0" lang="en-IN" sz="2600" spc="-1" strike="noStrike">
              <a:latin typeface="Arial"/>
            </a:endParaRPr>
          </a:p>
          <a:p>
            <a:pPr algn="just">
              <a:lnSpc>
                <a:spcPct val="100000"/>
              </a:lnSpc>
              <a:spcBef>
                <a:spcPts val="641"/>
              </a:spcBef>
            </a:pPr>
            <a:endParaRPr b="0" lang="en-IN" sz="2600" spc="-1" strike="noStrike">
              <a:latin typeface="Arial"/>
            </a:endParaRPr>
          </a:p>
        </p:txBody>
      </p:sp>
      <p:sp>
        <p:nvSpPr>
          <p:cNvPr id="22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A1F1B4B-AF25-4E87-B13A-1E98318B2093}"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a:t>
            </a:r>
            <a:endParaRPr b="0" lang="en-IN" sz="4400" spc="-1" strike="noStrike">
              <a:latin typeface="Arial"/>
            </a:endParaRPr>
          </a:p>
        </p:txBody>
      </p:sp>
      <p:sp>
        <p:nvSpPr>
          <p:cNvPr id="226"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An inverted index consists of postings lists, one associated with each term that appears in the collection.</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A postings list is comprised of individual postings, each of which consists of a document id and a payload -- information about occurrences of the term in the document.</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The simplest payload is. . . Nothing</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For simple Boolean retrieval, no additional information is needed in the posting other than the document id; the existence of the posting itself indicates that presence of the term in the document.</a:t>
            </a:r>
            <a:endParaRPr b="0" lang="en-IN" sz="2600" spc="-1" strike="noStrike">
              <a:latin typeface="Arial"/>
            </a:endParaRPr>
          </a:p>
        </p:txBody>
      </p:sp>
      <p:sp>
        <p:nvSpPr>
          <p:cNvPr id="22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03E7EFB-622E-49DA-A171-5EEEEB0E5D84}"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a:t>
            </a:r>
            <a:endParaRPr b="0" lang="en-IN" sz="4400" spc="-1" strike="noStrike">
              <a:latin typeface="Arial"/>
            </a:endParaRPr>
          </a:p>
        </p:txBody>
      </p:sp>
      <p:sp>
        <p:nvSpPr>
          <p:cNvPr id="229" name="CustomShape 2"/>
          <p:cNvSpPr/>
          <p:nvPr/>
        </p:nvSpPr>
        <p:spPr>
          <a:xfrm>
            <a:off x="457200" y="1136160"/>
            <a:ext cx="8228880" cy="4982400"/>
          </a:xfrm>
          <a:prstGeom prst="rect">
            <a:avLst/>
          </a:prstGeom>
          <a:noFill/>
          <a:ln>
            <a:noFill/>
          </a:ln>
        </p:spPr>
        <p:style>
          <a:lnRef idx="0"/>
          <a:fillRef idx="0"/>
          <a:effectRef idx="0"/>
          <a:fontRef idx="minor"/>
        </p:style>
      </p:sp>
      <p:sp>
        <p:nvSpPr>
          <p:cNvPr id="23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8E6826C-8887-417E-95FC-FC7D83B954ED}" type="slidenum">
              <a:rPr b="0" lang="en-IN" sz="1200" spc="-1" strike="noStrike">
                <a:solidFill>
                  <a:srgbClr val="8b8b8b"/>
                </a:solidFill>
                <a:latin typeface="Calibri"/>
                <a:ea typeface="DejaVu Sans"/>
              </a:rPr>
              <a:t>&lt;number&gt;</a:t>
            </a:fld>
            <a:endParaRPr b="0" lang="en-IN" sz="1200" spc="-1" strike="noStrike">
              <a:latin typeface="Arial"/>
            </a:endParaRPr>
          </a:p>
        </p:txBody>
      </p:sp>
      <p:pic>
        <p:nvPicPr>
          <p:cNvPr id="231" name="Picture 2" descr=""/>
          <p:cNvPicPr/>
          <p:nvPr/>
        </p:nvPicPr>
        <p:blipFill>
          <a:blip r:embed="rId1"/>
          <a:stretch/>
        </p:blipFill>
        <p:spPr>
          <a:xfrm>
            <a:off x="838080" y="1447920"/>
            <a:ext cx="7543440" cy="42667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a:t>
            </a:r>
            <a:endParaRPr b="0" lang="en-IN" sz="4400" spc="-1" strike="noStrike">
              <a:latin typeface="Arial"/>
            </a:endParaRPr>
          </a:p>
        </p:txBody>
      </p:sp>
      <p:sp>
        <p:nvSpPr>
          <p:cNvPr id="233"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The most common payload, however, is term frequency (tf), or the number of times the term occurs in the document.</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More complex payloads include positions of every occurrence of the term in the documents, properties of the term, or even the results of additional linguistic processing.</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Given a query, retrieval involves fetching postings lists associated with query terms and traversing the postings to compute the result set.</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In the simplest case, Boolean retrieval involves set operations (union for Boolean OR and intersection for Boolean AND) on postings lists, which can be accomplished very efficiently since the postings are sorted by document id.</a:t>
            </a:r>
            <a:endParaRPr b="0" lang="en-IN" sz="2600" spc="-1" strike="noStrike">
              <a:latin typeface="Arial"/>
            </a:endParaRPr>
          </a:p>
          <a:p>
            <a:pPr algn="just">
              <a:lnSpc>
                <a:spcPct val="100000"/>
              </a:lnSpc>
              <a:spcBef>
                <a:spcPts val="641"/>
              </a:spcBef>
            </a:pPr>
            <a:endParaRPr b="0" lang="en-IN" sz="2600" spc="-1" strike="noStrike">
              <a:latin typeface="Arial"/>
            </a:endParaRPr>
          </a:p>
        </p:txBody>
      </p:sp>
      <p:sp>
        <p:nvSpPr>
          <p:cNvPr id="23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B5B49D1-853D-46AE-9545-DE100D433011}"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a:t>
            </a:r>
            <a:endParaRPr b="0" lang="en-IN" sz="4400" spc="-1" strike="noStrike">
              <a:latin typeface="Arial"/>
            </a:endParaRPr>
          </a:p>
        </p:txBody>
      </p:sp>
      <p:sp>
        <p:nvSpPr>
          <p:cNvPr id="236"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In the general case, however, query - document scores must be computed.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Partial document scores are stored in structures called accumulators.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At the end the top k documents are then extracted to yield a ranked list of results for the user. Of course, there are many optimization strategies for query evaluation (both approximate and exact) that reduce the number of postings a retrieval engine must examine.</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The size of an inverted index varies, depending on the payload stored in each posting.</a:t>
            </a:r>
            <a:endParaRPr b="0" lang="en-IN" sz="2600" spc="-1" strike="noStrike">
              <a:latin typeface="Arial"/>
            </a:endParaRPr>
          </a:p>
        </p:txBody>
      </p:sp>
      <p:sp>
        <p:nvSpPr>
          <p:cNvPr id="23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2EF9D26-4C73-4D0F-9608-F0981AFD9B50}"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 using MapReduce : Baseline Inverted Index</a:t>
            </a:r>
            <a:endParaRPr b="0" lang="en-IN" sz="4400" spc="-1" strike="noStrike">
              <a:latin typeface="Arial"/>
            </a:endParaRPr>
          </a:p>
        </p:txBody>
      </p:sp>
      <p:sp>
        <p:nvSpPr>
          <p:cNvPr id="239"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Input to the mapper consists of document ids (keys) paired with the actual content (values).</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Individual documents are processed in parallel by the mappers.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Each document is analyzed and broken down into its component terms.</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Once the document has been analyzed, term frequencies are computed by iterating over all the terms and keeping track of counts.</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Lines 4 and 5 in the pseudo-code reflect the process of computing term frequencies, but hides the details of document processing</a:t>
            </a:r>
            <a:endParaRPr b="0" lang="en-IN" sz="2600" spc="-1" strike="noStrike">
              <a:latin typeface="Arial"/>
            </a:endParaRPr>
          </a:p>
        </p:txBody>
      </p:sp>
      <p:sp>
        <p:nvSpPr>
          <p:cNvPr id="240"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4A29496-23BA-44F4-96EB-AC575DC39145}"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162" name="CustomShape 2"/>
          <p:cNvSpPr/>
          <p:nvPr/>
        </p:nvSpPr>
        <p:spPr>
          <a:xfrm>
            <a:off x="457200" y="1143000"/>
            <a:ext cx="8228880" cy="498240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41"/>
              </a:spcBef>
            </a:pPr>
            <a:endParaRPr b="0" lang="en-IN" sz="1800" spc="-1" strike="noStrike">
              <a:latin typeface="Arial"/>
            </a:endParaRPr>
          </a:p>
          <a:p>
            <a:pPr algn="just">
              <a:lnSpc>
                <a:spcPct val="100000"/>
              </a:lnSpc>
              <a:spcBef>
                <a:spcPts val="641"/>
              </a:spcBef>
            </a:pPr>
            <a:endParaRPr b="0" lang="en-IN" sz="1800" spc="-1" strike="noStrike">
              <a:latin typeface="Arial"/>
            </a:endParaRPr>
          </a:p>
          <a:p>
            <a:pPr marL="360" algn="just">
              <a:lnSpc>
                <a:spcPct val="100000"/>
              </a:lnSpc>
              <a:spcBef>
                <a:spcPts val="641"/>
              </a:spcBef>
            </a:pPr>
            <a:endParaRPr b="0" lang="en-IN" sz="1800" spc="-1" strike="noStrike">
              <a:latin typeface="Arial"/>
            </a:endParaRPr>
          </a:p>
          <a:p>
            <a:pPr algn="just">
              <a:lnSpc>
                <a:spcPct val="100000"/>
              </a:lnSpc>
              <a:spcBef>
                <a:spcPts val="641"/>
              </a:spcBef>
            </a:pPr>
            <a:endParaRPr b="0" lang="en-IN" sz="1800" spc="-1" strike="noStrike">
              <a:latin typeface="Arial"/>
            </a:endParaRPr>
          </a:p>
          <a:p>
            <a:pPr algn="just">
              <a:lnSpc>
                <a:spcPct val="100000"/>
              </a:lnSpc>
              <a:spcBef>
                <a:spcPts val="641"/>
              </a:spcBef>
            </a:pPr>
            <a:endParaRPr b="0" lang="en-IN" sz="1800" spc="-1" strike="noStrike">
              <a:latin typeface="Arial"/>
            </a:endParaRPr>
          </a:p>
          <a:p>
            <a:pPr algn="just">
              <a:lnSpc>
                <a:spcPct val="100000"/>
              </a:lnSpc>
              <a:spcBef>
                <a:spcPts val="641"/>
              </a:spcBef>
            </a:pPr>
            <a:endParaRPr b="0" lang="en-IN" sz="1800" spc="-1" strike="noStrike">
              <a:latin typeface="Arial"/>
            </a:endParaRPr>
          </a:p>
        </p:txBody>
      </p:sp>
      <p:sp>
        <p:nvSpPr>
          <p:cNvPr id="16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4F0D9AF-994B-4D6C-AAB9-9E0DD91A58B3}" type="slidenum">
              <a:rPr b="0" lang="en-IN" sz="1200" spc="-1" strike="noStrike">
                <a:solidFill>
                  <a:srgbClr val="8b8b8b"/>
                </a:solidFill>
                <a:latin typeface="Calibri"/>
                <a:ea typeface="DejaVu Sans"/>
              </a:rPr>
              <a:t>&lt;number&gt;</a:t>
            </a:fld>
            <a:endParaRPr b="0" lang="en-IN" sz="1200" spc="-1" strike="noStrike">
              <a:latin typeface="Arial"/>
            </a:endParaRPr>
          </a:p>
        </p:txBody>
      </p:sp>
      <p:pic>
        <p:nvPicPr>
          <p:cNvPr id="164" name="Picture 4" descr=""/>
          <p:cNvPicPr/>
          <p:nvPr/>
        </p:nvPicPr>
        <p:blipFill>
          <a:blip r:embed="rId1"/>
          <a:stretch/>
        </p:blipFill>
        <p:spPr>
          <a:xfrm>
            <a:off x="762120" y="1143000"/>
            <a:ext cx="7162560" cy="5105160"/>
          </a:xfrm>
          <a:prstGeom prst="rect">
            <a:avLst/>
          </a:prstGeom>
          <a:ln>
            <a:noFill/>
          </a:ln>
          <a:effectLst>
            <a:outerShdw algn="ctr" dir="2700000" dist="35921" rotWithShape="0">
              <a:srgbClr val="808080"/>
            </a:outerShdw>
          </a:effectLst>
        </p:spPr>
      </p:pic>
      <p:sp>
        <p:nvSpPr>
          <p:cNvPr id="165" name="CustomShape 4"/>
          <p:cNvSpPr/>
          <p:nvPr/>
        </p:nvSpPr>
        <p:spPr>
          <a:xfrm>
            <a:off x="5791320" y="3153600"/>
            <a:ext cx="2742840" cy="2153160"/>
          </a:xfrm>
          <a:prstGeom prst="wedgeRoundRectCallout">
            <a:avLst>
              <a:gd name="adj1" fmla="val -47856"/>
              <a:gd name="adj2" fmla="val -55736"/>
              <a:gd name="adj3" fmla="val 16667"/>
            </a:avLst>
          </a:prstGeom>
          <a:solidFill>
            <a:schemeClr val="accent1"/>
          </a:solidFill>
          <a:ln w="9360">
            <a:solidFill>
              <a:schemeClr val="tx1"/>
            </a:solidFill>
            <a:miter/>
          </a:ln>
        </p:spPr>
        <p:style>
          <a:lnRef idx="0"/>
          <a:fillRef idx="0"/>
          <a:effectRef idx="0"/>
          <a:fontRef idx="minor"/>
        </p:style>
        <p:txBody>
          <a:bodyPr lIns="90000" rIns="90000" tIns="45000" bIns="45000" anchor="ctr"/>
          <a:p>
            <a:pPr algn="ctr">
              <a:lnSpc>
                <a:spcPct val="100000"/>
              </a:lnSpc>
            </a:pPr>
            <a:r>
              <a:rPr b="0" lang="en-IN" sz="1800" spc="-1" strike="noStrike">
                <a:solidFill>
                  <a:srgbClr val="000000"/>
                </a:solidFill>
                <a:latin typeface="Arial"/>
                <a:ea typeface="DejaVu Sans"/>
              </a:rPr>
              <a:t>Q: How does a search engine know that all these pages contain the query terms? </a:t>
            </a:r>
            <a:endParaRPr b="0" lang="en-IN" sz="1800" spc="-1" strike="noStrike">
              <a:latin typeface="Arial"/>
            </a:endParaRPr>
          </a:p>
          <a:p>
            <a:pPr algn="ctr">
              <a:lnSpc>
                <a:spcPct val="100000"/>
              </a:lnSpc>
            </a:pPr>
            <a:r>
              <a:rPr b="0" lang="en-IN" sz="1800" spc="-1" strike="noStrike">
                <a:solidFill>
                  <a:srgbClr val="000000"/>
                </a:solidFill>
                <a:latin typeface="Arial"/>
                <a:ea typeface="DejaVu Sans"/>
              </a:rPr>
              <a:t>A: Because all of those pages have been crawled</a:t>
            </a:r>
            <a:endParaRPr b="0" lang="en-IN"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 using MapReduce : Baseline Inverted Index</a:t>
            </a:r>
            <a:endParaRPr b="0" lang="en-IN" sz="4400" spc="-1" strike="noStrike">
              <a:latin typeface="Arial"/>
            </a:endParaRPr>
          </a:p>
        </p:txBody>
      </p:sp>
      <p:sp>
        <p:nvSpPr>
          <p:cNvPr id="242"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After this histogram has been built, the mapper then iterates over all terms.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Each term, a pair consisting of the document id and the term frequency is created.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Each pair, denoted by {n;H{t}} in the pseudo-code, represents an individual posting.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The mapper then emits an intermediate key-value pair with the term as the key and the posting as the value, in line 7 of the mapper pseudo-code.</a:t>
            </a:r>
            <a:endParaRPr b="0" lang="en-IN" sz="2600" spc="-1" strike="noStrike">
              <a:latin typeface="Arial"/>
            </a:endParaRPr>
          </a:p>
        </p:txBody>
      </p:sp>
      <p:sp>
        <p:nvSpPr>
          <p:cNvPr id="24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21ED7AC-BEFD-4461-BE47-BAD4346FBF00}"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 using MapReduce : Baseline Inverted Index</a:t>
            </a:r>
            <a:endParaRPr b="0" lang="en-IN" sz="4400" spc="-1" strike="noStrike">
              <a:latin typeface="Arial"/>
            </a:endParaRPr>
          </a:p>
        </p:txBody>
      </p:sp>
      <p:sp>
        <p:nvSpPr>
          <p:cNvPr id="245" name="CustomShape 2"/>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In the shuffle and sort phase, the MapReduce runtime essentially performs a large, distributed group by of the postings by term.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Without any additional effort by the programmer, the execution framework brings together all the postings that belong in the same postings list.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This tremendously simplifies the task of the reducer, which simply needs to gather together all the postings and write them to disk.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The reducer begins by initializing an empty list and then appends all postings associated with the same key (term) to the list.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The postings are then sorted by document id, and the entire postings list is emitted as a value, with the term as the key.</a:t>
            </a:r>
            <a:endParaRPr b="0" lang="en-IN" sz="2600" spc="-1" strike="noStrike">
              <a:latin typeface="Arial"/>
            </a:endParaRPr>
          </a:p>
        </p:txBody>
      </p:sp>
      <p:sp>
        <p:nvSpPr>
          <p:cNvPr id="24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9FA6643-6C5A-4E61-A32D-A2C463F0F974}"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 using MapReduce : Baseline Inverted Index</a:t>
            </a:r>
            <a:endParaRPr b="0" lang="en-IN" sz="4400" spc="-1" strike="noStrike">
              <a:latin typeface="Arial"/>
            </a:endParaRPr>
          </a:p>
        </p:txBody>
      </p:sp>
      <p:sp>
        <p:nvSpPr>
          <p:cNvPr id="248" name="CustomShape 2"/>
          <p:cNvSpPr/>
          <p:nvPr/>
        </p:nvSpPr>
        <p:spPr>
          <a:xfrm>
            <a:off x="457200" y="1136160"/>
            <a:ext cx="8228880" cy="4982400"/>
          </a:xfrm>
          <a:prstGeom prst="rect">
            <a:avLst/>
          </a:prstGeom>
          <a:noFill/>
          <a:ln>
            <a:noFill/>
          </a:ln>
        </p:spPr>
        <p:style>
          <a:lnRef idx="0"/>
          <a:fillRef idx="0"/>
          <a:effectRef idx="0"/>
          <a:fontRef idx="minor"/>
        </p:style>
      </p:sp>
      <p:sp>
        <p:nvSpPr>
          <p:cNvPr id="24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8930AC9-DBC6-4004-99BC-59E7B0312E38}" type="slidenum">
              <a:rPr b="0" lang="en-IN" sz="1200" spc="-1" strike="noStrike">
                <a:solidFill>
                  <a:srgbClr val="8b8b8b"/>
                </a:solidFill>
                <a:latin typeface="Calibri"/>
                <a:ea typeface="DejaVu Sans"/>
              </a:rPr>
              <a:t>&lt;number&gt;</a:t>
            </a:fld>
            <a:endParaRPr b="0" lang="en-IN" sz="1200" spc="-1" strike="noStrike">
              <a:latin typeface="Arial"/>
            </a:endParaRPr>
          </a:p>
        </p:txBody>
      </p:sp>
      <p:pic>
        <p:nvPicPr>
          <p:cNvPr id="250" name="Picture 2" descr=""/>
          <p:cNvPicPr/>
          <p:nvPr/>
        </p:nvPicPr>
        <p:blipFill>
          <a:blip r:embed="rId1"/>
          <a:stretch/>
        </p:blipFill>
        <p:spPr>
          <a:xfrm>
            <a:off x="762120" y="1324080"/>
            <a:ext cx="7191000" cy="503208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57200" y="274680"/>
            <a:ext cx="8228880" cy="563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 using MapReduce : RevisedBaseline Inverted Index</a:t>
            </a:r>
            <a:endParaRPr b="0" lang="en-IN" sz="4400" spc="-1" strike="noStrike">
              <a:latin typeface="Arial"/>
            </a:endParaRPr>
          </a:p>
        </p:txBody>
      </p:sp>
      <p:sp>
        <p:nvSpPr>
          <p:cNvPr id="252" name="CustomShape 2"/>
          <p:cNvSpPr/>
          <p:nvPr/>
        </p:nvSpPr>
        <p:spPr>
          <a:xfrm>
            <a:off x="457200" y="1295280"/>
            <a:ext cx="8228880" cy="5060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41"/>
              </a:spcBef>
            </a:pPr>
            <a:endParaRPr b="0" lang="en-IN" sz="1800" spc="-1" strike="noStrike">
              <a:latin typeface="Arial"/>
            </a:endParaRPr>
          </a:p>
          <a:p>
            <a:pPr algn="just">
              <a:lnSpc>
                <a:spcPct val="100000"/>
              </a:lnSpc>
              <a:spcBef>
                <a:spcPts val="641"/>
              </a:spcBef>
            </a:pPr>
            <a:endParaRPr b="0" lang="en-IN" sz="1800" spc="-1" strike="noStrike">
              <a:latin typeface="Arial"/>
            </a:endParaRPr>
          </a:p>
        </p:txBody>
      </p:sp>
      <p:sp>
        <p:nvSpPr>
          <p:cNvPr id="253"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7FD8BBB-4616-4956-9088-474C9F7F6CA2}" type="slidenum">
              <a:rPr b="0" lang="en-IN" sz="1200" spc="-1" strike="noStrike">
                <a:solidFill>
                  <a:srgbClr val="8b8b8b"/>
                </a:solidFill>
                <a:latin typeface="Calibri"/>
                <a:ea typeface="DejaVu Sans"/>
              </a:rPr>
              <a:t>&lt;number&gt;</a:t>
            </a:fld>
            <a:endParaRPr b="0" lang="en-IN" sz="1200" spc="-1" strike="noStrike">
              <a:latin typeface="Arial"/>
            </a:endParaRPr>
          </a:p>
        </p:txBody>
      </p:sp>
      <p:sp>
        <p:nvSpPr>
          <p:cNvPr id="254" name="CustomShape 4"/>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There is a significant scalability bottleneck is available in  Baseline Inverted Index algorithm.</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The algorithm assumes that there is sufficient memory to hold all postings associated with the same term.</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For efficient retrieval, postings need to be sorted by document id.</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The basic MapReduce execution framework makes no guarantees about the ordering of values associated with the same key, the reducer first buffers all postings and then performs an in-memory sort before writing the postings to disk.</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However, as collections become larger, postings lists grow longer, and at some point in time, reducers will run out of memory.</a:t>
            </a:r>
            <a:endParaRPr b="0" lang="en-IN" sz="26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457200" y="274680"/>
            <a:ext cx="8228880" cy="563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 using MapReduce : RevisedBaseline Inverted Index</a:t>
            </a:r>
            <a:endParaRPr b="0" lang="en-IN" sz="4400" spc="-1" strike="noStrike">
              <a:latin typeface="Arial"/>
            </a:endParaRPr>
          </a:p>
        </p:txBody>
      </p:sp>
      <p:sp>
        <p:nvSpPr>
          <p:cNvPr id="256" name="CustomShape 2"/>
          <p:cNvSpPr/>
          <p:nvPr/>
        </p:nvSpPr>
        <p:spPr>
          <a:xfrm>
            <a:off x="457200" y="1295280"/>
            <a:ext cx="8228880" cy="5060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41"/>
              </a:spcBef>
            </a:pPr>
            <a:endParaRPr b="0" lang="en-IN" sz="1800" spc="-1" strike="noStrike">
              <a:latin typeface="Arial"/>
            </a:endParaRPr>
          </a:p>
          <a:p>
            <a:pPr algn="just">
              <a:lnSpc>
                <a:spcPct val="100000"/>
              </a:lnSpc>
              <a:spcBef>
                <a:spcPts val="641"/>
              </a:spcBef>
            </a:pPr>
            <a:endParaRPr b="0" lang="en-IN" sz="1800" spc="-1" strike="noStrike">
              <a:latin typeface="Arial"/>
            </a:endParaRPr>
          </a:p>
        </p:txBody>
      </p:sp>
      <p:sp>
        <p:nvSpPr>
          <p:cNvPr id="25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5C9F6D7-D14D-406D-9D6B-88733AF55984}" type="slidenum">
              <a:rPr b="0" lang="en-IN" sz="1200" spc="-1" strike="noStrike">
                <a:solidFill>
                  <a:srgbClr val="8b8b8b"/>
                </a:solidFill>
                <a:latin typeface="Calibri"/>
                <a:ea typeface="DejaVu Sans"/>
              </a:rPr>
              <a:t>&lt;number&gt;</a:t>
            </a:fld>
            <a:endParaRPr b="0" lang="en-IN" sz="1200" spc="-1" strike="noStrike">
              <a:latin typeface="Arial"/>
            </a:endParaRPr>
          </a:p>
        </p:txBody>
      </p:sp>
      <p:sp>
        <p:nvSpPr>
          <p:cNvPr id="258" name="CustomShape 4"/>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Solution to this problem:</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Since the execution framework guarantees that keys arrive at each reducer in sorted order, one way to overcome the scalability bottleneck is to let the MapReduce runtime do the sorting for us.</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Instead of emitting key-value pairs of the following type: </a:t>
            </a:r>
            <a:r>
              <a:rPr b="1" lang="en-IN" sz="2600" spc="-1" strike="noStrike">
                <a:solidFill>
                  <a:srgbClr val="000000"/>
                </a:solidFill>
                <a:latin typeface="Calibri"/>
                <a:ea typeface="DejaVu Sans"/>
              </a:rPr>
              <a:t>(term t, posting {docid, f})</a:t>
            </a:r>
            <a:r>
              <a:rPr b="0" lang="en-IN" sz="2600" spc="-1" strike="noStrike">
                <a:solidFill>
                  <a:srgbClr val="000000"/>
                </a:solidFill>
                <a:latin typeface="Calibri"/>
                <a:ea typeface="DejaVu Sans"/>
              </a:rPr>
              <a:t>, we emit intermediate key-value pairs of the type instead: </a:t>
            </a:r>
            <a:r>
              <a:rPr b="1" lang="en-IN" sz="2600" spc="-1" strike="noStrike">
                <a:solidFill>
                  <a:srgbClr val="000000"/>
                </a:solidFill>
                <a:latin typeface="Calibri"/>
                <a:ea typeface="DejaVu Sans"/>
              </a:rPr>
              <a:t>(tuple {t,docid}, tf f)</a:t>
            </a:r>
            <a:r>
              <a:rPr b="0" lang="en-IN" sz="2600" spc="-1" strike="noStrike">
                <a:solidFill>
                  <a:srgbClr val="000000"/>
                </a:solidFill>
                <a:latin typeface="Calibri"/>
                <a:ea typeface="DejaVu Sans"/>
              </a:rPr>
              <a:t>.</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That is the key is a tuple containing the term and the document ID, whereas the value is the term frequency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With this modification, the postings are arrives in the correct order.</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This, combined with the fact that reducers can hold state across multiple keys, allows postings lists to be created with minimal memory usage.</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So, we must define a </a:t>
            </a:r>
            <a:r>
              <a:rPr b="1" lang="en-IN" sz="2600" spc="-1" strike="noStrike">
                <a:solidFill>
                  <a:srgbClr val="000000"/>
                </a:solidFill>
                <a:latin typeface="Calibri"/>
                <a:ea typeface="DejaVu Sans"/>
              </a:rPr>
              <a:t>custom partitioner</a:t>
            </a:r>
            <a:r>
              <a:rPr b="0" lang="en-IN" sz="2600" spc="-1" strike="noStrike">
                <a:solidFill>
                  <a:srgbClr val="000000"/>
                </a:solidFill>
                <a:latin typeface="Calibri"/>
                <a:ea typeface="DejaVu Sans"/>
              </a:rPr>
              <a:t> to ensure that all tuples with the same term are shuffled to the same reducer.</a:t>
            </a:r>
            <a:endParaRPr b="0" lang="en-IN" sz="26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57200" y="274680"/>
            <a:ext cx="8228880" cy="563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 using MapReduce : RevisedBaseline Inverted Index</a:t>
            </a:r>
            <a:endParaRPr b="0" lang="en-IN" sz="4400" spc="-1" strike="noStrike">
              <a:latin typeface="Arial"/>
            </a:endParaRPr>
          </a:p>
        </p:txBody>
      </p:sp>
      <p:sp>
        <p:nvSpPr>
          <p:cNvPr id="260" name="CustomShape 2"/>
          <p:cNvSpPr/>
          <p:nvPr/>
        </p:nvSpPr>
        <p:spPr>
          <a:xfrm>
            <a:off x="457200" y="1295280"/>
            <a:ext cx="8228880" cy="5060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41"/>
              </a:spcBef>
            </a:pPr>
            <a:endParaRPr b="0" lang="en-IN" sz="1800" spc="-1" strike="noStrike">
              <a:latin typeface="Arial"/>
            </a:endParaRPr>
          </a:p>
          <a:p>
            <a:pPr algn="just">
              <a:lnSpc>
                <a:spcPct val="100000"/>
              </a:lnSpc>
              <a:spcBef>
                <a:spcPts val="641"/>
              </a:spcBef>
            </a:pPr>
            <a:endParaRPr b="0" lang="en-IN" sz="1800" spc="-1" strike="noStrike">
              <a:latin typeface="Arial"/>
            </a:endParaRPr>
          </a:p>
        </p:txBody>
      </p:sp>
      <p:sp>
        <p:nvSpPr>
          <p:cNvPr id="26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79CC8FB-66AC-4AD7-88FD-B132F6A5C2D4}" type="slidenum">
              <a:rPr b="0" lang="en-IN" sz="1200" spc="-1" strike="noStrike">
                <a:solidFill>
                  <a:srgbClr val="8b8b8b"/>
                </a:solidFill>
                <a:latin typeface="Calibri"/>
                <a:ea typeface="DejaVu Sans"/>
              </a:rPr>
              <a:t>&lt;number&gt;</a:t>
            </a:fld>
            <a:endParaRPr b="0" lang="en-IN" sz="1200" spc="-1" strike="noStrike">
              <a:latin typeface="Arial"/>
            </a:endParaRPr>
          </a:p>
        </p:txBody>
      </p:sp>
      <p:sp>
        <p:nvSpPr>
          <p:cNvPr id="262" name="CustomShape 4"/>
          <p:cNvSpPr/>
          <p:nvPr/>
        </p:nvSpPr>
        <p:spPr>
          <a:xfrm>
            <a:off x="457200" y="1136160"/>
            <a:ext cx="8228880" cy="4982400"/>
          </a:xfrm>
          <a:prstGeom prst="rect">
            <a:avLst/>
          </a:prstGeom>
          <a:noFill/>
          <a:ln>
            <a:noFill/>
          </a:ln>
        </p:spPr>
        <p:style>
          <a:lnRef idx="0"/>
          <a:fillRef idx="0"/>
          <a:effectRef idx="0"/>
          <a:fontRef idx="minor"/>
        </p:style>
      </p:sp>
      <p:pic>
        <p:nvPicPr>
          <p:cNvPr id="263" name="" descr=""/>
          <p:cNvPicPr/>
          <p:nvPr/>
        </p:nvPicPr>
        <p:blipFill>
          <a:blip r:embed="rId1"/>
          <a:stretch/>
        </p:blipFill>
        <p:spPr>
          <a:xfrm>
            <a:off x="1512000" y="1347480"/>
            <a:ext cx="6264000" cy="527652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457200" y="274680"/>
            <a:ext cx="8228880" cy="5630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Inverted Index using MapReduce : RevisedBaseline Inverted Index</a:t>
            </a:r>
            <a:endParaRPr b="0" lang="en-IN" sz="4400" spc="-1" strike="noStrike">
              <a:latin typeface="Arial"/>
            </a:endParaRPr>
          </a:p>
        </p:txBody>
      </p:sp>
      <p:sp>
        <p:nvSpPr>
          <p:cNvPr id="265" name="CustomShape 2"/>
          <p:cNvSpPr/>
          <p:nvPr/>
        </p:nvSpPr>
        <p:spPr>
          <a:xfrm>
            <a:off x="457200" y="1295280"/>
            <a:ext cx="8228880" cy="5060880"/>
          </a:xfrm>
          <a:prstGeom prst="rect">
            <a:avLst/>
          </a:prstGeom>
          <a:noFill/>
          <a:ln>
            <a:noFill/>
          </a:ln>
        </p:spPr>
        <p:style>
          <a:lnRef idx="0"/>
          <a:fillRef idx="0"/>
          <a:effectRef idx="0"/>
          <a:fontRef idx="minor"/>
        </p:style>
        <p:txBody>
          <a:bodyPr lIns="90000" rIns="90000" tIns="45000" bIns="45000">
            <a:normAutofit/>
          </a:bodyPr>
          <a:p>
            <a:pPr algn="just">
              <a:lnSpc>
                <a:spcPct val="100000"/>
              </a:lnSpc>
              <a:spcBef>
                <a:spcPts val="641"/>
              </a:spcBef>
            </a:pPr>
            <a:endParaRPr b="0" lang="en-IN" sz="1800" spc="-1" strike="noStrike">
              <a:latin typeface="Arial"/>
            </a:endParaRPr>
          </a:p>
          <a:p>
            <a:pPr algn="just">
              <a:lnSpc>
                <a:spcPct val="100000"/>
              </a:lnSpc>
              <a:spcBef>
                <a:spcPts val="641"/>
              </a:spcBef>
            </a:pPr>
            <a:endParaRPr b="0" lang="en-IN" sz="1800" spc="-1" strike="noStrike">
              <a:latin typeface="Arial"/>
            </a:endParaRPr>
          </a:p>
        </p:txBody>
      </p:sp>
      <p:sp>
        <p:nvSpPr>
          <p:cNvPr id="26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7194875-D3AA-4E2E-9A74-ED94AC9EF452}" type="slidenum">
              <a:rPr b="0" lang="en-IN" sz="1200" spc="-1" strike="noStrike">
                <a:solidFill>
                  <a:srgbClr val="8b8b8b"/>
                </a:solidFill>
                <a:latin typeface="Calibri"/>
                <a:ea typeface="DejaVu Sans"/>
              </a:rPr>
              <a:t>&lt;number&gt;</a:t>
            </a:fld>
            <a:endParaRPr b="0" lang="en-IN" sz="1200" spc="-1" strike="noStrike">
              <a:latin typeface="Arial"/>
            </a:endParaRPr>
          </a:p>
        </p:txBody>
      </p:sp>
      <p:sp>
        <p:nvSpPr>
          <p:cNvPr id="267" name="CustomShape 4"/>
          <p:cNvSpPr/>
          <p:nvPr/>
        </p:nvSpPr>
        <p:spPr>
          <a:xfrm>
            <a:off x="457200" y="113616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Solution to this problem:</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Since the execution framework guarantees that keys arrive at each reducer in sorted order, one way to overcome the scalability bottleneck is to let the MapReduce runtime do the sorting for us.</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Instead of emitting key-value pairs of the following type: </a:t>
            </a:r>
            <a:r>
              <a:rPr b="1" lang="en-IN" sz="2600" spc="-1" strike="noStrike">
                <a:solidFill>
                  <a:srgbClr val="000000"/>
                </a:solidFill>
                <a:latin typeface="Calibri"/>
                <a:ea typeface="DejaVu Sans"/>
              </a:rPr>
              <a:t>(term t, posting {docid, f})</a:t>
            </a:r>
            <a:r>
              <a:rPr b="0" lang="en-IN" sz="2600" spc="-1" strike="noStrike">
                <a:solidFill>
                  <a:srgbClr val="000000"/>
                </a:solidFill>
                <a:latin typeface="Calibri"/>
                <a:ea typeface="DejaVu Sans"/>
              </a:rPr>
              <a:t>, we emit intermediate key-value pairs of the type instead: </a:t>
            </a:r>
            <a:r>
              <a:rPr b="1" lang="en-IN" sz="2600" spc="-1" strike="noStrike">
                <a:solidFill>
                  <a:srgbClr val="000000"/>
                </a:solidFill>
                <a:latin typeface="Calibri"/>
                <a:ea typeface="DejaVu Sans"/>
              </a:rPr>
              <a:t>(tuple {t,docid}, tf f)</a:t>
            </a:r>
            <a:r>
              <a:rPr b="0" lang="en-IN" sz="2600" spc="-1" strike="noStrike">
                <a:solidFill>
                  <a:srgbClr val="000000"/>
                </a:solidFill>
                <a:latin typeface="Calibri"/>
                <a:ea typeface="DejaVu Sans"/>
              </a:rPr>
              <a:t>.</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That is the key is a tuple containing the term and the document ID, whereas the value is the term frequency .</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With this modification, the postings are arrives in the correct order.</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 </a:t>
            </a:r>
            <a:r>
              <a:rPr b="0" lang="en-IN" sz="2600" spc="-1" strike="noStrike">
                <a:solidFill>
                  <a:srgbClr val="000000"/>
                </a:solidFill>
                <a:latin typeface="Calibri"/>
                <a:ea typeface="DejaVu Sans"/>
              </a:rPr>
              <a:t>This, combined with the fact that reducers can hold state across multiple keys, allows postings lists to be created with minimal memory usage.</a:t>
            </a:r>
            <a:endParaRPr b="0" lang="en-IN" sz="2600" spc="-1" strike="noStrike">
              <a:latin typeface="Arial"/>
            </a:endParaRPr>
          </a:p>
          <a:p>
            <a:pPr marL="343080" indent="-342360" algn="just">
              <a:lnSpc>
                <a:spcPct val="100000"/>
              </a:lnSpc>
              <a:spcBef>
                <a:spcPts val="641"/>
              </a:spcBef>
              <a:buClr>
                <a:srgbClr val="000000"/>
              </a:buClr>
              <a:buFont typeface="Arial"/>
              <a:buChar char="•"/>
            </a:pPr>
            <a:r>
              <a:rPr b="0" lang="en-IN" sz="2600" spc="-1" strike="noStrike">
                <a:solidFill>
                  <a:srgbClr val="000000"/>
                </a:solidFill>
                <a:latin typeface="Calibri"/>
                <a:ea typeface="DejaVu Sans"/>
              </a:rPr>
              <a:t>So, we must define a </a:t>
            </a:r>
            <a:r>
              <a:rPr b="1" lang="en-IN" sz="2600" spc="-1" strike="noStrike">
                <a:solidFill>
                  <a:srgbClr val="000000"/>
                </a:solidFill>
                <a:latin typeface="Calibri"/>
                <a:ea typeface="DejaVu Sans"/>
              </a:rPr>
              <a:t>custom partitioner</a:t>
            </a:r>
            <a:r>
              <a:rPr b="0" lang="en-IN" sz="2600" spc="-1" strike="noStrike">
                <a:solidFill>
                  <a:srgbClr val="000000"/>
                </a:solidFill>
                <a:latin typeface="Calibri"/>
                <a:ea typeface="DejaVu Sans"/>
              </a:rPr>
              <a:t> to ensure that all tuples with the same term are shuffled to the same reducer.</a:t>
            </a:r>
            <a:endParaRPr b="0" lang="en-IN" sz="26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167" name="CustomShape 2"/>
          <p:cNvSpPr/>
          <p:nvPr/>
        </p:nvSpPr>
        <p:spPr>
          <a:xfrm>
            <a:off x="457200" y="11430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Web Crawlers are programs that automatically download web pages.</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Arial"/>
                <a:ea typeface="DejaVu Sans"/>
              </a:rPr>
              <a:t>Web search is the quintessential large-data problem.</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Many Names</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Crawler</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Spider</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Robot (or bot)</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Web agent</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Wanderer, worm, …</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And famous instances: googlebot, scooter, slurp, msnbot, …</a:t>
            </a: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marL="360"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p:txBody>
      </p:sp>
      <p:sp>
        <p:nvSpPr>
          <p:cNvPr id="168"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68D1571-289F-446A-9C5E-D0152661FD91}"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170" name="CustomShape 2"/>
          <p:cNvSpPr/>
          <p:nvPr/>
        </p:nvSpPr>
        <p:spPr>
          <a:xfrm>
            <a:off x="457200" y="11430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Web Crawlers are programs that automatically download web pages.</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A crawler can </a:t>
            </a:r>
            <a:r>
              <a:rPr b="1" lang="en-IN" sz="2800" spc="-1" strike="noStrike">
                <a:solidFill>
                  <a:srgbClr val="000000"/>
                </a:solidFill>
                <a:latin typeface="Calibri"/>
                <a:ea typeface="DejaVu Sans"/>
              </a:rPr>
              <a:t>visit</a:t>
            </a:r>
            <a:r>
              <a:rPr b="0" lang="en-IN" sz="2800" spc="-1" strike="noStrike">
                <a:solidFill>
                  <a:srgbClr val="000000"/>
                </a:solidFill>
                <a:latin typeface="Calibri"/>
                <a:ea typeface="DejaVu Sans"/>
              </a:rPr>
              <a:t> many sites to collect information that can be analyzed and mined in a central location, either online (as it is downloaded) or off-line (after it is stored).</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Simply, Crawling is the process by which search engines discover updated content on the web, such as new sites or pages, changes to existing sites and dead links.</a:t>
            </a: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marL="360"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p:txBody>
      </p:sp>
      <p:sp>
        <p:nvSpPr>
          <p:cNvPr id="171"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977F019-A2F6-49B9-9C8E-7807E647E970}"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173" name="CustomShape 2"/>
          <p:cNvSpPr/>
          <p:nvPr/>
        </p:nvSpPr>
        <p:spPr>
          <a:xfrm>
            <a:off x="457200" y="11430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Given an information need expressed as a short query consisting of a few terms, the system's task is to retrieve relevant web objects and present them to the user.</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Web objects:</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web pages</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PDF documents</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PowerPoint slides, etc.</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It is difficult to compute exactly, but even a conservative estimate would place the size at several tens of billions of pages, totaling hundreds of terabytes .</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User will expect results in quick manner</a:t>
            </a:r>
            <a:endParaRPr b="0" lang="en-IN" sz="2800" spc="-1" strike="noStrike">
              <a:latin typeface="Arial"/>
            </a:endParaRPr>
          </a:p>
          <a:p>
            <a:pPr algn="just">
              <a:lnSpc>
                <a:spcPct val="100000"/>
              </a:lnSpc>
              <a:spcBef>
                <a:spcPts val="641"/>
              </a:spcBef>
            </a:pPr>
            <a:endParaRPr b="0" lang="en-IN" sz="2800" spc="-1" strike="noStrike">
              <a:latin typeface="Arial"/>
            </a:endParaRPr>
          </a:p>
          <a:p>
            <a:pPr marL="360"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p:txBody>
      </p:sp>
      <p:sp>
        <p:nvSpPr>
          <p:cNvPr id="174"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FAA76D5-853E-4D68-802B-237D3C7B598E}"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176" name="CustomShape 2"/>
          <p:cNvSpPr/>
          <p:nvPr/>
        </p:nvSpPr>
        <p:spPr>
          <a:xfrm>
            <a:off x="457200" y="11430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Applications:</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Support universal search engines (Google, Yahoo, MSN/Windows Live, Ask, etc.)</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Vertical (specialized) search engines, e.g. news, shopping, papers, recipes, reviews, etc.</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Business Intelligence: keep track of potential competitors, partners</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Monitor Web pages and give notification to users  or community</a:t>
            </a:r>
            <a:endParaRPr b="0" lang="en-IN" sz="2800" spc="-1" strike="noStrike">
              <a:latin typeface="Arial"/>
            </a:endParaRPr>
          </a:p>
          <a:p>
            <a:pPr lvl="1" marL="8002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Phishing, spamming,etc</a:t>
            </a: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marL="360"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p:txBody>
      </p:sp>
      <p:sp>
        <p:nvSpPr>
          <p:cNvPr id="177"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3C346D86-2181-45B1-92A3-70BA84EBEA4E}"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76320" y="76320"/>
            <a:ext cx="8991360" cy="685440"/>
          </a:xfrm>
          <a:prstGeom prst="rect">
            <a:avLst/>
          </a:prstGeom>
          <a:noFill/>
          <a:ln>
            <a:noFill/>
          </a:ln>
        </p:spPr>
        <p:txBody>
          <a:bodyPr lIns="0" rIns="0" tIns="0" bIns="0" anchor="ctr"/>
          <a:p>
            <a:pPr algn="ctr">
              <a:lnSpc>
                <a:spcPct val="100000"/>
              </a:lnSpc>
            </a:pPr>
            <a:r>
              <a:rPr b="0" lang="en-US" sz="3600" spc="-1" strike="noStrike">
                <a:solidFill>
                  <a:srgbClr val="000000"/>
                </a:solidFill>
                <a:latin typeface="Arial"/>
              </a:rPr>
              <a:t>A</a:t>
            </a:r>
            <a:r>
              <a:rPr b="0" lang="en-US" sz="3600" spc="-1" strike="noStrike">
                <a:solidFill>
                  <a:srgbClr val="000000"/>
                </a:solidFill>
                <a:latin typeface="Arial"/>
              </a:rPr>
              <a:t> </a:t>
            </a:r>
            <a:r>
              <a:rPr b="0" lang="en-US" sz="3600" spc="-1" strike="noStrike">
                <a:solidFill>
                  <a:srgbClr val="000000"/>
                </a:solidFill>
                <a:latin typeface="Arial"/>
              </a:rPr>
              <a:t>c</a:t>
            </a:r>
            <a:r>
              <a:rPr b="0" lang="en-US" sz="3600" spc="-1" strike="noStrike">
                <a:solidFill>
                  <a:srgbClr val="000000"/>
                </a:solidFill>
                <a:latin typeface="Arial"/>
              </a:rPr>
              <a:t>r</a:t>
            </a:r>
            <a:r>
              <a:rPr b="0" lang="en-US" sz="3600" spc="-1" strike="noStrike">
                <a:solidFill>
                  <a:srgbClr val="000000"/>
                </a:solidFill>
                <a:latin typeface="Arial"/>
              </a:rPr>
              <a:t>a</a:t>
            </a:r>
            <a:r>
              <a:rPr b="0" lang="en-US" sz="3600" spc="-1" strike="noStrike">
                <a:solidFill>
                  <a:srgbClr val="000000"/>
                </a:solidFill>
                <a:latin typeface="Arial"/>
              </a:rPr>
              <a:t>w</a:t>
            </a:r>
            <a:r>
              <a:rPr b="0" lang="en-US" sz="3600" spc="-1" strike="noStrike">
                <a:solidFill>
                  <a:srgbClr val="000000"/>
                </a:solidFill>
                <a:latin typeface="Arial"/>
              </a:rPr>
              <a:t>l</a:t>
            </a:r>
            <a:r>
              <a:rPr b="0" lang="en-US" sz="3600" spc="-1" strike="noStrike">
                <a:solidFill>
                  <a:srgbClr val="000000"/>
                </a:solidFill>
                <a:latin typeface="Arial"/>
              </a:rPr>
              <a:t>e</a:t>
            </a:r>
            <a:r>
              <a:rPr b="0" lang="en-US" sz="3600" spc="-1" strike="noStrike">
                <a:solidFill>
                  <a:srgbClr val="000000"/>
                </a:solidFill>
                <a:latin typeface="Arial"/>
              </a:rPr>
              <a:t>r</a:t>
            </a:r>
            <a:r>
              <a:rPr b="0" lang="en-US" sz="3600" spc="-1" strike="noStrike">
                <a:solidFill>
                  <a:srgbClr val="000000"/>
                </a:solidFill>
                <a:latin typeface="Arial"/>
              </a:rPr>
              <a:t> </a:t>
            </a:r>
            <a:r>
              <a:rPr b="0" lang="en-US" sz="3600" spc="-1" strike="noStrike">
                <a:solidFill>
                  <a:srgbClr val="000000"/>
                </a:solidFill>
                <a:latin typeface="Arial"/>
              </a:rPr>
              <a:t>w</a:t>
            </a:r>
            <a:r>
              <a:rPr b="0" lang="en-US" sz="3600" spc="-1" strike="noStrike">
                <a:solidFill>
                  <a:srgbClr val="000000"/>
                </a:solidFill>
                <a:latin typeface="Arial"/>
              </a:rPr>
              <a:t>i</a:t>
            </a:r>
            <a:r>
              <a:rPr b="0" lang="en-US" sz="3600" spc="-1" strike="noStrike">
                <a:solidFill>
                  <a:srgbClr val="000000"/>
                </a:solidFill>
                <a:latin typeface="Arial"/>
              </a:rPr>
              <a:t>t</a:t>
            </a:r>
            <a:r>
              <a:rPr b="0" lang="en-US" sz="3600" spc="-1" strike="noStrike">
                <a:solidFill>
                  <a:srgbClr val="000000"/>
                </a:solidFill>
                <a:latin typeface="Arial"/>
              </a:rPr>
              <a:t>h</a:t>
            </a:r>
            <a:r>
              <a:rPr b="0" lang="en-US" sz="3600" spc="-1" strike="noStrike">
                <a:solidFill>
                  <a:srgbClr val="000000"/>
                </a:solidFill>
                <a:latin typeface="Arial"/>
              </a:rPr>
              <a:t>i</a:t>
            </a:r>
            <a:r>
              <a:rPr b="0" lang="en-US" sz="3600" spc="-1" strike="noStrike">
                <a:solidFill>
                  <a:srgbClr val="000000"/>
                </a:solidFill>
                <a:latin typeface="Arial"/>
              </a:rPr>
              <a:t>n</a:t>
            </a:r>
            <a:r>
              <a:rPr b="0" lang="en-US" sz="3600" spc="-1" strike="noStrike">
                <a:solidFill>
                  <a:srgbClr val="000000"/>
                </a:solidFill>
                <a:latin typeface="Arial"/>
              </a:rPr>
              <a:t> </a:t>
            </a:r>
            <a:r>
              <a:rPr b="0" lang="en-US" sz="3600" spc="-1" strike="noStrike">
                <a:solidFill>
                  <a:srgbClr val="000000"/>
                </a:solidFill>
                <a:latin typeface="Arial"/>
              </a:rPr>
              <a:t>a</a:t>
            </a:r>
            <a:r>
              <a:rPr b="0" lang="en-US" sz="3600" spc="-1" strike="noStrike">
                <a:solidFill>
                  <a:srgbClr val="000000"/>
                </a:solidFill>
                <a:latin typeface="Arial"/>
              </a:rPr>
              <a:t> </a:t>
            </a:r>
            <a:r>
              <a:rPr b="0" lang="en-US" sz="3600" spc="-1" strike="noStrike">
                <a:solidFill>
                  <a:srgbClr val="000000"/>
                </a:solidFill>
                <a:latin typeface="Arial"/>
              </a:rPr>
              <a:t>s</a:t>
            </a:r>
            <a:r>
              <a:rPr b="0" lang="en-US" sz="3600" spc="-1" strike="noStrike">
                <a:solidFill>
                  <a:srgbClr val="000000"/>
                </a:solidFill>
                <a:latin typeface="Arial"/>
              </a:rPr>
              <a:t>e</a:t>
            </a:r>
            <a:r>
              <a:rPr b="0" lang="en-US" sz="3600" spc="-1" strike="noStrike">
                <a:solidFill>
                  <a:srgbClr val="000000"/>
                </a:solidFill>
                <a:latin typeface="Arial"/>
              </a:rPr>
              <a:t>a</a:t>
            </a:r>
            <a:r>
              <a:rPr b="0" lang="en-US" sz="3600" spc="-1" strike="noStrike">
                <a:solidFill>
                  <a:srgbClr val="000000"/>
                </a:solidFill>
                <a:latin typeface="Arial"/>
              </a:rPr>
              <a:t>r</a:t>
            </a:r>
            <a:r>
              <a:rPr b="0" lang="en-US" sz="3600" spc="-1" strike="noStrike">
                <a:solidFill>
                  <a:srgbClr val="000000"/>
                </a:solidFill>
                <a:latin typeface="Arial"/>
              </a:rPr>
              <a:t>c</a:t>
            </a:r>
            <a:r>
              <a:rPr b="0" lang="en-US" sz="3600" spc="-1" strike="noStrike">
                <a:solidFill>
                  <a:srgbClr val="000000"/>
                </a:solidFill>
                <a:latin typeface="Arial"/>
              </a:rPr>
              <a:t>h</a:t>
            </a:r>
            <a:r>
              <a:rPr b="0" lang="en-US" sz="3600" spc="-1" strike="noStrike">
                <a:solidFill>
                  <a:srgbClr val="000000"/>
                </a:solidFill>
                <a:latin typeface="Arial"/>
              </a:rPr>
              <a:t> </a:t>
            </a:r>
            <a:r>
              <a:rPr b="0" lang="en-US" sz="3600" spc="-1" strike="noStrike">
                <a:solidFill>
                  <a:srgbClr val="000000"/>
                </a:solidFill>
                <a:latin typeface="Arial"/>
              </a:rPr>
              <a:t>e</a:t>
            </a:r>
            <a:r>
              <a:rPr b="0" lang="en-US" sz="3600" spc="-1" strike="noStrike">
                <a:solidFill>
                  <a:srgbClr val="000000"/>
                </a:solidFill>
                <a:latin typeface="Arial"/>
              </a:rPr>
              <a:t>n</a:t>
            </a:r>
            <a:r>
              <a:rPr b="0" lang="en-US" sz="3600" spc="-1" strike="noStrike">
                <a:solidFill>
                  <a:srgbClr val="000000"/>
                </a:solidFill>
                <a:latin typeface="Arial"/>
              </a:rPr>
              <a:t>g</a:t>
            </a:r>
            <a:r>
              <a:rPr b="0" lang="en-US" sz="3600" spc="-1" strike="noStrike">
                <a:solidFill>
                  <a:srgbClr val="000000"/>
                </a:solidFill>
                <a:latin typeface="Arial"/>
              </a:rPr>
              <a:t>i</a:t>
            </a:r>
            <a:r>
              <a:rPr b="0" lang="en-US" sz="3600" spc="-1" strike="noStrike">
                <a:solidFill>
                  <a:srgbClr val="000000"/>
                </a:solidFill>
                <a:latin typeface="Arial"/>
              </a:rPr>
              <a:t>n</a:t>
            </a:r>
            <a:r>
              <a:rPr b="0" lang="en-US" sz="3600" spc="-1" strike="noStrike">
                <a:solidFill>
                  <a:srgbClr val="000000"/>
                </a:solidFill>
                <a:latin typeface="Arial"/>
              </a:rPr>
              <a:t>e</a:t>
            </a:r>
            <a:endParaRPr b="0" lang="en-US" sz="3600" spc="-1" strike="noStrike">
              <a:solidFill>
                <a:srgbClr val="000000"/>
              </a:solidFill>
              <a:latin typeface="Arial"/>
            </a:endParaRPr>
          </a:p>
        </p:txBody>
      </p:sp>
      <p:sp>
        <p:nvSpPr>
          <p:cNvPr id="179" name="CustomShape 2"/>
          <p:cNvSpPr/>
          <p:nvPr/>
        </p:nvSpPr>
        <p:spPr>
          <a:xfrm>
            <a:off x="457200" y="762120"/>
            <a:ext cx="1980720" cy="1066320"/>
          </a:xfrm>
          <a:prstGeom prst="cloudCallout">
            <a:avLst>
              <a:gd name="adj1" fmla="val 722"/>
              <a:gd name="adj2" fmla="val 48662"/>
            </a:avLst>
          </a:prstGeom>
          <a:solidFill>
            <a:schemeClr val="accent1"/>
          </a:solid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ea typeface="DejaVu Sans"/>
              </a:rPr>
              <a:t>Web</a:t>
            </a:r>
            <a:endParaRPr b="0" lang="en-IN" sz="1800" spc="-1" strike="noStrike">
              <a:latin typeface="Arial"/>
            </a:endParaRPr>
          </a:p>
        </p:txBody>
      </p:sp>
      <p:sp>
        <p:nvSpPr>
          <p:cNvPr id="180" name="CustomShape 3"/>
          <p:cNvSpPr/>
          <p:nvPr/>
        </p:nvSpPr>
        <p:spPr>
          <a:xfrm>
            <a:off x="5410080" y="4419720"/>
            <a:ext cx="1599840" cy="990360"/>
          </a:xfrm>
          <a:prstGeom prst="can">
            <a:avLst>
              <a:gd name="adj" fmla="val 25000"/>
            </a:avLst>
          </a:prstGeom>
          <a:solidFill>
            <a:schemeClr val="accent1"/>
          </a:solid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ea typeface="DejaVu Sans"/>
              </a:rPr>
              <a:t>Text index</a:t>
            </a:r>
            <a:endParaRPr b="0" lang="en-IN" sz="1800" spc="-1" strike="noStrike">
              <a:latin typeface="Arial"/>
            </a:endParaRPr>
          </a:p>
        </p:txBody>
      </p:sp>
      <p:sp>
        <p:nvSpPr>
          <p:cNvPr id="181" name="CustomShape 4"/>
          <p:cNvSpPr/>
          <p:nvPr/>
        </p:nvSpPr>
        <p:spPr>
          <a:xfrm>
            <a:off x="7086600" y="4419720"/>
            <a:ext cx="1599840" cy="990360"/>
          </a:xfrm>
          <a:prstGeom prst="can">
            <a:avLst>
              <a:gd name="adj" fmla="val 25000"/>
            </a:avLst>
          </a:prstGeom>
          <a:solidFill>
            <a:schemeClr val="accent1"/>
          </a:solidFill>
          <a:ln w="9360">
            <a:solidFill>
              <a:schemeClr val="tx1"/>
            </a:solidFill>
            <a:round/>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latin typeface="Arial"/>
                <a:ea typeface="DejaVu Sans"/>
              </a:rPr>
              <a:t>PageRank</a:t>
            </a:r>
            <a:endParaRPr b="0" lang="en-IN" sz="1800" spc="-1" strike="noStrike">
              <a:latin typeface="Arial"/>
            </a:endParaRPr>
          </a:p>
        </p:txBody>
      </p:sp>
      <p:sp>
        <p:nvSpPr>
          <p:cNvPr id="182" name="Line 5"/>
          <p:cNvSpPr/>
          <p:nvPr/>
        </p:nvSpPr>
        <p:spPr>
          <a:xfrm>
            <a:off x="2590560" y="1523880"/>
            <a:ext cx="533520" cy="360"/>
          </a:xfrm>
          <a:prstGeom prst="line">
            <a:avLst/>
          </a:prstGeom>
          <a:ln w="76320">
            <a:solidFill>
              <a:schemeClr val="folHlink"/>
            </a:solidFill>
            <a:round/>
            <a:tailEnd len="sm" type="triangle" w="sm"/>
          </a:ln>
        </p:spPr>
        <p:style>
          <a:lnRef idx="0"/>
          <a:fillRef idx="0"/>
          <a:effectRef idx="0"/>
          <a:fontRef idx="minor"/>
        </p:style>
      </p:sp>
      <p:sp>
        <p:nvSpPr>
          <p:cNvPr id="183" name="Line 6"/>
          <p:cNvSpPr/>
          <p:nvPr/>
        </p:nvSpPr>
        <p:spPr>
          <a:xfrm>
            <a:off x="5638680" y="1600200"/>
            <a:ext cx="457200" cy="360"/>
          </a:xfrm>
          <a:prstGeom prst="line">
            <a:avLst/>
          </a:prstGeom>
          <a:ln w="76320">
            <a:solidFill>
              <a:schemeClr val="folHlink"/>
            </a:solidFill>
            <a:round/>
            <a:tailEnd len="sm" type="triangle" w="sm"/>
          </a:ln>
        </p:spPr>
        <p:style>
          <a:lnRef idx="0"/>
          <a:fillRef idx="0"/>
          <a:effectRef idx="0"/>
          <a:fontRef idx="minor"/>
        </p:style>
      </p:sp>
      <p:sp>
        <p:nvSpPr>
          <p:cNvPr id="184" name="CustomShape 7"/>
          <p:cNvSpPr/>
          <p:nvPr/>
        </p:nvSpPr>
        <p:spPr>
          <a:xfrm>
            <a:off x="6248520" y="838080"/>
            <a:ext cx="2133360" cy="1218960"/>
          </a:xfrm>
          <a:prstGeom prst="flowChartMultidocument">
            <a:avLst/>
          </a:prstGeom>
          <a:solidFill>
            <a:schemeClr val="accent1"/>
          </a:solidFill>
          <a:ln w="9360">
            <a:solidFill>
              <a:schemeClr val="tx1"/>
            </a:solidFill>
            <a:miter/>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Page repository</a:t>
            </a:r>
            <a:endParaRPr b="0" lang="en-IN" sz="1800" spc="-1" strike="noStrike">
              <a:latin typeface="Arial"/>
            </a:endParaRPr>
          </a:p>
        </p:txBody>
      </p:sp>
      <p:sp>
        <p:nvSpPr>
          <p:cNvPr id="185" name="Line 8"/>
          <p:cNvSpPr/>
          <p:nvPr/>
        </p:nvSpPr>
        <p:spPr>
          <a:xfrm>
            <a:off x="7162560" y="2057400"/>
            <a:ext cx="360" cy="457200"/>
          </a:xfrm>
          <a:prstGeom prst="line">
            <a:avLst/>
          </a:prstGeom>
          <a:ln w="76320">
            <a:solidFill>
              <a:schemeClr val="folHlink"/>
            </a:solidFill>
            <a:round/>
            <a:tailEnd len="sm" type="triangle" w="sm"/>
          </a:ln>
        </p:spPr>
        <p:style>
          <a:lnRef idx="0"/>
          <a:fillRef idx="0"/>
          <a:effectRef idx="0"/>
          <a:fontRef idx="minor"/>
        </p:style>
      </p:sp>
      <p:sp>
        <p:nvSpPr>
          <p:cNvPr id="186" name="Line 9"/>
          <p:cNvSpPr/>
          <p:nvPr/>
        </p:nvSpPr>
        <p:spPr>
          <a:xfrm flipH="1">
            <a:off x="6553080" y="3809880"/>
            <a:ext cx="304920" cy="457200"/>
          </a:xfrm>
          <a:prstGeom prst="line">
            <a:avLst/>
          </a:prstGeom>
          <a:ln w="76320">
            <a:solidFill>
              <a:schemeClr val="folHlink"/>
            </a:solidFill>
            <a:round/>
            <a:tailEnd len="sm" type="triangle" w="sm"/>
          </a:ln>
        </p:spPr>
        <p:style>
          <a:lnRef idx="0"/>
          <a:fillRef idx="0"/>
          <a:effectRef idx="0"/>
          <a:fontRef idx="minor"/>
        </p:style>
      </p:sp>
      <p:sp>
        <p:nvSpPr>
          <p:cNvPr id="187" name="Line 10"/>
          <p:cNvSpPr/>
          <p:nvPr/>
        </p:nvSpPr>
        <p:spPr>
          <a:xfrm>
            <a:off x="7315200" y="3809880"/>
            <a:ext cx="380880" cy="457200"/>
          </a:xfrm>
          <a:prstGeom prst="line">
            <a:avLst/>
          </a:prstGeom>
          <a:ln w="76320">
            <a:solidFill>
              <a:schemeClr val="folHlink"/>
            </a:solidFill>
            <a:round/>
            <a:tailEnd len="sm" type="triangle" w="sm"/>
          </a:ln>
        </p:spPr>
        <p:style>
          <a:lnRef idx="0"/>
          <a:fillRef idx="0"/>
          <a:effectRef idx="0"/>
          <a:fontRef idx="minor"/>
        </p:style>
      </p:sp>
      <p:grpSp>
        <p:nvGrpSpPr>
          <p:cNvPr id="188" name="Group 11"/>
          <p:cNvGrpSpPr/>
          <p:nvPr/>
        </p:nvGrpSpPr>
        <p:grpSpPr>
          <a:xfrm>
            <a:off x="3276720" y="762120"/>
            <a:ext cx="2209320" cy="1468080"/>
            <a:chOff x="3276720" y="762120"/>
            <a:chExt cx="2209320" cy="1468080"/>
          </a:xfrm>
        </p:grpSpPr>
        <p:pic>
          <p:nvPicPr>
            <p:cNvPr id="189" name="Picture 13" descr=""/>
            <p:cNvPicPr/>
            <p:nvPr/>
          </p:nvPicPr>
          <p:blipFill>
            <a:blip r:embed="rId1"/>
            <a:stretch/>
          </p:blipFill>
          <p:spPr>
            <a:xfrm>
              <a:off x="3276720" y="762120"/>
              <a:ext cx="2209320" cy="1468080"/>
            </a:xfrm>
            <a:prstGeom prst="rect">
              <a:avLst/>
            </a:prstGeom>
            <a:ln>
              <a:noFill/>
            </a:ln>
          </p:spPr>
        </p:pic>
        <p:sp>
          <p:nvSpPr>
            <p:cNvPr id="190" name="CustomShape 12"/>
            <p:cNvSpPr/>
            <p:nvPr/>
          </p:nvSpPr>
          <p:spPr>
            <a:xfrm>
              <a:off x="3751920" y="1752480"/>
              <a:ext cx="1180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ffffff"/>
                  </a:solidFill>
                  <a:latin typeface="Arial"/>
                  <a:ea typeface="DejaVu Sans"/>
                </a:rPr>
                <a:t>googlebot</a:t>
              </a:r>
              <a:endParaRPr b="0" lang="en-IN" sz="1800" spc="-1" strike="noStrike">
                <a:latin typeface="Arial"/>
              </a:endParaRPr>
            </a:p>
          </p:txBody>
        </p:sp>
      </p:grpSp>
      <p:sp>
        <p:nvSpPr>
          <p:cNvPr id="191" name="CustomShape 13"/>
          <p:cNvSpPr/>
          <p:nvPr/>
        </p:nvSpPr>
        <p:spPr>
          <a:xfrm>
            <a:off x="1295280" y="2590920"/>
            <a:ext cx="7619760" cy="3428640"/>
          </a:xfrm>
          <a:prstGeom prst="roundRect">
            <a:avLst>
              <a:gd name="adj" fmla="val 16667"/>
            </a:avLst>
          </a:prstGeom>
          <a:noFill/>
          <a:ln w="38160">
            <a:solidFill>
              <a:schemeClr val="folHlink"/>
            </a:solidFill>
            <a:round/>
          </a:ln>
          <a:effectLst>
            <a:outerShdw algn="ctr" dir="2700000" dist="35921" rotWithShape="0">
              <a:srgbClr val="808080"/>
            </a:outerShdw>
          </a:effectLst>
        </p:spPr>
        <p:style>
          <a:lnRef idx="0"/>
          <a:fillRef idx="0"/>
          <a:effectRef idx="0"/>
          <a:fontRef idx="minor"/>
        </p:style>
      </p:sp>
      <p:sp>
        <p:nvSpPr>
          <p:cNvPr id="192" name="CustomShape 14"/>
          <p:cNvSpPr/>
          <p:nvPr/>
        </p:nvSpPr>
        <p:spPr>
          <a:xfrm>
            <a:off x="6172200" y="2743200"/>
            <a:ext cx="2057040" cy="914040"/>
          </a:xfrm>
          <a:prstGeom prst="roundRect">
            <a:avLst>
              <a:gd name="adj" fmla="val 16667"/>
            </a:avLst>
          </a:prstGeom>
          <a:solidFill>
            <a:schemeClr val="accent1"/>
          </a:solidFill>
          <a:ln w="9360">
            <a:solidFill>
              <a:schemeClr val="tx1"/>
            </a:solidFill>
            <a:round/>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Text &amp; link analysis</a:t>
            </a:r>
            <a:endParaRPr b="0" lang="en-IN" sz="1800" spc="-1" strike="noStrike">
              <a:latin typeface="Arial"/>
            </a:endParaRPr>
          </a:p>
        </p:txBody>
      </p:sp>
      <p:pic>
        <p:nvPicPr>
          <p:cNvPr id="193" name="Picture 17" descr=""/>
          <p:cNvPicPr/>
          <p:nvPr/>
        </p:nvPicPr>
        <p:blipFill>
          <a:blip r:embed="rId2"/>
          <a:stretch/>
        </p:blipFill>
        <p:spPr>
          <a:xfrm>
            <a:off x="457200" y="2209680"/>
            <a:ext cx="2361960" cy="1191960"/>
          </a:xfrm>
          <a:prstGeom prst="rect">
            <a:avLst/>
          </a:prstGeom>
          <a:ln>
            <a:noFill/>
          </a:ln>
          <a:effectLst>
            <a:outerShdw algn="ctr" dir="2700000" dist="35921" rotWithShape="0">
              <a:srgbClr val="808080"/>
            </a:outerShdw>
          </a:effectLst>
        </p:spPr>
      </p:pic>
      <p:sp>
        <p:nvSpPr>
          <p:cNvPr id="194" name="Line 15"/>
          <p:cNvSpPr/>
          <p:nvPr/>
        </p:nvSpPr>
        <p:spPr>
          <a:xfrm>
            <a:off x="3200400" y="2895480"/>
            <a:ext cx="2286000" cy="1447920"/>
          </a:xfrm>
          <a:prstGeom prst="line">
            <a:avLst/>
          </a:prstGeom>
          <a:ln w="76320">
            <a:solidFill>
              <a:schemeClr val="folHlink"/>
            </a:solidFill>
            <a:round/>
            <a:tailEnd len="sm" type="triangle" w="sm"/>
          </a:ln>
        </p:spPr>
        <p:style>
          <a:lnRef idx="0"/>
          <a:fillRef idx="0"/>
          <a:effectRef idx="0"/>
          <a:fontRef idx="minor"/>
        </p:style>
      </p:sp>
      <p:sp>
        <p:nvSpPr>
          <p:cNvPr id="195" name="CustomShape 16"/>
          <p:cNvSpPr/>
          <p:nvPr/>
        </p:nvSpPr>
        <p:spPr>
          <a:xfrm>
            <a:off x="4296600" y="3124080"/>
            <a:ext cx="80280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latin typeface="Arial"/>
                <a:ea typeface="DejaVu Sans"/>
              </a:rPr>
              <a:t>Query</a:t>
            </a:r>
            <a:endParaRPr b="0" lang="en-IN" sz="1800" spc="-1" strike="noStrike">
              <a:latin typeface="Arial"/>
            </a:endParaRPr>
          </a:p>
        </p:txBody>
      </p:sp>
      <p:sp>
        <p:nvSpPr>
          <p:cNvPr id="196" name="CustomShape 17"/>
          <p:cNvSpPr/>
          <p:nvPr/>
        </p:nvSpPr>
        <p:spPr>
          <a:xfrm>
            <a:off x="3962520" y="4114800"/>
            <a:ext cx="761760" cy="609120"/>
          </a:xfrm>
          <a:prstGeom prst="flowChartDocument">
            <a:avLst/>
          </a:prstGeom>
          <a:solidFill>
            <a:schemeClr val="accent1"/>
          </a:solidFill>
          <a:ln w="9360">
            <a:solidFill>
              <a:schemeClr val="tx1"/>
            </a:solidFill>
            <a:miter/>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hits</a:t>
            </a:r>
            <a:endParaRPr b="0" lang="en-IN" sz="1800" spc="-1" strike="noStrike">
              <a:latin typeface="Arial"/>
            </a:endParaRPr>
          </a:p>
        </p:txBody>
      </p:sp>
      <p:sp>
        <p:nvSpPr>
          <p:cNvPr id="197" name="Line 18"/>
          <p:cNvSpPr/>
          <p:nvPr/>
        </p:nvSpPr>
        <p:spPr>
          <a:xfrm flipH="1" flipV="1">
            <a:off x="4876560" y="4419360"/>
            <a:ext cx="457200" cy="152640"/>
          </a:xfrm>
          <a:prstGeom prst="line">
            <a:avLst/>
          </a:prstGeom>
          <a:ln w="76320">
            <a:solidFill>
              <a:schemeClr val="folHlink"/>
            </a:solidFill>
            <a:round/>
            <a:tailEnd len="sm" type="triangle" w="sm"/>
          </a:ln>
        </p:spPr>
        <p:style>
          <a:lnRef idx="0"/>
          <a:fillRef idx="0"/>
          <a:effectRef idx="0"/>
          <a:fontRef idx="minor"/>
        </p:style>
      </p:sp>
      <p:sp>
        <p:nvSpPr>
          <p:cNvPr id="198" name="CustomShape 19"/>
          <p:cNvSpPr/>
          <p:nvPr/>
        </p:nvSpPr>
        <p:spPr>
          <a:xfrm>
            <a:off x="3657600" y="5257800"/>
            <a:ext cx="1294920" cy="533160"/>
          </a:xfrm>
          <a:prstGeom prst="roundRect">
            <a:avLst>
              <a:gd name="adj" fmla="val 16667"/>
            </a:avLst>
          </a:prstGeom>
          <a:solidFill>
            <a:schemeClr val="accent1"/>
          </a:solidFill>
          <a:ln w="9360">
            <a:solidFill>
              <a:schemeClr val="tx1"/>
            </a:solidFill>
            <a:round/>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Arial"/>
                <a:ea typeface="DejaVu Sans"/>
              </a:rPr>
              <a:t>Ranker</a:t>
            </a:r>
            <a:endParaRPr b="0" lang="en-IN" sz="1800" spc="-1" strike="noStrike">
              <a:latin typeface="Arial"/>
            </a:endParaRPr>
          </a:p>
        </p:txBody>
      </p:sp>
      <p:sp>
        <p:nvSpPr>
          <p:cNvPr id="199" name="Line 20"/>
          <p:cNvSpPr/>
          <p:nvPr/>
        </p:nvSpPr>
        <p:spPr>
          <a:xfrm>
            <a:off x="4343400" y="4800600"/>
            <a:ext cx="360" cy="304560"/>
          </a:xfrm>
          <a:prstGeom prst="line">
            <a:avLst/>
          </a:prstGeom>
          <a:ln w="76320">
            <a:solidFill>
              <a:schemeClr val="folHlink"/>
            </a:solidFill>
            <a:round/>
            <a:tailEnd len="sm" type="triangle" w="sm"/>
          </a:ln>
        </p:spPr>
        <p:style>
          <a:lnRef idx="0"/>
          <a:fillRef idx="0"/>
          <a:effectRef idx="0"/>
          <a:fontRef idx="minor"/>
        </p:style>
      </p:sp>
      <p:sp>
        <p:nvSpPr>
          <p:cNvPr id="200" name="Line 21"/>
          <p:cNvSpPr/>
          <p:nvPr/>
        </p:nvSpPr>
        <p:spPr>
          <a:xfrm flipH="1">
            <a:off x="5029200" y="5257800"/>
            <a:ext cx="838080" cy="228600"/>
          </a:xfrm>
          <a:prstGeom prst="line">
            <a:avLst/>
          </a:prstGeom>
          <a:ln w="76320">
            <a:solidFill>
              <a:schemeClr val="folHlink"/>
            </a:solidFill>
            <a:round/>
            <a:tailEnd len="sm" type="triangle" w="sm"/>
          </a:ln>
        </p:spPr>
        <p:style>
          <a:lnRef idx="0"/>
          <a:fillRef idx="0"/>
          <a:effectRef idx="0"/>
          <a:fontRef idx="minor"/>
        </p:style>
      </p:sp>
      <p:sp>
        <p:nvSpPr>
          <p:cNvPr id="201" name="Line 22"/>
          <p:cNvSpPr/>
          <p:nvPr/>
        </p:nvSpPr>
        <p:spPr>
          <a:xfrm flipH="1">
            <a:off x="5029200" y="5333760"/>
            <a:ext cx="2514600" cy="304920"/>
          </a:xfrm>
          <a:prstGeom prst="line">
            <a:avLst/>
          </a:prstGeom>
          <a:ln w="76320">
            <a:solidFill>
              <a:schemeClr val="folHlink"/>
            </a:solidFill>
            <a:round/>
            <a:tailEnd len="sm" type="triangle" w="sm"/>
          </a:ln>
        </p:spPr>
        <p:style>
          <a:lnRef idx="0"/>
          <a:fillRef idx="0"/>
          <a:effectRef idx="0"/>
          <a:fontRef idx="minor"/>
        </p:style>
      </p:sp>
      <p:pic>
        <p:nvPicPr>
          <p:cNvPr id="202" name="Picture 28" descr=""/>
          <p:cNvPicPr/>
          <p:nvPr/>
        </p:nvPicPr>
        <p:blipFill>
          <a:blip r:embed="rId3"/>
          <a:stretch/>
        </p:blipFill>
        <p:spPr>
          <a:xfrm>
            <a:off x="76320" y="3635280"/>
            <a:ext cx="3276360" cy="2117520"/>
          </a:xfrm>
          <a:prstGeom prst="rect">
            <a:avLst/>
          </a:prstGeom>
          <a:ln>
            <a:noFill/>
          </a:ln>
          <a:effectLst>
            <a:outerShdw algn="ctr" dir="2700000" dist="35921" rotWithShape="0">
              <a:srgbClr val="808080"/>
            </a:outerShdw>
          </a:effectLst>
        </p:spPr>
      </p:pic>
      <p:sp>
        <p:nvSpPr>
          <p:cNvPr id="203" name="Line 23"/>
          <p:cNvSpPr/>
          <p:nvPr/>
        </p:nvSpPr>
        <p:spPr>
          <a:xfrm flipH="1" flipV="1">
            <a:off x="2209680" y="5333760"/>
            <a:ext cx="1371600" cy="228600"/>
          </a:xfrm>
          <a:prstGeom prst="line">
            <a:avLst/>
          </a:prstGeom>
          <a:ln w="76320">
            <a:solidFill>
              <a:schemeClr val="folHlink"/>
            </a:solidFill>
            <a:round/>
            <a:tailEnd len="sm" type="triangle" w="sm"/>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205" name="CustomShape 2"/>
          <p:cNvSpPr/>
          <p:nvPr/>
        </p:nvSpPr>
        <p:spPr>
          <a:xfrm>
            <a:off x="457200" y="11430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Web Crawlers are used to support search engines.</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Crawlers are main consumers of Internet bandwidth</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Web crawlers collect pages for search engines to build their indexes.</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Nearly all retrieval engines for full-text search today rely on a data structure called </a:t>
            </a:r>
            <a:r>
              <a:rPr b="1" lang="en-IN" sz="2800" spc="-1" strike="noStrike">
                <a:solidFill>
                  <a:srgbClr val="000000"/>
                </a:solidFill>
                <a:latin typeface="Calibri"/>
                <a:ea typeface="DejaVu Sans"/>
              </a:rPr>
              <a:t>an inverted index</a:t>
            </a:r>
            <a:r>
              <a:rPr b="0" lang="en-IN" sz="2800" spc="-1" strike="noStrike">
                <a:solidFill>
                  <a:srgbClr val="000000"/>
                </a:solidFill>
                <a:latin typeface="Calibri"/>
                <a:ea typeface="DejaVu Sans"/>
              </a:rPr>
              <a:t>, </a:t>
            </a:r>
            <a:r>
              <a:rPr b="0" lang="en-IN" sz="2800" spc="-1" strike="noStrike">
                <a:solidFill>
                  <a:srgbClr val="ff0000"/>
                </a:solidFill>
                <a:latin typeface="Calibri"/>
                <a:ea typeface="DejaVu Sans"/>
              </a:rPr>
              <a:t>which given a term provides access to the list of documents that contain the term</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In information retrieval parlance, objects to be retrieved are generically called  “documents"</a:t>
            </a:r>
            <a:endParaRPr b="0" lang="en-IN" sz="2800" spc="-1" strike="noStrike">
              <a:latin typeface="Arial"/>
            </a:endParaRPr>
          </a:p>
          <a:p>
            <a:pPr algn="just">
              <a:lnSpc>
                <a:spcPct val="100000"/>
              </a:lnSpc>
              <a:spcBef>
                <a:spcPts val="641"/>
              </a:spcBef>
            </a:pPr>
            <a:endParaRPr b="0" lang="en-IN" sz="2800" spc="-1" strike="noStrike">
              <a:latin typeface="Arial"/>
            </a:endParaRPr>
          </a:p>
          <a:p>
            <a:pPr marL="360"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p:txBody>
      </p:sp>
      <p:sp>
        <p:nvSpPr>
          <p:cNvPr id="206"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4953FD33-4BFD-47A5-B884-6CB214B4516E}"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57200" y="274680"/>
            <a:ext cx="8228880" cy="86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latin typeface="Calibri"/>
                <a:ea typeface="DejaVu Sans"/>
              </a:rPr>
              <a:t>Web Crawling</a:t>
            </a:r>
            <a:endParaRPr b="0" lang="en-IN" sz="4400" spc="-1" strike="noStrike">
              <a:latin typeface="Arial"/>
            </a:endParaRPr>
          </a:p>
        </p:txBody>
      </p:sp>
      <p:sp>
        <p:nvSpPr>
          <p:cNvPr id="208" name="CustomShape 2"/>
          <p:cNvSpPr/>
          <p:nvPr/>
        </p:nvSpPr>
        <p:spPr>
          <a:xfrm>
            <a:off x="457200" y="1143000"/>
            <a:ext cx="8228880" cy="49824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Given a user query, the retrieval engine uses the </a:t>
            </a:r>
            <a:r>
              <a:rPr b="1" lang="en-IN" sz="2800" spc="-1" strike="noStrike">
                <a:solidFill>
                  <a:srgbClr val="000000"/>
                </a:solidFill>
                <a:latin typeface="Calibri"/>
                <a:ea typeface="DejaVu Sans"/>
              </a:rPr>
              <a:t>inverted index</a:t>
            </a:r>
            <a:r>
              <a:rPr b="0" lang="en-IN" sz="2800" spc="-1" strike="noStrike">
                <a:solidFill>
                  <a:srgbClr val="000000"/>
                </a:solidFill>
                <a:latin typeface="Calibri"/>
                <a:ea typeface="DejaVu Sans"/>
              </a:rPr>
              <a:t> to score documents that contain the query terms with respect to some ranking model, taking into account features such as term matches, term proximity, attributes of the terms in the document as well as the hyperlink structure of the documents.</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The web search problem decomposes into three components: </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1. gathering web content (crawling).</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2. construction of the inverted index (indexing)</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3. ranking documents given a query (retrieval).</a:t>
            </a:r>
            <a:endParaRPr b="0" lang="en-IN" sz="2800" spc="-1" strike="noStrike">
              <a:latin typeface="Arial"/>
            </a:endParaRPr>
          </a:p>
          <a:p>
            <a:pPr marL="343080" indent="-342360" algn="just">
              <a:lnSpc>
                <a:spcPct val="100000"/>
              </a:lnSpc>
              <a:spcBef>
                <a:spcPts val="641"/>
              </a:spcBef>
              <a:buClr>
                <a:srgbClr val="000000"/>
              </a:buClr>
              <a:buFont typeface="Arial"/>
              <a:buChar char="•"/>
            </a:pPr>
            <a:r>
              <a:rPr b="0" lang="en-IN" sz="2800" spc="-1" strike="noStrike">
                <a:solidFill>
                  <a:srgbClr val="000000"/>
                </a:solidFill>
                <a:latin typeface="Calibri"/>
                <a:ea typeface="DejaVu Sans"/>
              </a:rPr>
              <a:t>Crawling and indexing share similar characteristics and requirements, but these are very different from retrieval.</a:t>
            </a: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a:p>
            <a:pPr algn="just">
              <a:lnSpc>
                <a:spcPct val="100000"/>
              </a:lnSpc>
              <a:spcBef>
                <a:spcPts val="641"/>
              </a:spcBef>
            </a:pPr>
            <a:endParaRPr b="0" lang="en-IN" sz="2800" spc="-1" strike="noStrike">
              <a:latin typeface="Arial"/>
            </a:endParaRPr>
          </a:p>
        </p:txBody>
      </p:sp>
      <p:sp>
        <p:nvSpPr>
          <p:cNvPr id="209" name="CustomShape 3"/>
          <p:cNvSpPr/>
          <p:nvPr/>
        </p:nvSpPr>
        <p:spPr>
          <a:xfrm>
            <a:off x="6553080" y="6356520"/>
            <a:ext cx="213300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35C5CC5-3E92-4C16-9263-FFC25D315476}" type="slidenum">
              <a:rPr b="0" lang="en-IN" sz="1200" spc="-1" strike="noStrike">
                <a:solidFill>
                  <a:srgbClr val="8b8b8b"/>
                </a:solidFill>
                <a:latin typeface="Calibri"/>
                <a:ea typeface="DejaVu Sans"/>
              </a:rPr>
              <a:t>&lt;number&gt;</a:t>
            </a:fld>
            <a:endParaRPr b="0" lang="en-IN"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simple slides template</Template>
  <TotalTime>4877</TotalTime>
  <Application>LibreOffice/6.0.7.3.0$Linux_X86_64 LibreOffice_project/00$Build-3</Application>
  <Words>3397</Words>
  <Paragraphs>399</Paragraphs>
  <Company>CS@UIUC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2014-12-27T17:25:32Z</dcterms:created>
  <dc:creator>hongning wang</dc:creator>
  <dc:description/>
  <dc:language>en-IN</dc:language>
  <cp:lastModifiedBy/>
  <dcterms:modified xsi:type="dcterms:W3CDTF">2020-01-27T09:07:18Z</dcterms:modified>
  <cp:revision>435</cp:revision>
  <dc:subject/>
  <dc:title>Text Mining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CS@UIUC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48</vt:i4>
  </property>
</Properties>
</file>