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748409">
            <a:off x="-1871927" y="7973496"/>
            <a:ext cx="6755091" cy="6130246"/>
          </a:xfrm>
          <a:custGeom>
            <a:avLst/>
            <a:gdLst/>
            <a:ahLst/>
            <a:cxnLst/>
            <a:rect r="r" b="b" t="t" l="l"/>
            <a:pathLst>
              <a:path h="6130246" w="6755091">
                <a:moveTo>
                  <a:pt x="0" y="0"/>
                </a:moveTo>
                <a:lnTo>
                  <a:pt x="6755092" y="0"/>
                </a:lnTo>
                <a:lnTo>
                  <a:pt x="6755092" y="6130246"/>
                </a:lnTo>
                <a:lnTo>
                  <a:pt x="0" y="6130246"/>
                </a:lnTo>
                <a:lnTo>
                  <a:pt x="0" y="0"/>
                </a:lnTo>
                <a:close/>
              </a:path>
            </a:pathLst>
          </a:custGeom>
          <a:blipFill>
            <a:blip r:embed="rId3"/>
            <a:stretch>
              <a:fillRect l="0" t="0" r="0" b="0"/>
            </a:stretch>
          </a:blipFill>
        </p:spPr>
      </p:sp>
      <p:sp>
        <p:nvSpPr>
          <p:cNvPr name="Freeform 4" id="4"/>
          <p:cNvSpPr/>
          <p:nvPr/>
        </p:nvSpPr>
        <p:spPr>
          <a:xfrm flipH="false" flipV="false" rot="2223819">
            <a:off x="10214960" y="-5715833"/>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Freeform 5" id="5"/>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194833">
            <a:off x="14482979" y="8370874"/>
            <a:ext cx="5020066" cy="5020066"/>
          </a:xfrm>
          <a:custGeom>
            <a:avLst/>
            <a:gdLst/>
            <a:ahLst/>
            <a:cxnLst/>
            <a:rect r="r" b="b" t="t" l="l"/>
            <a:pathLst>
              <a:path h="5020066" w="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674634" y="2383802"/>
            <a:ext cx="8547187" cy="4025799"/>
          </a:xfrm>
          <a:prstGeom prst="rect">
            <a:avLst/>
          </a:prstGeom>
        </p:spPr>
        <p:txBody>
          <a:bodyPr anchor="t" rtlCol="false" tIns="0" lIns="0" bIns="0" rIns="0">
            <a:spAutoFit/>
          </a:bodyPr>
          <a:lstStyle/>
          <a:p>
            <a:pPr>
              <a:lnSpc>
                <a:spcPts val="10645"/>
              </a:lnSpc>
            </a:pPr>
            <a:r>
              <a:rPr lang="en-US" sz="7658">
                <a:solidFill>
                  <a:srgbClr val="048AFF"/>
                </a:solidFill>
                <a:latin typeface="Now Bold"/>
              </a:rPr>
              <a:t>TEXT SUMMARIZER USING GEMINI</a:t>
            </a:r>
          </a:p>
        </p:txBody>
      </p:sp>
      <p:sp>
        <p:nvSpPr>
          <p:cNvPr name="TextBox 8" id="8"/>
          <p:cNvSpPr txBox="true"/>
          <p:nvPr/>
        </p:nvSpPr>
        <p:spPr>
          <a:xfrm rot="0">
            <a:off x="10460301" y="7481890"/>
            <a:ext cx="7827699" cy="1776410"/>
          </a:xfrm>
          <a:prstGeom prst="rect">
            <a:avLst/>
          </a:prstGeom>
        </p:spPr>
        <p:txBody>
          <a:bodyPr anchor="t" rtlCol="false" tIns="0" lIns="0" bIns="0" rIns="0">
            <a:spAutoFit/>
          </a:bodyPr>
          <a:lstStyle/>
          <a:p>
            <a:pPr>
              <a:lnSpc>
                <a:spcPts val="3583"/>
              </a:lnSpc>
            </a:pPr>
            <a:r>
              <a:rPr lang="en-US" sz="2913">
                <a:solidFill>
                  <a:srgbClr val="FFFAEB"/>
                </a:solidFill>
                <a:latin typeface="DM Sans Italics"/>
              </a:rPr>
              <a:t>By</a:t>
            </a:r>
          </a:p>
          <a:p>
            <a:pPr>
              <a:lnSpc>
                <a:spcPts val="3583"/>
              </a:lnSpc>
            </a:pPr>
            <a:r>
              <a:rPr lang="en-US" sz="2913">
                <a:solidFill>
                  <a:srgbClr val="FFFAEB"/>
                </a:solidFill>
                <a:latin typeface="DM Sans Italics"/>
              </a:rPr>
              <a:t>Chinmay Chaudhari - 21BCE1250</a:t>
            </a:r>
          </a:p>
          <a:p>
            <a:pPr>
              <a:lnSpc>
                <a:spcPts val="3583"/>
              </a:lnSpc>
            </a:pPr>
            <a:r>
              <a:rPr lang="en-US" sz="2913">
                <a:solidFill>
                  <a:srgbClr val="FFFAEB"/>
                </a:solidFill>
                <a:latin typeface="DM Sans Italics"/>
              </a:rPr>
              <a:t>Rishu Singh - 21BCE1306</a:t>
            </a:r>
          </a:p>
          <a:p>
            <a:pPr algn="l" marL="0" indent="0" lvl="0">
              <a:lnSpc>
                <a:spcPts val="3583"/>
              </a:lnSpc>
              <a:spcBef>
                <a:spcPct val="0"/>
              </a:spcBef>
            </a:pPr>
            <a:r>
              <a:rPr lang="en-US" sz="2913">
                <a:solidFill>
                  <a:srgbClr val="FFFAEB"/>
                </a:solidFill>
                <a:latin typeface="DM Sans Italics"/>
              </a:rPr>
              <a:t>Ashwin Parthasarathy - 21BCE1641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sp>
        <p:nvSpPr>
          <p:cNvPr name="Freeform 4" id="4"/>
          <p:cNvSpPr/>
          <p:nvPr/>
        </p:nvSpPr>
        <p:spPr>
          <a:xfrm flipH="false" flipV="false" rot="0">
            <a:off x="14277739" y="8567246"/>
            <a:ext cx="4010261" cy="4005248"/>
          </a:xfrm>
          <a:custGeom>
            <a:avLst/>
            <a:gdLst/>
            <a:ahLst/>
            <a:cxnLst/>
            <a:rect r="r" b="b" t="t" l="l"/>
            <a:pathLst>
              <a:path h="4005248" w="4010261">
                <a:moveTo>
                  <a:pt x="0" y="0"/>
                </a:moveTo>
                <a:lnTo>
                  <a:pt x="4010261" y="0"/>
                </a:lnTo>
                <a:lnTo>
                  <a:pt x="4010261" y="4005248"/>
                </a:lnTo>
                <a:lnTo>
                  <a:pt x="0" y="4005248"/>
                </a:lnTo>
                <a:lnTo>
                  <a:pt x="0" y="0"/>
                </a:lnTo>
                <a:close/>
              </a:path>
            </a:pathLst>
          </a:custGeom>
          <a:blipFill>
            <a:blip r:embed="rId3"/>
            <a:stretch>
              <a:fillRect l="0" t="0" r="0" b="0"/>
            </a:stretch>
          </a:blipFill>
        </p:spPr>
      </p:sp>
      <p:sp>
        <p:nvSpPr>
          <p:cNvPr name="TextBox 5" id="5"/>
          <p:cNvSpPr txBox="true"/>
          <p:nvPr/>
        </p:nvSpPr>
        <p:spPr>
          <a:xfrm rot="0">
            <a:off x="3567290" y="1162242"/>
            <a:ext cx="11153420" cy="1042470"/>
          </a:xfrm>
          <a:prstGeom prst="rect">
            <a:avLst/>
          </a:prstGeom>
        </p:spPr>
        <p:txBody>
          <a:bodyPr anchor="t" rtlCol="false" tIns="0" lIns="0" bIns="0" rIns="0">
            <a:spAutoFit/>
          </a:bodyPr>
          <a:lstStyle/>
          <a:p>
            <a:pPr>
              <a:lnSpc>
                <a:spcPts val="8424"/>
              </a:lnSpc>
            </a:pPr>
            <a:r>
              <a:rPr lang="en-US" sz="6060">
                <a:solidFill>
                  <a:srgbClr val="048AFF"/>
                </a:solidFill>
                <a:latin typeface="Now Bold"/>
              </a:rPr>
              <a:t>Software Technologies Used</a:t>
            </a:r>
          </a:p>
        </p:txBody>
      </p:sp>
      <p:sp>
        <p:nvSpPr>
          <p:cNvPr name="TextBox 6" id="6"/>
          <p:cNvSpPr txBox="true"/>
          <p:nvPr/>
        </p:nvSpPr>
        <p:spPr>
          <a:xfrm rot="0">
            <a:off x="502777" y="2526275"/>
            <a:ext cx="17282446" cy="7592806"/>
          </a:xfrm>
          <a:prstGeom prst="rect">
            <a:avLst/>
          </a:prstGeom>
        </p:spPr>
        <p:txBody>
          <a:bodyPr anchor="t" rtlCol="false" tIns="0" lIns="0" bIns="0" rIns="0">
            <a:spAutoFit/>
          </a:bodyPr>
          <a:lstStyle/>
          <a:p>
            <a:pPr>
              <a:lnSpc>
                <a:spcPts val="2887"/>
              </a:lnSpc>
            </a:pPr>
            <a:r>
              <a:rPr lang="en-US" sz="1977">
                <a:solidFill>
                  <a:srgbClr val="FFFFFF"/>
                </a:solidFill>
                <a:latin typeface="Now Bold"/>
              </a:rPr>
              <a:t>Frontend:</a:t>
            </a:r>
          </a:p>
          <a:p>
            <a:pPr>
              <a:lnSpc>
                <a:spcPts val="2887"/>
              </a:lnSpc>
            </a:pPr>
          </a:p>
          <a:p>
            <a:pPr>
              <a:lnSpc>
                <a:spcPts val="2887"/>
              </a:lnSpc>
            </a:pPr>
            <a:r>
              <a:rPr lang="en-US" sz="1977">
                <a:solidFill>
                  <a:srgbClr val="FFFFFF"/>
                </a:solidFill>
                <a:latin typeface="Now"/>
              </a:rPr>
              <a:t>HTML: Used to structure and organize the content of the web application.</a:t>
            </a:r>
          </a:p>
          <a:p>
            <a:pPr>
              <a:lnSpc>
                <a:spcPts val="2887"/>
              </a:lnSpc>
            </a:pPr>
          </a:p>
          <a:p>
            <a:pPr>
              <a:lnSpc>
                <a:spcPts val="2887"/>
              </a:lnSpc>
            </a:pPr>
            <a:r>
              <a:rPr lang="en-US" sz="1977">
                <a:solidFill>
                  <a:srgbClr val="FFFFFF"/>
                </a:solidFill>
                <a:latin typeface="Now"/>
              </a:rPr>
              <a:t>CSS: Applied to style the HTML content, including the design of the login page and the text summarization interface.</a:t>
            </a:r>
          </a:p>
          <a:p>
            <a:pPr>
              <a:lnSpc>
                <a:spcPts val="2887"/>
              </a:lnSpc>
            </a:pPr>
          </a:p>
          <a:p>
            <a:pPr>
              <a:lnSpc>
                <a:spcPts val="2887"/>
              </a:lnSpc>
            </a:pPr>
            <a:r>
              <a:rPr lang="en-US" sz="1977">
                <a:solidFill>
                  <a:srgbClr val="FFFFFF"/>
                </a:solidFill>
                <a:latin typeface="Now"/>
              </a:rPr>
              <a:t>Bootstrap: Integrated to make the website responsive and ensure a consistent layout across various devices and screen sizes.</a:t>
            </a:r>
          </a:p>
          <a:p>
            <a:pPr>
              <a:lnSpc>
                <a:spcPts val="2887"/>
              </a:lnSpc>
            </a:pPr>
          </a:p>
          <a:p>
            <a:pPr>
              <a:lnSpc>
                <a:spcPts val="2887"/>
              </a:lnSpc>
            </a:pPr>
            <a:r>
              <a:rPr lang="en-US" sz="1977">
                <a:solidFill>
                  <a:srgbClr val="FFFFFF"/>
                </a:solidFill>
                <a:latin typeface="Now Bold"/>
              </a:rPr>
              <a:t>Backend:</a:t>
            </a:r>
          </a:p>
          <a:p>
            <a:pPr>
              <a:lnSpc>
                <a:spcPts val="2887"/>
              </a:lnSpc>
            </a:pPr>
          </a:p>
          <a:p>
            <a:pPr>
              <a:lnSpc>
                <a:spcPts val="2887"/>
              </a:lnSpc>
            </a:pPr>
            <a:r>
              <a:rPr lang="en-US" sz="1977">
                <a:solidFill>
                  <a:srgbClr val="FFFFFF"/>
                </a:solidFill>
                <a:latin typeface="Now"/>
              </a:rPr>
              <a:t>Flask: A lightweight WSGI web application framework in Python used to create the backend logic, handle HTTP requests, and serve the HTML pages.</a:t>
            </a:r>
          </a:p>
          <a:p>
            <a:pPr>
              <a:lnSpc>
                <a:spcPts val="2887"/>
              </a:lnSpc>
            </a:pPr>
          </a:p>
          <a:p>
            <a:pPr>
              <a:lnSpc>
                <a:spcPts val="2887"/>
              </a:lnSpc>
            </a:pPr>
            <a:r>
              <a:rPr lang="en-US" sz="1977">
                <a:solidFill>
                  <a:srgbClr val="FFFFFF"/>
                </a:solidFill>
                <a:latin typeface="Now"/>
              </a:rPr>
              <a:t>Gemini API: Utilized for the core functionality of summarizing text input by the user. This API handles the processing of text and returns a condensed version.</a:t>
            </a:r>
          </a:p>
          <a:p>
            <a:pPr>
              <a:lnSpc>
                <a:spcPts val="2887"/>
              </a:lnSpc>
            </a:pPr>
          </a:p>
          <a:p>
            <a:pPr>
              <a:lnSpc>
                <a:spcPts val="2887"/>
              </a:lnSpc>
            </a:pPr>
            <a:r>
              <a:rPr lang="en-US" sz="1977">
                <a:solidFill>
                  <a:srgbClr val="FFFFFF"/>
                </a:solidFill>
                <a:latin typeface="Now Bold"/>
              </a:rPr>
              <a:t>Development and Hosting:</a:t>
            </a:r>
          </a:p>
          <a:p>
            <a:pPr>
              <a:lnSpc>
                <a:spcPts val="2887"/>
              </a:lnSpc>
            </a:pPr>
          </a:p>
          <a:p>
            <a:pPr>
              <a:lnSpc>
                <a:spcPts val="2887"/>
              </a:lnSpc>
            </a:pPr>
            <a:r>
              <a:rPr lang="en-US" sz="1977">
                <a:solidFill>
                  <a:srgbClr val="FFFFFF"/>
                </a:solidFill>
                <a:latin typeface="Now"/>
              </a:rPr>
              <a:t>Local development is done using Flask's built-in server for testing. The application could be hosted on platforms such as Heroku, AWS, or a similar cloud service.</a:t>
            </a:r>
          </a:p>
          <a:p>
            <a:pPr>
              <a:lnSpc>
                <a:spcPts val="2887"/>
              </a:lnSpc>
            </a:pPr>
          </a:p>
        </p:txBody>
      </p:sp>
      <p:sp>
        <p:nvSpPr>
          <p:cNvPr name="Freeform 7" id="7"/>
          <p:cNvSpPr/>
          <p:nvPr/>
        </p:nvSpPr>
        <p:spPr>
          <a:xfrm flipH="false" flipV="false" rot="0">
            <a:off x="14792965" y="-4982246"/>
            <a:ext cx="8083465" cy="8073361"/>
          </a:xfrm>
          <a:custGeom>
            <a:avLst/>
            <a:gdLst/>
            <a:ahLst/>
            <a:cxnLst/>
            <a:rect r="r" b="b" t="t" l="l"/>
            <a:pathLst>
              <a:path h="8073361" w="8083465">
                <a:moveTo>
                  <a:pt x="0" y="0"/>
                </a:moveTo>
                <a:lnTo>
                  <a:pt x="8083465" y="0"/>
                </a:lnTo>
                <a:lnTo>
                  <a:pt x="8083465" y="8073361"/>
                </a:lnTo>
                <a:lnTo>
                  <a:pt x="0" y="8073361"/>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sp>
        <p:nvSpPr>
          <p:cNvPr name="Freeform 4" id="4"/>
          <p:cNvSpPr/>
          <p:nvPr/>
        </p:nvSpPr>
        <p:spPr>
          <a:xfrm flipH="false" flipV="false" rot="0">
            <a:off x="14277739" y="8567246"/>
            <a:ext cx="4010261" cy="4005248"/>
          </a:xfrm>
          <a:custGeom>
            <a:avLst/>
            <a:gdLst/>
            <a:ahLst/>
            <a:cxnLst/>
            <a:rect r="r" b="b" t="t" l="l"/>
            <a:pathLst>
              <a:path h="4005248" w="4010261">
                <a:moveTo>
                  <a:pt x="0" y="0"/>
                </a:moveTo>
                <a:lnTo>
                  <a:pt x="4010261" y="0"/>
                </a:lnTo>
                <a:lnTo>
                  <a:pt x="4010261" y="4005248"/>
                </a:lnTo>
                <a:lnTo>
                  <a:pt x="0" y="4005248"/>
                </a:lnTo>
                <a:lnTo>
                  <a:pt x="0" y="0"/>
                </a:lnTo>
                <a:close/>
              </a:path>
            </a:pathLst>
          </a:custGeom>
          <a:blipFill>
            <a:blip r:embed="rId3"/>
            <a:stretch>
              <a:fillRect l="0" t="0" r="0" b="0"/>
            </a:stretch>
          </a:blipFill>
        </p:spPr>
      </p:sp>
      <p:sp>
        <p:nvSpPr>
          <p:cNvPr name="TextBox 5" id="5"/>
          <p:cNvSpPr txBox="true"/>
          <p:nvPr/>
        </p:nvSpPr>
        <p:spPr>
          <a:xfrm rot="0">
            <a:off x="6235507" y="1162242"/>
            <a:ext cx="5816985" cy="1042470"/>
          </a:xfrm>
          <a:prstGeom prst="rect">
            <a:avLst/>
          </a:prstGeom>
        </p:spPr>
        <p:txBody>
          <a:bodyPr anchor="t" rtlCol="false" tIns="0" lIns="0" bIns="0" rIns="0">
            <a:spAutoFit/>
          </a:bodyPr>
          <a:lstStyle/>
          <a:p>
            <a:pPr>
              <a:lnSpc>
                <a:spcPts val="8424"/>
              </a:lnSpc>
            </a:pPr>
            <a:r>
              <a:rPr lang="en-US" sz="6060">
                <a:solidFill>
                  <a:srgbClr val="048AFF"/>
                </a:solidFill>
                <a:latin typeface="Now Bold"/>
              </a:rPr>
              <a:t>Overall Design</a:t>
            </a:r>
          </a:p>
        </p:txBody>
      </p:sp>
      <p:sp>
        <p:nvSpPr>
          <p:cNvPr name="TextBox 6" id="6"/>
          <p:cNvSpPr txBox="true"/>
          <p:nvPr/>
        </p:nvSpPr>
        <p:spPr>
          <a:xfrm rot="0">
            <a:off x="502777" y="2516750"/>
            <a:ext cx="17282446" cy="7780131"/>
          </a:xfrm>
          <a:prstGeom prst="rect">
            <a:avLst/>
          </a:prstGeom>
        </p:spPr>
        <p:txBody>
          <a:bodyPr anchor="t" rtlCol="false" tIns="0" lIns="0" bIns="0" rIns="0">
            <a:spAutoFit/>
          </a:bodyPr>
          <a:lstStyle/>
          <a:p>
            <a:pPr>
              <a:lnSpc>
                <a:spcPts val="3617"/>
              </a:lnSpc>
            </a:pPr>
            <a:r>
              <a:rPr lang="en-US" sz="2477">
                <a:solidFill>
                  <a:srgbClr val="FFFFFF"/>
                </a:solidFill>
                <a:latin typeface="Now Bold"/>
              </a:rPr>
              <a:t>User Authentication:</a:t>
            </a:r>
          </a:p>
          <a:p>
            <a:pPr>
              <a:lnSpc>
                <a:spcPts val="3617"/>
              </a:lnSpc>
            </a:pPr>
          </a:p>
          <a:p>
            <a:pPr>
              <a:lnSpc>
                <a:spcPts val="3617"/>
              </a:lnSpc>
            </a:pPr>
            <a:r>
              <a:rPr lang="en-US" sz="2477">
                <a:solidFill>
                  <a:srgbClr val="FFFFFF"/>
                </a:solidFill>
                <a:latin typeface="Now"/>
              </a:rPr>
              <a:t>The web application features a login system where users can authenticate themselves.</a:t>
            </a:r>
          </a:p>
          <a:p>
            <a:pPr>
              <a:lnSpc>
                <a:spcPts val="3617"/>
              </a:lnSpc>
            </a:pPr>
            <a:r>
              <a:rPr lang="en-US" sz="2477">
                <a:solidFill>
                  <a:srgbClr val="FFFFFF"/>
                </a:solidFill>
                <a:latin typeface="Now"/>
              </a:rPr>
              <a:t>Currently, login credentials are hardcoded in the Flask backend for initial testing and demonstration purposes.</a:t>
            </a:r>
          </a:p>
          <a:p>
            <a:pPr>
              <a:lnSpc>
                <a:spcPts val="3617"/>
              </a:lnSpc>
            </a:pPr>
          </a:p>
          <a:p>
            <a:pPr>
              <a:lnSpc>
                <a:spcPts val="3617"/>
              </a:lnSpc>
            </a:pPr>
            <a:r>
              <a:rPr lang="en-US" sz="2477">
                <a:solidFill>
                  <a:srgbClr val="FFFFFF"/>
                </a:solidFill>
                <a:latin typeface="Now Bold"/>
              </a:rPr>
              <a:t>Text Summarization Interface:</a:t>
            </a:r>
          </a:p>
          <a:p>
            <a:pPr>
              <a:lnSpc>
                <a:spcPts val="3617"/>
              </a:lnSpc>
            </a:pPr>
          </a:p>
          <a:p>
            <a:pPr>
              <a:lnSpc>
                <a:spcPts val="3617"/>
              </a:lnSpc>
            </a:pPr>
            <a:r>
              <a:rPr lang="en-US" sz="2477">
                <a:solidFill>
                  <a:srgbClr val="FFFFFF"/>
                </a:solidFill>
                <a:latin typeface="Now"/>
              </a:rPr>
              <a:t>Once logged in, users are directed to a text summarization page where they can provide an input text. The Gemini API is called to process and summarize the text, which is then displayed to the user. Currently, the API is not integrated since we are in the early phases of development. The design ensures user-friendliness and accessibility, with a focus on simplicity and ease of use.</a:t>
            </a:r>
          </a:p>
          <a:p>
            <a:pPr>
              <a:lnSpc>
                <a:spcPts val="3617"/>
              </a:lnSpc>
            </a:pPr>
          </a:p>
          <a:p>
            <a:pPr>
              <a:lnSpc>
                <a:spcPts val="3617"/>
              </a:lnSpc>
            </a:pPr>
            <a:r>
              <a:rPr lang="en-US" sz="2477">
                <a:solidFill>
                  <a:srgbClr val="FFFFFF"/>
                </a:solidFill>
                <a:latin typeface="Now Bold"/>
              </a:rPr>
              <a:t>Responsive Design:</a:t>
            </a:r>
          </a:p>
          <a:p>
            <a:pPr>
              <a:lnSpc>
                <a:spcPts val="3617"/>
              </a:lnSpc>
            </a:pPr>
          </a:p>
          <a:p>
            <a:pPr>
              <a:lnSpc>
                <a:spcPts val="3617"/>
              </a:lnSpc>
            </a:pPr>
            <a:r>
              <a:rPr lang="en-US" sz="2477">
                <a:solidFill>
                  <a:srgbClr val="FFFFFF"/>
                </a:solidFill>
                <a:latin typeface="Now"/>
              </a:rPr>
              <a:t>The application is made responsive with Bootstrap, ensuring it is accessible and functional on a variety of devices, including tablets and smartphones.</a:t>
            </a:r>
          </a:p>
          <a:p>
            <a:pPr>
              <a:lnSpc>
                <a:spcPts val="3617"/>
              </a:lnSpc>
            </a:pPr>
          </a:p>
        </p:txBody>
      </p:sp>
      <p:sp>
        <p:nvSpPr>
          <p:cNvPr name="Freeform 7" id="7"/>
          <p:cNvSpPr/>
          <p:nvPr/>
        </p:nvSpPr>
        <p:spPr>
          <a:xfrm flipH="false" flipV="false" rot="0">
            <a:off x="14792965" y="-4982246"/>
            <a:ext cx="8083465" cy="8073361"/>
          </a:xfrm>
          <a:custGeom>
            <a:avLst/>
            <a:gdLst/>
            <a:ahLst/>
            <a:cxnLst/>
            <a:rect r="r" b="b" t="t" l="l"/>
            <a:pathLst>
              <a:path h="8073361" w="8083465">
                <a:moveTo>
                  <a:pt x="0" y="0"/>
                </a:moveTo>
                <a:lnTo>
                  <a:pt x="8083465" y="0"/>
                </a:lnTo>
                <a:lnTo>
                  <a:pt x="8083465" y="8073361"/>
                </a:lnTo>
                <a:lnTo>
                  <a:pt x="0" y="8073361"/>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13118582" y="-5926623"/>
            <a:ext cx="9125203" cy="9113797"/>
          </a:xfrm>
          <a:custGeom>
            <a:avLst/>
            <a:gdLst/>
            <a:ahLst/>
            <a:cxnLst/>
            <a:rect r="r" b="b" t="t" l="l"/>
            <a:pathLst>
              <a:path h="9113797" w="9125203">
                <a:moveTo>
                  <a:pt x="0" y="0"/>
                </a:moveTo>
                <a:lnTo>
                  <a:pt x="9125203" y="0"/>
                </a:lnTo>
                <a:lnTo>
                  <a:pt x="9125203" y="9113797"/>
                </a:lnTo>
                <a:lnTo>
                  <a:pt x="0" y="9113797"/>
                </a:lnTo>
                <a:lnTo>
                  <a:pt x="0" y="0"/>
                </a:lnTo>
                <a:close/>
              </a:path>
            </a:pathLst>
          </a:custGeom>
          <a:blipFill>
            <a:blip r:embed="rId3"/>
            <a:stretch>
              <a:fillRect l="0" t="0" r="0" b="0"/>
            </a:stretch>
          </a:blipFill>
        </p:spPr>
      </p:sp>
      <p:sp>
        <p:nvSpPr>
          <p:cNvPr name="TextBox 4" id="4"/>
          <p:cNvSpPr txBox="true"/>
          <p:nvPr/>
        </p:nvSpPr>
        <p:spPr>
          <a:xfrm rot="0">
            <a:off x="6457520" y="1560523"/>
            <a:ext cx="5372960" cy="907382"/>
          </a:xfrm>
          <a:prstGeom prst="rect">
            <a:avLst/>
          </a:prstGeom>
        </p:spPr>
        <p:txBody>
          <a:bodyPr anchor="t" rtlCol="false" tIns="0" lIns="0" bIns="0" rIns="0">
            <a:spAutoFit/>
          </a:bodyPr>
          <a:lstStyle/>
          <a:p>
            <a:pPr algn="ctr">
              <a:lnSpc>
                <a:spcPts val="7427"/>
              </a:lnSpc>
            </a:pPr>
            <a:r>
              <a:rPr lang="en-US" sz="5343">
                <a:solidFill>
                  <a:srgbClr val="048AFF"/>
                </a:solidFill>
                <a:latin typeface="Now Bold"/>
              </a:rPr>
              <a:t>Contributions</a:t>
            </a:r>
          </a:p>
        </p:txBody>
      </p:sp>
      <p:sp>
        <p:nvSpPr>
          <p:cNvPr name="AutoShape 5" id="5"/>
          <p:cNvSpPr/>
          <p:nvPr/>
        </p:nvSpPr>
        <p:spPr>
          <a:xfrm flipH="true">
            <a:off x="11830480" y="2867678"/>
            <a:ext cx="19050" cy="6390622"/>
          </a:xfrm>
          <a:prstGeom prst="line">
            <a:avLst/>
          </a:prstGeom>
          <a:ln cap="flat" w="38100">
            <a:solidFill>
              <a:srgbClr val="FFFFFF"/>
            </a:solidFill>
            <a:prstDash val="solid"/>
            <a:headEnd type="none" len="sm" w="sm"/>
            <a:tailEnd type="none" len="sm" w="sm"/>
          </a:ln>
        </p:spPr>
      </p:sp>
      <p:sp>
        <p:nvSpPr>
          <p:cNvPr name="TextBox 6" id="6"/>
          <p:cNvSpPr txBox="true"/>
          <p:nvPr/>
        </p:nvSpPr>
        <p:spPr>
          <a:xfrm rot="0">
            <a:off x="1087262" y="3909703"/>
            <a:ext cx="4260374" cy="4150085"/>
          </a:xfrm>
          <a:prstGeom prst="rect">
            <a:avLst/>
          </a:prstGeom>
        </p:spPr>
        <p:txBody>
          <a:bodyPr anchor="t" rtlCol="false" tIns="0" lIns="0" bIns="0" rIns="0">
            <a:spAutoFit/>
          </a:bodyPr>
          <a:lstStyle/>
          <a:p>
            <a:pPr algn="ctr">
              <a:lnSpc>
                <a:spcPts val="3743"/>
              </a:lnSpc>
            </a:pPr>
            <a:r>
              <a:rPr lang="en-US" sz="2564">
                <a:solidFill>
                  <a:srgbClr val="FFFFFF"/>
                </a:solidFill>
                <a:latin typeface="DM Sans"/>
              </a:rPr>
              <a:t>Chinmay served as the website's Tester and UI Developer, also overseeing the project's detailed documentation, ensuring both operational functionality and comprehensive record-keeping.</a:t>
            </a:r>
          </a:p>
        </p:txBody>
      </p:sp>
      <p:sp>
        <p:nvSpPr>
          <p:cNvPr name="TextBox 7" id="7"/>
          <p:cNvSpPr txBox="true"/>
          <p:nvPr/>
        </p:nvSpPr>
        <p:spPr>
          <a:xfrm rot="0">
            <a:off x="1510783" y="2862533"/>
            <a:ext cx="3413332" cy="582606"/>
          </a:xfrm>
          <a:prstGeom prst="rect">
            <a:avLst/>
          </a:prstGeom>
        </p:spPr>
        <p:txBody>
          <a:bodyPr anchor="t" rtlCol="false" tIns="0" lIns="0" bIns="0" rIns="0">
            <a:spAutoFit/>
          </a:bodyPr>
          <a:lstStyle/>
          <a:p>
            <a:pPr algn="ctr">
              <a:lnSpc>
                <a:spcPts val="4718"/>
              </a:lnSpc>
            </a:pPr>
            <a:r>
              <a:rPr lang="en-US" sz="3394">
                <a:solidFill>
                  <a:srgbClr val="B100E8"/>
                </a:solidFill>
                <a:latin typeface="Now Bold"/>
              </a:rPr>
              <a:t>Chinmay</a:t>
            </a:r>
          </a:p>
        </p:txBody>
      </p:sp>
      <p:sp>
        <p:nvSpPr>
          <p:cNvPr name="Freeform 8" id="8"/>
          <p:cNvSpPr/>
          <p:nvPr/>
        </p:nvSpPr>
        <p:spPr>
          <a:xfrm flipH="false" flipV="false" rot="0">
            <a:off x="-4294144" y="7743840"/>
            <a:ext cx="9641780" cy="9629727"/>
          </a:xfrm>
          <a:custGeom>
            <a:avLst/>
            <a:gdLst/>
            <a:ahLst/>
            <a:cxnLst/>
            <a:rect r="r" b="b" t="t" l="l"/>
            <a:pathLst>
              <a:path h="9629727" w="9641780">
                <a:moveTo>
                  <a:pt x="0" y="0"/>
                </a:moveTo>
                <a:lnTo>
                  <a:pt x="9641779" y="0"/>
                </a:lnTo>
                <a:lnTo>
                  <a:pt x="9641779" y="9629727"/>
                </a:lnTo>
                <a:lnTo>
                  <a:pt x="0" y="9629727"/>
                </a:lnTo>
                <a:lnTo>
                  <a:pt x="0" y="0"/>
                </a:lnTo>
                <a:close/>
              </a:path>
            </a:pathLst>
          </a:custGeom>
          <a:blipFill>
            <a:blip r:embed="rId3"/>
            <a:stretch>
              <a:fillRect l="0" t="0" r="0" b="0"/>
            </a:stretch>
          </a:blipFill>
        </p:spPr>
      </p:sp>
      <p:sp>
        <p:nvSpPr>
          <p:cNvPr name="TextBox 9" id="9"/>
          <p:cNvSpPr txBox="true"/>
          <p:nvPr/>
        </p:nvSpPr>
        <p:spPr>
          <a:xfrm rot="0">
            <a:off x="7437334" y="2862533"/>
            <a:ext cx="3413332" cy="582606"/>
          </a:xfrm>
          <a:prstGeom prst="rect">
            <a:avLst/>
          </a:prstGeom>
        </p:spPr>
        <p:txBody>
          <a:bodyPr anchor="t" rtlCol="false" tIns="0" lIns="0" bIns="0" rIns="0">
            <a:spAutoFit/>
          </a:bodyPr>
          <a:lstStyle/>
          <a:p>
            <a:pPr algn="ctr">
              <a:lnSpc>
                <a:spcPts val="4718"/>
              </a:lnSpc>
            </a:pPr>
            <a:r>
              <a:rPr lang="en-US" sz="3394">
                <a:solidFill>
                  <a:srgbClr val="B100E8"/>
                </a:solidFill>
                <a:latin typeface="Now Bold"/>
              </a:rPr>
              <a:t>Rishu</a:t>
            </a:r>
          </a:p>
        </p:txBody>
      </p:sp>
      <p:sp>
        <p:nvSpPr>
          <p:cNvPr name="AutoShape 10" id="10"/>
          <p:cNvSpPr/>
          <p:nvPr/>
        </p:nvSpPr>
        <p:spPr>
          <a:xfrm>
            <a:off x="6438470" y="2867678"/>
            <a:ext cx="19050" cy="6390622"/>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3111303" y="2862533"/>
            <a:ext cx="3413332" cy="582606"/>
          </a:xfrm>
          <a:prstGeom prst="rect">
            <a:avLst/>
          </a:prstGeom>
        </p:spPr>
        <p:txBody>
          <a:bodyPr anchor="t" rtlCol="false" tIns="0" lIns="0" bIns="0" rIns="0">
            <a:spAutoFit/>
          </a:bodyPr>
          <a:lstStyle/>
          <a:p>
            <a:pPr algn="ctr">
              <a:lnSpc>
                <a:spcPts val="4718"/>
              </a:lnSpc>
            </a:pPr>
            <a:r>
              <a:rPr lang="en-US" sz="3394">
                <a:solidFill>
                  <a:srgbClr val="B100E8"/>
                </a:solidFill>
                <a:latin typeface="Now Bold"/>
              </a:rPr>
              <a:t>Ashwin</a:t>
            </a:r>
          </a:p>
        </p:txBody>
      </p:sp>
      <p:sp>
        <p:nvSpPr>
          <p:cNvPr name="TextBox 12" id="12"/>
          <p:cNvSpPr txBox="true"/>
          <p:nvPr/>
        </p:nvSpPr>
        <p:spPr>
          <a:xfrm rot="0">
            <a:off x="7013813" y="3909703"/>
            <a:ext cx="4260374" cy="4613206"/>
          </a:xfrm>
          <a:prstGeom prst="rect">
            <a:avLst/>
          </a:prstGeom>
        </p:spPr>
        <p:txBody>
          <a:bodyPr anchor="t" rtlCol="false" tIns="0" lIns="0" bIns="0" rIns="0">
            <a:spAutoFit/>
          </a:bodyPr>
          <a:lstStyle/>
          <a:p>
            <a:pPr algn="ctr">
              <a:lnSpc>
                <a:spcPts val="3743"/>
              </a:lnSpc>
            </a:pPr>
            <a:r>
              <a:rPr lang="en-US" sz="2564">
                <a:solidFill>
                  <a:srgbClr val="FFFFFF"/>
                </a:solidFill>
                <a:latin typeface="DM Sans"/>
              </a:rPr>
              <a:t>Rishu played a pivotal role as the Program and Logic Developer in the project, focusing on foundational programming logic and key functionalities. His contributions were critical, involving the crafting of clean, efficient, and well-documented code.</a:t>
            </a:r>
          </a:p>
        </p:txBody>
      </p:sp>
      <p:sp>
        <p:nvSpPr>
          <p:cNvPr name="TextBox 13" id="13"/>
          <p:cNvSpPr txBox="true"/>
          <p:nvPr/>
        </p:nvSpPr>
        <p:spPr>
          <a:xfrm rot="0">
            <a:off x="12653688" y="3909703"/>
            <a:ext cx="4328562" cy="4974565"/>
          </a:xfrm>
          <a:prstGeom prst="rect">
            <a:avLst/>
          </a:prstGeom>
        </p:spPr>
        <p:txBody>
          <a:bodyPr anchor="t" rtlCol="false" tIns="0" lIns="0" bIns="0" rIns="0">
            <a:spAutoFit/>
          </a:bodyPr>
          <a:lstStyle/>
          <a:p>
            <a:pPr algn="ctr">
              <a:lnSpc>
                <a:spcPts val="3667"/>
              </a:lnSpc>
            </a:pPr>
            <a:r>
              <a:rPr lang="en-US" sz="2512">
                <a:solidFill>
                  <a:srgbClr val="FFFFFF"/>
                </a:solidFill>
                <a:latin typeface="DM Sans"/>
              </a:rPr>
              <a:t>Ashwin, as Team Leader and Program Developer, played a key role in steering the project and its technical execution. His leadership promoted team synergy and goal alignment, while his programming contributions involved writing efficient code and addressing critical challenges.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sp>
        <p:nvSpPr>
          <p:cNvPr name="Freeform 4" id="4"/>
          <p:cNvSpPr/>
          <p:nvPr/>
        </p:nvSpPr>
        <p:spPr>
          <a:xfrm flipH="false" flipV="false" rot="0">
            <a:off x="14277739" y="8567246"/>
            <a:ext cx="4010261" cy="4005248"/>
          </a:xfrm>
          <a:custGeom>
            <a:avLst/>
            <a:gdLst/>
            <a:ahLst/>
            <a:cxnLst/>
            <a:rect r="r" b="b" t="t" l="l"/>
            <a:pathLst>
              <a:path h="4005248" w="4010261">
                <a:moveTo>
                  <a:pt x="0" y="0"/>
                </a:moveTo>
                <a:lnTo>
                  <a:pt x="4010261" y="0"/>
                </a:lnTo>
                <a:lnTo>
                  <a:pt x="4010261" y="4005248"/>
                </a:lnTo>
                <a:lnTo>
                  <a:pt x="0" y="4005248"/>
                </a:lnTo>
                <a:lnTo>
                  <a:pt x="0" y="0"/>
                </a:lnTo>
                <a:close/>
              </a:path>
            </a:pathLst>
          </a:custGeom>
          <a:blipFill>
            <a:blip r:embed="rId3"/>
            <a:stretch>
              <a:fillRect l="0" t="0" r="0" b="0"/>
            </a:stretch>
          </a:blipFill>
        </p:spPr>
      </p:sp>
      <p:sp>
        <p:nvSpPr>
          <p:cNvPr name="TextBox 5" id="5"/>
          <p:cNvSpPr txBox="true"/>
          <p:nvPr/>
        </p:nvSpPr>
        <p:spPr>
          <a:xfrm rot="0">
            <a:off x="6663891" y="1162242"/>
            <a:ext cx="4960218" cy="1042470"/>
          </a:xfrm>
          <a:prstGeom prst="rect">
            <a:avLst/>
          </a:prstGeom>
        </p:spPr>
        <p:txBody>
          <a:bodyPr anchor="t" rtlCol="false" tIns="0" lIns="0" bIns="0" rIns="0">
            <a:spAutoFit/>
          </a:bodyPr>
          <a:lstStyle/>
          <a:p>
            <a:pPr>
              <a:lnSpc>
                <a:spcPts val="8424"/>
              </a:lnSpc>
            </a:pPr>
            <a:r>
              <a:rPr lang="en-US" sz="6060">
                <a:solidFill>
                  <a:srgbClr val="048AFF"/>
                </a:solidFill>
                <a:latin typeface="Now Bold"/>
              </a:rPr>
              <a:t>Future Work</a:t>
            </a:r>
          </a:p>
        </p:txBody>
      </p:sp>
      <p:sp>
        <p:nvSpPr>
          <p:cNvPr name="TextBox 6" id="6"/>
          <p:cNvSpPr txBox="true"/>
          <p:nvPr/>
        </p:nvSpPr>
        <p:spPr>
          <a:xfrm rot="0">
            <a:off x="502777" y="2516750"/>
            <a:ext cx="17282446" cy="6408531"/>
          </a:xfrm>
          <a:prstGeom prst="rect">
            <a:avLst/>
          </a:prstGeom>
        </p:spPr>
        <p:txBody>
          <a:bodyPr anchor="t" rtlCol="false" tIns="0" lIns="0" bIns="0" rIns="0">
            <a:spAutoFit/>
          </a:bodyPr>
          <a:lstStyle/>
          <a:p>
            <a:pPr>
              <a:lnSpc>
                <a:spcPts val="3617"/>
              </a:lnSpc>
            </a:pPr>
            <a:r>
              <a:rPr lang="en-US" sz="2477">
                <a:solidFill>
                  <a:srgbClr val="FFFFFF"/>
                </a:solidFill>
                <a:latin typeface="Now Bold"/>
              </a:rPr>
              <a:t>Database Integration:</a:t>
            </a:r>
          </a:p>
          <a:p>
            <a:pPr>
              <a:lnSpc>
                <a:spcPts val="3617"/>
              </a:lnSpc>
            </a:pPr>
          </a:p>
          <a:p>
            <a:pPr>
              <a:lnSpc>
                <a:spcPts val="3617"/>
              </a:lnSpc>
            </a:pPr>
            <a:r>
              <a:rPr lang="en-US" sz="2477">
                <a:solidFill>
                  <a:srgbClr val="FFFFFF"/>
                </a:solidFill>
                <a:latin typeface="Now"/>
              </a:rPr>
              <a:t>User authentication will be enhanced by connecting to a database to manage user credentials dynamically.</a:t>
            </a:r>
          </a:p>
          <a:p>
            <a:pPr>
              <a:lnSpc>
                <a:spcPts val="3617"/>
              </a:lnSpc>
            </a:pPr>
          </a:p>
          <a:p>
            <a:pPr>
              <a:lnSpc>
                <a:spcPts val="3617"/>
              </a:lnSpc>
            </a:pPr>
            <a:r>
              <a:rPr lang="en-US" sz="2477">
                <a:solidFill>
                  <a:srgbClr val="FFFFFF"/>
                </a:solidFill>
                <a:latin typeface="Now Bold"/>
              </a:rPr>
              <a:t>User Experience and Interface Enhancements:</a:t>
            </a:r>
          </a:p>
          <a:p>
            <a:pPr>
              <a:lnSpc>
                <a:spcPts val="3617"/>
              </a:lnSpc>
            </a:pPr>
          </a:p>
          <a:p>
            <a:pPr>
              <a:lnSpc>
                <a:spcPts val="3617"/>
              </a:lnSpc>
            </a:pPr>
            <a:r>
              <a:rPr lang="en-US" sz="2477">
                <a:solidFill>
                  <a:srgbClr val="FFFFFF"/>
                </a:solidFill>
                <a:latin typeface="Now"/>
              </a:rPr>
              <a:t>Further design improvements to the user interface to enhance visual appeal and usability, and adding interactive elements to the summarization page.</a:t>
            </a:r>
          </a:p>
          <a:p>
            <a:pPr>
              <a:lnSpc>
                <a:spcPts val="3617"/>
              </a:lnSpc>
            </a:pPr>
          </a:p>
          <a:p>
            <a:pPr>
              <a:lnSpc>
                <a:spcPts val="3617"/>
              </a:lnSpc>
            </a:pPr>
            <a:r>
              <a:rPr lang="en-US" sz="2477">
                <a:solidFill>
                  <a:srgbClr val="FFFFFF"/>
                </a:solidFill>
                <a:latin typeface="Now Bold"/>
              </a:rPr>
              <a:t>Functionality Extensions:</a:t>
            </a:r>
          </a:p>
          <a:p>
            <a:pPr>
              <a:lnSpc>
                <a:spcPts val="3617"/>
              </a:lnSpc>
            </a:pPr>
          </a:p>
          <a:p>
            <a:pPr>
              <a:lnSpc>
                <a:spcPts val="3617"/>
              </a:lnSpc>
            </a:pPr>
            <a:r>
              <a:rPr lang="en-US" sz="2477">
                <a:solidFill>
                  <a:srgbClr val="FFFFFF"/>
                </a:solidFill>
                <a:latin typeface="Now"/>
              </a:rPr>
              <a:t>Integration of Google’s Gemini API to generate the summarized text when a text input is provided and the “Generate Summary” button is clicked.</a:t>
            </a:r>
          </a:p>
          <a:p>
            <a:pPr>
              <a:lnSpc>
                <a:spcPts val="3617"/>
              </a:lnSpc>
            </a:pPr>
          </a:p>
        </p:txBody>
      </p:sp>
      <p:sp>
        <p:nvSpPr>
          <p:cNvPr name="Freeform 7" id="7"/>
          <p:cNvSpPr/>
          <p:nvPr/>
        </p:nvSpPr>
        <p:spPr>
          <a:xfrm flipH="false" flipV="false" rot="0">
            <a:off x="14792965" y="-4982246"/>
            <a:ext cx="8083465" cy="8073361"/>
          </a:xfrm>
          <a:custGeom>
            <a:avLst/>
            <a:gdLst/>
            <a:ahLst/>
            <a:cxnLst/>
            <a:rect r="r" b="b" t="t" l="l"/>
            <a:pathLst>
              <a:path h="8073361" w="8083465">
                <a:moveTo>
                  <a:pt x="0" y="0"/>
                </a:moveTo>
                <a:lnTo>
                  <a:pt x="8083465" y="0"/>
                </a:lnTo>
                <a:lnTo>
                  <a:pt x="8083465" y="8073361"/>
                </a:lnTo>
                <a:lnTo>
                  <a:pt x="0" y="8073361"/>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6001244">
            <a:off x="10917706" y="7049713"/>
            <a:ext cx="14283863" cy="12962606"/>
          </a:xfrm>
          <a:custGeom>
            <a:avLst/>
            <a:gdLst/>
            <a:ahLst/>
            <a:cxnLst/>
            <a:rect r="r" b="b" t="t" l="l"/>
            <a:pathLst>
              <a:path h="12962606" w="14283863">
                <a:moveTo>
                  <a:pt x="0" y="0"/>
                </a:moveTo>
                <a:lnTo>
                  <a:pt x="14283863" y="0"/>
                </a:lnTo>
                <a:lnTo>
                  <a:pt x="14283863"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6628924" y="-8283079"/>
            <a:ext cx="12596877" cy="11431666"/>
          </a:xfrm>
          <a:custGeom>
            <a:avLst/>
            <a:gdLst/>
            <a:ahLst/>
            <a:cxnLst/>
            <a:rect r="r" b="b" t="t" l="l"/>
            <a:pathLst>
              <a:path h="11431666" w="12596877">
                <a:moveTo>
                  <a:pt x="0" y="0"/>
                </a:moveTo>
                <a:lnTo>
                  <a:pt x="12596877" y="0"/>
                </a:lnTo>
                <a:lnTo>
                  <a:pt x="12596877" y="11431667"/>
                </a:lnTo>
                <a:lnTo>
                  <a:pt x="0" y="11431667"/>
                </a:lnTo>
                <a:lnTo>
                  <a:pt x="0" y="0"/>
                </a:lnTo>
                <a:close/>
              </a:path>
            </a:pathLst>
          </a:custGeom>
          <a:blipFill>
            <a:blip r:embed="rId3"/>
            <a:stretch>
              <a:fillRect l="0" t="0" r="0" b="0"/>
            </a:stretch>
          </a:blipFill>
        </p:spPr>
      </p:sp>
      <p:sp>
        <p:nvSpPr>
          <p:cNvPr name="Freeform 5" id="5"/>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58178" y="4071212"/>
            <a:ext cx="16971645" cy="2350443"/>
          </a:xfrm>
          <a:prstGeom prst="rect">
            <a:avLst/>
          </a:prstGeom>
        </p:spPr>
        <p:txBody>
          <a:bodyPr anchor="t" rtlCol="false" tIns="0" lIns="0" bIns="0" rIns="0">
            <a:spAutoFit/>
          </a:bodyPr>
          <a:lstStyle/>
          <a:p>
            <a:pPr algn="ctr">
              <a:lnSpc>
                <a:spcPts val="19003"/>
              </a:lnSpc>
            </a:pPr>
            <a:r>
              <a:rPr lang="en-US" sz="13671">
                <a:solidFill>
                  <a:srgbClr val="048AFF"/>
                </a:solidFill>
                <a:latin typeface="Now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DAF9zxoKD_4</dc:identifier>
  <dcterms:modified xsi:type="dcterms:W3CDTF">2011-08-01T06:04:30Z</dcterms:modified>
  <cp:revision>1</cp:revision>
  <dc:title>Internet and Web Programming Review 1</dc:title>
</cp:coreProperties>
</file>