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ell\Dropbox\CS6354\data\log-tesla-comm\stats.csv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Communication</a:t>
            </a:r>
            <a:r>
              <a:rPr lang="en-US" sz="1600" baseline="0" dirty="0"/>
              <a:t> Overhead of AES-256 ECB Encryption</a:t>
            </a:r>
            <a:endParaRPr lang="en-US" sz="16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922760081126223"/>
          <c:y val="0.16776729559748427"/>
          <c:w val="0.76148353614889053"/>
          <c:h val="0.63101668895161689"/>
        </c:manualLayout>
      </c:layout>
      <c:scatterChart>
        <c:scatterStyle val="lineMarker"/>
        <c:ser>
          <c:idx val="0"/>
          <c:order val="0"/>
          <c:xVal>
            <c:numRef>
              <c:f>stats!$B$1:$B$8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</c:numCache>
            </c:numRef>
          </c:xVal>
          <c:yVal>
            <c:numRef>
              <c:f>stats!$G$1:$G$8</c:f>
              <c:numCache>
                <c:formatCode>0%</c:formatCode>
                <c:ptCount val="8"/>
                <c:pt idx="0">
                  <c:v>0.68122118604864779</c:v>
                </c:pt>
                <c:pt idx="1">
                  <c:v>0.78928437210014768</c:v>
                </c:pt>
                <c:pt idx="2">
                  <c:v>0.82613909091074511</c:v>
                </c:pt>
                <c:pt idx="3">
                  <c:v>0.82862408316574043</c:v>
                </c:pt>
                <c:pt idx="4">
                  <c:v>0.81335202561397668</c:v>
                </c:pt>
                <c:pt idx="5">
                  <c:v>0.82779142379965431</c:v>
                </c:pt>
                <c:pt idx="6">
                  <c:v>0.82027048803633551</c:v>
                </c:pt>
                <c:pt idx="7">
                  <c:v>0.82355737627946279</c:v>
                </c:pt>
              </c:numCache>
            </c:numRef>
          </c:yVal>
        </c:ser>
        <c:axId val="98057600"/>
        <c:axId val="128759680"/>
      </c:scatterChart>
      <c:valAx>
        <c:axId val="98057600"/>
        <c:scaling>
          <c:logBase val="2"/>
          <c:orientation val="minMax"/>
          <c:max val="600"/>
          <c:min val="4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Message Size (MB)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8759680"/>
        <c:crosses val="autoZero"/>
        <c:crossBetween val="midCat"/>
        <c:majorUnit val="2"/>
      </c:valAx>
      <c:valAx>
        <c:axId val="128759680"/>
        <c:scaling>
          <c:orientation val="minMax"/>
          <c:max val="1"/>
          <c:min val="0.65000000000000113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Communication Overhead</a:t>
                </a:r>
              </a:p>
            </c:rich>
          </c:tx>
          <c:layout/>
        </c:title>
        <c:numFmt formatCode="0%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8057600"/>
        <c:crosses val="autoZero"/>
        <c:crossBetween val="midCat"/>
      </c:valAx>
    </c:plotArea>
    <c:plotVisOnly val="1"/>
    <c:dispBlanksAs val="gap"/>
  </c:chart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D9B7-2797-4D41-A4CF-426CA7EC63B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068C-B54C-4100-923F-C6209DBB13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D9B7-2797-4D41-A4CF-426CA7EC63B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068C-B54C-4100-923F-C6209DBB13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D9B7-2797-4D41-A4CF-426CA7EC63B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068C-B54C-4100-923F-C6209DBB13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D9B7-2797-4D41-A4CF-426CA7EC63B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068C-B54C-4100-923F-C6209DBB13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D9B7-2797-4D41-A4CF-426CA7EC63B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068C-B54C-4100-923F-C6209DBB13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D9B7-2797-4D41-A4CF-426CA7EC63B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068C-B54C-4100-923F-C6209DBB13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D9B7-2797-4D41-A4CF-426CA7EC63B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068C-B54C-4100-923F-C6209DBB13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D9B7-2797-4D41-A4CF-426CA7EC63B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068C-B54C-4100-923F-C6209DBB13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D9B7-2797-4D41-A4CF-426CA7EC63B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068C-B54C-4100-923F-C6209DBB13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D9B7-2797-4D41-A4CF-426CA7EC63B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068C-B54C-4100-923F-C6209DBB13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D9B7-2797-4D41-A4CF-426CA7EC63B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068C-B54C-4100-923F-C6209DBB13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D9B7-2797-4D41-A4CF-426CA7EC63B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7068C-B54C-4100-923F-C6209DBB13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Cuda|OpenCLifying</a:t>
            </a:r>
            <a:r>
              <a:rPr lang="en-US" dirty="0" smtClean="0"/>
              <a:t> AES for </a:t>
            </a:r>
            <a:r>
              <a:rPr lang="en-US" dirty="0" err="1" smtClean="0"/>
              <a:t>OpenSSL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Ashwin</a:t>
            </a:r>
            <a:r>
              <a:rPr lang="en-US" dirty="0" smtClean="0"/>
              <a:t> </a:t>
            </a:r>
            <a:r>
              <a:rPr lang="en-US" dirty="0" err="1" smtClean="0"/>
              <a:t>Raghav</a:t>
            </a:r>
            <a:r>
              <a:rPr lang="en-US" dirty="0" smtClean="0"/>
              <a:t> Mohan </a:t>
            </a:r>
            <a:r>
              <a:rPr lang="en-US" dirty="0" err="1" smtClean="0"/>
              <a:t>Ganesh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7800" y="2286000"/>
            <a:ext cx="1143000" cy="533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47800" y="2286000"/>
            <a:ext cx="1143000" cy="533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security Karma.</a:t>
            </a:r>
          </a:p>
          <a:p>
            <a:r>
              <a:rPr lang="en-US" dirty="0" smtClean="0"/>
              <a:t>Goals of the project:</a:t>
            </a:r>
          </a:p>
          <a:p>
            <a:pPr lvl="1"/>
            <a:r>
              <a:rPr lang="en-US" dirty="0" smtClean="0"/>
              <a:t>Port </a:t>
            </a:r>
            <a:r>
              <a:rPr lang="en-US" dirty="0" err="1" smtClean="0"/>
              <a:t>OpenSSL</a:t>
            </a:r>
            <a:r>
              <a:rPr lang="en-US" dirty="0" smtClean="0"/>
              <a:t>  (</a:t>
            </a:r>
            <a:r>
              <a:rPr lang="en-US" dirty="0" err="1" smtClean="0"/>
              <a:t>atleast</a:t>
            </a:r>
            <a:r>
              <a:rPr lang="en-US" dirty="0" smtClean="0"/>
              <a:t> parts of it) to GPU and watch it burn</a:t>
            </a:r>
          </a:p>
          <a:p>
            <a:pPr lvl="1"/>
            <a:r>
              <a:rPr lang="en-US" dirty="0" smtClean="0"/>
              <a:t>Understand the effects of system parameters on performance</a:t>
            </a:r>
          </a:p>
          <a:p>
            <a:r>
              <a:rPr lang="en-US" dirty="0" err="1" smtClean="0"/>
              <a:t>Demistifying</a:t>
            </a:r>
            <a:r>
              <a:rPr lang="en-US" dirty="0" smtClean="0"/>
              <a:t> the GPU. What tasks can it best accomplish?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AES computationally intensive? Conflict time!</a:t>
            </a:r>
          </a:p>
          <a:p>
            <a:r>
              <a:rPr lang="en-US" dirty="0" smtClean="0"/>
              <a:t>Stages of the AES algorithm: Sub bytes, Shift Rows, Mix Columns, Add Round Keys</a:t>
            </a:r>
          </a:p>
          <a:p>
            <a:r>
              <a:rPr lang="en-US" dirty="0" smtClean="0"/>
              <a:t>Keisuke Iwai et al simplify these transformations</a:t>
            </a:r>
          </a:p>
          <a:p>
            <a:pPr lvl="1"/>
            <a:r>
              <a:rPr lang="en-US" dirty="0" smtClean="0"/>
              <a:t>    e</a:t>
            </a:r>
            <a:r>
              <a:rPr lang="en-US" sz="1400" dirty="0" smtClean="0"/>
              <a:t>0 = </a:t>
            </a:r>
            <a:r>
              <a:rPr lang="en-US" dirty="0" smtClean="0"/>
              <a:t>T</a:t>
            </a:r>
            <a:r>
              <a:rPr lang="en-US" sz="1400" dirty="0" smtClean="0"/>
              <a:t>0</a:t>
            </a:r>
            <a:r>
              <a:rPr lang="en-US" dirty="0" smtClean="0"/>
              <a:t>[a</a:t>
            </a:r>
            <a:r>
              <a:rPr lang="en-US" sz="1400" dirty="0" smtClean="0"/>
              <a:t>0,j</a:t>
            </a:r>
            <a:r>
              <a:rPr lang="en-US" dirty="0" smtClean="0"/>
              <a:t>] </a:t>
            </a:r>
            <a:r>
              <a:rPr lang="en-US" sz="1400" dirty="0" err="1" smtClean="0"/>
              <a:t>xor</a:t>
            </a:r>
            <a:r>
              <a:rPr lang="en-US" dirty="0" smtClean="0"/>
              <a:t> T</a:t>
            </a:r>
            <a:r>
              <a:rPr lang="en-US" sz="1800" dirty="0" smtClean="0"/>
              <a:t>1</a:t>
            </a:r>
            <a:r>
              <a:rPr lang="en-US" dirty="0" smtClean="0"/>
              <a:t>[a</a:t>
            </a:r>
            <a:r>
              <a:rPr lang="en-US" sz="1400" dirty="0" smtClean="0"/>
              <a:t>1,j+1</a:t>
            </a:r>
            <a:r>
              <a:rPr lang="en-US" dirty="0" smtClean="0"/>
              <a:t>] </a:t>
            </a:r>
            <a:r>
              <a:rPr lang="en-US" sz="1400" dirty="0" err="1" smtClean="0"/>
              <a:t>xor</a:t>
            </a:r>
            <a:r>
              <a:rPr lang="en-US" dirty="0" smtClean="0"/>
              <a:t> T</a:t>
            </a:r>
            <a:r>
              <a:rPr lang="en-US" sz="1800" dirty="0" smtClean="0"/>
              <a:t>2</a:t>
            </a:r>
            <a:r>
              <a:rPr lang="en-US" dirty="0" smtClean="0"/>
              <a:t>[a</a:t>
            </a:r>
            <a:r>
              <a:rPr lang="en-US" sz="1400" dirty="0" smtClean="0"/>
              <a:t>2,j+2</a:t>
            </a:r>
            <a:r>
              <a:rPr lang="en-US" dirty="0" smtClean="0"/>
              <a:t>] </a:t>
            </a:r>
            <a:r>
              <a:rPr lang="en-US" sz="1400" dirty="0" err="1" smtClean="0"/>
              <a:t>xor</a:t>
            </a:r>
            <a:r>
              <a:rPr lang="en-US" dirty="0" smtClean="0"/>
              <a:t> T</a:t>
            </a:r>
            <a:r>
              <a:rPr lang="en-US" sz="1800" dirty="0" smtClean="0"/>
              <a:t>3</a:t>
            </a:r>
            <a:r>
              <a:rPr lang="en-US" dirty="0" smtClean="0"/>
              <a:t>[a</a:t>
            </a:r>
            <a:r>
              <a:rPr lang="en-US" sz="1400" dirty="0" smtClean="0"/>
              <a:t>3,j+3</a:t>
            </a:r>
            <a:r>
              <a:rPr lang="en-US" dirty="0" smtClean="0"/>
              <a:t>] </a:t>
            </a:r>
            <a:r>
              <a:rPr lang="en-US" sz="1400" dirty="0" err="1" smtClean="0"/>
              <a:t>xor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sz="1400" dirty="0" err="1" smtClean="0"/>
              <a:t>j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504275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5712" y="92675"/>
            <a:ext cx="2860185" cy="280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381000"/>
            <a:ext cx="3015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Ze</a:t>
            </a:r>
            <a:r>
              <a:rPr lang="en-US" sz="3200" dirty="0" smtClean="0"/>
              <a:t> abstractions…</a:t>
            </a:r>
            <a:endParaRPr lang="en-US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1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AES -- Implementation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09800" y="1371600"/>
            <a:ext cx="4495799" cy="2713478"/>
            <a:chOff x="540745" y="3500754"/>
            <a:chExt cx="5872755" cy="3966846"/>
          </a:xfrm>
        </p:grpSpPr>
        <p:sp>
          <p:nvSpPr>
            <p:cNvPr id="6" name="AutoShape 3"/>
            <p:cNvSpPr>
              <a:spLocks/>
            </p:cNvSpPr>
            <p:nvPr/>
          </p:nvSpPr>
          <p:spPr bwMode="auto">
            <a:xfrm>
              <a:off x="571500" y="5842000"/>
              <a:ext cx="5829300" cy="787400"/>
            </a:xfrm>
            <a:prstGeom prst="roundRect">
              <a:avLst>
                <a:gd name="adj" fmla="val 2419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ill Sans" charset="0"/>
                  <a:cs typeface="Gill Sans" charset="0"/>
                </a:rPr>
                <a:t>libcrypto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ill Sans" charset="0"/>
                  <a:cs typeface="Gill Sans" charset="0"/>
                </a:rPr>
                <a:t> (</a:t>
              </a:r>
              <a:r>
                <a:rPr lang="en-US" sz="24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ill Sans" charset="0"/>
                  <a:cs typeface="Gill Sans" charset="0"/>
                </a:rPr>
                <a:t>OpenSSL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ill Sans" charset="0"/>
                  <a:cs typeface="Gill Sans" charset="0"/>
                </a:rPr>
                <a:t>)</a:t>
              </a:r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>
              <a:off x="571500" y="6680200"/>
              <a:ext cx="1727200" cy="787400"/>
            </a:xfrm>
            <a:prstGeom prst="roundRect">
              <a:avLst>
                <a:gd name="adj" fmla="val 2419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Gill Sans" charset="0"/>
                  <a:cs typeface="Gill Sans" charset="0"/>
                </a:rPr>
                <a:t>OpenCL-AES</a:t>
              </a:r>
            </a:p>
          </p:txBody>
        </p:sp>
        <p:sp>
          <p:nvSpPr>
            <p:cNvPr id="8" name="AutoShape 5"/>
            <p:cNvSpPr>
              <a:spLocks/>
            </p:cNvSpPr>
            <p:nvPr/>
          </p:nvSpPr>
          <p:spPr bwMode="auto">
            <a:xfrm>
              <a:off x="2628900" y="6680200"/>
              <a:ext cx="1727200" cy="787400"/>
            </a:xfrm>
            <a:prstGeom prst="roundRect">
              <a:avLst>
                <a:gd name="adj" fmla="val 2419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ill Sans" charset="0"/>
                  <a:cs typeface="Gill Sans" charset="0"/>
                </a:rPr>
                <a:t>Other Engines</a:t>
              </a:r>
            </a:p>
          </p:txBody>
        </p:sp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4686300" y="6680200"/>
              <a:ext cx="1727200" cy="787400"/>
            </a:xfrm>
            <a:prstGeom prst="roundRect">
              <a:avLst>
                <a:gd name="adj" fmla="val 2419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ill Sans" charset="0"/>
                  <a:cs typeface="Gill Sans" charset="0"/>
                </a:rPr>
                <a:t>...</a:t>
              </a:r>
            </a:p>
          </p:txBody>
        </p:sp>
        <p:sp>
          <p:nvSpPr>
            <p:cNvPr id="10" name="AutoShape 7"/>
            <p:cNvSpPr>
              <a:spLocks/>
            </p:cNvSpPr>
            <p:nvPr/>
          </p:nvSpPr>
          <p:spPr bwMode="auto">
            <a:xfrm>
              <a:off x="540745" y="3500754"/>
              <a:ext cx="5829300" cy="787399"/>
            </a:xfrm>
            <a:prstGeom prst="roundRect">
              <a:avLst>
                <a:gd name="adj" fmla="val 2419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ill Sans" charset="0"/>
                  <a:cs typeface="Gill Sans" charset="0"/>
                </a:rPr>
                <a:t>Application using </a:t>
              </a:r>
              <a:r>
                <a:rPr lang="en-US" sz="24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ill Sans" charset="0"/>
                  <a:cs typeface="Gill Sans" charset="0"/>
                </a:rPr>
                <a:t>libcrypto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ill Sans" charset="0"/>
                <a:cs typeface="Gill Sans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rot="10800000">
              <a:off x="2614613" y="4418013"/>
              <a:ext cx="0" cy="1381125"/>
            </a:xfrm>
            <a:prstGeom prst="line">
              <a:avLst/>
            </a:prstGeom>
            <a:ln>
              <a:headEnd type="stealth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357688" y="4419600"/>
              <a:ext cx="0" cy="1379538"/>
            </a:xfrm>
            <a:prstGeom prst="line">
              <a:avLst/>
            </a:prstGeom>
            <a:ln>
              <a:headEnd type="stealth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pPr algn="ctr"/>
              <a:endParaRPr lang="en-US"/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1034537" y="4844598"/>
              <a:ext cx="1264163" cy="407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Plain Text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4597400" y="4842005"/>
              <a:ext cx="1574188" cy="407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Cipher Text</a:t>
              </a:r>
            </a:p>
          </p:txBody>
        </p:sp>
      </p:grpSp>
      <p:graphicFrame>
        <p:nvGraphicFramePr>
          <p:cNvPr id="2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6769476"/>
              </p:ext>
            </p:extLst>
          </p:nvPr>
        </p:nvGraphicFramePr>
        <p:xfrm>
          <a:off x="1143000" y="4267200"/>
          <a:ext cx="6913562" cy="2456335"/>
        </p:xfrm>
        <a:graphic>
          <a:graphicData uri="http://schemas.openxmlformats.org/drawingml/2006/table">
            <a:tbl>
              <a:tblPr/>
              <a:tblGrid>
                <a:gridCol w="982534"/>
                <a:gridCol w="982534"/>
                <a:gridCol w="3965960"/>
                <a:gridCol w="982534"/>
              </a:tblGrid>
              <a:tr h="491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128M Blocks</a:t>
                      </a:r>
                    </a:p>
                  </a:txBody>
                  <a:tcPr marL="32751" marR="32751" marT="32751" marB="327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128M Blocks</a:t>
                      </a:r>
                    </a:p>
                  </a:txBody>
                  <a:tcPr marL="32751" marR="32751" marT="32751" marB="327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......</a:t>
                      </a:r>
                    </a:p>
                  </a:txBody>
                  <a:tcPr marL="32751" marR="32751" marT="32751" marB="327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128M Blocks</a:t>
                      </a:r>
                    </a:p>
                  </a:txBody>
                  <a:tcPr marL="32751" marR="32751" marT="32751" marB="327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2751" marR="32751" marT="32751" marB="32751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2751" marR="32751" marT="32751" marB="32751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2751" marR="32751" marT="32751" marB="32751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2751" marR="32751" marT="32751" marB="32751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Work Group 0</a:t>
                      </a:r>
                    </a:p>
                  </a:txBody>
                  <a:tcPr marL="32751" marR="32751" marT="32751" marB="327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Work Group 1</a:t>
                      </a:r>
                    </a:p>
                  </a:txBody>
                  <a:tcPr marL="32751" marR="32751" marT="32751" marB="327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......</a:t>
                      </a:r>
                    </a:p>
                  </a:txBody>
                  <a:tcPr marL="32751" marR="32751" marT="32751" marB="327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Work Group 65535</a:t>
                      </a:r>
                    </a:p>
                  </a:txBody>
                  <a:tcPr marL="32751" marR="32751" marT="32751" marB="327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2751" marR="32751" marT="32751" marB="32751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2751" marR="32751" marT="32751" marB="32751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2751" marR="32751" marT="32751" marB="32751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2751" marR="32751" marT="32751" marB="32751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1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Work Item 128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16 Bytes</a:t>
                      </a:r>
                    </a:p>
                  </a:txBody>
                  <a:tcPr marL="32751" marR="32751" marT="32751" marB="327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Work Item 129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16 Bytes</a:t>
                      </a:r>
                    </a:p>
                  </a:txBody>
                  <a:tcPr marL="32751" marR="32751" marT="32751" marB="327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......</a:t>
                      </a:r>
                    </a:p>
                  </a:txBody>
                  <a:tcPr marL="32751" marR="32751" marT="32751" marB="327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Work Item 255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16 Bytes</a:t>
                      </a:r>
                    </a:p>
                  </a:txBody>
                  <a:tcPr marL="32751" marR="32751" marT="32751" marB="327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rot="10800000" flipV="1">
            <a:off x="1143000" y="4724400"/>
            <a:ext cx="9906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143000" y="5715000"/>
            <a:ext cx="9906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24200" y="4724400"/>
            <a:ext cx="49530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24200" y="5715000"/>
            <a:ext cx="49530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562100" y="1295400"/>
          <a:ext cx="6134100" cy="4876800"/>
        </p:xfrm>
        <a:graphic>
          <a:graphicData uri="http://schemas.openxmlformats.org/presentationml/2006/ole">
            <p:oleObj spid="_x0000_s1027" name="Acrobat Document" r:id="rId3" imgW="6406920" imgH="6395760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7005140"/>
              </p:ext>
            </p:extLst>
          </p:nvPr>
        </p:nvGraphicFramePr>
        <p:xfrm>
          <a:off x="990600" y="1600200"/>
          <a:ext cx="67056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communication overhead 80%!!</a:t>
            </a:r>
          </a:p>
          <a:p>
            <a:r>
              <a:rPr lang="en-US" dirty="0" smtClean="0"/>
              <a:t>GPU AES outperforms CPU implementations</a:t>
            </a:r>
          </a:p>
          <a:p>
            <a:r>
              <a:rPr lang="en-US" dirty="0" smtClean="0"/>
              <a:t>Given that a GPU is fully occupied, total no of threads is the dominant factor and not the distribution</a:t>
            </a:r>
          </a:p>
          <a:p>
            <a:endParaRPr lang="en-US" dirty="0"/>
          </a:p>
          <a:p>
            <a:r>
              <a:rPr lang="en-US" dirty="0" smtClean="0"/>
              <a:t>Find the source and installation instructions: </a:t>
            </a:r>
            <a:r>
              <a:rPr lang="en-US" sz="2000" dirty="0" smtClean="0"/>
              <a:t>https://github.com/ashwinraghav/Parallel_Open_SSL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Office Theme">
    <a:majorFont>
      <a:latin typeface="Helvetica Light"/>
      <a:ea typeface="Helvetica Light"/>
      <a:cs typeface="Helvetica Light"/>
    </a:majorFont>
    <a:minorFont>
      <a:latin typeface="Helvetica Light"/>
      <a:ea typeface="Helvetica Light"/>
      <a:cs typeface="Helvetica Light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217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Acrobat Document</vt:lpstr>
      <vt:lpstr>Cuda|OpenCLifying AES for OpenSSL</vt:lpstr>
      <vt:lpstr>Introduction</vt:lpstr>
      <vt:lpstr>Simplifying AES</vt:lpstr>
      <vt:lpstr>Slide 4</vt:lpstr>
      <vt:lpstr>OpenCl AES -- Implementation</vt:lpstr>
      <vt:lpstr>Results and Analysis</vt:lpstr>
      <vt:lpstr>Results and Analysis</vt:lpstr>
      <vt:lpstr>Conclusion</vt:lpstr>
    </vt:vector>
  </TitlesOfParts>
  <Company>Dept. of Computer Science, 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Cuda|OpenCLifying AES for OpenSSL</dc:title>
  <dc:creator>Ashwin Raghav Mohan Ganesh</dc:creator>
  <cp:lastModifiedBy>Ashwin Raghav Mohan Ganesh</cp:lastModifiedBy>
  <cp:revision>10</cp:revision>
  <dcterms:created xsi:type="dcterms:W3CDTF">2011-12-01T18:00:26Z</dcterms:created>
  <dcterms:modified xsi:type="dcterms:W3CDTF">2011-12-01T19:35:02Z</dcterms:modified>
</cp:coreProperties>
</file>