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38" d="100"/>
          <a:sy n="38" d="100"/>
        </p:scale>
        <p:origin x="1087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4666-DBCA-4A0B-A6F0-B2F1975D0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A4B89-2AEC-488D-BF27-41711C239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0EA40-205D-4FF5-9CEE-DE334F76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9C06-654E-46FA-950E-893966D409A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8704A-B2D9-455B-B0ED-740308E8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64E0A-BB42-4445-BAB1-057AC2A9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B037-6146-478A-9C13-52895482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1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C8F5-990B-406C-B5F6-9E6049A2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F5789-C55D-4C3C-9AD6-DAAF1FD6B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4B055-D1E9-4BF8-B4BE-104CE352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9C06-654E-46FA-950E-893966D409A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47646-A50B-4A29-A67B-293A9B2A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DE5AF-085D-4FB0-9AEF-3793839C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B037-6146-478A-9C13-52895482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B0DD5-98B8-4BE2-8264-C0CA2C912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8298E-B7F9-4EED-A972-22A420ADF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ABB4C-782A-49A1-B581-A5282CC9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9C06-654E-46FA-950E-893966D409A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F8B54-9D3A-4AAC-AAD8-DC24F2D4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1609B-42CA-4CB7-B678-B5CCBF8E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B037-6146-478A-9C13-52895482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1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B8C1-A869-416A-8843-EEC5B431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35179-5492-4E52-A1A8-D13E065F5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D1C37F-A671-4E39-BFCC-26EDFC6136DE}"/>
              </a:ext>
            </a:extLst>
          </p:cNvPr>
          <p:cNvSpPr/>
          <p:nvPr userDrawn="1"/>
        </p:nvSpPr>
        <p:spPr>
          <a:xfrm>
            <a:off x="0" y="6311900"/>
            <a:ext cx="12192000" cy="555930"/>
          </a:xfrm>
          <a:custGeom>
            <a:avLst/>
            <a:gdLst>
              <a:gd name="connsiteX0" fmla="*/ 3164734 w 12192000"/>
              <a:gd name="connsiteY0" fmla="*/ 70179 h 555930"/>
              <a:gd name="connsiteX1" fmla="*/ 3164734 w 12192000"/>
              <a:gd name="connsiteY1" fmla="*/ 434291 h 555930"/>
              <a:gd name="connsiteX2" fmla="*/ 8727224 w 12192000"/>
              <a:gd name="connsiteY2" fmla="*/ 434291 h 555930"/>
              <a:gd name="connsiteX3" fmla="*/ 9027267 w 12192000"/>
              <a:gd name="connsiteY3" fmla="*/ 252235 h 555930"/>
              <a:gd name="connsiteX4" fmla="*/ 8727224 w 12192000"/>
              <a:gd name="connsiteY4" fmla="*/ 70179 h 555930"/>
              <a:gd name="connsiteX5" fmla="*/ 0 w 12192000"/>
              <a:gd name="connsiteY5" fmla="*/ 0 h 555930"/>
              <a:gd name="connsiteX6" fmla="*/ 12192000 w 12192000"/>
              <a:gd name="connsiteY6" fmla="*/ 0 h 555930"/>
              <a:gd name="connsiteX7" fmla="*/ 12192000 w 12192000"/>
              <a:gd name="connsiteY7" fmla="*/ 555930 h 555930"/>
              <a:gd name="connsiteX8" fmla="*/ 0 w 12192000"/>
              <a:gd name="connsiteY8" fmla="*/ 555930 h 55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555930">
                <a:moveTo>
                  <a:pt x="3164734" y="70179"/>
                </a:moveTo>
                <a:lnTo>
                  <a:pt x="3164734" y="434291"/>
                </a:lnTo>
                <a:lnTo>
                  <a:pt x="8727224" y="434291"/>
                </a:lnTo>
                <a:lnTo>
                  <a:pt x="9027267" y="252235"/>
                </a:lnTo>
                <a:lnTo>
                  <a:pt x="8727224" y="7017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5930"/>
                </a:lnTo>
                <a:lnTo>
                  <a:pt x="0" y="5559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7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23717C-27A5-4DA3-9357-EFE1DED84A81}"/>
              </a:ext>
            </a:extLst>
          </p:cNvPr>
          <p:cNvSpPr/>
          <p:nvPr userDrawn="1"/>
        </p:nvSpPr>
        <p:spPr>
          <a:xfrm>
            <a:off x="2538072" y="6348318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4790121-4681-4408-91BB-3CCAB59682A5}"/>
              </a:ext>
            </a:extLst>
          </p:cNvPr>
          <p:cNvSpPr txBox="1">
            <a:spLocks/>
          </p:cNvSpPr>
          <p:nvPr userDrawn="1"/>
        </p:nvSpPr>
        <p:spPr>
          <a:xfrm>
            <a:off x="2538072" y="6381915"/>
            <a:ext cx="457200" cy="364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i="1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F9DAE1-FC9B-4C1C-A9D4-F11F69C6BB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8CDEE5-DCA3-4353-AEB8-2662951CC9CA}"/>
              </a:ext>
            </a:extLst>
          </p:cNvPr>
          <p:cNvSpPr txBox="1"/>
          <p:nvPr userDrawn="1"/>
        </p:nvSpPr>
        <p:spPr>
          <a:xfrm>
            <a:off x="9489411" y="6275031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CS 7319</a:t>
            </a:r>
          </a:p>
        </p:txBody>
      </p:sp>
      <p:pic>
        <p:nvPicPr>
          <p:cNvPr id="1026" name="Picture 2" descr="SMU Logos - SMU">
            <a:extLst>
              <a:ext uri="{FF2B5EF4-FFF2-40B4-BE49-F238E27FC236}">
                <a16:creationId xmlns:a16="http://schemas.microsoft.com/office/drawing/2014/main" id="{AAA28CA2-D5E7-4FB7-A73D-D1BE7FDA6F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87" y="6359273"/>
            <a:ext cx="1423737" cy="4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11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BFB6-EA9A-4B51-AFA1-C60C0323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0E989-DC34-4AED-BC97-A6335D7B3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325A4-9ECA-4A3F-B66A-2763FF0A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9C06-654E-46FA-950E-893966D409A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C688D-5B41-4946-A001-56B97567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45ACB-24BF-41A0-A082-6E05FA1A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B037-6146-478A-9C13-52895482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9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D10F-2B76-425F-AA63-1ACA8984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2FE09-D537-4681-A222-DD323C82A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A458D-93F3-40BA-B23D-902B6E5E5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F1750-3A18-4784-B363-B24ADCC1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9C06-654E-46FA-950E-893966D409A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31AA-78D7-4018-B8FA-AC206E8E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053FE-55AE-4AF9-B37D-58719834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B037-6146-478A-9C13-52895482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6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A28A-A31A-437F-B0D0-0B49CD4E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30B63-B47F-4221-A619-ED4EE1BD0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7A521-08EB-4E75-89CD-B954B76E8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E83A3-0DA6-4D53-A9C5-91CD71A83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6F985-1A1D-490D-87B2-E6C49BA06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3347D-BE45-43FB-A024-16BB97DD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9C06-654E-46FA-950E-893966D409A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CDF42-F5D7-4FDA-8140-62B59E27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81EEF1-974F-4A86-B845-95FF251F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B037-6146-478A-9C13-52895482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4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2963-8985-4512-8F02-97380EBC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AAD91-A5F4-49ED-99E8-75792E10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9C06-654E-46FA-950E-893966D409A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0DAE1-00E3-472A-94D0-3D4E76E2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DA488-7D6B-4FDA-ACD7-C134DBC5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B037-6146-478A-9C13-52895482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615A9-C41D-4350-A747-62343AA4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9C06-654E-46FA-950E-893966D409A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8CD1E-978F-4507-8A7F-12F82385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62EFB-7737-414E-A882-58EAB164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B037-6146-478A-9C13-52895482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0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20CA-5834-412A-A9FC-E5066251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84A6E-496C-4C78-9F20-E1DCC17B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53FAD-DBC8-44E7-A8BB-8D97DAC6E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40274-0073-4FB1-9206-3D496053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9C06-654E-46FA-950E-893966D409A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064C7-67DF-4765-907D-A613DE2A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4F2A3-0D2A-4650-A761-2B2DC772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B037-6146-478A-9C13-52895482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4B3F-B361-4795-97F3-2E09ED94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0A3CD-3142-4AB9-9CDF-2B571E908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639F0-C5B3-49C2-BE18-792288D60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30A24-9F8C-4857-BDE0-EB1DA2A6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9C06-654E-46FA-950E-893966D409A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0D6A9-205D-4CAE-A959-ACB4E8FB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771E2-1027-4261-88E3-6CC5C66F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B037-6146-478A-9C13-52895482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E9020-33DE-4142-A509-23EA5FCA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E3DC8-F029-42F6-91C1-549ADA62A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57F4-C861-4AC4-B495-2124601B7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49C06-654E-46FA-950E-893966D409A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1BFE6-77EE-4E4C-8FEF-D70D8A374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C9E9C-4928-40C2-9D43-9938F57BE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EB037-6146-478A-9C13-52895482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9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1DCF0"/>
            </a:gs>
            <a:gs pos="3000">
              <a:schemeClr val="accent1">
                <a:lumMod val="5000"/>
                <a:lumOff val="95000"/>
              </a:schemeClr>
            </a:gs>
            <a:gs pos="37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1D246-6FE2-43FF-8616-E8190273C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Simple </a:t>
            </a:r>
            <a:r>
              <a:rPr lang="en-US" b="1" dirty="0" err="1">
                <a:latin typeface="Garamond" panose="02020404030301010803" pitchFamily="18" charset="0"/>
              </a:rPr>
              <a:t>Backtester</a:t>
            </a:r>
            <a:r>
              <a:rPr lang="en-US" b="1" dirty="0">
                <a:latin typeface="Garamond" panose="02020404030301010803" pitchFamily="18" charset="0"/>
              </a:rPr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63D06-EFAF-4A69-8B39-E77EA5D66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800" dirty="0">
                <a:latin typeface="Garamond" panose="02020404030301010803" pitchFamily="18" charset="0"/>
              </a:rPr>
              <a:t>Ashwin Rajesh</a:t>
            </a:r>
          </a:p>
          <a:p>
            <a:r>
              <a:rPr lang="en-US" dirty="0">
                <a:latin typeface="Garamond" panose="02020404030301010803" pitchFamily="18" charset="0"/>
              </a:rPr>
              <a:t>CS 7319</a:t>
            </a:r>
          </a:p>
          <a:p>
            <a:r>
              <a:rPr lang="en-US" dirty="0">
                <a:latin typeface="Garamond" panose="02020404030301010803" pitchFamily="18" charset="0"/>
              </a:rPr>
              <a:t>April 2022</a:t>
            </a:r>
          </a:p>
        </p:txBody>
      </p:sp>
    </p:spTree>
    <p:extLst>
      <p:ext uri="{BB962C8B-B14F-4D97-AF65-F5344CB8AC3E}">
        <p14:creationId xmlns:p14="http://schemas.microsoft.com/office/powerpoint/2010/main" val="274129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B561-0683-43E9-B152-600D4FBB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&amp;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970A9-4F0B-43DA-A153-B41B6F58D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Separate programs are executed in order; data is passed as an aggregate from one program to the next via connectors: “The human hand” vs Pipes with data streams</a:t>
            </a:r>
          </a:p>
          <a:p>
            <a:pPr lvl="1"/>
            <a:r>
              <a:rPr lang="en-US" altLang="en-US" dirty="0"/>
              <a:t>Explicit, aggregate elements passed from one component to the next upon completion of the producing program’s execution vs Independent filters with know knowledge of up or downstream filters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0C10E984-F647-4300-9AD5-3387E6A003A8}"/>
              </a:ext>
            </a:extLst>
          </p:cNvPr>
          <p:cNvSpPr/>
          <p:nvPr/>
        </p:nvSpPr>
        <p:spPr>
          <a:xfrm>
            <a:off x="7216600" y="6401723"/>
            <a:ext cx="1764901" cy="323977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Demo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6CB8B105-2463-43D0-AB4D-B61E57946D1B}"/>
              </a:ext>
            </a:extLst>
          </p:cNvPr>
          <p:cNvSpPr/>
          <p:nvPr/>
        </p:nvSpPr>
        <p:spPr>
          <a:xfrm>
            <a:off x="6081486" y="6401086"/>
            <a:ext cx="1997392" cy="323980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Selection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0151F63B-DD12-482D-AF52-27BC148DF76B}"/>
              </a:ext>
            </a:extLst>
          </p:cNvPr>
          <p:cNvSpPr/>
          <p:nvPr/>
        </p:nvSpPr>
        <p:spPr>
          <a:xfrm>
            <a:off x="5233553" y="6401089"/>
            <a:ext cx="1764901" cy="323977"/>
          </a:xfrm>
          <a:prstGeom prst="homePlate">
            <a:avLst>
              <a:gd name="adj" fmla="val 81818"/>
            </a:avLst>
          </a:prstGeom>
          <a:solidFill>
            <a:schemeClr val="accent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Decision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125B885B-886F-4D19-B6D9-E16C6EB10A53}"/>
              </a:ext>
            </a:extLst>
          </p:cNvPr>
          <p:cNvSpPr/>
          <p:nvPr/>
        </p:nvSpPr>
        <p:spPr>
          <a:xfrm>
            <a:off x="4231994" y="6401088"/>
            <a:ext cx="1660362" cy="323980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Architecture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56958C0E-6AF4-4F89-9524-B80854505782}"/>
              </a:ext>
            </a:extLst>
          </p:cNvPr>
          <p:cNvSpPr/>
          <p:nvPr/>
        </p:nvSpPr>
        <p:spPr>
          <a:xfrm>
            <a:off x="3180862" y="6401091"/>
            <a:ext cx="1458595" cy="323977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58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9419-CED9-4D6C-8C1B-9C17749A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Options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3CE2B7A-00B3-430C-9EDC-9D022E2AC16A}"/>
              </a:ext>
            </a:extLst>
          </p:cNvPr>
          <p:cNvSpPr/>
          <p:nvPr/>
        </p:nvSpPr>
        <p:spPr>
          <a:xfrm>
            <a:off x="7216600" y="6401723"/>
            <a:ext cx="1764901" cy="323977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Demo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183827EA-4A47-4BA3-B04A-B5ED253B6CB6}"/>
              </a:ext>
            </a:extLst>
          </p:cNvPr>
          <p:cNvSpPr/>
          <p:nvPr/>
        </p:nvSpPr>
        <p:spPr>
          <a:xfrm>
            <a:off x="6081486" y="6401086"/>
            <a:ext cx="1997392" cy="323980"/>
          </a:xfrm>
          <a:prstGeom prst="homePlate">
            <a:avLst>
              <a:gd name="adj" fmla="val 81818"/>
            </a:avLst>
          </a:prstGeom>
          <a:solidFill>
            <a:schemeClr val="accent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Selection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AF716CF-F144-493C-B545-E544F98449EA}"/>
              </a:ext>
            </a:extLst>
          </p:cNvPr>
          <p:cNvSpPr/>
          <p:nvPr/>
        </p:nvSpPr>
        <p:spPr>
          <a:xfrm>
            <a:off x="5233553" y="6401089"/>
            <a:ext cx="1764901" cy="323977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Decision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6DA8EE73-C321-4CA5-B92C-1CA8859AE3E3}"/>
              </a:ext>
            </a:extLst>
          </p:cNvPr>
          <p:cNvSpPr/>
          <p:nvPr/>
        </p:nvSpPr>
        <p:spPr>
          <a:xfrm>
            <a:off x="4231994" y="6401088"/>
            <a:ext cx="1660362" cy="323980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Architecture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94B182E-8A1F-4E2F-8203-1F73B3D8FFB9}"/>
              </a:ext>
            </a:extLst>
          </p:cNvPr>
          <p:cNvSpPr/>
          <p:nvPr/>
        </p:nvSpPr>
        <p:spPr>
          <a:xfrm>
            <a:off x="3180862" y="6401091"/>
            <a:ext cx="1458595" cy="323977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Introduction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EEB853-F9CB-4435-BC41-904CC7964364}"/>
              </a:ext>
            </a:extLst>
          </p:cNvPr>
          <p:cNvSpPr/>
          <p:nvPr/>
        </p:nvSpPr>
        <p:spPr>
          <a:xfrm>
            <a:off x="3531009" y="2052918"/>
            <a:ext cx="5169988" cy="3688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latin typeface="Garamond" panose="02020404030301010803" pitchFamily="18" charset="0"/>
              </a:rPr>
              <a:t>Batch Sequential</a:t>
            </a:r>
          </a:p>
          <a:p>
            <a:pPr algn="ctr"/>
            <a:endParaRPr lang="en-US" dirty="0"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latin typeface="Garamond" panose="02020404030301010803" pitchFamily="18" charset="0"/>
              </a:rPr>
              <a:t>Using REST API and Client Server to handle interactions with </a:t>
            </a:r>
            <a:r>
              <a:rPr lang="en-US" dirty="0" err="1">
                <a:latin typeface="Garamond" panose="02020404030301010803" pitchFamily="18" charset="0"/>
              </a:rPr>
              <a:t>backtester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039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994E-C60F-4EE1-9361-A7406398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4F43B21C-F02A-4531-BA91-7F1CAFADA942}"/>
              </a:ext>
            </a:extLst>
          </p:cNvPr>
          <p:cNvSpPr/>
          <p:nvPr/>
        </p:nvSpPr>
        <p:spPr>
          <a:xfrm>
            <a:off x="7216600" y="6401723"/>
            <a:ext cx="1764901" cy="323977"/>
          </a:xfrm>
          <a:prstGeom prst="homePlate">
            <a:avLst>
              <a:gd name="adj" fmla="val 81818"/>
            </a:avLst>
          </a:prstGeom>
          <a:solidFill>
            <a:schemeClr val="accent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Demo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02E1991E-5276-43FB-B61F-179F2813A91E}"/>
              </a:ext>
            </a:extLst>
          </p:cNvPr>
          <p:cNvSpPr/>
          <p:nvPr/>
        </p:nvSpPr>
        <p:spPr>
          <a:xfrm>
            <a:off x="6081486" y="6401086"/>
            <a:ext cx="1997392" cy="323980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Selection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48148912-FAE7-40E1-81F2-0631450FD8BE}"/>
              </a:ext>
            </a:extLst>
          </p:cNvPr>
          <p:cNvSpPr/>
          <p:nvPr/>
        </p:nvSpPr>
        <p:spPr>
          <a:xfrm>
            <a:off x="5233553" y="6401089"/>
            <a:ext cx="1764901" cy="323977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Decision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078D5203-3D31-45AE-8CA2-8F2C4DC4E14F}"/>
              </a:ext>
            </a:extLst>
          </p:cNvPr>
          <p:cNvSpPr/>
          <p:nvPr/>
        </p:nvSpPr>
        <p:spPr>
          <a:xfrm>
            <a:off x="4231994" y="6401088"/>
            <a:ext cx="1660362" cy="323980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Architecture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5E59425E-64B2-4ED0-BC63-A7821A141FF9}"/>
              </a:ext>
            </a:extLst>
          </p:cNvPr>
          <p:cNvSpPr/>
          <p:nvPr/>
        </p:nvSpPr>
        <p:spPr>
          <a:xfrm>
            <a:off x="3180862" y="6401091"/>
            <a:ext cx="1458595" cy="323977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Introduction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F8185FE-4BAF-45D9-B1AC-167B6388B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19"/>
          <a:stretch/>
        </p:blipFill>
        <p:spPr>
          <a:xfrm>
            <a:off x="392214" y="1556193"/>
            <a:ext cx="6448381" cy="39077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6373D0A-D7A1-4A1D-B555-FEC7D71E0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258" y="451261"/>
            <a:ext cx="4583197" cy="56144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839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D6B8-5C3D-4A30-8DF8-4F2E851C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E86EA61-ACEE-4977-A9AD-4A0E35981DAA}"/>
              </a:ext>
            </a:extLst>
          </p:cNvPr>
          <p:cNvSpPr/>
          <p:nvPr/>
        </p:nvSpPr>
        <p:spPr>
          <a:xfrm>
            <a:off x="7216600" y="6401723"/>
            <a:ext cx="1764901" cy="323977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Demo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7185C20F-DAC0-4175-B23A-C963E0B4CB81}"/>
              </a:ext>
            </a:extLst>
          </p:cNvPr>
          <p:cNvSpPr/>
          <p:nvPr/>
        </p:nvSpPr>
        <p:spPr>
          <a:xfrm>
            <a:off x="6081486" y="6401086"/>
            <a:ext cx="1997392" cy="323980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Selection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60902E9-7C36-4A3C-BC87-EEC462F53DD2}"/>
              </a:ext>
            </a:extLst>
          </p:cNvPr>
          <p:cNvSpPr/>
          <p:nvPr/>
        </p:nvSpPr>
        <p:spPr>
          <a:xfrm>
            <a:off x="5233553" y="6401089"/>
            <a:ext cx="1764901" cy="323977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Decision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DB32C091-CCE5-4ED1-A2A5-A9465A1C4E0D}"/>
              </a:ext>
            </a:extLst>
          </p:cNvPr>
          <p:cNvSpPr/>
          <p:nvPr/>
        </p:nvSpPr>
        <p:spPr>
          <a:xfrm>
            <a:off x="4231994" y="6401088"/>
            <a:ext cx="1660362" cy="323980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Architecture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95B8F565-447C-4CA3-B5BA-2472D04CB329}"/>
              </a:ext>
            </a:extLst>
          </p:cNvPr>
          <p:cNvSpPr/>
          <p:nvPr/>
        </p:nvSpPr>
        <p:spPr>
          <a:xfrm>
            <a:off x="3180862" y="6401091"/>
            <a:ext cx="1458595" cy="323977"/>
          </a:xfrm>
          <a:prstGeom prst="homePlate">
            <a:avLst>
              <a:gd name="adj" fmla="val 81818"/>
            </a:avLst>
          </a:prstGeom>
          <a:solidFill>
            <a:srgbClr val="20386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Introduction</a:t>
            </a:r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9912E79-6FD1-4FEC-93FD-45CD503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925" y="1690688"/>
            <a:ext cx="7009058" cy="4188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109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56AE-2BCD-4F69-9A2E-224601B9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Backtesting</a:t>
            </a:r>
            <a:r>
              <a:rPr lang="en-US" dirty="0"/>
              <a:t>?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1849DC1B-749D-4700-986C-194731984A82}"/>
              </a:ext>
            </a:extLst>
          </p:cNvPr>
          <p:cNvSpPr/>
          <p:nvPr/>
        </p:nvSpPr>
        <p:spPr>
          <a:xfrm>
            <a:off x="7216600" y="6401723"/>
            <a:ext cx="1764901" cy="323977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Demo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865ADE11-2CA3-4F34-83C9-619F48AAF55A}"/>
              </a:ext>
            </a:extLst>
          </p:cNvPr>
          <p:cNvSpPr/>
          <p:nvPr/>
        </p:nvSpPr>
        <p:spPr>
          <a:xfrm>
            <a:off x="6081486" y="6401086"/>
            <a:ext cx="1997392" cy="323980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Selection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684DEDDA-9332-4024-B588-85C07943F1E1}"/>
              </a:ext>
            </a:extLst>
          </p:cNvPr>
          <p:cNvSpPr/>
          <p:nvPr/>
        </p:nvSpPr>
        <p:spPr>
          <a:xfrm>
            <a:off x="5233553" y="6401089"/>
            <a:ext cx="1764901" cy="323977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Decision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DBE3E7B6-0E1E-43EF-B754-7E975E23AA5F}"/>
              </a:ext>
            </a:extLst>
          </p:cNvPr>
          <p:cNvSpPr/>
          <p:nvPr/>
        </p:nvSpPr>
        <p:spPr>
          <a:xfrm>
            <a:off x="4231994" y="6401088"/>
            <a:ext cx="1660362" cy="323980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Architecture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969B7C1-BA30-402E-BCD7-044A6B4D8558}"/>
              </a:ext>
            </a:extLst>
          </p:cNvPr>
          <p:cNvSpPr/>
          <p:nvPr/>
        </p:nvSpPr>
        <p:spPr>
          <a:xfrm>
            <a:off x="3180862" y="6401091"/>
            <a:ext cx="1458595" cy="323977"/>
          </a:xfrm>
          <a:prstGeom prst="homePlate">
            <a:avLst>
              <a:gd name="adj" fmla="val 81818"/>
            </a:avLst>
          </a:prstGeom>
          <a:solidFill>
            <a:srgbClr val="20386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Introduction</a:t>
            </a:r>
          </a:p>
        </p:txBody>
      </p:sp>
      <p:pic>
        <p:nvPicPr>
          <p:cNvPr id="2050" name="Picture 2" descr="Backtesting | Contracts-For-Difference.com">
            <a:extLst>
              <a:ext uri="{FF2B5EF4-FFF2-40B4-BE49-F238E27FC236}">
                <a16:creationId xmlns:a16="http://schemas.microsoft.com/office/drawing/2014/main" id="{66F5EE80-FFEC-423F-8F2A-094EB83B8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731" y="1564089"/>
            <a:ext cx="771525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4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E107-3706-4E07-B3D6-E2E1896F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2036"/>
            <a:ext cx="10515600" cy="1325563"/>
          </a:xfrm>
        </p:spPr>
        <p:txBody>
          <a:bodyPr/>
          <a:lstStyle/>
          <a:p>
            <a:r>
              <a:rPr lang="en-US" dirty="0"/>
              <a:t>Architecture #1 Component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30F1F-A3EE-45B4-BAB9-83F2C6B35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794" y="1067144"/>
            <a:ext cx="10515600" cy="5858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Batch Sequential Approach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2F2C88B4-7990-427C-83A4-2983C1493B5E}"/>
              </a:ext>
            </a:extLst>
          </p:cNvPr>
          <p:cNvSpPr/>
          <p:nvPr/>
        </p:nvSpPr>
        <p:spPr>
          <a:xfrm>
            <a:off x="7216600" y="6401723"/>
            <a:ext cx="1764901" cy="323977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Demo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0636D44D-3998-4F0E-A936-390811ABE7C2}"/>
              </a:ext>
            </a:extLst>
          </p:cNvPr>
          <p:cNvSpPr/>
          <p:nvPr/>
        </p:nvSpPr>
        <p:spPr>
          <a:xfrm>
            <a:off x="6081486" y="6401086"/>
            <a:ext cx="1997392" cy="323980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Selection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18E4EE93-D521-4DFC-8D08-481913F33203}"/>
              </a:ext>
            </a:extLst>
          </p:cNvPr>
          <p:cNvSpPr/>
          <p:nvPr/>
        </p:nvSpPr>
        <p:spPr>
          <a:xfrm>
            <a:off x="5233553" y="6401089"/>
            <a:ext cx="1764901" cy="323977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Decision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AA6CB773-E333-4180-995E-E1A9090564E6}"/>
              </a:ext>
            </a:extLst>
          </p:cNvPr>
          <p:cNvSpPr/>
          <p:nvPr/>
        </p:nvSpPr>
        <p:spPr>
          <a:xfrm>
            <a:off x="4231994" y="6401088"/>
            <a:ext cx="1660362" cy="323980"/>
          </a:xfrm>
          <a:prstGeom prst="homePlate">
            <a:avLst>
              <a:gd name="adj" fmla="val 81818"/>
            </a:avLst>
          </a:prstGeom>
          <a:solidFill>
            <a:schemeClr val="accent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Architecture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4A70E510-5385-47EE-BAA5-2243435ED3A6}"/>
              </a:ext>
            </a:extLst>
          </p:cNvPr>
          <p:cNvSpPr/>
          <p:nvPr/>
        </p:nvSpPr>
        <p:spPr>
          <a:xfrm>
            <a:off x="3180862" y="6401091"/>
            <a:ext cx="1458595" cy="323977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Introduction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EDB922-1FED-48F5-8F51-12EFE0E656E8}"/>
              </a:ext>
            </a:extLst>
          </p:cNvPr>
          <p:cNvSpPr/>
          <p:nvPr/>
        </p:nvSpPr>
        <p:spPr>
          <a:xfrm>
            <a:off x="5936549" y="1596559"/>
            <a:ext cx="1997391" cy="512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Handler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DA24F-98F1-4C2E-9471-DC0CA0181861}"/>
              </a:ext>
            </a:extLst>
          </p:cNvPr>
          <p:cNvSpPr/>
          <p:nvPr/>
        </p:nvSpPr>
        <p:spPr>
          <a:xfrm>
            <a:off x="5448705" y="633639"/>
            <a:ext cx="1434354" cy="78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Database with raw stock data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04E32A-A35E-4041-AAA8-CE79344E03B3}"/>
              </a:ext>
            </a:extLst>
          </p:cNvPr>
          <p:cNvCxnSpPr>
            <a:stCxn id="27" idx="4"/>
            <a:endCxn id="9" idx="0"/>
          </p:cNvCxnSpPr>
          <p:nvPr/>
        </p:nvCxnSpPr>
        <p:spPr>
          <a:xfrm>
            <a:off x="6165882" y="1418051"/>
            <a:ext cx="769363" cy="17850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05505BD-C942-41C4-870F-86FE4A9F6651}"/>
              </a:ext>
            </a:extLst>
          </p:cNvPr>
          <p:cNvSpPr/>
          <p:nvPr/>
        </p:nvSpPr>
        <p:spPr>
          <a:xfrm>
            <a:off x="7174712" y="653642"/>
            <a:ext cx="1434354" cy="78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POST Request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7C6544-482C-47E9-9E66-4AF591F8EAA8}"/>
              </a:ext>
            </a:extLst>
          </p:cNvPr>
          <p:cNvCxnSpPr>
            <a:stCxn id="30" idx="4"/>
            <a:endCxn id="9" idx="0"/>
          </p:cNvCxnSpPr>
          <p:nvPr/>
        </p:nvCxnSpPr>
        <p:spPr>
          <a:xfrm flipH="1">
            <a:off x="6935245" y="1438054"/>
            <a:ext cx="956644" cy="158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D51CDB3-579F-4B2F-B4E1-0F4EB0D9458F}"/>
              </a:ext>
            </a:extLst>
          </p:cNvPr>
          <p:cNvSpPr/>
          <p:nvPr/>
        </p:nvSpPr>
        <p:spPr>
          <a:xfrm>
            <a:off x="5936549" y="3287049"/>
            <a:ext cx="1997391" cy="512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Strategy Runner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5487E07-CF21-4554-B096-B215B2A1D2B0}"/>
              </a:ext>
            </a:extLst>
          </p:cNvPr>
          <p:cNvSpPr/>
          <p:nvPr/>
        </p:nvSpPr>
        <p:spPr>
          <a:xfrm>
            <a:off x="5936549" y="2439486"/>
            <a:ext cx="1997391" cy="512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Stock Runner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98FD9FD-4D9C-4AF7-AF8A-63D1764DB633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6935245" y="2952482"/>
            <a:ext cx="0" cy="334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DE41C7-940C-42F6-8848-967577676479}"/>
              </a:ext>
            </a:extLst>
          </p:cNvPr>
          <p:cNvCxnSpPr>
            <a:cxnSpLocks/>
            <a:stCxn id="9" idx="2"/>
            <a:endCxn id="36" idx="0"/>
          </p:cNvCxnSpPr>
          <p:nvPr/>
        </p:nvCxnSpPr>
        <p:spPr>
          <a:xfrm>
            <a:off x="6935245" y="2109555"/>
            <a:ext cx="0" cy="3299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37DC2BB-A9BA-4600-92C6-B7948E5A0626}"/>
              </a:ext>
            </a:extLst>
          </p:cNvPr>
          <p:cNvSpPr/>
          <p:nvPr/>
        </p:nvSpPr>
        <p:spPr>
          <a:xfrm>
            <a:off x="6105061" y="5428159"/>
            <a:ext cx="1660362" cy="78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Graphical Visualization of </a:t>
            </a:r>
            <a:r>
              <a:rPr lang="en-US" sz="1400" dirty="0" err="1"/>
              <a:t>PnL</a:t>
            </a:r>
            <a:endParaRPr lang="en-US" sz="14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61BD0D9-0329-47B1-9F6D-014CE300B791}"/>
              </a:ext>
            </a:extLst>
          </p:cNvPr>
          <p:cNvSpPr/>
          <p:nvPr/>
        </p:nvSpPr>
        <p:spPr>
          <a:xfrm>
            <a:off x="5885820" y="4034551"/>
            <a:ext cx="2098847" cy="512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Updated JSON Results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A18B3CA-A74F-493E-83F2-478B39075406}"/>
              </a:ext>
            </a:extLst>
          </p:cNvPr>
          <p:cNvSpPr/>
          <p:nvPr/>
        </p:nvSpPr>
        <p:spPr>
          <a:xfrm>
            <a:off x="5936547" y="4726650"/>
            <a:ext cx="1997391" cy="512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Grapher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E979943-5A94-41C9-8F54-8B30735B8F8B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 flipH="1">
            <a:off x="6935244" y="3800045"/>
            <a:ext cx="1" cy="2345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E37C26-D52A-4B1D-B647-DE12E5047FFD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H="1">
            <a:off x="6935243" y="4547548"/>
            <a:ext cx="1" cy="179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A0B00B-A7DC-4F98-98E7-50C5CC6F7692}"/>
              </a:ext>
            </a:extLst>
          </p:cNvPr>
          <p:cNvCxnSpPr>
            <a:cxnSpLocks/>
            <a:stCxn id="50" idx="2"/>
            <a:endCxn id="47" idx="0"/>
          </p:cNvCxnSpPr>
          <p:nvPr/>
        </p:nvCxnSpPr>
        <p:spPr>
          <a:xfrm flipH="1">
            <a:off x="6935242" y="5239646"/>
            <a:ext cx="1" cy="188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38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2921-AD22-4E86-B832-A6F0E25E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#1 Class Diagram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5FFE0D-3672-4B79-8D65-FC51B9EBD11B}"/>
              </a:ext>
            </a:extLst>
          </p:cNvPr>
          <p:cNvSpPr/>
          <p:nvPr/>
        </p:nvSpPr>
        <p:spPr>
          <a:xfrm>
            <a:off x="7216600" y="6401723"/>
            <a:ext cx="1764901" cy="323977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Demo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1D55F4A-0123-4C69-B12F-4AA918FCD2AA}"/>
              </a:ext>
            </a:extLst>
          </p:cNvPr>
          <p:cNvSpPr/>
          <p:nvPr/>
        </p:nvSpPr>
        <p:spPr>
          <a:xfrm>
            <a:off x="6081486" y="6401086"/>
            <a:ext cx="1997392" cy="323980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Selection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9E25700-2222-4CAC-B278-B8E348EE4924}"/>
              </a:ext>
            </a:extLst>
          </p:cNvPr>
          <p:cNvSpPr/>
          <p:nvPr/>
        </p:nvSpPr>
        <p:spPr>
          <a:xfrm>
            <a:off x="5233553" y="6401089"/>
            <a:ext cx="1764901" cy="323977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Decision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EC970E5-BCA7-44B4-8768-E07517BE87DF}"/>
              </a:ext>
            </a:extLst>
          </p:cNvPr>
          <p:cNvSpPr/>
          <p:nvPr/>
        </p:nvSpPr>
        <p:spPr>
          <a:xfrm>
            <a:off x="4231994" y="6401088"/>
            <a:ext cx="1660362" cy="323980"/>
          </a:xfrm>
          <a:prstGeom prst="homePlate">
            <a:avLst>
              <a:gd name="adj" fmla="val 81818"/>
            </a:avLst>
          </a:prstGeom>
          <a:solidFill>
            <a:schemeClr val="accent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Architecture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E059FF5-954F-4B64-86CC-29B48B09D53F}"/>
              </a:ext>
            </a:extLst>
          </p:cNvPr>
          <p:cNvSpPr/>
          <p:nvPr/>
        </p:nvSpPr>
        <p:spPr>
          <a:xfrm>
            <a:off x="3180862" y="6401091"/>
            <a:ext cx="1458595" cy="323977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Introduction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6D433F-E1E2-4236-BFF3-E5818F9A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862" y="1397844"/>
            <a:ext cx="5547208" cy="475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0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B5F2-DBE3-4044-A867-43AF4C1A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#1 Mapping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BD91D80E-8ABC-47C0-8D0D-01A4945578AA}"/>
              </a:ext>
            </a:extLst>
          </p:cNvPr>
          <p:cNvSpPr/>
          <p:nvPr/>
        </p:nvSpPr>
        <p:spPr>
          <a:xfrm>
            <a:off x="7216600" y="6401723"/>
            <a:ext cx="1764901" cy="323977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Demo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4AC15D34-B79D-44CB-A5C5-7B2A81760B52}"/>
              </a:ext>
            </a:extLst>
          </p:cNvPr>
          <p:cNvSpPr/>
          <p:nvPr/>
        </p:nvSpPr>
        <p:spPr>
          <a:xfrm>
            <a:off x="6081486" y="6401086"/>
            <a:ext cx="1997392" cy="323980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Selection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0592768-5873-486C-9C7E-30F08617BA01}"/>
              </a:ext>
            </a:extLst>
          </p:cNvPr>
          <p:cNvSpPr/>
          <p:nvPr/>
        </p:nvSpPr>
        <p:spPr>
          <a:xfrm>
            <a:off x="5233553" y="6401089"/>
            <a:ext cx="1764901" cy="323977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Decision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F13B165B-AF9D-4E53-9CA2-C004382D8048}"/>
              </a:ext>
            </a:extLst>
          </p:cNvPr>
          <p:cNvSpPr/>
          <p:nvPr/>
        </p:nvSpPr>
        <p:spPr>
          <a:xfrm>
            <a:off x="4231994" y="6401088"/>
            <a:ext cx="1660362" cy="323980"/>
          </a:xfrm>
          <a:prstGeom prst="homePlate">
            <a:avLst>
              <a:gd name="adj" fmla="val 81818"/>
            </a:avLst>
          </a:prstGeom>
          <a:solidFill>
            <a:schemeClr val="accent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Architecture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CFD24282-4D0D-4DB4-A2E4-AA62F118BC6F}"/>
              </a:ext>
            </a:extLst>
          </p:cNvPr>
          <p:cNvSpPr/>
          <p:nvPr/>
        </p:nvSpPr>
        <p:spPr>
          <a:xfrm>
            <a:off x="3180862" y="6401091"/>
            <a:ext cx="1458595" cy="323977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Introduction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5A530B-59D5-41BA-A181-A095ED57F5D2}"/>
              </a:ext>
            </a:extLst>
          </p:cNvPr>
          <p:cNvSpPr/>
          <p:nvPr/>
        </p:nvSpPr>
        <p:spPr>
          <a:xfrm>
            <a:off x="9080007" y="1434929"/>
            <a:ext cx="1997391" cy="512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Handler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5D53BE-CC40-466B-AF0F-B09977A83253}"/>
              </a:ext>
            </a:extLst>
          </p:cNvPr>
          <p:cNvSpPr/>
          <p:nvPr/>
        </p:nvSpPr>
        <p:spPr>
          <a:xfrm>
            <a:off x="8592163" y="472009"/>
            <a:ext cx="1434354" cy="78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Database with raw stock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B08BC7-DD49-4FD1-BA49-2BD018290C4A}"/>
              </a:ext>
            </a:extLst>
          </p:cNvPr>
          <p:cNvCxnSpPr>
            <a:stCxn id="10" idx="4"/>
            <a:endCxn id="9" idx="0"/>
          </p:cNvCxnSpPr>
          <p:nvPr/>
        </p:nvCxnSpPr>
        <p:spPr>
          <a:xfrm>
            <a:off x="9309340" y="1256421"/>
            <a:ext cx="769363" cy="17850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20E092F-65B7-4E75-909B-34833E07C4E9}"/>
              </a:ext>
            </a:extLst>
          </p:cNvPr>
          <p:cNvSpPr/>
          <p:nvPr/>
        </p:nvSpPr>
        <p:spPr>
          <a:xfrm>
            <a:off x="10318170" y="492012"/>
            <a:ext cx="1434354" cy="78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POST Request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830AA8-469B-471A-9ADB-219644CBD851}"/>
              </a:ext>
            </a:extLst>
          </p:cNvPr>
          <p:cNvCxnSpPr>
            <a:stCxn id="12" idx="4"/>
            <a:endCxn id="9" idx="0"/>
          </p:cNvCxnSpPr>
          <p:nvPr/>
        </p:nvCxnSpPr>
        <p:spPr>
          <a:xfrm flipH="1">
            <a:off x="10078703" y="1276424"/>
            <a:ext cx="956644" cy="158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A1257B-1BB5-4923-A89C-4194544E9E22}"/>
              </a:ext>
            </a:extLst>
          </p:cNvPr>
          <p:cNvSpPr/>
          <p:nvPr/>
        </p:nvSpPr>
        <p:spPr>
          <a:xfrm>
            <a:off x="9080007" y="3125419"/>
            <a:ext cx="1997391" cy="512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Strategy Runner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3A29473-AD11-4CC2-8C9B-5A397B60BACD}"/>
              </a:ext>
            </a:extLst>
          </p:cNvPr>
          <p:cNvSpPr/>
          <p:nvPr/>
        </p:nvSpPr>
        <p:spPr>
          <a:xfrm>
            <a:off x="9080007" y="2277856"/>
            <a:ext cx="1997391" cy="512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Stock Runner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A366C4-8B4D-4D59-9521-AAA1B1577090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10078703" y="2790852"/>
            <a:ext cx="0" cy="334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4A135E-81D3-4AC0-B0C1-9C048D44C7B6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10078703" y="1947925"/>
            <a:ext cx="0" cy="3299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0872810-7E6C-4B0F-8E48-74FA34C33B6D}"/>
              </a:ext>
            </a:extLst>
          </p:cNvPr>
          <p:cNvSpPr/>
          <p:nvPr/>
        </p:nvSpPr>
        <p:spPr>
          <a:xfrm>
            <a:off x="9248519" y="5266529"/>
            <a:ext cx="1660362" cy="78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Graphical Visualization of </a:t>
            </a:r>
            <a:r>
              <a:rPr lang="en-US" sz="1400" dirty="0" err="1"/>
              <a:t>PnL</a:t>
            </a:r>
            <a:endParaRPr lang="en-US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F6140C-324A-475B-84E3-5EC0B942E10D}"/>
              </a:ext>
            </a:extLst>
          </p:cNvPr>
          <p:cNvSpPr/>
          <p:nvPr/>
        </p:nvSpPr>
        <p:spPr>
          <a:xfrm>
            <a:off x="9029278" y="3872921"/>
            <a:ext cx="2098847" cy="512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Updated JSON Results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C88A38D-45E0-4970-9614-DA2AA8E1403D}"/>
              </a:ext>
            </a:extLst>
          </p:cNvPr>
          <p:cNvSpPr/>
          <p:nvPr/>
        </p:nvSpPr>
        <p:spPr>
          <a:xfrm>
            <a:off x="9080005" y="4565020"/>
            <a:ext cx="1997391" cy="512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Grapher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0AD49C-B7EE-498D-94CA-1C8347897CE2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flipH="1">
            <a:off x="10078702" y="3638415"/>
            <a:ext cx="1" cy="2345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001D7C-E877-4775-91B5-600C1D96935C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 flipH="1">
            <a:off x="10078701" y="4385918"/>
            <a:ext cx="1" cy="179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58EC4D-0522-4263-BC9D-51A12826E58F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 flipH="1">
            <a:off x="10078700" y="5078016"/>
            <a:ext cx="1" cy="188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2B260EA8-5A40-45BD-9A8B-3F57570E2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483" y="1361985"/>
            <a:ext cx="5547208" cy="4751944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18B89D5-9BC3-4125-B43A-5415720A1DBF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2989729" y="1691426"/>
            <a:ext cx="6090278" cy="585795"/>
          </a:xfrm>
          <a:prstGeom prst="bentConnector3">
            <a:avLst>
              <a:gd name="adj1" fmla="val 77526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8A5057A-2899-4A67-8B2E-2824C175EE98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6396319" y="2534354"/>
            <a:ext cx="2683689" cy="1478318"/>
          </a:xfrm>
          <a:prstGeom prst="bent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CAC4DED-594F-4CBE-B692-7253F2F936E7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7368989" y="1869197"/>
            <a:ext cx="1711019" cy="1512721"/>
          </a:xfrm>
          <a:prstGeom prst="bent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3010140-6B4B-4074-BFE5-FB175BB6EB7E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6266329" y="4821517"/>
            <a:ext cx="2813676" cy="47795"/>
          </a:xfrm>
          <a:prstGeom prst="bent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0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E107-3706-4E07-B3D6-E2E1896F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#2 Component Diagram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2F2C88B4-7990-427C-83A4-2983C1493B5E}"/>
              </a:ext>
            </a:extLst>
          </p:cNvPr>
          <p:cNvSpPr/>
          <p:nvPr/>
        </p:nvSpPr>
        <p:spPr>
          <a:xfrm>
            <a:off x="7216600" y="6401723"/>
            <a:ext cx="1764901" cy="323977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Demo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0636D44D-3998-4F0E-A936-390811ABE7C2}"/>
              </a:ext>
            </a:extLst>
          </p:cNvPr>
          <p:cNvSpPr/>
          <p:nvPr/>
        </p:nvSpPr>
        <p:spPr>
          <a:xfrm>
            <a:off x="6081486" y="6401086"/>
            <a:ext cx="1997392" cy="323980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Selection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18E4EE93-D521-4DFC-8D08-481913F33203}"/>
              </a:ext>
            </a:extLst>
          </p:cNvPr>
          <p:cNvSpPr/>
          <p:nvPr/>
        </p:nvSpPr>
        <p:spPr>
          <a:xfrm>
            <a:off x="5233553" y="6401089"/>
            <a:ext cx="1764901" cy="323977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Decision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AA6CB773-E333-4180-995E-E1A9090564E6}"/>
              </a:ext>
            </a:extLst>
          </p:cNvPr>
          <p:cNvSpPr/>
          <p:nvPr/>
        </p:nvSpPr>
        <p:spPr>
          <a:xfrm>
            <a:off x="4231994" y="6401088"/>
            <a:ext cx="1660362" cy="323980"/>
          </a:xfrm>
          <a:prstGeom prst="homePlate">
            <a:avLst>
              <a:gd name="adj" fmla="val 81818"/>
            </a:avLst>
          </a:prstGeom>
          <a:solidFill>
            <a:schemeClr val="accent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Architecture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4A70E510-5385-47EE-BAA5-2243435ED3A6}"/>
              </a:ext>
            </a:extLst>
          </p:cNvPr>
          <p:cNvSpPr/>
          <p:nvPr/>
        </p:nvSpPr>
        <p:spPr>
          <a:xfrm>
            <a:off x="3180862" y="6401091"/>
            <a:ext cx="1458595" cy="323977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Introduction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4E8391-F26E-43CF-B26D-0524B700A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95668"/>
            <a:ext cx="10515600" cy="5858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Pipe and Filter Approach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629C93-6665-442C-BECB-639A7FA3E6BF}"/>
              </a:ext>
            </a:extLst>
          </p:cNvPr>
          <p:cNvSpPr/>
          <p:nvPr/>
        </p:nvSpPr>
        <p:spPr>
          <a:xfrm>
            <a:off x="3056959" y="3315401"/>
            <a:ext cx="1246094" cy="998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Raw Data</a:t>
            </a:r>
          </a:p>
          <a:p>
            <a:pPr algn="ctr"/>
            <a:r>
              <a:rPr lang="en-US" sz="900" dirty="0"/>
              <a:t>Via </a:t>
            </a:r>
            <a:r>
              <a:rPr lang="en-US" sz="900" dirty="0" err="1"/>
              <a:t>api</a:t>
            </a:r>
            <a:r>
              <a:rPr lang="en-US" sz="900" dirty="0"/>
              <a:t> request calls with JSON response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85478C-FF0C-485D-BB07-DF21F96F5FB6}"/>
              </a:ext>
            </a:extLst>
          </p:cNvPr>
          <p:cNvSpPr/>
          <p:nvPr/>
        </p:nvSpPr>
        <p:spPr>
          <a:xfrm>
            <a:off x="874053" y="3422370"/>
            <a:ext cx="1434354" cy="78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Database with raw stock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4E30F9-D72E-415A-BC69-50917BBD9E38}"/>
              </a:ext>
            </a:extLst>
          </p:cNvPr>
          <p:cNvCxnSpPr>
            <a:stCxn id="11" idx="6"/>
            <a:endCxn id="10" idx="1"/>
          </p:cNvCxnSpPr>
          <p:nvPr/>
        </p:nvCxnSpPr>
        <p:spPr>
          <a:xfrm>
            <a:off x="2308407" y="3814576"/>
            <a:ext cx="74855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7DC201-488A-4DA1-ACD4-F3F2620050B1}"/>
              </a:ext>
            </a:extLst>
          </p:cNvPr>
          <p:cNvSpPr txBox="1"/>
          <p:nvPr/>
        </p:nvSpPr>
        <p:spPr>
          <a:xfrm>
            <a:off x="2223243" y="3889272"/>
            <a:ext cx="918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We use polygon.io for stock API requests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7755F20-FCA1-4297-838A-F823141B3039}"/>
              </a:ext>
            </a:extLst>
          </p:cNvPr>
          <p:cNvSpPr/>
          <p:nvPr/>
        </p:nvSpPr>
        <p:spPr>
          <a:xfrm>
            <a:off x="5542726" y="3315398"/>
            <a:ext cx="1566279" cy="998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Simulation</a:t>
            </a:r>
          </a:p>
          <a:p>
            <a:pPr algn="ctr"/>
            <a:r>
              <a:rPr lang="en-US" sz="900" dirty="0"/>
              <a:t>Executes a one-week </a:t>
            </a:r>
            <a:r>
              <a:rPr lang="en-US" sz="900" dirty="0" err="1"/>
              <a:t>backtest</a:t>
            </a:r>
            <a:r>
              <a:rPr lang="en-US" sz="900" dirty="0"/>
              <a:t> of the stock based on </a:t>
            </a:r>
            <a:r>
              <a:rPr lang="en-US" sz="900" dirty="0" err="1"/>
              <a:t>json</a:t>
            </a:r>
            <a:r>
              <a:rPr lang="en-US" sz="900" dirty="0"/>
              <a:t> parameters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DFF92D-ABE4-4AE6-8DDE-2B6AD4CB62B9}"/>
              </a:ext>
            </a:extLst>
          </p:cNvPr>
          <p:cNvCxnSpPr>
            <a:cxnSpLocks/>
          </p:cNvCxnSpPr>
          <p:nvPr/>
        </p:nvCxnSpPr>
        <p:spPr>
          <a:xfrm>
            <a:off x="4303053" y="3814575"/>
            <a:ext cx="291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764C3D-CCF9-49D4-AF0A-4A1291EC8E7E}"/>
              </a:ext>
            </a:extLst>
          </p:cNvPr>
          <p:cNvSpPr txBox="1"/>
          <p:nvPr/>
        </p:nvSpPr>
        <p:spPr>
          <a:xfrm>
            <a:off x="2254619" y="2979103"/>
            <a:ext cx="91888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Triggered by POST request with required params to Golang API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D2431D-F9B8-4D1A-9AD9-903D3FBC664C}"/>
              </a:ext>
            </a:extLst>
          </p:cNvPr>
          <p:cNvSpPr/>
          <p:nvPr/>
        </p:nvSpPr>
        <p:spPr>
          <a:xfrm>
            <a:off x="4607854" y="3682345"/>
            <a:ext cx="643219" cy="2644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Stream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10F4F4-C7C4-4C71-AE1B-1857AE190E00}"/>
              </a:ext>
            </a:extLst>
          </p:cNvPr>
          <p:cNvCxnSpPr>
            <a:cxnSpLocks/>
          </p:cNvCxnSpPr>
          <p:nvPr/>
        </p:nvCxnSpPr>
        <p:spPr>
          <a:xfrm>
            <a:off x="5251073" y="3814574"/>
            <a:ext cx="291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F9C41A1-5005-4D3F-B244-B266CFD79E57}"/>
              </a:ext>
            </a:extLst>
          </p:cNvPr>
          <p:cNvSpPr txBox="1"/>
          <p:nvPr/>
        </p:nvSpPr>
        <p:spPr>
          <a:xfrm>
            <a:off x="4542859" y="3944631"/>
            <a:ext cx="112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In: </a:t>
            </a:r>
            <a:r>
              <a:rPr lang="en-US" sz="700" dirty="0" err="1"/>
              <a:t>json</a:t>
            </a:r>
            <a:r>
              <a:rPr lang="en-US" sz="700" dirty="0"/>
              <a:t> data structures</a:t>
            </a:r>
          </a:p>
          <a:p>
            <a:r>
              <a:rPr lang="en-US" sz="700" dirty="0"/>
              <a:t>Out: none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8752D4-058A-4922-85FB-4CB139A71C0C}"/>
              </a:ext>
            </a:extLst>
          </p:cNvPr>
          <p:cNvCxnSpPr>
            <a:cxnSpLocks/>
          </p:cNvCxnSpPr>
          <p:nvPr/>
        </p:nvCxnSpPr>
        <p:spPr>
          <a:xfrm>
            <a:off x="7109005" y="3814574"/>
            <a:ext cx="291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5BA206F-2045-49B8-A4F0-79DC048EB536}"/>
              </a:ext>
            </a:extLst>
          </p:cNvPr>
          <p:cNvSpPr/>
          <p:nvPr/>
        </p:nvSpPr>
        <p:spPr>
          <a:xfrm>
            <a:off x="7393934" y="3691680"/>
            <a:ext cx="643219" cy="2644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8607C8-7EF8-4C75-9699-69F97850ED93}"/>
              </a:ext>
            </a:extLst>
          </p:cNvPr>
          <p:cNvSpPr txBox="1"/>
          <p:nvPr/>
        </p:nvSpPr>
        <p:spPr>
          <a:xfrm>
            <a:off x="7328939" y="3953966"/>
            <a:ext cx="112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In: </a:t>
            </a:r>
            <a:r>
              <a:rPr lang="en-US" sz="700" dirty="0" err="1"/>
              <a:t>json</a:t>
            </a:r>
            <a:r>
              <a:rPr lang="en-US" sz="700" dirty="0"/>
              <a:t> data structures</a:t>
            </a:r>
          </a:p>
          <a:p>
            <a:r>
              <a:rPr lang="en-US" sz="700" dirty="0"/>
              <a:t>Out: none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2D75C9-4F92-44A5-B4B3-3329F2F3A42C}"/>
              </a:ext>
            </a:extLst>
          </p:cNvPr>
          <p:cNvSpPr txBox="1"/>
          <p:nvPr/>
        </p:nvSpPr>
        <p:spPr>
          <a:xfrm>
            <a:off x="7254681" y="2975762"/>
            <a:ext cx="1246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Stream contains both strategy performance data in </a:t>
            </a:r>
            <a:r>
              <a:rPr lang="en-US" sz="800" dirty="0" err="1"/>
              <a:t>json</a:t>
            </a:r>
            <a:r>
              <a:rPr lang="en-US" sz="800" dirty="0"/>
              <a:t> format and base stock performance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E3911B-1631-466F-912A-1D41B44A28CD}"/>
              </a:ext>
            </a:extLst>
          </p:cNvPr>
          <p:cNvCxnSpPr>
            <a:cxnSpLocks/>
          </p:cNvCxnSpPr>
          <p:nvPr/>
        </p:nvCxnSpPr>
        <p:spPr>
          <a:xfrm>
            <a:off x="8037153" y="3814573"/>
            <a:ext cx="4168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FA071D6-49A4-4CAF-AD42-A0CD18131B3E}"/>
              </a:ext>
            </a:extLst>
          </p:cNvPr>
          <p:cNvSpPr/>
          <p:nvPr/>
        </p:nvSpPr>
        <p:spPr>
          <a:xfrm>
            <a:off x="8454007" y="3315398"/>
            <a:ext cx="1566279" cy="998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Results</a:t>
            </a:r>
          </a:p>
          <a:p>
            <a:pPr algn="ctr"/>
            <a:r>
              <a:rPr lang="en-US" sz="900" dirty="0"/>
              <a:t>Outputs data to end user via console and graph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25244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2921-AD22-4E86-B832-A6F0E25E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#2 Class Diagram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5FFE0D-3672-4B79-8D65-FC51B9EBD11B}"/>
              </a:ext>
            </a:extLst>
          </p:cNvPr>
          <p:cNvSpPr/>
          <p:nvPr/>
        </p:nvSpPr>
        <p:spPr>
          <a:xfrm>
            <a:off x="7216600" y="6401723"/>
            <a:ext cx="1764901" cy="323977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Demo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1D55F4A-0123-4C69-B12F-4AA918FCD2AA}"/>
              </a:ext>
            </a:extLst>
          </p:cNvPr>
          <p:cNvSpPr/>
          <p:nvPr/>
        </p:nvSpPr>
        <p:spPr>
          <a:xfrm>
            <a:off x="6081486" y="6401086"/>
            <a:ext cx="1997392" cy="323980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Selection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9E25700-2222-4CAC-B278-B8E348EE4924}"/>
              </a:ext>
            </a:extLst>
          </p:cNvPr>
          <p:cNvSpPr/>
          <p:nvPr/>
        </p:nvSpPr>
        <p:spPr>
          <a:xfrm>
            <a:off x="5233553" y="6401089"/>
            <a:ext cx="1764901" cy="323977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Decision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EC970E5-BCA7-44B4-8768-E07517BE87DF}"/>
              </a:ext>
            </a:extLst>
          </p:cNvPr>
          <p:cNvSpPr/>
          <p:nvPr/>
        </p:nvSpPr>
        <p:spPr>
          <a:xfrm>
            <a:off x="4231994" y="6401088"/>
            <a:ext cx="1660362" cy="323980"/>
          </a:xfrm>
          <a:prstGeom prst="homePlate">
            <a:avLst>
              <a:gd name="adj" fmla="val 81818"/>
            </a:avLst>
          </a:prstGeom>
          <a:solidFill>
            <a:schemeClr val="accent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Architecture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E059FF5-954F-4B64-86CC-29B48B09D53F}"/>
              </a:ext>
            </a:extLst>
          </p:cNvPr>
          <p:cNvSpPr/>
          <p:nvPr/>
        </p:nvSpPr>
        <p:spPr>
          <a:xfrm>
            <a:off x="3180862" y="6401091"/>
            <a:ext cx="1458595" cy="323977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Introduction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723FE8-0D6F-47C1-BD7F-74E396717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38" y="1922930"/>
            <a:ext cx="8830505" cy="294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7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B5F2-DBE3-4044-A867-43AF4C1A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#2 Mapping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BD91D80E-8ABC-47C0-8D0D-01A4945578AA}"/>
              </a:ext>
            </a:extLst>
          </p:cNvPr>
          <p:cNvSpPr/>
          <p:nvPr/>
        </p:nvSpPr>
        <p:spPr>
          <a:xfrm>
            <a:off x="7216600" y="6401723"/>
            <a:ext cx="1764901" cy="323977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Demo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4AC15D34-B79D-44CB-A5C5-7B2A81760B52}"/>
              </a:ext>
            </a:extLst>
          </p:cNvPr>
          <p:cNvSpPr/>
          <p:nvPr/>
        </p:nvSpPr>
        <p:spPr>
          <a:xfrm>
            <a:off x="6081486" y="6401086"/>
            <a:ext cx="1997392" cy="323980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Selection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0592768-5873-486C-9C7E-30F08617BA01}"/>
              </a:ext>
            </a:extLst>
          </p:cNvPr>
          <p:cNvSpPr/>
          <p:nvPr/>
        </p:nvSpPr>
        <p:spPr>
          <a:xfrm>
            <a:off x="5233553" y="6401089"/>
            <a:ext cx="1764901" cy="323977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Decision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F13B165B-AF9D-4E53-9CA2-C004382D8048}"/>
              </a:ext>
            </a:extLst>
          </p:cNvPr>
          <p:cNvSpPr/>
          <p:nvPr/>
        </p:nvSpPr>
        <p:spPr>
          <a:xfrm>
            <a:off x="4231994" y="6401088"/>
            <a:ext cx="1660362" cy="323980"/>
          </a:xfrm>
          <a:prstGeom prst="homePlate">
            <a:avLst>
              <a:gd name="adj" fmla="val 81818"/>
            </a:avLst>
          </a:prstGeom>
          <a:solidFill>
            <a:schemeClr val="accent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Architecture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CFD24282-4D0D-4DB4-A2E4-AA62F118BC6F}"/>
              </a:ext>
            </a:extLst>
          </p:cNvPr>
          <p:cNvSpPr/>
          <p:nvPr/>
        </p:nvSpPr>
        <p:spPr>
          <a:xfrm>
            <a:off x="3180862" y="6401091"/>
            <a:ext cx="1458595" cy="323977"/>
          </a:xfrm>
          <a:prstGeom prst="homePlate">
            <a:avLst>
              <a:gd name="adj" fmla="val 8181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Introduction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59A6E3-838B-4991-884A-E041641AE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43" y="1674778"/>
            <a:ext cx="5314154" cy="177492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1AF1AE-3153-4781-A175-A7EFFDC208DD}"/>
              </a:ext>
            </a:extLst>
          </p:cNvPr>
          <p:cNvSpPr/>
          <p:nvPr/>
        </p:nvSpPr>
        <p:spPr>
          <a:xfrm>
            <a:off x="2734230" y="4359789"/>
            <a:ext cx="1246094" cy="998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Raw Data</a:t>
            </a:r>
          </a:p>
          <a:p>
            <a:pPr algn="ctr"/>
            <a:r>
              <a:rPr lang="en-US" sz="900" dirty="0"/>
              <a:t>Via </a:t>
            </a:r>
            <a:r>
              <a:rPr lang="en-US" sz="900" dirty="0" err="1"/>
              <a:t>api</a:t>
            </a:r>
            <a:r>
              <a:rPr lang="en-US" sz="900" dirty="0"/>
              <a:t> request calls with JSON response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7557FA-A624-4083-87E5-7ACB3DF7071E}"/>
              </a:ext>
            </a:extLst>
          </p:cNvPr>
          <p:cNvSpPr/>
          <p:nvPr/>
        </p:nvSpPr>
        <p:spPr>
          <a:xfrm>
            <a:off x="551324" y="4466758"/>
            <a:ext cx="1434354" cy="78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Database with raw stock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43C0AC-3575-4C32-91F7-0961F4EE985C}"/>
              </a:ext>
            </a:extLst>
          </p:cNvPr>
          <p:cNvCxnSpPr>
            <a:stCxn id="12" idx="6"/>
            <a:endCxn id="11" idx="1"/>
          </p:cNvCxnSpPr>
          <p:nvPr/>
        </p:nvCxnSpPr>
        <p:spPr>
          <a:xfrm>
            <a:off x="1985678" y="4858964"/>
            <a:ext cx="74855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769AB2E-B831-4768-AC9E-536296723386}"/>
              </a:ext>
            </a:extLst>
          </p:cNvPr>
          <p:cNvSpPr txBox="1"/>
          <p:nvPr/>
        </p:nvSpPr>
        <p:spPr>
          <a:xfrm>
            <a:off x="1900514" y="4933660"/>
            <a:ext cx="918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We use polygon.io for stock API requests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6882C28-C425-4350-A97C-D5AF31B43D42}"/>
              </a:ext>
            </a:extLst>
          </p:cNvPr>
          <p:cNvSpPr/>
          <p:nvPr/>
        </p:nvSpPr>
        <p:spPr>
          <a:xfrm>
            <a:off x="5219997" y="4359786"/>
            <a:ext cx="1566279" cy="998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Simulation</a:t>
            </a:r>
          </a:p>
          <a:p>
            <a:pPr algn="ctr"/>
            <a:r>
              <a:rPr lang="en-US" sz="900" dirty="0"/>
              <a:t>Executes a one-week </a:t>
            </a:r>
            <a:r>
              <a:rPr lang="en-US" sz="900" dirty="0" err="1"/>
              <a:t>backtest</a:t>
            </a:r>
            <a:r>
              <a:rPr lang="en-US" sz="900" dirty="0"/>
              <a:t> of the stock based on </a:t>
            </a:r>
            <a:r>
              <a:rPr lang="en-US" sz="900" dirty="0" err="1"/>
              <a:t>json</a:t>
            </a:r>
            <a:r>
              <a:rPr lang="en-US" sz="900" dirty="0"/>
              <a:t> parameters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32CB76-FAAD-4D4A-A97A-B68B1F6535EA}"/>
              </a:ext>
            </a:extLst>
          </p:cNvPr>
          <p:cNvCxnSpPr>
            <a:cxnSpLocks/>
          </p:cNvCxnSpPr>
          <p:nvPr/>
        </p:nvCxnSpPr>
        <p:spPr>
          <a:xfrm>
            <a:off x="3980324" y="4858963"/>
            <a:ext cx="291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58BDC3-26A2-48A9-8EC8-5E0EDB923FD5}"/>
              </a:ext>
            </a:extLst>
          </p:cNvPr>
          <p:cNvSpPr txBox="1"/>
          <p:nvPr/>
        </p:nvSpPr>
        <p:spPr>
          <a:xfrm>
            <a:off x="1931890" y="4023491"/>
            <a:ext cx="91888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Triggered by POST request with required params to Golang API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1C460F-3720-4508-A063-68D36C6CD0AD}"/>
              </a:ext>
            </a:extLst>
          </p:cNvPr>
          <p:cNvSpPr/>
          <p:nvPr/>
        </p:nvSpPr>
        <p:spPr>
          <a:xfrm>
            <a:off x="4285125" y="4726733"/>
            <a:ext cx="643219" cy="2644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Stream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347A19-DBEE-4A32-BA00-20E278A16BA8}"/>
              </a:ext>
            </a:extLst>
          </p:cNvPr>
          <p:cNvCxnSpPr>
            <a:cxnSpLocks/>
          </p:cNvCxnSpPr>
          <p:nvPr/>
        </p:nvCxnSpPr>
        <p:spPr>
          <a:xfrm>
            <a:off x="4928344" y="4858962"/>
            <a:ext cx="291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4322D0-F98A-49DA-A556-D6520326F9E0}"/>
              </a:ext>
            </a:extLst>
          </p:cNvPr>
          <p:cNvSpPr txBox="1"/>
          <p:nvPr/>
        </p:nvSpPr>
        <p:spPr>
          <a:xfrm>
            <a:off x="4220130" y="4989019"/>
            <a:ext cx="112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In: </a:t>
            </a:r>
            <a:r>
              <a:rPr lang="en-US" sz="700" dirty="0" err="1"/>
              <a:t>json</a:t>
            </a:r>
            <a:r>
              <a:rPr lang="en-US" sz="700" dirty="0"/>
              <a:t> data structures</a:t>
            </a:r>
          </a:p>
          <a:p>
            <a:r>
              <a:rPr lang="en-US" sz="700" dirty="0"/>
              <a:t>Out: none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0B7477-A014-45FB-B3C9-C7B543EED1E0}"/>
              </a:ext>
            </a:extLst>
          </p:cNvPr>
          <p:cNvCxnSpPr>
            <a:cxnSpLocks/>
          </p:cNvCxnSpPr>
          <p:nvPr/>
        </p:nvCxnSpPr>
        <p:spPr>
          <a:xfrm>
            <a:off x="6786276" y="4858962"/>
            <a:ext cx="291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493BED0-B85A-4EEF-B521-B8545558250F}"/>
              </a:ext>
            </a:extLst>
          </p:cNvPr>
          <p:cNvSpPr/>
          <p:nvPr/>
        </p:nvSpPr>
        <p:spPr>
          <a:xfrm>
            <a:off x="7071205" y="4736068"/>
            <a:ext cx="643219" cy="2644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Stream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249697-3527-4AE4-9A80-90E2655CCA87}"/>
              </a:ext>
            </a:extLst>
          </p:cNvPr>
          <p:cNvSpPr txBox="1"/>
          <p:nvPr/>
        </p:nvSpPr>
        <p:spPr>
          <a:xfrm>
            <a:off x="7006210" y="4998354"/>
            <a:ext cx="112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In: </a:t>
            </a:r>
            <a:r>
              <a:rPr lang="en-US" sz="700" dirty="0" err="1"/>
              <a:t>json</a:t>
            </a:r>
            <a:r>
              <a:rPr lang="en-US" sz="700" dirty="0"/>
              <a:t> data structures</a:t>
            </a:r>
          </a:p>
          <a:p>
            <a:r>
              <a:rPr lang="en-US" sz="700" dirty="0"/>
              <a:t>Out: none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217442-CF4D-4C00-83DC-FDA808E83431}"/>
              </a:ext>
            </a:extLst>
          </p:cNvPr>
          <p:cNvSpPr txBox="1"/>
          <p:nvPr/>
        </p:nvSpPr>
        <p:spPr>
          <a:xfrm>
            <a:off x="6931952" y="4020150"/>
            <a:ext cx="1246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Stream contains both strategy performance data in </a:t>
            </a:r>
            <a:r>
              <a:rPr lang="en-US" sz="800" dirty="0" err="1"/>
              <a:t>json</a:t>
            </a:r>
            <a:r>
              <a:rPr lang="en-US" sz="800" dirty="0"/>
              <a:t> format and base stock performance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38D5CB-D7E2-45AA-B20F-DD85705C94F2}"/>
              </a:ext>
            </a:extLst>
          </p:cNvPr>
          <p:cNvCxnSpPr>
            <a:cxnSpLocks/>
          </p:cNvCxnSpPr>
          <p:nvPr/>
        </p:nvCxnSpPr>
        <p:spPr>
          <a:xfrm>
            <a:off x="7714424" y="4858961"/>
            <a:ext cx="4168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1883D44-33D0-4E91-9386-231822F2C92F}"/>
              </a:ext>
            </a:extLst>
          </p:cNvPr>
          <p:cNvSpPr/>
          <p:nvPr/>
        </p:nvSpPr>
        <p:spPr>
          <a:xfrm>
            <a:off x="8131278" y="4359786"/>
            <a:ext cx="1566279" cy="998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Results</a:t>
            </a:r>
          </a:p>
          <a:p>
            <a:pPr algn="ctr"/>
            <a:r>
              <a:rPr lang="en-US" sz="900" dirty="0"/>
              <a:t>Outputs data to end user via console and graph visualization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559388B-9E05-4CA7-B85C-986686EFCBCD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3298603" y="3375512"/>
            <a:ext cx="1042951" cy="925602"/>
          </a:xfrm>
          <a:prstGeom prst="bent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570F8A0-1753-45EF-8170-FCE009E4C083}"/>
              </a:ext>
            </a:extLst>
          </p:cNvPr>
          <p:cNvCxnSpPr>
            <a:cxnSpLocks/>
            <a:endCxn id="15" idx="0"/>
          </p:cNvCxnSpPr>
          <p:nvPr/>
        </p:nvCxnSpPr>
        <p:spPr>
          <a:xfrm rot="5400000">
            <a:off x="5455852" y="3710679"/>
            <a:ext cx="1196393" cy="101821"/>
          </a:xfrm>
          <a:prstGeom prst="bent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FA8423C-25AA-48C0-81C6-2216EBF8228D}"/>
              </a:ext>
            </a:extLst>
          </p:cNvPr>
          <p:cNvCxnSpPr>
            <a:cxnSpLocks/>
            <a:endCxn id="26" idx="0"/>
          </p:cNvCxnSpPr>
          <p:nvPr/>
        </p:nvCxnSpPr>
        <p:spPr>
          <a:xfrm rot="16200000" flipH="1">
            <a:off x="7801466" y="3246834"/>
            <a:ext cx="1308294" cy="917610"/>
          </a:xfrm>
          <a:prstGeom prst="bent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884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409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Garamond</vt:lpstr>
      <vt:lpstr>Office Theme</vt:lpstr>
      <vt:lpstr>Simple Backtester Project</vt:lpstr>
      <vt:lpstr>Project Scope</vt:lpstr>
      <vt:lpstr>What is Backtesting?</vt:lpstr>
      <vt:lpstr>Architecture #1 Component Diagram</vt:lpstr>
      <vt:lpstr>Architecture #1 Class Diagram</vt:lpstr>
      <vt:lpstr>Architecture #1 Mapping</vt:lpstr>
      <vt:lpstr>Architecture #2 Component Diagram</vt:lpstr>
      <vt:lpstr>Architecture #2 Class Diagram</vt:lpstr>
      <vt:lpstr>Architecture #2 Mapping</vt:lpstr>
      <vt:lpstr>Evaluation &amp; Comparison</vt:lpstr>
      <vt:lpstr>Selected Options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Backtester Project</dc:title>
  <dc:creator>Rajesh, Ashwin</dc:creator>
  <cp:lastModifiedBy>Rajesh, Ashwin</cp:lastModifiedBy>
  <cp:revision>7</cp:revision>
  <dcterms:created xsi:type="dcterms:W3CDTF">2022-04-07T23:48:34Z</dcterms:created>
  <dcterms:modified xsi:type="dcterms:W3CDTF">2022-04-09T00:29:47Z</dcterms:modified>
</cp:coreProperties>
</file>