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9" r:id="rId5"/>
    <p:sldId id="268" r:id="rId6"/>
    <p:sldId id="261" r:id="rId7"/>
    <p:sldId id="264" r:id="rId8"/>
    <p:sldId id="273" r:id="rId9"/>
    <p:sldId id="266" r:id="rId10"/>
    <p:sldId id="277" r:id="rId11"/>
    <p:sldId id="265" r:id="rId12"/>
    <p:sldId id="270" r:id="rId13"/>
    <p:sldId id="279" r:id="rId14"/>
    <p:sldId id="271" r:id="rId15"/>
    <p:sldId id="272" r:id="rId16"/>
    <p:sldId id="276" r:id="rId17"/>
    <p:sldId id="280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629"/>
  </p:normalViewPr>
  <p:slideViewPr>
    <p:cSldViewPr snapToGrid="0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A09D5-6F37-2147-ABB3-BD496915EDD0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AAF2-D71B-4241-8CDD-4F7298BF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</a:t>
            </a:r>
            <a:r>
              <a:rPr lang="en-US" dirty="0"/>
              <a:t> sure you can agree this is a reasonable definition for intelligence.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AAF2-D71B-4241-8CDD-4F7298BF5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 utility perspective, this is sufficient. We have established a baseline proxy. Then people can work on improving this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AAF2-D71B-4241-8CDD-4F7298BF51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tricky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AAF2-D71B-4241-8CDD-4F7298BF51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1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F543-AC32-84F9-88E9-3F07B159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2E799-3EEC-5DF4-9E41-7FF21EB79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789B-3998-F19E-2F9D-E8142746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B8B0-3AE9-5367-0D28-65BEAA6C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C538-8686-A69B-C0E9-05EDDD37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C48-5AFC-621D-1AD4-DB9A7E1D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CD55E-8B93-0D7F-6852-A2CAE5E70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EF79-94FB-0DE1-8A86-A8278073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A950-C33C-5DC0-7C5C-96BFC0EA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45C5-8C2E-DBAC-F65E-0F33985C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7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A3FAE-B1BC-009E-1E43-B7EC09A05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B0501-A380-E01B-4A55-2BE8739F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C898-C042-FF7D-9E65-3866285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E4AF-25C0-80EB-E462-B59C33D3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48B2-CD99-AF33-1918-348A970D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A446-B4C2-48A6-39E2-3D505C5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8D8D-3424-BE56-1B12-763FB373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B6C8-5187-F473-C2BD-DB42DFA6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5216-5D05-EF30-4A04-41FCFB8D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8A70-8A6D-A046-2AB0-A28C6FF7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B141-E020-BC21-1889-F6D54A28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EB6E5-5946-AFDB-8AEA-04FF961E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BCF5-4C24-7E11-5BC0-692ACBAC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B73AE-AFA3-67F0-1D68-2DF1434C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9105-DA84-22F8-A75D-784EB4AF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E9F-1BD5-0B52-1762-DA450BE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B62D-88D2-2FF2-71D6-87029BF20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E136-1E49-4A85-C7C5-30CC9DE9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B507A-1EC6-5FD0-5FB3-833CD7E3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B7C9-50C9-0694-FD5B-1427CF8B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E45E5-E2E9-D750-C3B2-911660B1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2B67-B2D5-B72E-16EE-6920EE15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7BDF-3F1B-4D70-6422-C777F04D6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B9B8E-342C-E659-62C2-957737A1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279CB-D0EB-2D29-6C13-4E9256C02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3A636-3A20-DA86-E2FE-D90C5846D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33406-573F-58B3-C358-3E6863C8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DADBC-3FBE-6B33-7200-6C863E69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7501A-A65B-1D3C-2E36-1526508D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D3-9616-1412-3E9E-574F0499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53589-BA39-BCC1-54F8-8208C9BC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9878-FA19-CA72-4EE4-07D93D3E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B00C4-6FFF-BB6C-B59B-34A41240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3A7AC-3854-9438-8049-DDCF8CA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2C39-0BB0-1955-ACC9-B22450EC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AD38A-7D32-FAC1-0969-22045650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91E5-3240-9CCB-6FA0-3384B5C7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ED50-65A4-691B-A460-AFF58A4E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69655-EDD4-BDF7-D9B4-0168A0162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9C72-9F1C-26C2-B3B9-0906E9B9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E7F4-93BA-30D9-5C91-452D8003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D6E0C-107D-DDEB-B7A5-E3F4AB40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6EC5-D43B-0115-18CD-358833DD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ABE5A-BF9B-A58B-625E-2CEECE112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B9CC6-F3D8-73F2-4320-843DB9DC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8C9CA-9092-3478-33AE-D7B1F027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FA3E5-8D8B-09F1-BDB5-BF15C482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10208-6853-9B05-6755-29C741BC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6453C-99E5-8541-8DDE-E5A5A2EC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B338-8381-D9A5-5857-DFFD8CA2C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FBD3-DAB5-6AB3-70C0-BB77011E0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E286-20FF-A24F-AEC5-555EA99C50D9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7E68-F613-8F2C-5AE7-E08F5B717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3D4F-6D94-D193-007B-D1ECF33E3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FAB-87E4-454A-9351-BBA8DF40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CE35-DB37-903D-2E07-167D2203D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Consistency of Judging as a Proxy for LLM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43DE4-3D63-6342-CC14-D9216F1B3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1719" y="5004486"/>
            <a:ext cx="4868562" cy="11615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Ashwin Ramaswamy</a:t>
            </a:r>
          </a:p>
          <a:p>
            <a:r>
              <a:rPr lang="en-US" dirty="0"/>
              <a:t>Nestor Demeure</a:t>
            </a:r>
          </a:p>
          <a:p>
            <a:r>
              <a:rPr lang="en-US" dirty="0"/>
              <a:t>Ermal Rrapaj</a:t>
            </a:r>
          </a:p>
        </p:txBody>
      </p:sp>
      <p:pic>
        <p:nvPicPr>
          <p:cNvPr id="4" name="Picture 2" descr="Lawrence Berkeley National Laboratory - The National LaboratoriesThe  National Laboratories">
            <a:extLst>
              <a:ext uri="{FF2B5EF4-FFF2-40B4-BE49-F238E27FC236}">
                <a16:creationId xmlns:a16="http://schemas.microsoft.com/office/drawing/2014/main" id="{0879BD27-752D-6185-AB20-3619022BB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04" y="4645097"/>
            <a:ext cx="1909233" cy="190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ERSC Logos">
            <a:extLst>
              <a:ext uri="{FF2B5EF4-FFF2-40B4-BE49-F238E27FC236}">
                <a16:creationId xmlns:a16="http://schemas.microsoft.com/office/drawing/2014/main" id="{9CBC5BB5-361E-565F-22CD-89A0DC5C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26" y="4653371"/>
            <a:ext cx="2252170" cy="151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6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78EF-E4CE-D0E3-FC66-6C588FFD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Noteworthy: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7FBC-C8DE-74EF-01C6-9A14A313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Our formula doesn’t consider if the target LLM’s responses are objectively ‘correct’, or if the LLM is aligned with the human.</a:t>
            </a:r>
          </a:p>
          <a:p>
            <a:endParaRPr lang="en-US" dirty="0"/>
          </a:p>
          <a:p>
            <a:r>
              <a:rPr lang="en-US" dirty="0"/>
              <a:t>This predictive metric establishes correlation, not causation.</a:t>
            </a:r>
          </a:p>
          <a:p>
            <a:endParaRPr lang="en-US" dirty="0"/>
          </a:p>
          <a:p>
            <a:r>
              <a:rPr lang="en-US" dirty="0"/>
              <a:t>The estimation is on average only 35 Elo points away from the LLM’s true Elo score.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3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CB81-8F37-A29B-511B-CEC6D20E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 Let’s dive into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23F7-20E7-51F1-00E5-B981E760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some property of the matchups that are being judged that </a:t>
            </a:r>
            <a:r>
              <a:rPr lang="en-US" b="1" u="sng" dirty="0"/>
              <a:t>causes</a:t>
            </a:r>
            <a:r>
              <a:rPr lang="en-US" dirty="0"/>
              <a:t> the correlation?</a:t>
            </a:r>
          </a:p>
          <a:p>
            <a:endParaRPr lang="en-US" dirty="0"/>
          </a:p>
          <a:p>
            <a:r>
              <a:rPr lang="en-US" dirty="0"/>
              <a:t>Let’s consider 2 things: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difference between the LMSYS Elo scores of the LLMs whose responses are being evaluated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variance of consistency scores across all judging LLMs</a:t>
            </a:r>
          </a:p>
          <a:p>
            <a:endParaRPr lang="en-US" dirty="0"/>
          </a:p>
          <a:p>
            <a:r>
              <a:rPr lang="en-US" dirty="0"/>
              <a:t>Logical next step: plot the relationship between these 2 things.</a:t>
            </a:r>
          </a:p>
        </p:txBody>
      </p:sp>
    </p:spTree>
    <p:extLst>
      <p:ext uri="{BB962C8B-B14F-4D97-AF65-F5344CB8AC3E}">
        <p14:creationId xmlns:p14="http://schemas.microsoft.com/office/powerpoint/2010/main" val="16404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2BF899-9D0B-59C6-3AAA-6BD28798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A552E5-A8F4-FCD2-418F-4A615527096E}"/>
              </a:ext>
            </a:extLst>
          </p:cNvPr>
          <p:cNvSpPr txBox="1"/>
          <p:nvPr/>
        </p:nvSpPr>
        <p:spPr>
          <a:xfrm>
            <a:off x="-410966" y="2486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E85F-5E6B-12E0-4EA1-C84F769C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247134"/>
            <a:ext cx="11516498" cy="65490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Greater difference in Elo score = higher variance of consistency scores</a:t>
            </a:r>
          </a:p>
          <a:p>
            <a:endParaRPr lang="en-US" dirty="0"/>
          </a:p>
          <a:p>
            <a:r>
              <a:rPr lang="en-US" dirty="0"/>
              <a:t>Smart LLMs have higher consistency, dumb LLMs have low consistency</a:t>
            </a:r>
          </a:p>
          <a:p>
            <a:endParaRPr lang="en-US" dirty="0"/>
          </a:p>
          <a:p>
            <a:r>
              <a:rPr lang="en-US" dirty="0"/>
              <a:t>If the two models in a matchup have similar Elo scores, then no judge manages to reliably differentiate them, leading to low consistency across all judges and thus low variance between judges. </a:t>
            </a:r>
          </a:p>
          <a:p>
            <a:endParaRPr lang="en-US" dirty="0"/>
          </a:p>
          <a:p>
            <a:r>
              <a:rPr lang="en-US" dirty="0"/>
              <a:t>Pairs with a larger Elo difference are easier to discriminate, allowing good judges to excel while bad judges remain unable to consistently pick the best answer, increasing the variance on those pairs. </a:t>
            </a:r>
          </a:p>
          <a:p>
            <a:endParaRPr lang="en-US" dirty="0"/>
          </a:p>
          <a:p>
            <a:r>
              <a:rPr lang="en-US" dirty="0"/>
              <a:t>This suggests that pairs with large Elo differences are the most effective for identifying consistent judges.</a:t>
            </a:r>
          </a:p>
          <a:p>
            <a:endParaRPr lang="en-US" dirty="0"/>
          </a:p>
          <a:p>
            <a:r>
              <a:rPr lang="en-US" dirty="0"/>
              <a:t>How much data do we need to achieve the maximum correlation?</a:t>
            </a:r>
          </a:p>
        </p:txBody>
      </p:sp>
    </p:spTree>
    <p:extLst>
      <p:ext uri="{BB962C8B-B14F-4D97-AF65-F5344CB8AC3E}">
        <p14:creationId xmlns:p14="http://schemas.microsoft.com/office/powerpoint/2010/main" val="297983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EFD7B-AFA0-8A71-9C0B-E09CD109E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76" y="0"/>
            <a:ext cx="8596648" cy="6858000"/>
          </a:xfrm>
        </p:spPr>
      </p:pic>
    </p:spTree>
    <p:extLst>
      <p:ext uri="{BB962C8B-B14F-4D97-AF65-F5344CB8AC3E}">
        <p14:creationId xmlns:p14="http://schemas.microsoft.com/office/powerpoint/2010/main" val="243508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7F8D-E179-3713-67BC-80C1BB87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tell us about LLM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F6D6-F179-3C7F-62B9-CCBDA78C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distinction in intelligence for LLMs emerges when they are asked to judge between responses from discrepant LLMs.</a:t>
            </a:r>
          </a:p>
          <a:p>
            <a:endParaRPr lang="en-US" dirty="0"/>
          </a:p>
          <a:p>
            <a:r>
              <a:rPr lang="en-US" dirty="0"/>
              <a:t>Smart LLMs and dumb LLMs are equally consistent when judging responses from similarly intelligent models.</a:t>
            </a:r>
          </a:p>
          <a:p>
            <a:endParaRPr lang="en-US" dirty="0"/>
          </a:p>
          <a:p>
            <a:r>
              <a:rPr lang="en-US" dirty="0"/>
              <a:t>Smart models distinguish themselves from dumb models when judging responses from discrepant LLMs.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8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7382-67DC-ABCE-C304-D9B17370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Perspectives: Limitations and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6C5C-EC0A-209E-DE61-939D5AE9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909"/>
            <a:ext cx="10515600" cy="4351338"/>
          </a:xfrm>
        </p:spPr>
        <p:txBody>
          <a:bodyPr/>
          <a:lstStyle/>
          <a:p>
            <a:r>
              <a:rPr lang="en-US" dirty="0"/>
              <a:t>We only tried this on one task: judging pairs of responses.</a:t>
            </a:r>
          </a:p>
          <a:p>
            <a:endParaRPr lang="en-US" dirty="0"/>
          </a:p>
          <a:p>
            <a:r>
              <a:rPr lang="en-US" dirty="0"/>
              <a:t>The correlation within clusters is not strong. </a:t>
            </a:r>
          </a:p>
          <a:p>
            <a:pPr lvl="1"/>
            <a:r>
              <a:rPr lang="en-US" dirty="0"/>
              <a:t>What can we do to improve the correlation?</a:t>
            </a:r>
          </a:p>
          <a:p>
            <a:pPr lvl="1"/>
            <a:endParaRPr lang="en-US" dirty="0"/>
          </a:p>
          <a:p>
            <a:r>
              <a:rPr lang="en-US" dirty="0"/>
              <a:t>This provides a promising avenue for further research to minimize human involvement in intelligence evaluation.</a:t>
            </a:r>
          </a:p>
          <a:p>
            <a:pPr lvl="1"/>
            <a:r>
              <a:rPr lang="en-US" dirty="0"/>
              <a:t>Can we shorten the pipeline? New LLM -&gt; some automated tests -&gt; Elo score</a:t>
            </a:r>
          </a:p>
          <a:p>
            <a:pPr lvl="1"/>
            <a:r>
              <a:rPr lang="en-US" dirty="0"/>
              <a:t>Can it be unsupervised?</a:t>
            </a:r>
          </a:p>
        </p:txBody>
      </p:sp>
    </p:spTree>
    <p:extLst>
      <p:ext uri="{BB962C8B-B14F-4D97-AF65-F5344CB8AC3E}">
        <p14:creationId xmlns:p14="http://schemas.microsoft.com/office/powerpoint/2010/main" val="70496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3F2E9-4985-060B-EC45-CF0D0D839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"/>
          <a:stretch/>
        </p:blipFill>
        <p:spPr>
          <a:xfrm>
            <a:off x="2385458" y="0"/>
            <a:ext cx="7421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2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9CC-DDB3-72B0-4CB4-362C0E58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91"/>
            <a:ext cx="10515600" cy="73554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511F-3B87-193E-19C4-0009C0C4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2"/>
            <a:ext cx="10515600" cy="5053541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The 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consistency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with which an LLM 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judges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pairwise contests of    responses from other LLMs is 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correlated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with its LMYS Elo score.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This correlation is strong only if the LLM evaluates pairwise responses from chatbots that are 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intellectually different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 It doesn't matter if similarly intelligent models (both smart or both dull) are not evaluated in the pairwise comparison - their 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informational contribution is marginal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as the maximum information is extracted from discrepant models.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By using just the 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10 most diverse matchups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we can achieve nearly the 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maximum correlation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697B-9B6D-1E19-9BCF-3AF9D536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Measuring Intelligence of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4B9C-1B51-A44F-A79D-EA8A75F4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4151"/>
            <a:ext cx="10930467" cy="4572000"/>
          </a:xfrm>
        </p:spPr>
        <p:txBody>
          <a:bodyPr>
            <a:normAutofit/>
          </a:bodyPr>
          <a:lstStyle/>
          <a:p>
            <a:r>
              <a:rPr lang="en-US" dirty="0"/>
              <a:t>Motivation: New LLMs are released every day. We need a way to evaluate their capabilities, knowledge, and overall intelligence.</a:t>
            </a:r>
          </a:p>
          <a:p>
            <a:endParaRPr lang="en-US" dirty="0"/>
          </a:p>
          <a:p>
            <a:r>
              <a:rPr lang="en-US" dirty="0"/>
              <a:t>Estimating using external properties (e.g. parameter size) doesn’t work.</a:t>
            </a:r>
          </a:p>
          <a:p>
            <a:endParaRPr lang="en-US" dirty="0"/>
          </a:p>
          <a:p>
            <a:r>
              <a:rPr lang="en-US" dirty="0"/>
              <a:t>Domain-specific benchmarks (MMLU, </a:t>
            </a:r>
            <a:r>
              <a:rPr lang="en-US" dirty="0" err="1"/>
              <a:t>MedQA</a:t>
            </a:r>
            <a:r>
              <a:rPr lang="en-US" dirty="0"/>
              <a:t>, HLE, etc.) exist.</a:t>
            </a:r>
          </a:p>
          <a:p>
            <a:pPr lvl="1"/>
            <a:r>
              <a:rPr lang="en-US" dirty="0"/>
              <a:t>They are objective and come from a fixed distribution.</a:t>
            </a:r>
          </a:p>
          <a:p>
            <a:pPr lvl="1"/>
            <a:r>
              <a:rPr lang="en-US" dirty="0"/>
              <a:t>Measures only knowledge (</a:t>
            </a:r>
            <a:r>
              <a:rPr lang="en-US" dirty="0" err="1"/>
              <a:t>CoT</a:t>
            </a:r>
            <a:r>
              <a:rPr lang="en-US" dirty="0"/>
              <a:t> reasoning must be evaluated manually).</a:t>
            </a:r>
          </a:p>
          <a:p>
            <a:pPr lvl="1"/>
            <a:r>
              <a:rPr lang="en-US" dirty="0"/>
              <a:t>Training on test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B7B1-E942-26D6-423E-66F24EC8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Elo Score as a Metric for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52FF-310E-B178-F274-60CEB84F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126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relative metric - calculated from binary preferences. </a:t>
            </a:r>
          </a:p>
          <a:p>
            <a:pPr lvl="1"/>
            <a:r>
              <a:rPr lang="en-US" dirty="0"/>
              <a:t>More contests and more competitors produces a more accurate Elo score.</a:t>
            </a:r>
          </a:p>
          <a:p>
            <a:pPr lvl="1"/>
            <a:r>
              <a:rPr lang="en-US" dirty="0"/>
              <a:t>Based on Bradley-Terry model: P(a &gt; b).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Unlike objective tests, Elo scoring encodes accuracy and human-compatibility. 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(human or AI) needs to give preferences to contests.</a:t>
            </a:r>
          </a:p>
          <a:p>
            <a:pPr lvl="1"/>
            <a:r>
              <a:rPr lang="en-US" dirty="0"/>
              <a:t>&lt;Text 1&gt;   |   &lt;Text 2&gt;   :   &lt;preference&gt;</a:t>
            </a:r>
          </a:p>
          <a:p>
            <a:pPr lvl="1"/>
            <a:r>
              <a:rPr lang="en-US" dirty="0"/>
              <a:t>&lt;Text 3&gt;   |   &lt;Text 4&gt;   :   &lt;preference&gt;</a:t>
            </a:r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6089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8FA37D-E271-64D8-8BE4-2706D3374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454" y="463668"/>
            <a:ext cx="10259091" cy="5930664"/>
          </a:xfrm>
        </p:spPr>
      </p:pic>
    </p:spTree>
    <p:extLst>
      <p:ext uri="{BB962C8B-B14F-4D97-AF65-F5344CB8AC3E}">
        <p14:creationId xmlns:p14="http://schemas.microsoft.com/office/powerpoint/2010/main" val="346452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2198B5D-69D9-1143-91A3-7655F6B6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06189"/>
            <a:ext cx="12192000" cy="5645622"/>
          </a:xfrm>
        </p:spPr>
      </p:pic>
    </p:spTree>
    <p:extLst>
      <p:ext uri="{BB962C8B-B14F-4D97-AF65-F5344CB8AC3E}">
        <p14:creationId xmlns:p14="http://schemas.microsoft.com/office/powerpoint/2010/main" val="68551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6475-3857-DB4B-C702-77C0BE64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3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Problem: Eliciting Preferences is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3C49-F047-D686-D11D-61BD5FDF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Humans are slow. Upwards of 10k votes to minimize a 95% CI.</a:t>
            </a:r>
          </a:p>
          <a:p>
            <a:endParaRPr lang="en-US" dirty="0"/>
          </a:p>
          <a:p>
            <a:r>
              <a:rPr lang="en-US" dirty="0"/>
              <a:t>How many different humans needed? How many preferences per human? No clear consensus on how this affects Elo score consistency.</a:t>
            </a:r>
          </a:p>
          <a:p>
            <a:endParaRPr lang="en-US" dirty="0"/>
          </a:p>
          <a:p>
            <a:r>
              <a:rPr lang="en-US" dirty="0"/>
              <a:t>Use LLM-as-a-Judge? It’s much faster. But unless we can be sure it is aligned with the aggregate of humans, it won’t be useful.</a:t>
            </a:r>
          </a:p>
          <a:p>
            <a:endParaRPr lang="en-US" dirty="0"/>
          </a:p>
          <a:p>
            <a:r>
              <a:rPr lang="en-US" dirty="0"/>
              <a:t>Problem: Do we have to elicit preferences from humans every time we want to determine the Elo score of an LLM? (new model release, fine-tuned model)</a:t>
            </a:r>
          </a:p>
          <a:p>
            <a:endParaRPr lang="en-US" dirty="0"/>
          </a:p>
          <a:p>
            <a:r>
              <a:rPr lang="en-US" dirty="0"/>
              <a:t>It would probably be useful to estimate Elo score without humans.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2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92C-DB10-3C70-1A07-80C61A06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Can we estimate intelligence without using humans?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6693-DBB2-65F9-FF2D-3596618A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Hypothesis: there is a relationship between an LLM’s </a:t>
            </a:r>
            <a:r>
              <a:rPr lang="en-US" u="sng" dirty="0"/>
              <a:t>intelligence</a:t>
            </a:r>
            <a:r>
              <a:rPr lang="en-US" dirty="0"/>
              <a:t> and its </a:t>
            </a:r>
            <a:r>
              <a:rPr lang="en-US" u="sng" dirty="0"/>
              <a:t>ability to make decisions</a:t>
            </a:r>
            <a:r>
              <a:rPr lang="en-US" dirty="0"/>
              <a:t> (judging responses).</a:t>
            </a:r>
          </a:p>
          <a:p>
            <a:pPr marL="514350" indent="-514350">
              <a:buAutoNum type="arabicParenR"/>
            </a:pPr>
            <a:r>
              <a:rPr lang="en-US" dirty="0"/>
              <a:t>Let’s make our target LLM serve as a Judge for other LLMs’ responses.</a:t>
            </a:r>
          </a:p>
          <a:p>
            <a:pPr marL="514350" indent="-514350">
              <a:buAutoNum type="arabicParenR"/>
            </a:pPr>
            <a:r>
              <a:rPr lang="en-US" dirty="0"/>
              <a:t>Let’s analyze how it gives preferences. Quantify its </a:t>
            </a:r>
            <a:r>
              <a:rPr lang="en-US" b="1" u="sng" dirty="0"/>
              <a:t>consistency</a:t>
            </a:r>
            <a:r>
              <a:rPr lang="en-US" dirty="0"/>
              <a:t>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Distinction</a:t>
            </a:r>
            <a:r>
              <a:rPr lang="en-US" dirty="0"/>
              <a:t>:</a:t>
            </a:r>
          </a:p>
          <a:p>
            <a:r>
              <a:rPr lang="en-US" dirty="0"/>
              <a:t>OLD: to find the Elo score of model Q, we compared the responses of Q along with the responses of other LLMs (A, B, C, D, ...) and got relative Elos.</a:t>
            </a:r>
          </a:p>
          <a:p>
            <a:r>
              <a:rPr lang="en-US" dirty="0"/>
              <a:t>NEW: to find the Elo score of model Q, make it judge the responses of other LLMs (A, B, C, D, ...). </a:t>
            </a:r>
          </a:p>
          <a:p>
            <a:r>
              <a:rPr lang="en-US" dirty="0"/>
              <a:t>This proxy allows intelligence to be estimated independently.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2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E448318-CA42-C2E6-30B9-0A2BB1DC5525}"/>
              </a:ext>
            </a:extLst>
          </p:cNvPr>
          <p:cNvGrpSpPr/>
          <p:nvPr/>
        </p:nvGrpSpPr>
        <p:grpSpPr>
          <a:xfrm>
            <a:off x="-2526" y="3080845"/>
            <a:ext cx="3585633" cy="3516300"/>
            <a:chOff x="1214966" y="1766895"/>
            <a:chExt cx="3585633" cy="35163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EC582-2453-E2D5-BF12-0734D4F57431}"/>
                </a:ext>
              </a:extLst>
            </p:cNvPr>
            <p:cNvSpPr/>
            <p:nvPr/>
          </p:nvSpPr>
          <p:spPr>
            <a:xfrm>
              <a:off x="2302934" y="2785533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FD2D36-91E5-247C-EE0B-3830EFAD255B}"/>
                </a:ext>
              </a:extLst>
            </p:cNvPr>
            <p:cNvSpPr/>
            <p:nvPr/>
          </p:nvSpPr>
          <p:spPr>
            <a:xfrm>
              <a:off x="2802467" y="2785533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359906-D136-09E6-A5D9-F47C87ADE3D3}"/>
                </a:ext>
              </a:extLst>
            </p:cNvPr>
            <p:cNvSpPr/>
            <p:nvPr/>
          </p:nvSpPr>
          <p:spPr>
            <a:xfrm>
              <a:off x="3302000" y="2785533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E090C8-980F-5D9C-318C-EAB3850DA4EE}"/>
                </a:ext>
              </a:extLst>
            </p:cNvPr>
            <p:cNvSpPr/>
            <p:nvPr/>
          </p:nvSpPr>
          <p:spPr>
            <a:xfrm>
              <a:off x="3801533" y="278553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7A71BF-9D15-2776-AEDC-31EC102E4093}"/>
                </a:ext>
              </a:extLst>
            </p:cNvPr>
            <p:cNvSpPr/>
            <p:nvPr/>
          </p:nvSpPr>
          <p:spPr>
            <a:xfrm>
              <a:off x="4301066" y="2785531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AE95A5-648F-9D2C-EC27-A7C03E513A3E}"/>
                </a:ext>
              </a:extLst>
            </p:cNvPr>
            <p:cNvSpPr/>
            <p:nvPr/>
          </p:nvSpPr>
          <p:spPr>
            <a:xfrm>
              <a:off x="2302934" y="3285066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61C54B-F45E-1E35-B237-9A4B1973B3E0}"/>
                </a:ext>
              </a:extLst>
            </p:cNvPr>
            <p:cNvSpPr/>
            <p:nvPr/>
          </p:nvSpPr>
          <p:spPr>
            <a:xfrm>
              <a:off x="2802467" y="3285066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E53C45-CACC-43D9-1834-4E534111A3D2}"/>
                </a:ext>
              </a:extLst>
            </p:cNvPr>
            <p:cNvSpPr/>
            <p:nvPr/>
          </p:nvSpPr>
          <p:spPr>
            <a:xfrm>
              <a:off x="3302000" y="3285066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B2B17-913F-D744-8FA2-01851A06F716}"/>
                </a:ext>
              </a:extLst>
            </p:cNvPr>
            <p:cNvSpPr/>
            <p:nvPr/>
          </p:nvSpPr>
          <p:spPr>
            <a:xfrm>
              <a:off x="3801533" y="3285065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D53B2D-B063-13A3-BFDD-9CFFE1715BEB}"/>
                </a:ext>
              </a:extLst>
            </p:cNvPr>
            <p:cNvSpPr/>
            <p:nvPr/>
          </p:nvSpPr>
          <p:spPr>
            <a:xfrm>
              <a:off x="4301066" y="3285064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1FCB54-036B-C31E-FC81-FD92681D557F}"/>
                </a:ext>
              </a:extLst>
            </p:cNvPr>
            <p:cNvSpPr/>
            <p:nvPr/>
          </p:nvSpPr>
          <p:spPr>
            <a:xfrm>
              <a:off x="2302934" y="3784599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C38424-3E26-AF52-3FE8-6D34627B5C40}"/>
                </a:ext>
              </a:extLst>
            </p:cNvPr>
            <p:cNvSpPr/>
            <p:nvPr/>
          </p:nvSpPr>
          <p:spPr>
            <a:xfrm>
              <a:off x="2802467" y="3784599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106850-926B-DD94-09FE-520EC6BDCE92}"/>
                </a:ext>
              </a:extLst>
            </p:cNvPr>
            <p:cNvSpPr/>
            <p:nvPr/>
          </p:nvSpPr>
          <p:spPr>
            <a:xfrm>
              <a:off x="3302000" y="3784599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7B906D-CF66-7B52-31E5-BDC9C800CBCA}"/>
                </a:ext>
              </a:extLst>
            </p:cNvPr>
            <p:cNvSpPr/>
            <p:nvPr/>
          </p:nvSpPr>
          <p:spPr>
            <a:xfrm>
              <a:off x="3801533" y="3784598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0.9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497FF1-7300-3407-6E56-7C8FEFDDD6F2}"/>
                </a:ext>
              </a:extLst>
            </p:cNvPr>
            <p:cNvSpPr/>
            <p:nvPr/>
          </p:nvSpPr>
          <p:spPr>
            <a:xfrm>
              <a:off x="4301066" y="3784597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3EAA5E-62B7-50D5-4E17-E4FE93DB3CA6}"/>
                </a:ext>
              </a:extLst>
            </p:cNvPr>
            <p:cNvSpPr/>
            <p:nvPr/>
          </p:nvSpPr>
          <p:spPr>
            <a:xfrm>
              <a:off x="2302934" y="428413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69BCFB-ED01-C000-049D-038E37987F4B}"/>
                </a:ext>
              </a:extLst>
            </p:cNvPr>
            <p:cNvSpPr/>
            <p:nvPr/>
          </p:nvSpPr>
          <p:spPr>
            <a:xfrm>
              <a:off x="2802467" y="428413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D1E166-BB4F-07DB-FBC7-2B2793ECB8C0}"/>
                </a:ext>
              </a:extLst>
            </p:cNvPr>
            <p:cNvSpPr/>
            <p:nvPr/>
          </p:nvSpPr>
          <p:spPr>
            <a:xfrm>
              <a:off x="3302000" y="428413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55191C-8482-5A16-3EB3-D3160B97BA60}"/>
                </a:ext>
              </a:extLst>
            </p:cNvPr>
            <p:cNvSpPr/>
            <p:nvPr/>
          </p:nvSpPr>
          <p:spPr>
            <a:xfrm>
              <a:off x="3801533" y="4284131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53427-FE0C-A44B-6D99-FC9536C28D1E}"/>
                </a:ext>
              </a:extLst>
            </p:cNvPr>
            <p:cNvSpPr/>
            <p:nvPr/>
          </p:nvSpPr>
          <p:spPr>
            <a:xfrm>
              <a:off x="4301066" y="4284130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D50D1-6D81-2BC0-A25C-DAF990A4A564}"/>
                </a:ext>
              </a:extLst>
            </p:cNvPr>
            <p:cNvSpPr/>
            <p:nvPr/>
          </p:nvSpPr>
          <p:spPr>
            <a:xfrm>
              <a:off x="2302934" y="478366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A634D3-7DC3-6692-9DA0-90D61F572936}"/>
                </a:ext>
              </a:extLst>
            </p:cNvPr>
            <p:cNvSpPr/>
            <p:nvPr/>
          </p:nvSpPr>
          <p:spPr>
            <a:xfrm>
              <a:off x="2802467" y="478366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FD147E-88C3-5479-D973-0240390E018E}"/>
                </a:ext>
              </a:extLst>
            </p:cNvPr>
            <p:cNvSpPr/>
            <p:nvPr/>
          </p:nvSpPr>
          <p:spPr>
            <a:xfrm>
              <a:off x="3302000" y="478366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2C4D5-9E7C-ACB6-C12E-892D1A4BCEDD}"/>
                </a:ext>
              </a:extLst>
            </p:cNvPr>
            <p:cNvSpPr/>
            <p:nvPr/>
          </p:nvSpPr>
          <p:spPr>
            <a:xfrm>
              <a:off x="3801533" y="4783661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05B9A6-7632-9302-F1A2-8B67829E529E}"/>
                </a:ext>
              </a:extLst>
            </p:cNvPr>
            <p:cNvSpPr/>
            <p:nvPr/>
          </p:nvSpPr>
          <p:spPr>
            <a:xfrm>
              <a:off x="4301066" y="4783660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00BE5B-BEF3-E06F-A013-36AC82CB0CCE}"/>
                </a:ext>
              </a:extLst>
            </p:cNvPr>
            <p:cNvSpPr txBox="1"/>
            <p:nvPr/>
          </p:nvSpPr>
          <p:spPr>
            <a:xfrm>
              <a:off x="1214966" y="2850631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Claude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FA3889-1AA9-C537-B614-61820751C94A}"/>
                </a:ext>
              </a:extLst>
            </p:cNvPr>
            <p:cNvSpPr txBox="1"/>
            <p:nvPr/>
          </p:nvSpPr>
          <p:spPr>
            <a:xfrm>
              <a:off x="1214966" y="3350164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Vicuna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765C11-520D-FD15-E3D5-DE13E6C33431}"/>
                </a:ext>
              </a:extLst>
            </p:cNvPr>
            <p:cNvSpPr txBox="1"/>
            <p:nvPr/>
          </p:nvSpPr>
          <p:spPr>
            <a:xfrm>
              <a:off x="1214966" y="3852688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GPT4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5CBC32-6CE4-5924-DB0F-A9DD3863D2AC}"/>
                </a:ext>
              </a:extLst>
            </p:cNvPr>
            <p:cNvSpPr txBox="1"/>
            <p:nvPr/>
          </p:nvSpPr>
          <p:spPr>
            <a:xfrm>
              <a:off x="1214966" y="4349230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Gemini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B46C2B-DB06-D1AF-598C-3D9BBDA6ED0D}"/>
                </a:ext>
              </a:extLst>
            </p:cNvPr>
            <p:cNvSpPr txBox="1"/>
            <p:nvPr/>
          </p:nvSpPr>
          <p:spPr>
            <a:xfrm>
              <a:off x="1214966" y="4848760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Llama 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1A00A6-F1B4-7BA4-B03D-87CD68650AD6}"/>
                </a:ext>
              </a:extLst>
            </p:cNvPr>
            <p:cNvSpPr txBox="1"/>
            <p:nvPr/>
          </p:nvSpPr>
          <p:spPr>
            <a:xfrm rot="16200000">
              <a:off x="2017698" y="2136798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Claude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50564EC-0A72-12F6-B07D-4A29F5DB3341}"/>
                </a:ext>
              </a:extLst>
            </p:cNvPr>
            <p:cNvSpPr txBox="1"/>
            <p:nvPr/>
          </p:nvSpPr>
          <p:spPr>
            <a:xfrm rot="16200000">
              <a:off x="2520435" y="2136798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Vicuna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DB03AC-D958-EFB5-F929-53D41113BB42}"/>
                </a:ext>
              </a:extLst>
            </p:cNvPr>
            <p:cNvSpPr txBox="1"/>
            <p:nvPr/>
          </p:nvSpPr>
          <p:spPr>
            <a:xfrm rot="16200000">
              <a:off x="3022599" y="2222774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GPT4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AC440E-FE0D-C74D-81DD-A63C12D6A338}"/>
                </a:ext>
              </a:extLst>
            </p:cNvPr>
            <p:cNvSpPr txBox="1"/>
            <p:nvPr/>
          </p:nvSpPr>
          <p:spPr>
            <a:xfrm rot="16200000">
              <a:off x="3509663" y="2150889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Gemini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63C3ED-45C9-972A-8B14-07D3107C6794}"/>
                </a:ext>
              </a:extLst>
            </p:cNvPr>
            <p:cNvSpPr txBox="1"/>
            <p:nvPr/>
          </p:nvSpPr>
          <p:spPr>
            <a:xfrm rot="16200000">
              <a:off x="4021665" y="2111396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Llama 3</a:t>
              </a:r>
            </a:p>
          </p:txBody>
        </p:sp>
      </p:grpSp>
      <p:sp>
        <p:nvSpPr>
          <p:cNvPr id="47" name="Smiley Face 46">
            <a:extLst>
              <a:ext uri="{FF2B5EF4-FFF2-40B4-BE49-F238E27FC236}">
                <a16:creationId xmlns:a16="http://schemas.microsoft.com/office/drawing/2014/main" id="{AC1D60C5-7CB9-6591-B130-0CB7C88C3F04}"/>
              </a:ext>
            </a:extLst>
          </p:cNvPr>
          <p:cNvSpPr/>
          <p:nvPr/>
        </p:nvSpPr>
        <p:spPr>
          <a:xfrm>
            <a:off x="357307" y="1541484"/>
            <a:ext cx="626534" cy="62653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Callout 48">
            <a:extLst>
              <a:ext uri="{FF2B5EF4-FFF2-40B4-BE49-F238E27FC236}">
                <a16:creationId xmlns:a16="http://schemas.microsoft.com/office/drawing/2014/main" id="{F5CF930D-B3A5-E91F-B75E-FB1411FAED49}"/>
              </a:ext>
            </a:extLst>
          </p:cNvPr>
          <p:cNvSpPr/>
          <p:nvPr/>
        </p:nvSpPr>
        <p:spPr>
          <a:xfrm>
            <a:off x="670574" y="178350"/>
            <a:ext cx="2286000" cy="897467"/>
          </a:xfrm>
          <a:prstGeom prst="cloudCallout">
            <a:avLst>
              <a:gd name="adj1" fmla="val -38531"/>
              <a:gd name="adj2" fmla="val 8419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smart is Qwen?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A8C2ECB4-5C62-91F9-7E3A-5F3BCAAC4CA8}"/>
              </a:ext>
            </a:extLst>
          </p:cNvPr>
          <p:cNvSpPr/>
          <p:nvPr/>
        </p:nvSpPr>
        <p:spPr>
          <a:xfrm>
            <a:off x="5473790" y="642993"/>
            <a:ext cx="1244007" cy="10724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Qwen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034907-BCEC-46E7-D5BA-96E9EBFECBEA}"/>
              </a:ext>
            </a:extLst>
          </p:cNvPr>
          <p:cNvSpPr/>
          <p:nvPr/>
        </p:nvSpPr>
        <p:spPr>
          <a:xfrm>
            <a:off x="6843362" y="526918"/>
            <a:ext cx="1157899" cy="233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prompt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2D1B2C-1C23-714C-A09B-A57491475D39}"/>
              </a:ext>
            </a:extLst>
          </p:cNvPr>
          <p:cNvSpPr/>
          <p:nvPr/>
        </p:nvSpPr>
        <p:spPr>
          <a:xfrm>
            <a:off x="8126826" y="526918"/>
            <a:ext cx="1157865" cy="233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1 response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C34315-92CE-91E0-D3B2-C267E9DC1814}"/>
              </a:ext>
            </a:extLst>
          </p:cNvPr>
          <p:cNvSpPr/>
          <p:nvPr/>
        </p:nvSpPr>
        <p:spPr>
          <a:xfrm>
            <a:off x="9410256" y="528227"/>
            <a:ext cx="1151372" cy="232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2 response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762354-04E9-967F-A519-211C71801BC6}"/>
              </a:ext>
            </a:extLst>
          </p:cNvPr>
          <p:cNvSpPr/>
          <p:nvPr/>
        </p:nvSpPr>
        <p:spPr>
          <a:xfrm>
            <a:off x="10681611" y="526918"/>
            <a:ext cx="1151372" cy="232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Judge LLM pref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E22777-47C8-0074-0BB8-91441150C4CC}"/>
              </a:ext>
            </a:extLst>
          </p:cNvPr>
          <p:cNvCxnSpPr>
            <a:cxnSpLocks/>
          </p:cNvCxnSpPr>
          <p:nvPr/>
        </p:nvCxnSpPr>
        <p:spPr>
          <a:xfrm>
            <a:off x="2571342" y="1358322"/>
            <a:ext cx="2703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5594BB-04F8-FF90-7385-B2522E9C3117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2334274" y="2325062"/>
            <a:ext cx="4181349" cy="86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0F0A278-5464-555B-9755-486353A468DB}"/>
              </a:ext>
            </a:extLst>
          </p:cNvPr>
          <p:cNvCxnSpPr>
            <a:cxnSpLocks/>
          </p:cNvCxnSpPr>
          <p:nvPr/>
        </p:nvCxnSpPr>
        <p:spPr>
          <a:xfrm>
            <a:off x="7577649" y="5348312"/>
            <a:ext cx="60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B55293-E56A-ECEB-6D6D-ED55A827CDA9}"/>
                  </a:ext>
                </a:extLst>
              </p:cNvPr>
              <p:cNvSpPr txBox="1"/>
              <p:nvPr/>
            </p:nvSpPr>
            <p:spPr>
              <a:xfrm>
                <a:off x="8361001" y="4988373"/>
                <a:ext cx="3442160" cy="719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𝑄𝑤𝑒𝑛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⋅(1−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B55293-E56A-ECEB-6D6D-ED55A827C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1" y="4988373"/>
                <a:ext cx="3442160" cy="719877"/>
              </a:xfrm>
              <a:prstGeom prst="rect">
                <a:avLst/>
              </a:prstGeom>
              <a:blipFill>
                <a:blip r:embed="rId2"/>
                <a:stretch>
                  <a:fillRect l="-1103" t="-74138" r="-2206" b="-9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F3391B6-E14F-5624-E14F-89D79F21E41D}"/>
              </a:ext>
            </a:extLst>
          </p:cNvPr>
          <p:cNvGrpSpPr/>
          <p:nvPr/>
        </p:nvGrpSpPr>
        <p:grpSpPr>
          <a:xfrm>
            <a:off x="3811187" y="3080844"/>
            <a:ext cx="3585633" cy="3516300"/>
            <a:chOff x="1214966" y="1766895"/>
            <a:chExt cx="3585633" cy="35163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F6172D-56AB-5F15-895C-272C252190E4}"/>
                </a:ext>
              </a:extLst>
            </p:cNvPr>
            <p:cNvSpPr/>
            <p:nvPr/>
          </p:nvSpPr>
          <p:spPr>
            <a:xfrm>
              <a:off x="2302934" y="2785533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BFAE10-8EA7-C394-EE59-5B771360AA0E}"/>
                </a:ext>
              </a:extLst>
            </p:cNvPr>
            <p:cNvSpPr/>
            <p:nvPr/>
          </p:nvSpPr>
          <p:spPr>
            <a:xfrm>
              <a:off x="2802467" y="2785533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BE9F49-A03A-9ED4-091D-FE12CA4AA911}"/>
                </a:ext>
              </a:extLst>
            </p:cNvPr>
            <p:cNvSpPr/>
            <p:nvPr/>
          </p:nvSpPr>
          <p:spPr>
            <a:xfrm>
              <a:off x="3302000" y="2785533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A9AA0A-5FBF-DE0F-A3BD-4095C6BA08A3}"/>
                </a:ext>
              </a:extLst>
            </p:cNvPr>
            <p:cNvSpPr/>
            <p:nvPr/>
          </p:nvSpPr>
          <p:spPr>
            <a:xfrm>
              <a:off x="3801533" y="278553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090189-6F1A-EB4A-C22B-14A9C64716EC}"/>
                </a:ext>
              </a:extLst>
            </p:cNvPr>
            <p:cNvSpPr/>
            <p:nvPr/>
          </p:nvSpPr>
          <p:spPr>
            <a:xfrm>
              <a:off x="4301066" y="2785531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55FBF6-0BAD-6512-A792-34D4282B3C13}"/>
                </a:ext>
              </a:extLst>
            </p:cNvPr>
            <p:cNvSpPr/>
            <p:nvPr/>
          </p:nvSpPr>
          <p:spPr>
            <a:xfrm>
              <a:off x="2302934" y="3285066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B44DED-F964-5097-B769-077E67BD99C8}"/>
                </a:ext>
              </a:extLst>
            </p:cNvPr>
            <p:cNvSpPr/>
            <p:nvPr/>
          </p:nvSpPr>
          <p:spPr>
            <a:xfrm>
              <a:off x="2802467" y="3285066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BD2F2A-011D-BA84-CE18-4C2D577A6FC2}"/>
                </a:ext>
              </a:extLst>
            </p:cNvPr>
            <p:cNvSpPr/>
            <p:nvPr/>
          </p:nvSpPr>
          <p:spPr>
            <a:xfrm>
              <a:off x="3302000" y="3285066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631F8AA-EC71-AE2D-B81A-E93E7CEDCE6D}"/>
                </a:ext>
              </a:extLst>
            </p:cNvPr>
            <p:cNvSpPr/>
            <p:nvPr/>
          </p:nvSpPr>
          <p:spPr>
            <a:xfrm>
              <a:off x="3801533" y="3285065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5A5F09-7329-3525-D5F8-24F9B413ACD8}"/>
                </a:ext>
              </a:extLst>
            </p:cNvPr>
            <p:cNvSpPr/>
            <p:nvPr/>
          </p:nvSpPr>
          <p:spPr>
            <a:xfrm>
              <a:off x="4301066" y="3285064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71EC7A9-46B0-8D5F-42AA-727381C40E65}"/>
                </a:ext>
              </a:extLst>
            </p:cNvPr>
            <p:cNvSpPr/>
            <p:nvPr/>
          </p:nvSpPr>
          <p:spPr>
            <a:xfrm>
              <a:off x="2302934" y="3784599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0325E3B-0511-7005-2A9F-534B6343327C}"/>
                </a:ext>
              </a:extLst>
            </p:cNvPr>
            <p:cNvSpPr/>
            <p:nvPr/>
          </p:nvSpPr>
          <p:spPr>
            <a:xfrm>
              <a:off x="2802467" y="3784599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B5885C-6356-0B91-6B4B-A9B28EA422E6}"/>
                </a:ext>
              </a:extLst>
            </p:cNvPr>
            <p:cNvSpPr/>
            <p:nvPr/>
          </p:nvSpPr>
          <p:spPr>
            <a:xfrm>
              <a:off x="3302000" y="3784599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77956F-75D5-D170-32EC-C4B73B331165}"/>
                </a:ext>
              </a:extLst>
            </p:cNvPr>
            <p:cNvSpPr/>
            <p:nvPr/>
          </p:nvSpPr>
          <p:spPr>
            <a:xfrm>
              <a:off x="3801533" y="3784598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1548DF-C1B5-EF4E-06E6-50B39EE13BAD}"/>
                </a:ext>
              </a:extLst>
            </p:cNvPr>
            <p:cNvSpPr/>
            <p:nvPr/>
          </p:nvSpPr>
          <p:spPr>
            <a:xfrm>
              <a:off x="4301066" y="3784597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DF3D1EA-AA27-636E-C9F1-EBE2059FE56D}"/>
                </a:ext>
              </a:extLst>
            </p:cNvPr>
            <p:cNvSpPr/>
            <p:nvPr/>
          </p:nvSpPr>
          <p:spPr>
            <a:xfrm>
              <a:off x="2302934" y="428413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BCDB648-5D2C-6E51-30EB-71D8F4E4DF2E}"/>
                </a:ext>
              </a:extLst>
            </p:cNvPr>
            <p:cNvSpPr/>
            <p:nvPr/>
          </p:nvSpPr>
          <p:spPr>
            <a:xfrm>
              <a:off x="2802467" y="428413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9EB03EC-6C4A-FDD1-72BA-5BC2A2B619F5}"/>
                </a:ext>
              </a:extLst>
            </p:cNvPr>
            <p:cNvSpPr/>
            <p:nvPr/>
          </p:nvSpPr>
          <p:spPr>
            <a:xfrm>
              <a:off x="3302000" y="428413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5239E20-32CB-0DEB-29A4-30A4208C96DE}"/>
                </a:ext>
              </a:extLst>
            </p:cNvPr>
            <p:cNvSpPr/>
            <p:nvPr/>
          </p:nvSpPr>
          <p:spPr>
            <a:xfrm>
              <a:off x="3801533" y="4284131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3E4FCB1-43F3-0A81-FAEE-DD81579B55B8}"/>
                </a:ext>
              </a:extLst>
            </p:cNvPr>
            <p:cNvSpPr/>
            <p:nvPr/>
          </p:nvSpPr>
          <p:spPr>
            <a:xfrm>
              <a:off x="4301066" y="4284130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85CB771-66B9-7C71-E151-6084E23F1FF4}"/>
                </a:ext>
              </a:extLst>
            </p:cNvPr>
            <p:cNvSpPr/>
            <p:nvPr/>
          </p:nvSpPr>
          <p:spPr>
            <a:xfrm>
              <a:off x="2302934" y="478366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CF8490D-DB1D-BFB8-020B-0528057BB1DA}"/>
                </a:ext>
              </a:extLst>
            </p:cNvPr>
            <p:cNvSpPr/>
            <p:nvPr/>
          </p:nvSpPr>
          <p:spPr>
            <a:xfrm>
              <a:off x="2802467" y="478366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E3BC4A2-D92A-4B70-C26A-40B5B2A67551}"/>
                </a:ext>
              </a:extLst>
            </p:cNvPr>
            <p:cNvSpPr/>
            <p:nvPr/>
          </p:nvSpPr>
          <p:spPr>
            <a:xfrm>
              <a:off x="3302000" y="4783662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93E4C5C-F40E-2F98-244E-929A84ED01BD}"/>
                </a:ext>
              </a:extLst>
            </p:cNvPr>
            <p:cNvSpPr/>
            <p:nvPr/>
          </p:nvSpPr>
          <p:spPr>
            <a:xfrm>
              <a:off x="3801533" y="4783661"/>
              <a:ext cx="499533" cy="499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67D300-162A-2C47-F241-A8FD7D28823D}"/>
                </a:ext>
              </a:extLst>
            </p:cNvPr>
            <p:cNvSpPr/>
            <p:nvPr/>
          </p:nvSpPr>
          <p:spPr>
            <a:xfrm>
              <a:off x="4301066" y="4783660"/>
              <a:ext cx="499533" cy="4995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DED5878-EC1D-B295-8485-84CA8DB1E125}"/>
                </a:ext>
              </a:extLst>
            </p:cNvPr>
            <p:cNvSpPr txBox="1"/>
            <p:nvPr/>
          </p:nvSpPr>
          <p:spPr>
            <a:xfrm>
              <a:off x="1214966" y="2850631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Claude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916E622-6A5D-8ACB-F9DC-5D81E4F0AD51}"/>
                </a:ext>
              </a:extLst>
            </p:cNvPr>
            <p:cNvSpPr txBox="1"/>
            <p:nvPr/>
          </p:nvSpPr>
          <p:spPr>
            <a:xfrm>
              <a:off x="1214966" y="3350164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Vicuna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EA526F9-EBF5-AB77-BDFE-69BAF86106B8}"/>
                </a:ext>
              </a:extLst>
            </p:cNvPr>
            <p:cNvSpPr txBox="1"/>
            <p:nvPr/>
          </p:nvSpPr>
          <p:spPr>
            <a:xfrm>
              <a:off x="1214966" y="3852688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GPT4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3FE8C52-F4EA-459A-C7C3-CCD77EBE71DD}"/>
                </a:ext>
              </a:extLst>
            </p:cNvPr>
            <p:cNvSpPr txBox="1"/>
            <p:nvPr/>
          </p:nvSpPr>
          <p:spPr>
            <a:xfrm>
              <a:off x="1214966" y="4349230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Gemini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D0982B4-9B6F-0571-B5CA-BA56109751B8}"/>
                </a:ext>
              </a:extLst>
            </p:cNvPr>
            <p:cNvSpPr txBox="1"/>
            <p:nvPr/>
          </p:nvSpPr>
          <p:spPr>
            <a:xfrm>
              <a:off x="1214966" y="4848760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Llama 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4A8A3B9-FE95-F5FB-3E3A-106D03F1D2F3}"/>
                </a:ext>
              </a:extLst>
            </p:cNvPr>
            <p:cNvSpPr txBox="1"/>
            <p:nvPr/>
          </p:nvSpPr>
          <p:spPr>
            <a:xfrm rot="16200000">
              <a:off x="2017698" y="2136798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Claude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68B1BE-6886-EAF0-7B34-F741A4CFE32D}"/>
                </a:ext>
              </a:extLst>
            </p:cNvPr>
            <p:cNvSpPr txBox="1"/>
            <p:nvPr/>
          </p:nvSpPr>
          <p:spPr>
            <a:xfrm rot="16200000">
              <a:off x="2520435" y="2136798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Vicuna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914C69A-9843-B2A1-C6F8-A2EC7B81FEF3}"/>
                </a:ext>
              </a:extLst>
            </p:cNvPr>
            <p:cNvSpPr txBox="1"/>
            <p:nvPr/>
          </p:nvSpPr>
          <p:spPr>
            <a:xfrm rot="16200000">
              <a:off x="3022599" y="2222774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GPT4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74DD1AA-818B-0C48-33A9-8DDD4C93C8C6}"/>
                </a:ext>
              </a:extLst>
            </p:cNvPr>
            <p:cNvSpPr txBox="1"/>
            <p:nvPr/>
          </p:nvSpPr>
          <p:spPr>
            <a:xfrm rot="16200000">
              <a:off x="3509663" y="2150889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Gemini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0C731D3-7E64-40E3-3FA2-6D3A6017BE8C}"/>
                </a:ext>
              </a:extLst>
            </p:cNvPr>
            <p:cNvSpPr txBox="1"/>
            <p:nvPr/>
          </p:nvSpPr>
          <p:spPr>
            <a:xfrm rot="16200000">
              <a:off x="4021665" y="2111396"/>
              <a:ext cx="105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Llama 3</a:t>
              </a: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E2C581-4996-A6AB-09F9-F89D14F43A15}"/>
              </a:ext>
            </a:extLst>
          </p:cNvPr>
          <p:cNvSpPr/>
          <p:nvPr/>
        </p:nvSpPr>
        <p:spPr>
          <a:xfrm>
            <a:off x="6843362" y="900518"/>
            <a:ext cx="1157899" cy="233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prompt 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43A79D-C367-3BAB-9517-3AAC4D89F37B}"/>
              </a:ext>
            </a:extLst>
          </p:cNvPr>
          <p:cNvSpPr/>
          <p:nvPr/>
        </p:nvSpPr>
        <p:spPr>
          <a:xfrm>
            <a:off x="8126826" y="900518"/>
            <a:ext cx="1157865" cy="233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1 response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4D5F5FF-9CC6-42DE-EF4B-238728BAB0F2}"/>
              </a:ext>
            </a:extLst>
          </p:cNvPr>
          <p:cNvSpPr/>
          <p:nvPr/>
        </p:nvSpPr>
        <p:spPr>
          <a:xfrm>
            <a:off x="9410256" y="901827"/>
            <a:ext cx="1151372" cy="232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2 response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A6C748-B3C2-F266-2DFE-6598D4A0AC4E}"/>
              </a:ext>
            </a:extLst>
          </p:cNvPr>
          <p:cNvSpPr/>
          <p:nvPr/>
        </p:nvSpPr>
        <p:spPr>
          <a:xfrm>
            <a:off x="10681611" y="900518"/>
            <a:ext cx="1151372" cy="232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Judge LLM pref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18C617B-20F2-B101-056A-88A8A5343B95}"/>
              </a:ext>
            </a:extLst>
          </p:cNvPr>
          <p:cNvSpPr/>
          <p:nvPr/>
        </p:nvSpPr>
        <p:spPr>
          <a:xfrm>
            <a:off x="6843362" y="1280548"/>
            <a:ext cx="1157899" cy="233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prompt 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CEA322-CD04-633D-E171-8DBFA90ED5AE}"/>
              </a:ext>
            </a:extLst>
          </p:cNvPr>
          <p:cNvSpPr/>
          <p:nvPr/>
        </p:nvSpPr>
        <p:spPr>
          <a:xfrm>
            <a:off x="8126826" y="1280548"/>
            <a:ext cx="1157865" cy="233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1 response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A61FC8-FCF1-11EB-C9E1-2F8C0F663E1F}"/>
              </a:ext>
            </a:extLst>
          </p:cNvPr>
          <p:cNvSpPr/>
          <p:nvPr/>
        </p:nvSpPr>
        <p:spPr>
          <a:xfrm>
            <a:off x="9410256" y="1281857"/>
            <a:ext cx="1151372" cy="232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2 response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E67DCB4-3F34-77D0-0797-A4EF39D9D7C8}"/>
              </a:ext>
            </a:extLst>
          </p:cNvPr>
          <p:cNvSpPr/>
          <p:nvPr/>
        </p:nvSpPr>
        <p:spPr>
          <a:xfrm>
            <a:off x="10681611" y="1280548"/>
            <a:ext cx="1151372" cy="232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Judge LLM pref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8899D-E525-E01F-5A97-0E3B766921C6}"/>
              </a:ext>
            </a:extLst>
          </p:cNvPr>
          <p:cNvSpPr txBox="1"/>
          <p:nvPr/>
        </p:nvSpPr>
        <p:spPr>
          <a:xfrm>
            <a:off x="8474201" y="1453803"/>
            <a:ext cx="173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51DA51-E654-B4B9-70B3-14FF7A75BAC3}"/>
              </a:ext>
            </a:extLst>
          </p:cNvPr>
          <p:cNvSpPr/>
          <p:nvPr/>
        </p:nvSpPr>
        <p:spPr>
          <a:xfrm>
            <a:off x="6843362" y="2051285"/>
            <a:ext cx="1157899" cy="233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prompt 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AA4F83A-0B19-320E-89DE-BEC9EB5827DB}"/>
              </a:ext>
            </a:extLst>
          </p:cNvPr>
          <p:cNvSpPr/>
          <p:nvPr/>
        </p:nvSpPr>
        <p:spPr>
          <a:xfrm>
            <a:off x="8126826" y="2051285"/>
            <a:ext cx="1157865" cy="233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1 response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C153EFF-9A22-E208-7953-24C71E39B0D3}"/>
              </a:ext>
            </a:extLst>
          </p:cNvPr>
          <p:cNvSpPr/>
          <p:nvPr/>
        </p:nvSpPr>
        <p:spPr>
          <a:xfrm>
            <a:off x="9410256" y="2052594"/>
            <a:ext cx="1151372" cy="232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2 response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FD376F2-30F3-0441-AA8A-770893B1B762}"/>
              </a:ext>
            </a:extLst>
          </p:cNvPr>
          <p:cNvSpPr/>
          <p:nvPr/>
        </p:nvSpPr>
        <p:spPr>
          <a:xfrm>
            <a:off x="10681611" y="2051285"/>
            <a:ext cx="1151372" cy="232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Judge LLM pref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0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236098-9722-5940-E702-751E80BB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08" y="81966"/>
            <a:ext cx="8367584" cy="66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8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1067</Words>
  <Application>Microsoft Macintosh PowerPoint</Application>
  <PresentationFormat>Widescreen</PresentationFormat>
  <Paragraphs>181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Slack-Lato</vt:lpstr>
      <vt:lpstr>Office Theme</vt:lpstr>
      <vt:lpstr>Consistency of Judging as a Proxy for LLM Intelligence</vt:lpstr>
      <vt:lpstr>Measuring Intelligence of LLMs</vt:lpstr>
      <vt:lpstr>Elo Score as a Metric for Intelligence</vt:lpstr>
      <vt:lpstr>PowerPoint Presentation</vt:lpstr>
      <vt:lpstr>PowerPoint Presentation</vt:lpstr>
      <vt:lpstr>Problem: Eliciting Preferences is Tricky</vt:lpstr>
      <vt:lpstr>Can we estimate intelligence without using humans? </vt:lpstr>
      <vt:lpstr>PowerPoint Presentation</vt:lpstr>
      <vt:lpstr>PowerPoint Presentation</vt:lpstr>
      <vt:lpstr>Noteworthy:</vt:lpstr>
      <vt:lpstr>Why? Let’s dive into the data.</vt:lpstr>
      <vt:lpstr>PowerPoint Presentation</vt:lpstr>
      <vt:lpstr>PowerPoint Presentation</vt:lpstr>
      <vt:lpstr>PowerPoint Presentation</vt:lpstr>
      <vt:lpstr>What does this tell us about LLM intelligence?</vt:lpstr>
      <vt:lpstr>Perspectives: Limitations and Thoughts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R</dc:creator>
  <cp:lastModifiedBy>A R</cp:lastModifiedBy>
  <cp:revision>108</cp:revision>
  <dcterms:created xsi:type="dcterms:W3CDTF">2025-01-28T05:40:19Z</dcterms:created>
  <dcterms:modified xsi:type="dcterms:W3CDTF">2025-03-05T22:50:28Z</dcterms:modified>
</cp:coreProperties>
</file>