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6"/>
  </p:notesMasterIdLst>
  <p:handoutMasterIdLst>
    <p:handoutMasterId r:id="rId17"/>
  </p:handoutMasterIdLst>
  <p:sldIdLst>
    <p:sldId id="256" r:id="rId5"/>
    <p:sldId id="257" r:id="rId6"/>
    <p:sldId id="330" r:id="rId7"/>
    <p:sldId id="345" r:id="rId8"/>
    <p:sldId id="343" r:id="rId9"/>
    <p:sldId id="347" r:id="rId10"/>
    <p:sldId id="349" r:id="rId11"/>
    <p:sldId id="350" r:id="rId12"/>
    <p:sldId id="338" r:id="rId13"/>
    <p:sldId id="341" r:id="rId14"/>
    <p:sldId id="3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By</a:t>
            </a:r>
            <a:r>
              <a:rPr lang="en-US" baseline="0" dirty="0"/>
              <a:t> Type</a:t>
            </a:r>
            <a:endParaRPr lang="en-US"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10/9/2022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10/9/2022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2.png"/><Relationship Id="rId3" Type="http://schemas.openxmlformats.org/officeDocument/2006/relationships/image" Target="../media/image16.sv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11.png"/><Relationship Id="rId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20.sv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sz="5400" dirty="0"/>
              <a:t>Image Processing </a:t>
            </a:r>
            <a:r>
              <a:rPr lang="en-SG" sz="5400" dirty="0"/>
              <a:t>System Design</a:t>
            </a:r>
            <a:endParaRPr lang="en-US" sz="5400" dirty="0"/>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Ram</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Pros &amp; Cons</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Pros</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SG" dirty="0"/>
              <a:t>Focused on Streaming</a:t>
            </a:r>
            <a:r>
              <a:rPr lang="en-US" dirty="0"/>
              <a:t>. </a:t>
            </a:r>
          </a:p>
          <a:p>
            <a:r>
              <a:rPr lang="en-SG" dirty="0"/>
              <a:t>Single Technology Stack</a:t>
            </a:r>
            <a:r>
              <a:rPr lang="en-US" dirty="0"/>
              <a:t>. </a:t>
            </a:r>
          </a:p>
          <a:p>
            <a:r>
              <a:rPr lang="en-SG" dirty="0"/>
              <a:t>Very flexible</a:t>
            </a:r>
            <a:endParaRPr lang="en-US" dirty="0"/>
          </a:p>
          <a:p>
            <a:r>
              <a:rPr lang="en-SG" dirty="0"/>
              <a:t>Solid Choice</a:t>
            </a:r>
          </a:p>
          <a:p>
            <a:r>
              <a:rPr lang="en-US" dirty="0"/>
              <a:t>MSK Amazon’s managed Kafka cluster, helps reduce maintenance and easy to scale</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Cons</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SG" dirty="0"/>
              <a:t>Less widely used </a:t>
            </a:r>
            <a:r>
              <a:rPr lang="en-US" dirty="0"/>
              <a:t>. </a:t>
            </a:r>
          </a:p>
          <a:p>
            <a:r>
              <a:rPr lang="en-US" dirty="0"/>
              <a:t>S3 storage slow compared to NoSQL Storage </a:t>
            </a:r>
          </a:p>
          <a:p>
            <a:r>
              <a:rPr lang="en-US" dirty="0"/>
              <a:t>MSK Kafka cluster is that it is less flexible to customize features of the Kafka application.</a:t>
            </a:r>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144847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Ram</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endParaRPr lang="en-US" dirty="0"/>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a:bodyPr>
          <a:lstStyle/>
          <a:p>
            <a:r>
              <a:rPr lang="en-US" dirty="0"/>
              <a:t>Background  </a:t>
            </a:r>
          </a:p>
          <a:p>
            <a:r>
              <a:rPr lang="en-US" dirty="0"/>
              <a:t>Requirements</a:t>
            </a:r>
          </a:p>
          <a:p>
            <a:r>
              <a:rPr lang="en-US" dirty="0"/>
              <a:t>Process Flow</a:t>
            </a:r>
          </a:p>
          <a:p>
            <a:r>
              <a:rPr lang="en-US" dirty="0"/>
              <a:t>System Architecture</a:t>
            </a:r>
          </a:p>
          <a:p>
            <a:endParaRPr lang="en-US" dirty="0"/>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Background</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
        <p:nvSpPr>
          <p:cNvPr id="5" name="Rectangle 2">
            <a:extLst>
              <a:ext uri="{FF2B5EF4-FFF2-40B4-BE49-F238E27FC236}">
                <a16:creationId xmlns:a16="http://schemas.microsoft.com/office/drawing/2014/main" id="{CC087138-4FB6-F7AC-D932-1916E3519FD0}"/>
              </a:ext>
            </a:extLst>
          </p:cNvPr>
          <p:cNvSpPr>
            <a:spLocks noGrp="1" noChangeArrowheads="1"/>
          </p:cNvSpPr>
          <p:nvPr>
            <p:ph idx="1"/>
          </p:nvPr>
        </p:nvSpPr>
        <p:spPr bwMode="auto">
          <a:xfrm>
            <a:off x="433039" y="3359527"/>
            <a:ext cx="673551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t>The main business of company “A” is in image processing.</a:t>
            </a:r>
          </a:p>
          <a:p>
            <a:r>
              <a:rPr lang="en-US" sz="2400" dirty="0"/>
              <a:t>Company “A” has a web application which collects images uploaded by customers.</a:t>
            </a:r>
          </a:p>
          <a:p>
            <a:r>
              <a:rPr lang="en-US" sz="2400" dirty="0"/>
              <a:t>Company “A” also has a separate web application which provides a stream of images using a Kafka stream.</a:t>
            </a:r>
          </a:p>
          <a:p>
            <a:r>
              <a:rPr lang="en-US" sz="2400" dirty="0"/>
              <a:t>Company “A”’s software engineers have already some code written to process the images.</a:t>
            </a:r>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Requirements</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a:t>3/1/20XX</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4</a:t>
            </a:fld>
            <a:endParaRPr lang="en-US"/>
          </a:p>
        </p:txBody>
      </p:sp>
      <p:sp>
        <p:nvSpPr>
          <p:cNvPr id="5" name="Rectangle 2">
            <a:extLst>
              <a:ext uri="{FF2B5EF4-FFF2-40B4-BE49-F238E27FC236}">
                <a16:creationId xmlns:a16="http://schemas.microsoft.com/office/drawing/2014/main" id="{CC087138-4FB6-F7AC-D932-1916E3519FD0}"/>
              </a:ext>
            </a:extLst>
          </p:cNvPr>
          <p:cNvSpPr>
            <a:spLocks noGrp="1" noChangeArrowheads="1"/>
          </p:cNvSpPr>
          <p:nvPr>
            <p:ph idx="1"/>
          </p:nvPr>
        </p:nvSpPr>
        <p:spPr bwMode="auto">
          <a:xfrm>
            <a:off x="433039" y="3544193"/>
            <a:ext cx="673551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apple-system"/>
              </a:rPr>
              <a:t>Design data infrastructure on the cloud for my company whose main business is in processing images.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rgbClr val="24292F"/>
                </a:solidFill>
                <a:latin typeface="-apple-system"/>
              </a:rPr>
              <a:t>Customer Upload Image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rgbClr val="24292F"/>
                </a:solidFill>
                <a:latin typeface="-apple-system"/>
              </a:rPr>
              <a:t>Kafka stream collect images from Web API</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4292F"/>
                </a:solidFill>
                <a:effectLst/>
                <a:latin typeface="-apple-system"/>
              </a:rPr>
              <a:t>Process Images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rgbClr val="24292F"/>
                </a:solidFill>
                <a:latin typeface="-apple-system"/>
              </a:rPr>
              <a:t>7 Days </a:t>
            </a:r>
            <a:r>
              <a:rPr lang="en-SG" sz="2400" dirty="0">
                <a:solidFill>
                  <a:srgbClr val="24292F"/>
                </a:solidFill>
                <a:latin typeface="-apple-system"/>
              </a:rPr>
              <a:t>archival</a:t>
            </a:r>
            <a:r>
              <a:rPr lang="en-SG" sz="2000" b="1" i="0" dirty="0">
                <a:solidFill>
                  <a:srgbClr val="24292F"/>
                </a:solidFill>
                <a:effectLst/>
                <a:latin typeface="-apple-system"/>
              </a:rPr>
              <a:t> </a:t>
            </a:r>
            <a:r>
              <a:rPr lang="en-US" altLang="en-US" sz="2400" dirty="0">
                <a:solidFill>
                  <a:srgbClr val="24292F"/>
                </a:solidFill>
                <a:latin typeface="-apple-system"/>
              </a:rPr>
              <a:t> Process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dirty="0">
                <a:solidFill>
                  <a:srgbClr val="24292F"/>
                </a:solidFill>
                <a:latin typeface="-apple-system"/>
              </a:rPr>
              <a:t>BI Report </a:t>
            </a:r>
          </a:p>
        </p:txBody>
      </p:sp>
    </p:spTree>
    <p:extLst>
      <p:ext uri="{BB962C8B-B14F-4D97-AF65-F5344CB8AC3E}">
        <p14:creationId xmlns:p14="http://schemas.microsoft.com/office/powerpoint/2010/main" val="417619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569071-2FF0-5988-2D1A-13C4E9D321E4}"/>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2F80ED31-DA3F-3584-4E03-A81C6D2FF9EF}"/>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3CD9038E-BA8D-4DE9-630E-2BAC4C83F61D}"/>
              </a:ext>
            </a:extLst>
          </p:cNvPr>
          <p:cNvSpPr>
            <a:spLocks noGrp="1"/>
          </p:cNvSpPr>
          <p:nvPr>
            <p:ph type="sldNum" sz="quarter" idx="12"/>
          </p:nvPr>
        </p:nvSpPr>
        <p:spPr/>
        <p:txBody>
          <a:bodyPr/>
          <a:lstStyle/>
          <a:p>
            <a:fld id="{28844951-7827-47D4-8276-7DDE1FA7D85A}" type="slidenum">
              <a:rPr lang="en-US" smtClean="0"/>
              <a:t>5</a:t>
            </a:fld>
            <a:endParaRPr lang="en-US"/>
          </a:p>
        </p:txBody>
      </p:sp>
      <p:sp>
        <p:nvSpPr>
          <p:cNvPr id="13" name="Rectangle 12">
            <a:extLst>
              <a:ext uri="{FF2B5EF4-FFF2-40B4-BE49-F238E27FC236}">
                <a16:creationId xmlns:a16="http://schemas.microsoft.com/office/drawing/2014/main" id="{001D19E8-D1F0-CD0A-AA34-737850ADF67E}"/>
              </a:ext>
            </a:extLst>
          </p:cNvPr>
          <p:cNvSpPr/>
          <p:nvPr/>
        </p:nvSpPr>
        <p:spPr>
          <a:xfrm>
            <a:off x="1090149" y="407858"/>
            <a:ext cx="9580726" cy="602151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8CFFC08-048B-49EF-6790-A5DBDCFF400E}"/>
              </a:ext>
            </a:extLst>
          </p:cNvPr>
          <p:cNvSpPr txBox="1"/>
          <p:nvPr/>
        </p:nvSpPr>
        <p:spPr>
          <a:xfrm>
            <a:off x="4651795" y="501134"/>
            <a:ext cx="2611647" cy="369332"/>
          </a:xfrm>
          <a:prstGeom prst="rect">
            <a:avLst/>
          </a:prstGeom>
          <a:noFill/>
        </p:spPr>
        <p:txBody>
          <a:bodyPr wrap="square">
            <a:spAutoFit/>
          </a:bodyPr>
          <a:lstStyle/>
          <a:p>
            <a:r>
              <a:rPr lang="en-US" sz="1800" b="1" dirty="0"/>
              <a:t>Process Flow</a:t>
            </a:r>
            <a:endParaRPr lang="en-SG" b="1" dirty="0"/>
          </a:p>
        </p:txBody>
      </p:sp>
      <p:sp>
        <p:nvSpPr>
          <p:cNvPr id="2" name="Rectangle 1">
            <a:extLst>
              <a:ext uri="{FF2B5EF4-FFF2-40B4-BE49-F238E27FC236}">
                <a16:creationId xmlns:a16="http://schemas.microsoft.com/office/drawing/2014/main" id="{4B442BCD-6793-EF22-1837-4DBC82D3408E}"/>
              </a:ext>
            </a:extLst>
          </p:cNvPr>
          <p:cNvSpPr/>
          <p:nvPr/>
        </p:nvSpPr>
        <p:spPr>
          <a:xfrm>
            <a:off x="4712970" y="963742"/>
            <a:ext cx="1383030" cy="7397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solidFill>
                  <a:srgbClr val="FF0000"/>
                </a:solidFill>
                <a:effectLst/>
                <a:ea typeface="Calibri" panose="020F0502020204030204" pitchFamily="34" charset="0"/>
                <a:cs typeface="Times New Roman" panose="02020603050405020304" pitchFamily="18" charset="0"/>
              </a:rPr>
              <a:t>Customer Upload Image</a:t>
            </a:r>
            <a:endParaRPr lang="en-SG" sz="1100" dirty="0">
              <a:effectLst/>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E9246AC-69B0-BC6B-6020-5F9189952B03}"/>
              </a:ext>
            </a:extLst>
          </p:cNvPr>
          <p:cNvSpPr/>
          <p:nvPr/>
        </p:nvSpPr>
        <p:spPr>
          <a:xfrm>
            <a:off x="4712970" y="1987410"/>
            <a:ext cx="1383030" cy="7397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solidFill>
                  <a:srgbClr val="FF0000"/>
                </a:solidFill>
                <a:effectLst/>
                <a:ea typeface="Calibri" panose="020F0502020204030204" pitchFamily="34" charset="0"/>
                <a:cs typeface="Times New Roman" panose="02020603050405020304" pitchFamily="18" charset="0"/>
              </a:rPr>
              <a:t>Kafka Stream using Web API</a:t>
            </a:r>
            <a:endParaRPr lang="en-SG" sz="1100" dirty="0">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BB9D70F9-768F-ADC7-485E-7FA243BD8A35}"/>
              </a:ext>
            </a:extLst>
          </p:cNvPr>
          <p:cNvSpPr/>
          <p:nvPr/>
        </p:nvSpPr>
        <p:spPr>
          <a:xfrm>
            <a:off x="4712970" y="3059112"/>
            <a:ext cx="1383030" cy="7397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solidFill>
                  <a:srgbClr val="FF0000"/>
                </a:solidFill>
                <a:effectLst/>
                <a:ea typeface="Calibri" panose="020F0502020204030204" pitchFamily="34" charset="0"/>
                <a:cs typeface="Times New Roman" panose="02020603050405020304" pitchFamily="18" charset="0"/>
              </a:rPr>
              <a:t>Spark Process Image Image</a:t>
            </a:r>
            <a:endParaRPr lang="en-SG" sz="1100" dirty="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339B18-BF02-0EFC-0F29-3907198C1205}"/>
              </a:ext>
            </a:extLst>
          </p:cNvPr>
          <p:cNvSpPr/>
          <p:nvPr/>
        </p:nvSpPr>
        <p:spPr>
          <a:xfrm>
            <a:off x="4712970" y="4146486"/>
            <a:ext cx="1383030" cy="7397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solidFill>
                  <a:srgbClr val="FF0000"/>
                </a:solidFill>
                <a:effectLst/>
                <a:ea typeface="Calibri" panose="020F0502020204030204" pitchFamily="34" charset="0"/>
                <a:cs typeface="Times New Roman" panose="02020603050405020304" pitchFamily="18" charset="0"/>
              </a:rPr>
              <a:t>Store Processed Image</a:t>
            </a:r>
            <a:endParaRPr lang="en-SG" sz="1100" dirty="0">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4975456-09F1-4474-23ED-B0EE81018357}"/>
              </a:ext>
            </a:extLst>
          </p:cNvPr>
          <p:cNvSpPr/>
          <p:nvPr/>
        </p:nvSpPr>
        <p:spPr>
          <a:xfrm>
            <a:off x="4725946" y="5233860"/>
            <a:ext cx="1383030" cy="73977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dirty="0">
                <a:solidFill>
                  <a:srgbClr val="FF0000"/>
                </a:solidFill>
                <a:effectLst/>
                <a:ea typeface="Calibri" panose="020F0502020204030204" pitchFamily="34" charset="0"/>
                <a:cs typeface="Times New Roman" panose="02020603050405020304" pitchFamily="18" charset="0"/>
              </a:rPr>
              <a:t>User BI dashboard</a:t>
            </a:r>
            <a:endParaRPr lang="en-SG" sz="1100" dirty="0">
              <a:effectLst/>
              <a:ea typeface="Calibri" panose="020F0502020204030204" pitchFamily="34" charset="0"/>
              <a:cs typeface="Times New Roman" panose="02020603050405020304" pitchFamily="18" charset="0"/>
            </a:endParaRPr>
          </a:p>
        </p:txBody>
      </p:sp>
      <p:sp>
        <p:nvSpPr>
          <p:cNvPr id="10" name="Arrow: Down 9">
            <a:extLst>
              <a:ext uri="{FF2B5EF4-FFF2-40B4-BE49-F238E27FC236}">
                <a16:creationId xmlns:a16="http://schemas.microsoft.com/office/drawing/2014/main" id="{ACB00769-3C09-82A8-9D68-5853BFE44AAD}"/>
              </a:ext>
            </a:extLst>
          </p:cNvPr>
          <p:cNvSpPr/>
          <p:nvPr/>
        </p:nvSpPr>
        <p:spPr>
          <a:xfrm>
            <a:off x="5279366" y="1703517"/>
            <a:ext cx="138023" cy="283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Arrow: Down 10">
            <a:extLst>
              <a:ext uri="{FF2B5EF4-FFF2-40B4-BE49-F238E27FC236}">
                <a16:creationId xmlns:a16="http://schemas.microsoft.com/office/drawing/2014/main" id="{360B9AC1-03F9-3908-3E84-78FDB4C57E68}"/>
              </a:ext>
            </a:extLst>
          </p:cNvPr>
          <p:cNvSpPr/>
          <p:nvPr/>
        </p:nvSpPr>
        <p:spPr>
          <a:xfrm>
            <a:off x="5279366" y="2743366"/>
            <a:ext cx="138023" cy="283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Arrow: Down 11">
            <a:extLst>
              <a:ext uri="{FF2B5EF4-FFF2-40B4-BE49-F238E27FC236}">
                <a16:creationId xmlns:a16="http://schemas.microsoft.com/office/drawing/2014/main" id="{49E130DE-4FD8-2967-5800-AB3520CE3C15}"/>
              </a:ext>
            </a:extLst>
          </p:cNvPr>
          <p:cNvSpPr/>
          <p:nvPr/>
        </p:nvSpPr>
        <p:spPr>
          <a:xfrm>
            <a:off x="5335473" y="3826520"/>
            <a:ext cx="138023" cy="283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Arrow: Down 13">
            <a:extLst>
              <a:ext uri="{FF2B5EF4-FFF2-40B4-BE49-F238E27FC236}">
                <a16:creationId xmlns:a16="http://schemas.microsoft.com/office/drawing/2014/main" id="{443C7102-F387-9EDF-F7AF-8063EEAEAEEC}"/>
              </a:ext>
            </a:extLst>
          </p:cNvPr>
          <p:cNvSpPr/>
          <p:nvPr/>
        </p:nvSpPr>
        <p:spPr>
          <a:xfrm>
            <a:off x="5305316" y="4918114"/>
            <a:ext cx="138023" cy="283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754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B7CA7C-0ED0-51E4-90DC-9D03F36520DF}"/>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B8126771-5BF0-F7FE-7DAC-C9A72A37A6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EBE35AD8-7FF7-4CF5-A4EE-F937A9562795}"/>
              </a:ext>
            </a:extLst>
          </p:cNvPr>
          <p:cNvSpPr>
            <a:spLocks noGrp="1"/>
          </p:cNvSpPr>
          <p:nvPr>
            <p:ph type="sldNum" sz="quarter" idx="12"/>
          </p:nvPr>
        </p:nvSpPr>
        <p:spPr/>
        <p:txBody>
          <a:bodyPr/>
          <a:lstStyle/>
          <a:p>
            <a:fld id="{28844951-7827-47D4-8276-7DDE1FA7D85A}" type="slidenum">
              <a:rPr lang="en-US" smtClean="0"/>
              <a:t>6</a:t>
            </a:fld>
            <a:endParaRPr lang="en-US"/>
          </a:p>
        </p:txBody>
      </p:sp>
      <p:sp>
        <p:nvSpPr>
          <p:cNvPr id="5" name="Content Placeholder 4">
            <a:extLst>
              <a:ext uri="{FF2B5EF4-FFF2-40B4-BE49-F238E27FC236}">
                <a16:creationId xmlns:a16="http://schemas.microsoft.com/office/drawing/2014/main" id="{B8E228BC-1445-8696-650A-3F0615527402}"/>
              </a:ext>
            </a:extLst>
          </p:cNvPr>
          <p:cNvSpPr>
            <a:spLocks noGrp="1"/>
          </p:cNvSpPr>
          <p:nvPr>
            <p:ph idx="1"/>
          </p:nvPr>
        </p:nvSpPr>
        <p:spPr>
          <a:xfrm>
            <a:off x="1307074" y="735671"/>
            <a:ext cx="8604688" cy="5254385"/>
          </a:xfrm>
        </p:spPr>
        <p:txBody>
          <a:bodyPr/>
          <a:lstStyle/>
          <a:p>
            <a:r>
              <a:rPr lang="en-SG" b="1" dirty="0">
                <a:solidFill>
                  <a:schemeClr val="accent1">
                    <a:lumMod val="75000"/>
                    <a:alpha val="70000"/>
                  </a:schemeClr>
                </a:solidFill>
              </a:rPr>
              <a:t>Kappa Layer Model</a:t>
            </a:r>
          </a:p>
          <a:p>
            <a:endParaRPr lang="en-SG" dirty="0"/>
          </a:p>
          <a:p>
            <a:endParaRPr lang="en-SG" dirty="0"/>
          </a:p>
        </p:txBody>
      </p:sp>
      <p:sp>
        <p:nvSpPr>
          <p:cNvPr id="6" name="Rectangle: Rounded Corners 5">
            <a:extLst>
              <a:ext uri="{FF2B5EF4-FFF2-40B4-BE49-F238E27FC236}">
                <a16:creationId xmlns:a16="http://schemas.microsoft.com/office/drawing/2014/main" id="{AC31B65A-E9E7-25D9-5C61-725AFB3BD542}"/>
              </a:ext>
            </a:extLst>
          </p:cNvPr>
          <p:cNvSpPr/>
          <p:nvPr/>
        </p:nvSpPr>
        <p:spPr>
          <a:xfrm>
            <a:off x="1838145" y="1940942"/>
            <a:ext cx="1325592" cy="3045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a:t>Input Layer</a:t>
            </a:r>
          </a:p>
        </p:txBody>
      </p:sp>
      <p:sp>
        <p:nvSpPr>
          <p:cNvPr id="7" name="Rectangle: Rounded Corners 6">
            <a:extLst>
              <a:ext uri="{FF2B5EF4-FFF2-40B4-BE49-F238E27FC236}">
                <a16:creationId xmlns:a16="http://schemas.microsoft.com/office/drawing/2014/main" id="{DBD77C79-31EE-3E9A-E124-824670CC308B}"/>
              </a:ext>
            </a:extLst>
          </p:cNvPr>
          <p:cNvSpPr/>
          <p:nvPr/>
        </p:nvSpPr>
        <p:spPr>
          <a:xfrm>
            <a:off x="3269915" y="1925124"/>
            <a:ext cx="1474700" cy="3045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a:t>Distribution Layer- Kafka</a:t>
            </a:r>
          </a:p>
        </p:txBody>
      </p:sp>
      <p:sp>
        <p:nvSpPr>
          <p:cNvPr id="10" name="Flowchart: Magnetic Disk 9">
            <a:extLst>
              <a:ext uri="{FF2B5EF4-FFF2-40B4-BE49-F238E27FC236}">
                <a16:creationId xmlns:a16="http://schemas.microsoft.com/office/drawing/2014/main" id="{7A2A72CF-916E-6E86-D802-0F72B32093B0}"/>
              </a:ext>
            </a:extLst>
          </p:cNvPr>
          <p:cNvSpPr/>
          <p:nvPr/>
        </p:nvSpPr>
        <p:spPr>
          <a:xfrm>
            <a:off x="4909866" y="1886308"/>
            <a:ext cx="1871931" cy="132846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dirty="0"/>
              <a:t>Storage – S3</a:t>
            </a:r>
          </a:p>
        </p:txBody>
      </p:sp>
      <p:sp>
        <p:nvSpPr>
          <p:cNvPr id="11" name="Rectangle: Rounded Corners 10">
            <a:extLst>
              <a:ext uri="{FF2B5EF4-FFF2-40B4-BE49-F238E27FC236}">
                <a16:creationId xmlns:a16="http://schemas.microsoft.com/office/drawing/2014/main" id="{4A1E4D5F-590D-936A-E0AC-3CD92AF0D274}"/>
              </a:ext>
            </a:extLst>
          </p:cNvPr>
          <p:cNvSpPr/>
          <p:nvPr/>
        </p:nvSpPr>
        <p:spPr>
          <a:xfrm>
            <a:off x="4834933" y="3296726"/>
            <a:ext cx="2429052" cy="15858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a:t>Speed Layer</a:t>
            </a:r>
          </a:p>
        </p:txBody>
      </p:sp>
      <p:sp>
        <p:nvSpPr>
          <p:cNvPr id="12" name="Rectangle: Rounded Corners 11">
            <a:extLst>
              <a:ext uri="{FF2B5EF4-FFF2-40B4-BE49-F238E27FC236}">
                <a16:creationId xmlns:a16="http://schemas.microsoft.com/office/drawing/2014/main" id="{AAE93C3E-77C6-C9D6-CF1F-6A9B992CFD91}"/>
              </a:ext>
            </a:extLst>
          </p:cNvPr>
          <p:cNvSpPr/>
          <p:nvPr/>
        </p:nvSpPr>
        <p:spPr>
          <a:xfrm>
            <a:off x="7834047" y="1886307"/>
            <a:ext cx="1140125" cy="290997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a:t>Serving Layer </a:t>
            </a:r>
          </a:p>
        </p:txBody>
      </p:sp>
      <p:sp>
        <p:nvSpPr>
          <p:cNvPr id="13" name="Rectangle: Rounded Corners 12">
            <a:extLst>
              <a:ext uri="{FF2B5EF4-FFF2-40B4-BE49-F238E27FC236}">
                <a16:creationId xmlns:a16="http://schemas.microsoft.com/office/drawing/2014/main" id="{DBE8533E-E6EC-5049-A8EF-0331DBE5F3D3}"/>
              </a:ext>
            </a:extLst>
          </p:cNvPr>
          <p:cNvSpPr/>
          <p:nvPr/>
        </p:nvSpPr>
        <p:spPr>
          <a:xfrm>
            <a:off x="9341699" y="1886307"/>
            <a:ext cx="1140125" cy="29962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dirty="0"/>
              <a:t>Client Layer</a:t>
            </a:r>
          </a:p>
        </p:txBody>
      </p:sp>
      <p:pic>
        <p:nvPicPr>
          <p:cNvPr id="1026" name="Picture 2" descr="Streaming Everywhere: Predicting Kafka and Software Architecture in 2021">
            <a:extLst>
              <a:ext uri="{FF2B5EF4-FFF2-40B4-BE49-F238E27FC236}">
                <a16:creationId xmlns:a16="http://schemas.microsoft.com/office/drawing/2014/main" id="{7C3CF7AB-0D19-F6A4-81BE-7FDAE4CD2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84537"/>
            <a:ext cx="410202" cy="4102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s3 icon">
            <a:extLst>
              <a:ext uri="{FF2B5EF4-FFF2-40B4-BE49-F238E27FC236}">
                <a16:creationId xmlns:a16="http://schemas.microsoft.com/office/drawing/2014/main" id="{B1D2FEDB-3310-453F-7E8D-C027CB1C5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748" y="2857407"/>
            <a:ext cx="289287" cy="300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CB4C29-674C-F105-5AA8-F7204984B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098" y="4254257"/>
            <a:ext cx="746585" cy="3876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amazon athena icon">
            <a:extLst>
              <a:ext uri="{FF2B5EF4-FFF2-40B4-BE49-F238E27FC236}">
                <a16:creationId xmlns:a16="http://schemas.microsoft.com/office/drawing/2014/main" id="{90B3F466-268F-7E5B-3273-E59ADCBEF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9296" y="2077477"/>
            <a:ext cx="80962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6">
            <a:extLst>
              <a:ext uri="{FF2B5EF4-FFF2-40B4-BE49-F238E27FC236}">
                <a16:creationId xmlns:a16="http://schemas.microsoft.com/office/drawing/2014/main" id="{B1275F1D-98D1-59ED-BB15-415450C2FC99}"/>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9637084" y="212827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39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7D8E5-1AC0-BB40-8681-AAECBC1CA66E}"/>
              </a:ext>
            </a:extLst>
          </p:cNvPr>
          <p:cNvSpPr/>
          <p:nvPr/>
        </p:nvSpPr>
        <p:spPr>
          <a:xfrm>
            <a:off x="1066806" y="1035586"/>
            <a:ext cx="9677782" cy="51495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19" name="Graphic 18">
            <a:extLst>
              <a:ext uri="{FF2B5EF4-FFF2-40B4-BE49-F238E27FC236}">
                <a16:creationId xmlns:a16="http://schemas.microsoft.com/office/drawing/2014/main" id="{ED08E34D-6D72-DB4D-9DBD-743412C6386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66806" y="1035585"/>
            <a:ext cx="392640" cy="392640"/>
          </a:xfrm>
          <a:prstGeom prst="rect">
            <a:avLst/>
          </a:prstGeom>
        </p:spPr>
      </p:pic>
      <p:sp>
        <p:nvSpPr>
          <p:cNvPr id="27" name="Rectangle 26">
            <a:extLst>
              <a:ext uri="{FF2B5EF4-FFF2-40B4-BE49-F238E27FC236}">
                <a16:creationId xmlns:a16="http://schemas.microsoft.com/office/drawing/2014/main" id="{8F3FDF07-BB51-8F4D-B06E-B17592217F55}"/>
              </a:ext>
            </a:extLst>
          </p:cNvPr>
          <p:cNvSpPr/>
          <p:nvPr/>
        </p:nvSpPr>
        <p:spPr>
          <a:xfrm>
            <a:off x="1744061" y="1578120"/>
            <a:ext cx="994578" cy="635004"/>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Image Collection </a:t>
            </a:r>
            <a:r>
              <a:rPr lang="en-US" sz="900" dirty="0" err="1">
                <a:solidFill>
                  <a:schemeClr val="tx1"/>
                </a:solidFill>
                <a:latin typeface="Arial" panose="020B0604020202020204" pitchFamily="34" charset="0"/>
                <a:cs typeface="Arial" panose="020B0604020202020204" pitchFamily="34" charset="0"/>
              </a:rPr>
              <a:t>Stoage</a:t>
            </a:r>
            <a:endParaRPr lang="en-US" sz="900" dirty="0">
              <a:solidFill>
                <a:schemeClr val="tx1"/>
              </a:solidFill>
              <a:latin typeface="Arial" panose="020B0604020202020204" pitchFamily="34" charset="0"/>
              <a:cs typeface="Arial" panose="020B0604020202020204" pitchFamily="34" charset="0"/>
            </a:endParaRPr>
          </a:p>
        </p:txBody>
      </p:sp>
      <p:pic>
        <p:nvPicPr>
          <p:cNvPr id="36" name="Graphic 6">
            <a:extLst>
              <a:ext uri="{FF2B5EF4-FFF2-40B4-BE49-F238E27FC236}">
                <a16:creationId xmlns:a16="http://schemas.microsoft.com/office/drawing/2014/main" id="{A3BBFE5C-FBE5-954F-A462-B2EB6C850A5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5144659" y="17505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a:extLst>
              <a:ext uri="{FF2B5EF4-FFF2-40B4-BE49-F238E27FC236}">
                <a16:creationId xmlns:a16="http://schemas.microsoft.com/office/drawing/2014/main" id="{9313FAD6-6DA0-D14C-9BEF-441B033D84A8}"/>
              </a:ext>
            </a:extLst>
          </p:cNvPr>
          <p:cNvSpPr txBox="1"/>
          <p:nvPr/>
        </p:nvSpPr>
        <p:spPr>
          <a:xfrm>
            <a:off x="4840167" y="594415"/>
            <a:ext cx="138812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Customer</a:t>
            </a:r>
            <a:endParaRPr lang="en-US" dirty="0"/>
          </a:p>
        </p:txBody>
      </p:sp>
      <p:cxnSp>
        <p:nvCxnSpPr>
          <p:cNvPr id="40" name="Straight Arrow Connector 39">
            <a:extLst>
              <a:ext uri="{FF2B5EF4-FFF2-40B4-BE49-F238E27FC236}">
                <a16:creationId xmlns:a16="http://schemas.microsoft.com/office/drawing/2014/main" id="{05475A6A-41CF-DA49-9721-FCF42A50A55C}"/>
              </a:ext>
            </a:extLst>
          </p:cNvPr>
          <p:cNvCxnSpPr>
            <a:cxnSpLocks/>
          </p:cNvCxnSpPr>
          <p:nvPr/>
        </p:nvCxnSpPr>
        <p:spPr>
          <a:xfrm flipV="1">
            <a:off x="5379609" y="871415"/>
            <a:ext cx="0" cy="164170"/>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37FAE8B4-6A5D-F14E-96EE-695E2E83715B}"/>
              </a:ext>
            </a:extLst>
          </p:cNvPr>
          <p:cNvSpPr/>
          <p:nvPr/>
        </p:nvSpPr>
        <p:spPr>
          <a:xfrm rot="5400000" flipH="1" flipV="1">
            <a:off x="3936450" y="227001"/>
            <a:ext cx="221346" cy="229729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26" name="Picture 2" descr="Amazon S3 101. S3 is a Simple Storage Service that is… | by Vedha Sankar |  featurepreneur | Medium">
            <a:extLst>
              <a:ext uri="{FF2B5EF4-FFF2-40B4-BE49-F238E27FC236}">
                <a16:creationId xmlns:a16="http://schemas.microsoft.com/office/drawing/2014/main" id="{76837023-B180-3E45-A541-160057368F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6743" y="4445807"/>
            <a:ext cx="1040608" cy="780456"/>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13">
            <a:extLst>
              <a:ext uri="{FF2B5EF4-FFF2-40B4-BE49-F238E27FC236}">
                <a16:creationId xmlns:a16="http://schemas.microsoft.com/office/drawing/2014/main" id="{F2FFD075-477D-CC4E-A4C1-27230B752036}"/>
              </a:ext>
            </a:extLst>
          </p:cNvPr>
          <p:cNvSpPr txBox="1">
            <a:spLocks noChangeArrowheads="1"/>
          </p:cNvSpPr>
          <p:nvPr/>
        </p:nvSpPr>
        <p:spPr bwMode="auto">
          <a:xfrm>
            <a:off x="2486043" y="5640622"/>
            <a:ext cx="1506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AWS Lambda</a:t>
            </a:r>
          </a:p>
        </p:txBody>
      </p:sp>
      <p:pic>
        <p:nvPicPr>
          <p:cNvPr id="88" name="Graphic 6">
            <a:extLst>
              <a:ext uri="{FF2B5EF4-FFF2-40B4-BE49-F238E27FC236}">
                <a16:creationId xmlns:a16="http://schemas.microsoft.com/office/drawing/2014/main" id="{75E462CC-215C-9240-9E8B-4893EAF18CE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10813771" y="47830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a:extLst>
              <a:ext uri="{FF2B5EF4-FFF2-40B4-BE49-F238E27FC236}">
                <a16:creationId xmlns:a16="http://schemas.microsoft.com/office/drawing/2014/main" id="{999E875D-64DC-1B42-8B3E-6C2DA872C84C}"/>
              </a:ext>
            </a:extLst>
          </p:cNvPr>
          <p:cNvSpPr txBox="1"/>
          <p:nvPr/>
        </p:nvSpPr>
        <p:spPr>
          <a:xfrm>
            <a:off x="10661677" y="5202374"/>
            <a:ext cx="138812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BI Users</a:t>
            </a:r>
            <a:endParaRPr lang="en-US" dirty="0"/>
          </a:p>
        </p:txBody>
      </p:sp>
      <p:cxnSp>
        <p:nvCxnSpPr>
          <p:cNvPr id="90" name="Straight Arrow Connector 89">
            <a:extLst>
              <a:ext uri="{FF2B5EF4-FFF2-40B4-BE49-F238E27FC236}">
                <a16:creationId xmlns:a16="http://schemas.microsoft.com/office/drawing/2014/main" id="{3015580C-1D9A-884F-8E4F-3BDAB5135918}"/>
              </a:ext>
            </a:extLst>
          </p:cNvPr>
          <p:cNvCxnSpPr>
            <a:cxnSpLocks/>
          </p:cNvCxnSpPr>
          <p:nvPr/>
        </p:nvCxnSpPr>
        <p:spPr>
          <a:xfrm flipH="1">
            <a:off x="10334445" y="4834467"/>
            <a:ext cx="327232" cy="1568"/>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8" name="Title 1">
            <a:extLst>
              <a:ext uri="{FF2B5EF4-FFF2-40B4-BE49-F238E27FC236}">
                <a16:creationId xmlns:a16="http://schemas.microsoft.com/office/drawing/2014/main" id="{220D0109-E2AC-1E46-8AF8-70F171E0D129}"/>
              </a:ext>
            </a:extLst>
          </p:cNvPr>
          <p:cNvSpPr>
            <a:spLocks noGrp="1"/>
          </p:cNvSpPr>
          <p:nvPr>
            <p:ph type="title"/>
          </p:nvPr>
        </p:nvSpPr>
        <p:spPr>
          <a:xfrm>
            <a:off x="459030" y="85860"/>
            <a:ext cx="4303411" cy="323658"/>
          </a:xfrm>
        </p:spPr>
        <p:txBody>
          <a:bodyPr>
            <a:normAutofit fontScale="90000"/>
          </a:bodyPr>
          <a:lstStyle/>
          <a:p>
            <a:r>
              <a:rPr lang="en-US" sz="2500" dirty="0"/>
              <a:t>System Architecture</a:t>
            </a:r>
          </a:p>
        </p:txBody>
      </p:sp>
      <p:sp>
        <p:nvSpPr>
          <p:cNvPr id="57" name="TextBox 56">
            <a:extLst>
              <a:ext uri="{FF2B5EF4-FFF2-40B4-BE49-F238E27FC236}">
                <a16:creationId xmlns:a16="http://schemas.microsoft.com/office/drawing/2014/main" id="{F5F24A02-4079-8147-8663-452ED9781EC6}"/>
              </a:ext>
            </a:extLst>
          </p:cNvPr>
          <p:cNvSpPr txBox="1"/>
          <p:nvPr/>
        </p:nvSpPr>
        <p:spPr>
          <a:xfrm>
            <a:off x="6395336" y="4386672"/>
            <a:ext cx="667436" cy="338554"/>
          </a:xfrm>
          <a:prstGeom prst="rect">
            <a:avLst/>
          </a:prstGeom>
          <a:noFill/>
        </p:spPr>
        <p:txBody>
          <a:bodyPr wrap="square" rtlCol="0">
            <a:spAutoFit/>
          </a:bodyPr>
          <a:lstStyle/>
          <a:p>
            <a:r>
              <a:rPr lang="en-US" sz="800" dirty="0">
                <a:solidFill>
                  <a:schemeClr val="tx1">
                    <a:lumMod val="75000"/>
                    <a:lumOff val="25000"/>
                  </a:schemeClr>
                </a:solidFill>
                <a:latin typeface="Arial" panose="020B0604020202020204" pitchFamily="34" charset="0"/>
                <a:cs typeface="Arial" panose="020B0604020202020204" pitchFamily="34" charset="0"/>
              </a:rPr>
              <a:t>Processed image</a:t>
            </a:r>
          </a:p>
        </p:txBody>
      </p:sp>
      <p:pic>
        <p:nvPicPr>
          <p:cNvPr id="2" name="Picture 18" descr="Image result for load balance icon">
            <a:extLst>
              <a:ext uri="{FF2B5EF4-FFF2-40B4-BE49-F238E27FC236}">
                <a16:creationId xmlns:a16="http://schemas.microsoft.com/office/drawing/2014/main" id="{C29264C3-C670-999D-5680-E44BCD12D2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699" y="1035584"/>
            <a:ext cx="444018" cy="4440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9D7F939-8D4C-CBFF-AFC4-5B165AC94A9B}"/>
              </a:ext>
            </a:extLst>
          </p:cNvPr>
          <p:cNvSpPr/>
          <p:nvPr/>
        </p:nvSpPr>
        <p:spPr>
          <a:xfrm>
            <a:off x="1681912" y="1547498"/>
            <a:ext cx="2560836" cy="1598627"/>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chemeClr val="accent5">
                  <a:lumMod val="75000"/>
                </a:schemeClr>
              </a:solidFill>
              <a:latin typeface="Arial" panose="020B0604020202020204" pitchFamily="34" charset="0"/>
              <a:cs typeface="Arial" panose="020B0604020202020204" pitchFamily="34" charset="0"/>
            </a:endParaRPr>
          </a:p>
        </p:txBody>
      </p:sp>
      <p:pic>
        <p:nvPicPr>
          <p:cNvPr id="5" name="Graphic 4">
            <a:extLst>
              <a:ext uri="{FF2B5EF4-FFF2-40B4-BE49-F238E27FC236}">
                <a16:creationId xmlns:a16="http://schemas.microsoft.com/office/drawing/2014/main" id="{2AD34E83-FA0A-80C8-6574-EA2A110EA37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744061" y="1584864"/>
            <a:ext cx="381000" cy="374942"/>
          </a:xfrm>
          <a:prstGeom prst="rect">
            <a:avLst/>
          </a:prstGeom>
        </p:spPr>
      </p:pic>
      <p:sp>
        <p:nvSpPr>
          <p:cNvPr id="6" name="Rectangle 5">
            <a:extLst>
              <a:ext uri="{FF2B5EF4-FFF2-40B4-BE49-F238E27FC236}">
                <a16:creationId xmlns:a16="http://schemas.microsoft.com/office/drawing/2014/main" id="{8B3B94DD-12B3-7414-42F6-717FB0A45C3D}"/>
              </a:ext>
            </a:extLst>
          </p:cNvPr>
          <p:cNvSpPr/>
          <p:nvPr/>
        </p:nvSpPr>
        <p:spPr>
          <a:xfrm>
            <a:off x="2962330" y="1609730"/>
            <a:ext cx="994578" cy="635004"/>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Kafka Producer</a:t>
            </a:r>
          </a:p>
        </p:txBody>
      </p:sp>
      <p:pic>
        <p:nvPicPr>
          <p:cNvPr id="7" name="Picture 2" descr="Streaming Everywhere: Predicting Kafka and Software Architecture in 2021">
            <a:extLst>
              <a:ext uri="{FF2B5EF4-FFF2-40B4-BE49-F238E27FC236}">
                <a16:creationId xmlns:a16="http://schemas.microsoft.com/office/drawing/2014/main" id="{7322062A-B91A-6789-A6FD-07C043CF73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5277" y="1731916"/>
            <a:ext cx="410202" cy="4102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2D51DA4-0267-6DA6-FD6F-38D5730F7C8A}"/>
              </a:ext>
            </a:extLst>
          </p:cNvPr>
          <p:cNvSpPr/>
          <p:nvPr/>
        </p:nvSpPr>
        <p:spPr>
          <a:xfrm>
            <a:off x="1766150" y="2395836"/>
            <a:ext cx="1378635" cy="422832"/>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Kafka Stream API Call</a:t>
            </a:r>
          </a:p>
        </p:txBody>
      </p:sp>
      <p:pic>
        <p:nvPicPr>
          <p:cNvPr id="9" name="Picture 2" descr="Streaming Everywhere: Predicting Kafka and Software Architecture in 2021">
            <a:extLst>
              <a:ext uri="{FF2B5EF4-FFF2-40B4-BE49-F238E27FC236}">
                <a16:creationId xmlns:a16="http://schemas.microsoft.com/office/drawing/2014/main" id="{7C74CDBA-689D-44AE-8978-8FCD40CF37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2999" y="4076393"/>
            <a:ext cx="606733" cy="60673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05478F6-4F33-2304-21F3-BAA710ACFF11}"/>
              </a:ext>
            </a:extLst>
          </p:cNvPr>
          <p:cNvSpPr txBox="1"/>
          <p:nvPr/>
        </p:nvSpPr>
        <p:spPr>
          <a:xfrm>
            <a:off x="1960591" y="4598347"/>
            <a:ext cx="160832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Amazon MSK</a:t>
            </a:r>
            <a:endParaRPr lang="en-US" dirty="0"/>
          </a:p>
        </p:txBody>
      </p:sp>
      <p:sp>
        <p:nvSpPr>
          <p:cNvPr id="13" name="Rectangle: Rounded Corners 12">
            <a:extLst>
              <a:ext uri="{FF2B5EF4-FFF2-40B4-BE49-F238E27FC236}">
                <a16:creationId xmlns:a16="http://schemas.microsoft.com/office/drawing/2014/main" id="{CF7720AC-6E2B-AF21-3EF3-82C77641BC45}"/>
              </a:ext>
            </a:extLst>
          </p:cNvPr>
          <p:cNvSpPr/>
          <p:nvPr/>
        </p:nvSpPr>
        <p:spPr>
          <a:xfrm>
            <a:off x="4351540" y="4146583"/>
            <a:ext cx="1974613" cy="14234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dirty="0"/>
          </a:p>
          <a:p>
            <a:pPr algn="ctr"/>
            <a:r>
              <a:rPr lang="en-SG" sz="1000" dirty="0"/>
              <a:t>Kafka Consumer</a:t>
            </a:r>
          </a:p>
          <a:p>
            <a:pPr algn="ctr"/>
            <a:r>
              <a:rPr lang="en-SG" sz="1000" dirty="0"/>
              <a:t>Process Image</a:t>
            </a:r>
          </a:p>
          <a:p>
            <a:pPr algn="ctr"/>
            <a:r>
              <a:rPr lang="en-SG" sz="1000" dirty="0">
                <a:solidFill>
                  <a:schemeClr val="accent5">
                    <a:lumMod val="75000"/>
                  </a:schemeClr>
                </a:solidFill>
              </a:rPr>
              <a:t>Aggregation</a:t>
            </a:r>
          </a:p>
          <a:p>
            <a:pPr algn="ctr"/>
            <a:r>
              <a:rPr lang="en-SG" sz="1000" dirty="0">
                <a:solidFill>
                  <a:schemeClr val="accent5">
                    <a:lumMod val="75000"/>
                  </a:schemeClr>
                </a:solidFill>
              </a:rPr>
              <a:t>Object Detection</a:t>
            </a:r>
          </a:p>
          <a:p>
            <a:pPr algn="ctr"/>
            <a:r>
              <a:rPr lang="en-SG" sz="1000" dirty="0">
                <a:solidFill>
                  <a:schemeClr val="accent5">
                    <a:lumMod val="75000"/>
                  </a:schemeClr>
                </a:solidFill>
              </a:rPr>
              <a:t>Archiving</a:t>
            </a:r>
          </a:p>
        </p:txBody>
      </p:sp>
      <p:pic>
        <p:nvPicPr>
          <p:cNvPr id="14" name="Picture 4">
            <a:extLst>
              <a:ext uri="{FF2B5EF4-FFF2-40B4-BE49-F238E27FC236}">
                <a16:creationId xmlns:a16="http://schemas.microsoft.com/office/drawing/2014/main" id="{CF6F85B7-7378-C93E-4648-D35EB2D0E4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1766" y="4192847"/>
            <a:ext cx="746585" cy="38765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D9DE352D-D6EF-2F11-01AE-96279934EDEE}"/>
              </a:ext>
            </a:extLst>
          </p:cNvPr>
          <p:cNvCxnSpPr>
            <a:cxnSpLocks/>
          </p:cNvCxnSpPr>
          <p:nvPr/>
        </p:nvCxnSpPr>
        <p:spPr>
          <a:xfrm flipV="1">
            <a:off x="2866133" y="3179268"/>
            <a:ext cx="0" cy="916586"/>
          </a:xfrm>
          <a:prstGeom prst="straightConnector1">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13382A-1A3F-820C-3A82-D955B911DB6F}"/>
              </a:ext>
            </a:extLst>
          </p:cNvPr>
          <p:cNvCxnSpPr>
            <a:cxnSpLocks/>
          </p:cNvCxnSpPr>
          <p:nvPr/>
        </p:nvCxnSpPr>
        <p:spPr>
          <a:xfrm>
            <a:off x="3144785" y="4364463"/>
            <a:ext cx="1231833" cy="1529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0" name="Picture 14" descr="Image result for amazon lambda icon">
            <a:extLst>
              <a:ext uri="{FF2B5EF4-FFF2-40B4-BE49-F238E27FC236}">
                <a16:creationId xmlns:a16="http://schemas.microsoft.com/office/drawing/2014/main" id="{0D3D2BF8-0829-AC99-5B20-DB274F2D2D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2168" y="5531323"/>
            <a:ext cx="596013" cy="59601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B9E0E50F-D7BC-003D-236A-1BAAF887D341}"/>
              </a:ext>
            </a:extLst>
          </p:cNvPr>
          <p:cNvCxnSpPr>
            <a:cxnSpLocks/>
          </p:cNvCxnSpPr>
          <p:nvPr/>
        </p:nvCxnSpPr>
        <p:spPr>
          <a:xfrm flipV="1">
            <a:off x="6741438" y="5006779"/>
            <a:ext cx="594575" cy="516269"/>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5" name="Picture 12" descr="Image result for amazon athena icon">
            <a:extLst>
              <a:ext uri="{FF2B5EF4-FFF2-40B4-BE49-F238E27FC236}">
                <a16:creationId xmlns:a16="http://schemas.microsoft.com/office/drawing/2014/main" id="{165F2432-1A42-FF4C-EFF5-06D52E21D0E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91870" y="4461010"/>
            <a:ext cx="951585" cy="67170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606395C9-CD57-A3EF-E9EA-79E556F60334}"/>
              </a:ext>
            </a:extLst>
          </p:cNvPr>
          <p:cNvCxnSpPr>
            <a:cxnSpLocks/>
          </p:cNvCxnSpPr>
          <p:nvPr/>
        </p:nvCxnSpPr>
        <p:spPr>
          <a:xfrm>
            <a:off x="6348006" y="4806467"/>
            <a:ext cx="630577"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7F62B4C-1AF1-6774-D3ED-23643B74FF14}"/>
              </a:ext>
            </a:extLst>
          </p:cNvPr>
          <p:cNvSpPr/>
          <p:nvPr/>
        </p:nvSpPr>
        <p:spPr>
          <a:xfrm>
            <a:off x="3230732" y="2400699"/>
            <a:ext cx="994577" cy="422832"/>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Kafka Topic</a:t>
            </a:r>
          </a:p>
        </p:txBody>
      </p:sp>
      <p:sp>
        <p:nvSpPr>
          <p:cNvPr id="38" name="Rectangle 37">
            <a:extLst>
              <a:ext uri="{FF2B5EF4-FFF2-40B4-BE49-F238E27FC236}">
                <a16:creationId xmlns:a16="http://schemas.microsoft.com/office/drawing/2014/main" id="{DB3057E2-4BD0-2843-6F91-DE81113B10F8}"/>
              </a:ext>
            </a:extLst>
          </p:cNvPr>
          <p:cNvSpPr/>
          <p:nvPr/>
        </p:nvSpPr>
        <p:spPr>
          <a:xfrm>
            <a:off x="5281680" y="4265985"/>
            <a:ext cx="876599" cy="417141"/>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Kafka Topic</a:t>
            </a:r>
          </a:p>
        </p:txBody>
      </p:sp>
      <p:cxnSp>
        <p:nvCxnSpPr>
          <p:cNvPr id="41" name="Straight Arrow Connector 40">
            <a:extLst>
              <a:ext uri="{FF2B5EF4-FFF2-40B4-BE49-F238E27FC236}">
                <a16:creationId xmlns:a16="http://schemas.microsoft.com/office/drawing/2014/main" id="{2E4DC957-48DA-DE09-B3AD-0392FE6C047F}"/>
              </a:ext>
            </a:extLst>
          </p:cNvPr>
          <p:cNvCxnSpPr>
            <a:cxnSpLocks/>
          </p:cNvCxnSpPr>
          <p:nvPr/>
        </p:nvCxnSpPr>
        <p:spPr>
          <a:xfrm>
            <a:off x="7759862" y="4769455"/>
            <a:ext cx="50424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F78F14-1D4B-FCA5-BCA6-1FF86996AC5E}"/>
              </a:ext>
            </a:extLst>
          </p:cNvPr>
          <p:cNvCxnSpPr>
            <a:cxnSpLocks/>
          </p:cNvCxnSpPr>
          <p:nvPr/>
        </p:nvCxnSpPr>
        <p:spPr>
          <a:xfrm>
            <a:off x="13345259" y="6645203"/>
            <a:ext cx="179562"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22" name="Picture 2" descr="Tableau Logo, symbol, meaning, history, PNG">
            <a:extLst>
              <a:ext uri="{FF2B5EF4-FFF2-40B4-BE49-F238E27FC236}">
                <a16:creationId xmlns:a16="http://schemas.microsoft.com/office/drawing/2014/main" id="{E2DE33E5-5574-8B1B-E555-385FC14EB5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14671" y="4491090"/>
            <a:ext cx="1145763" cy="64162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8C21BC10-2FCC-F81A-ABAB-CA7BE8FAE558}"/>
              </a:ext>
            </a:extLst>
          </p:cNvPr>
          <p:cNvCxnSpPr>
            <a:cxnSpLocks/>
          </p:cNvCxnSpPr>
          <p:nvPr/>
        </p:nvCxnSpPr>
        <p:spPr>
          <a:xfrm>
            <a:off x="8610427" y="4806467"/>
            <a:ext cx="50424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80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2E17-D869-C7F8-46E6-EC00BCDF10DC}"/>
              </a:ext>
            </a:extLst>
          </p:cNvPr>
          <p:cNvSpPr>
            <a:spLocks noGrp="1"/>
          </p:cNvSpPr>
          <p:nvPr>
            <p:ph type="title"/>
          </p:nvPr>
        </p:nvSpPr>
        <p:spPr/>
        <p:txBody>
          <a:bodyPr/>
          <a:lstStyle/>
          <a:p>
            <a:r>
              <a:rPr lang="en-SG" dirty="0"/>
              <a:t>Info</a:t>
            </a:r>
          </a:p>
        </p:txBody>
      </p:sp>
      <p:sp>
        <p:nvSpPr>
          <p:cNvPr id="3" name="Content Placeholder 2">
            <a:extLst>
              <a:ext uri="{FF2B5EF4-FFF2-40B4-BE49-F238E27FC236}">
                <a16:creationId xmlns:a16="http://schemas.microsoft.com/office/drawing/2014/main" id="{EDA0DE3E-6439-0484-6A47-A9BD7E7C5A9B}"/>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MSK : Amazon’s managed Kafka cluster, helps reduce maintenance and easy to scale</a:t>
            </a:r>
          </a:p>
          <a:p>
            <a:r>
              <a:rPr lang="en-US" sz="1400" dirty="0">
                <a:latin typeface="Arial" panose="020B0604020202020204" pitchFamily="34" charset="0"/>
                <a:cs typeface="Arial" panose="020B0604020202020204" pitchFamily="34" charset="0"/>
              </a:rPr>
              <a:t>S3 : Processed images and metadata are stored to S3. Metadata are stored as parquet files in S3. with date partition for archival purposes. If we want performance related improvement, we can use one of the managed NoSQL</a:t>
            </a:r>
          </a:p>
          <a:p>
            <a:r>
              <a:rPr lang="en-US" sz="1400" dirty="0">
                <a:latin typeface="Arial" panose="020B0604020202020204" pitchFamily="34" charset="0"/>
                <a:cs typeface="Arial" panose="020B0604020202020204" pitchFamily="34" charset="0"/>
              </a:rPr>
              <a:t>Amazon Athena :  Create External table to point the s3 data source and create views as data mart. User side create tableau report connect data from Amazon Athena data mart views</a:t>
            </a:r>
          </a:p>
          <a:p>
            <a:r>
              <a:rPr lang="en-US" sz="1400" dirty="0">
                <a:latin typeface="Arial" panose="020B0604020202020204" pitchFamily="34" charset="0"/>
                <a:cs typeface="Arial" panose="020B0604020202020204" pitchFamily="34" charset="0"/>
              </a:rPr>
              <a:t>AWS Lambda is used to run the task to manage file lifecycles and archival after 7 days.</a:t>
            </a:r>
          </a:p>
          <a:p>
            <a:r>
              <a:rPr lang="en-US" sz="1400" dirty="0">
                <a:latin typeface="Arial" panose="020B0604020202020204" pitchFamily="34" charset="0"/>
                <a:cs typeface="Arial" panose="020B0604020202020204" pitchFamily="34" charset="0"/>
              </a:rPr>
              <a:t>Spark : Kafka consumer and </a:t>
            </a:r>
            <a:r>
              <a:rPr lang="en-US" sz="1400">
                <a:latin typeface="Arial" panose="020B0604020202020204" pitchFamily="34" charset="0"/>
                <a:cs typeface="Arial" panose="020B0604020202020204" pitchFamily="34" charset="0"/>
              </a:rPr>
              <a:t>Process the </a:t>
            </a:r>
            <a:r>
              <a:rPr lang="en-US" sz="1400" dirty="0">
                <a:latin typeface="Arial" panose="020B0604020202020204" pitchFamily="34" charset="0"/>
                <a:cs typeface="Arial" panose="020B0604020202020204" pitchFamily="34" charset="0"/>
              </a:rPr>
              <a:t>image</a:t>
            </a:r>
          </a:p>
          <a:p>
            <a:endParaRPr lang="en-US" sz="1400" dirty="0"/>
          </a:p>
          <a:p>
            <a:endParaRPr lang="en-SG" dirty="0"/>
          </a:p>
        </p:txBody>
      </p:sp>
      <p:sp>
        <p:nvSpPr>
          <p:cNvPr id="4" name="Date Placeholder 3">
            <a:extLst>
              <a:ext uri="{FF2B5EF4-FFF2-40B4-BE49-F238E27FC236}">
                <a16:creationId xmlns:a16="http://schemas.microsoft.com/office/drawing/2014/main" id="{4B58FEEF-63DB-2819-606F-1FA6D6124843}"/>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D8677D4B-36F7-21BD-636E-97F8128D55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6EA50BC-D45E-506E-9C7E-9E702C3E868B}"/>
              </a:ext>
            </a:extLst>
          </p:cNvPr>
          <p:cNvSpPr>
            <a:spLocks noGrp="1"/>
          </p:cNvSpPr>
          <p:nvPr>
            <p:ph type="sldNum" sz="quarter" idx="12"/>
          </p:nvPr>
        </p:nvSpPr>
        <p:spPr/>
        <p:txBody>
          <a:bodyPr/>
          <a:lstStyle/>
          <a:p>
            <a:fld id="{28844951-7827-47D4-8276-7DDE1FA7D85A}" type="slidenum">
              <a:rPr lang="en-US" smtClean="0"/>
              <a:t>8</a:t>
            </a:fld>
            <a:endParaRPr lang="en-US"/>
          </a:p>
        </p:txBody>
      </p:sp>
    </p:spTree>
    <p:extLst>
      <p:ext uri="{BB962C8B-B14F-4D97-AF65-F5344CB8AC3E}">
        <p14:creationId xmlns:p14="http://schemas.microsoft.com/office/powerpoint/2010/main" val="425996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t>Customer Process By Type</a:t>
            </a:r>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3842239084"/>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endParaRPr lang="en-US" dirty="0"/>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dirty="0"/>
              <a:t>SAMPLE</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3302069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{B1255DD7-7BBE-430C-99F8-317923BAA96C}tf00537603_win32</Template>
  <TotalTime>305</TotalTime>
  <Words>406</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Avenir Next LT Pro</vt:lpstr>
      <vt:lpstr>Calibri</vt:lpstr>
      <vt:lpstr>Sabon Next LT</vt:lpstr>
      <vt:lpstr>Wingdings</vt:lpstr>
      <vt:lpstr>LuminousVTI</vt:lpstr>
      <vt:lpstr>Image Processing System Design</vt:lpstr>
      <vt:lpstr>Agenda</vt:lpstr>
      <vt:lpstr>Background</vt:lpstr>
      <vt:lpstr>Requirements</vt:lpstr>
      <vt:lpstr>PowerPoint Presentation</vt:lpstr>
      <vt:lpstr>PowerPoint Presentation</vt:lpstr>
      <vt:lpstr>System Architecture</vt:lpstr>
      <vt:lpstr>Info</vt:lpstr>
      <vt:lpstr>Customer Process By Type</vt:lpstr>
      <vt:lpstr>Pros &amp; Cons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System Design</dc:title>
  <dc:creator>Ram K</dc:creator>
  <cp:lastModifiedBy>Ram K</cp:lastModifiedBy>
  <cp:revision>11</cp:revision>
  <dcterms:created xsi:type="dcterms:W3CDTF">2022-10-08T14:15:39Z</dcterms:created>
  <dcterms:modified xsi:type="dcterms:W3CDTF">2022-10-09T02:24:33Z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