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6" r:id="rId5"/>
    <p:sldId id="280" r:id="rId6"/>
    <p:sldId id="28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365DA-879C-4D68-8956-5E6DF258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F660188-BA69-4F64-ACC4-A26A00C64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99D1E9-57DA-4556-8799-26DDE476B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65F8EB-4446-4B72-BDD0-12348CED7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9644C5-69CF-43C4-B7F9-6FA1529E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19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DDFD0-A4B7-48FA-99F0-953542D5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4EB0B4-55AF-461F-AF5D-D44573CFD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F0BAE7-1D60-47B4-9D8A-C87BEEFB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97BD94-29AE-42D6-99EB-C067A308C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84A525-76D1-4BA2-A144-418C95011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82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8810817-4BDA-45DB-993B-093658FD6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7232B5F-7473-4ADA-BAE7-EA200446C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255ADC-1434-4F88-82A9-DA7124D2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A0F052-8BC6-474B-81BA-B4FA200AE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B43F4-3A8D-4EBA-B47F-3D94D7E3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5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7E477-ECB0-4084-9F9A-2ACCCB97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8AF5E8-9697-4631-8C3C-40567641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D3B2B7-C150-4759-BA23-8D2A79ED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C0FF95-1F26-42B0-8325-814F5128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B187B9-90D9-4E2A-908B-784CF2E3A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42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FF4005-3F90-459B-A945-5B5C51F24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76FEF5-748B-4088-9157-A3CDBC61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B5585-B139-43EB-A05B-A16B03A1D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46588-5FB9-4842-BA49-B61E523FB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3ABD6-8CC0-4868-B7DE-BCBEA6D6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64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D127E-1F78-4AD4-B743-B3B4E74B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22D4C-DB74-4240-BD7F-A672E3E49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987932-CFB2-4771-B270-E8CC2E54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6ED012-D3A4-4D65-858D-D77DE2C7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4935A3-9EFE-4566-B81E-118109DFF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630DF8-AF75-42C7-8A75-16FB61FF4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942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47C9E-6997-4037-980E-1B080BBF9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DEAB47-16F0-4936-984F-E2F13BFC1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7BAEBB-193B-44CF-AB8A-CBCA94FE9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2D18E84-E0DB-4002-8CCB-BDAAE2AFE7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40446A-90C8-40A2-98F6-93A8C0EAD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A3E53E7-E66F-4A4F-A18F-0ADA3A2A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0BA0C19-4A9B-48C5-8115-CBCB173B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7E48AD9-74E7-4C4F-8A82-425350108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4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C19A60-9581-4AEE-9E29-B21446DF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DBBD34-A5F8-4A0C-A713-B6397DBB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32CB8-FAE7-49C1-98B0-7496708D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967BFD-440C-4D33-A58E-ACF6626E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86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C0C000-D660-457D-843F-FB5B5E1B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187349C-A010-4DE6-8A20-C4CB8417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865EC2-3028-4569-901E-D7889A8D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885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3C178F-325C-4218-A164-4C4BACECE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09A47-7EEA-4D09-841B-C97C1589D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EF902A-1703-4D02-B5F0-0FDDA287B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5FE9F8-38B9-4706-B769-665BD26E2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B13DCA-9E67-43D2-A476-EB6A6896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A2D516-399B-4202-A29B-E714F901E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197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6B87F-7EAD-4805-A304-AF200AC4C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23369A0-C531-46C0-AEB3-D4BE54178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4BEF64-4559-47D4-BD24-688951291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C6E5A7-7C83-4354-B493-72A6C087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4A086D-3FB8-4004-9D49-CB1D0FF9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0FB6BA-20F9-4BAA-B858-0215F3DB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157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113319-0B5C-4C38-B43F-6934F4546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3C488-C67A-4C7F-89B9-A3CE6322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6F5C23-9A1B-4EF5-AA8E-584233E04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F3B63-3004-4012-A517-5BAB87EF45B9}" type="datetimeFigureOut">
              <a:rPr lang="de-DE" smtClean="0"/>
              <a:t>28.05.2020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56E767-2BCC-4FC1-97D3-7A6D85B39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B5B701-35B7-413A-94B1-94E08C3C81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16855-DCA0-411C-9960-53107F20D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4846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EF5D8-736E-4FA7-A7D9-2CD8D765F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 theory of anomia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67BB3B-6AEC-41D5-AFF4-14AEE215B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Martin Neumann</a:t>
            </a:r>
          </a:p>
          <a:p>
            <a:r>
              <a:rPr lang="de-DE" dirty="0"/>
              <a:t>JGU Mainz</a:t>
            </a:r>
          </a:p>
        </p:txBody>
      </p:sp>
    </p:spTree>
    <p:extLst>
      <p:ext uri="{BB962C8B-B14F-4D97-AF65-F5344CB8AC3E}">
        <p14:creationId xmlns:p14="http://schemas.microsoft.com/office/powerpoint/2010/main" val="3076218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E927-5C65-46F7-B00C-BBA59CC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CE44D-BA84-4B6A-824B-57EA99E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Presentation of conceptual model</a:t>
            </a:r>
          </a:p>
          <a:p>
            <a:r>
              <a:rPr lang="en-GB" dirty="0"/>
              <a:t>Target of the model: social norms that regulate social relations in criminal groups &amp; organizations </a:t>
            </a:r>
          </a:p>
          <a:p>
            <a:pPr lvl="1"/>
            <a:r>
              <a:rPr lang="en-GB" dirty="0"/>
              <a:t>Challenge for criminal organizations: outside state monopoly of violence</a:t>
            </a:r>
          </a:p>
          <a:p>
            <a:pPr lvl="1"/>
            <a:r>
              <a:rPr lang="en-GB" dirty="0"/>
              <a:t>Norm enforcement cannot be delegated to the state   </a:t>
            </a:r>
          </a:p>
          <a:p>
            <a:r>
              <a:rPr lang="en-GB" dirty="0"/>
              <a:t>Norms and SIA: Sociological theory of groups relations  </a:t>
            </a:r>
          </a:p>
          <a:p>
            <a:r>
              <a:rPr lang="en-GB" dirty="0"/>
              <a:t>Theory of anomia: On the edge of SIA</a:t>
            </a:r>
          </a:p>
          <a:p>
            <a:pPr lvl="1"/>
            <a:r>
              <a:rPr lang="en-GB" dirty="0"/>
              <a:t>Other contributions – more in the core of SIA – would have been possible but perhaps a possibility to span (together with other contributions from other group members) the whole reach of SIA and related fields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11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E927-5C65-46F7-B00C-BBA59CC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CE44D-BA84-4B6A-824B-57EA99E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model based on qualitative data analysis of police interrogations (Thick description) </a:t>
            </a:r>
          </a:p>
          <a:p>
            <a:r>
              <a:rPr lang="en-GB" dirty="0"/>
              <a:t>Case: violent collapse of criminal group </a:t>
            </a:r>
          </a:p>
          <a:p>
            <a:r>
              <a:rPr lang="en-US" dirty="0"/>
              <a:t>Puzzle: </a:t>
            </a:r>
          </a:p>
          <a:p>
            <a:pPr lvl="1"/>
            <a:r>
              <a:rPr lang="en-US" dirty="0"/>
              <a:t>Some were extremely rich </a:t>
            </a:r>
          </a:p>
          <a:p>
            <a:pPr lvl="2"/>
            <a:r>
              <a:rPr lang="en-US" dirty="0"/>
              <a:t>own private jets</a:t>
            </a:r>
          </a:p>
          <a:p>
            <a:pPr lvl="1">
              <a:buFont typeface="Symbol" pitchFamily="18" charset="2"/>
              <a:buChar char="-"/>
            </a:pPr>
            <a:r>
              <a:rPr lang="en-US" dirty="0"/>
              <a:t>Group extremely successful</a:t>
            </a:r>
          </a:p>
          <a:p>
            <a:pPr lvl="1">
              <a:buFont typeface="Calibri" pitchFamily="34" charset="0"/>
              <a:buChar char="→"/>
            </a:pPr>
            <a:r>
              <a:rPr lang="en-US" dirty="0"/>
              <a:t>Why murder? </a:t>
            </a:r>
          </a:p>
          <a:p>
            <a:pPr lvl="2"/>
            <a:r>
              <a:rPr lang="en-US" dirty="0"/>
              <a:t>in vivo code: ‘Hen with golden eggs’ (victim of assassination)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2619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Conceptual model of norm enforcement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51387" y="1857655"/>
            <a:ext cx="3898776" cy="4525963"/>
          </a:xfrm>
        </p:spPr>
        <p:txBody>
          <a:bodyPr>
            <a:normAutofit/>
          </a:bodyPr>
          <a:lstStyle/>
          <a:p>
            <a:r>
              <a:rPr lang="en-GB" dirty="0"/>
              <a:t>Reasoning about aggression </a:t>
            </a:r>
          </a:p>
          <a:p>
            <a:pPr lvl="1"/>
            <a:r>
              <a:rPr lang="en-GB" dirty="0"/>
              <a:t>Norm enforcement (Sanction)</a:t>
            </a:r>
          </a:p>
          <a:p>
            <a:pPr lvl="1"/>
            <a:r>
              <a:rPr lang="en-GB" dirty="0"/>
              <a:t>Norm deviation (Self interest) </a:t>
            </a:r>
          </a:p>
          <a:p>
            <a:r>
              <a:rPr lang="en-GB" dirty="0"/>
              <a:t>Interpretation as norm deviation</a:t>
            </a:r>
          </a:p>
          <a:p>
            <a:pPr lvl="1"/>
            <a:r>
              <a:rPr lang="en-GB" b="1" dirty="0"/>
              <a:t>Positive feedback: unstable behaviour </a:t>
            </a:r>
            <a:endParaRPr lang="en-GB" dirty="0"/>
          </a:p>
          <a:p>
            <a:pPr lvl="1"/>
            <a:endParaRPr lang="en-GB" dirty="0"/>
          </a:p>
        </p:txBody>
      </p:sp>
      <p:pic>
        <p:nvPicPr>
          <p:cNvPr id="5" name="Grafik 4" descr="CounterAggress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00726" y="1651487"/>
            <a:ext cx="4867275" cy="3124200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8400256" y="1772816"/>
            <a:ext cx="360040" cy="2232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6888089" y="4715852"/>
            <a:ext cx="154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loop</a:t>
            </a:r>
          </a:p>
        </p:txBody>
      </p:sp>
      <p:cxnSp>
        <p:nvCxnSpPr>
          <p:cNvPr id="12" name="Gekrümmte Verbindung 11"/>
          <p:cNvCxnSpPr>
            <a:endCxn id="6" idx="4"/>
          </p:cNvCxnSpPr>
          <p:nvPr/>
        </p:nvCxnSpPr>
        <p:spPr>
          <a:xfrm rot="5400000" flipH="1" flipV="1">
            <a:off x="7986210" y="4131078"/>
            <a:ext cx="720080" cy="4680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E927-5C65-46F7-B00C-BBA59CC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theory of anomia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CE44D-BA84-4B6A-824B-57EA99E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avoid positive feedback loop? </a:t>
            </a:r>
          </a:p>
          <a:p>
            <a:pPr lvl="1"/>
            <a:r>
              <a:rPr lang="en-US" dirty="0"/>
              <a:t>Theory of the third party </a:t>
            </a:r>
            <a:r>
              <a:rPr lang="en-US" sz="2000" dirty="0"/>
              <a:t>(Simmel 1908, Lindemann 2014)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Validity of normative claims decided by third party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dirty="0"/>
              <a:t>Conflicting parties agree on a common third party (Hobbes’ “Leviathan”) </a:t>
            </a:r>
          </a:p>
          <a:p>
            <a:pPr lvl="2"/>
            <a:r>
              <a:rPr lang="en-US" dirty="0"/>
              <a:t>E.g. resolving disputes in court </a:t>
            </a:r>
          </a:p>
          <a:p>
            <a:r>
              <a:rPr lang="en-GB" dirty="0"/>
              <a:t>Criminal network</a:t>
            </a:r>
          </a:p>
          <a:p>
            <a:pPr lvl="1"/>
            <a:r>
              <a:rPr lang="en-GB" dirty="0"/>
              <a:t>Flat network structure: No commonly agreed third party between Ego and Alter</a:t>
            </a:r>
          </a:p>
          <a:p>
            <a:pPr lvl="2"/>
            <a:r>
              <a:rPr lang="en-GB" dirty="0"/>
              <a:t>E.g. Secretly contacting police, outlaw gang (ego) </a:t>
            </a:r>
          </a:p>
          <a:p>
            <a:pPr lvl="2">
              <a:buFont typeface="Calibri" panose="020F0502020204030204" pitchFamily="34" charset="0"/>
              <a:buChar char="→"/>
            </a:pPr>
            <a:r>
              <a:rPr lang="en-GB" dirty="0"/>
              <a:t> Interpretation of aggression as norm deviation by Alter</a:t>
            </a:r>
          </a:p>
        </p:txBody>
      </p:sp>
    </p:spTree>
    <p:extLst>
      <p:ext uri="{BB962C8B-B14F-4D97-AF65-F5344CB8AC3E}">
        <p14:creationId xmlns:p14="http://schemas.microsoft.com/office/powerpoint/2010/main" val="162259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11E927-5C65-46F7-B00C-BBA59CC9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Conclusion: anomia and SIA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5CE44D-BA84-4B6A-824B-57EA99EF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puzzle of social norms and social identity </a:t>
            </a:r>
          </a:p>
          <a:p>
            <a:pPr lvl="1"/>
            <a:r>
              <a:rPr lang="en-US" dirty="0"/>
              <a:t>Possibility of social order</a:t>
            </a:r>
          </a:p>
          <a:p>
            <a:r>
              <a:rPr lang="en-US" dirty="0"/>
              <a:t>Divergence</a:t>
            </a:r>
          </a:p>
          <a:p>
            <a:r>
              <a:rPr lang="en-US" dirty="0"/>
              <a:t>Theory of anomia based on theory of the third party </a:t>
            </a:r>
          </a:p>
          <a:p>
            <a:pPr lvl="1"/>
            <a:r>
              <a:rPr lang="en-US" dirty="0"/>
              <a:t>Focus on network structure </a:t>
            </a:r>
          </a:p>
          <a:p>
            <a:r>
              <a:rPr lang="en-US" dirty="0"/>
              <a:t>Social identity Approach</a:t>
            </a:r>
          </a:p>
          <a:p>
            <a:pPr lvl="1"/>
            <a:r>
              <a:rPr lang="en-US" dirty="0"/>
              <a:t>Focus on individual cognition (SCT)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9313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</Words>
  <Application>Microsoft Office PowerPoint</Application>
  <PresentationFormat>Breitbild</PresentationFormat>
  <Paragraphs>45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</vt:lpstr>
      <vt:lpstr>A theory of anomia </vt:lpstr>
      <vt:lpstr>Introduction </vt:lpstr>
      <vt:lpstr>Background </vt:lpstr>
      <vt:lpstr>Conceptual model of norm enforcement</vt:lpstr>
      <vt:lpstr>A theory of anomia  </vt:lpstr>
      <vt:lpstr>Conclusion: anomia and SIA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theory of anomia</dc:title>
  <dc:creator>Martin Neumann</dc:creator>
  <cp:lastModifiedBy>Martin Neumann</cp:lastModifiedBy>
  <cp:revision>17</cp:revision>
  <dcterms:created xsi:type="dcterms:W3CDTF">2020-05-28T07:36:49Z</dcterms:created>
  <dcterms:modified xsi:type="dcterms:W3CDTF">2020-05-28T14:11:15Z</dcterms:modified>
</cp:coreProperties>
</file>