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7" r:id="rId2"/>
    <p:sldId id="256" r:id="rId3"/>
    <p:sldId id="258" r:id="rId4"/>
    <p:sldId id="260" r:id="rId5"/>
    <p:sldId id="289" r:id="rId6"/>
    <p:sldId id="261" r:id="rId7"/>
    <p:sldId id="262" r:id="rId8"/>
    <p:sldId id="259" r:id="rId9"/>
    <p:sldId id="263" r:id="rId10"/>
    <p:sldId id="265" r:id="rId11"/>
    <p:sldId id="291" r:id="rId12"/>
    <p:sldId id="264" r:id="rId13"/>
    <p:sldId id="267" r:id="rId14"/>
    <p:sldId id="266" r:id="rId15"/>
    <p:sldId id="292" r:id="rId16"/>
    <p:sldId id="269" r:id="rId17"/>
    <p:sldId id="272" r:id="rId18"/>
    <p:sldId id="290" r:id="rId19"/>
    <p:sldId id="270" r:id="rId20"/>
    <p:sldId id="271" r:id="rId21"/>
    <p:sldId id="276" r:id="rId22"/>
    <p:sldId id="288" r:id="rId23"/>
    <p:sldId id="275" r:id="rId24"/>
    <p:sldId id="273" r:id="rId25"/>
    <p:sldId id="277" r:id="rId26"/>
    <p:sldId id="278" r:id="rId27"/>
    <p:sldId id="293" r:id="rId28"/>
    <p:sldId id="281" r:id="rId29"/>
    <p:sldId id="283" r:id="rId30"/>
    <p:sldId id="280" r:id="rId31"/>
    <p:sldId id="284" r:id="rId32"/>
    <p:sldId id="279" r:id="rId33"/>
    <p:sldId id="282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2C61B3-DD54-493B-81B6-7DD4F8C72F49}">
          <p14:sldIdLst>
            <p14:sldId id="257"/>
            <p14:sldId id="256"/>
            <p14:sldId id="258"/>
            <p14:sldId id="260"/>
            <p14:sldId id="289"/>
            <p14:sldId id="261"/>
            <p14:sldId id="262"/>
            <p14:sldId id="259"/>
            <p14:sldId id="263"/>
            <p14:sldId id="265"/>
            <p14:sldId id="291"/>
            <p14:sldId id="264"/>
            <p14:sldId id="267"/>
            <p14:sldId id="266"/>
            <p14:sldId id="292"/>
            <p14:sldId id="269"/>
            <p14:sldId id="272"/>
            <p14:sldId id="290"/>
            <p14:sldId id="270"/>
            <p14:sldId id="271"/>
            <p14:sldId id="276"/>
            <p14:sldId id="288"/>
            <p14:sldId id="275"/>
            <p14:sldId id="273"/>
            <p14:sldId id="277"/>
            <p14:sldId id="278"/>
            <p14:sldId id="293"/>
            <p14:sldId id="281"/>
            <p14:sldId id="283"/>
            <p14:sldId id="280"/>
            <p14:sldId id="284"/>
            <p14:sldId id="279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1D"/>
    <a:srgbClr val="FDF0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57" autoAdjust="0"/>
    <p:restoredTop sz="80250" autoAdjust="0"/>
  </p:normalViewPr>
  <p:slideViewPr>
    <p:cSldViewPr snapToGrid="0">
      <p:cViewPr varScale="1">
        <p:scale>
          <a:sx n="88" d="100"/>
          <a:sy n="88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rrett.258\Box\Talks\2021%20Knowledge%20resistance\Figur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rrett.258\Box\Talks\2021%20Knowledge%20resistance\Fig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arrett.258\Box\Talks\2021%20Knowledge%20resistance\Figures.xlsx" TargetMode="Externa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garrett.258\Box\Talks\2021%20Knowledge%20resistance\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3177874283264"/>
          <c:y val="3.6797629677733583E-2"/>
          <c:w val="0.78075315896951158"/>
          <c:h val="0.83571057112566671"/>
        </c:manualLayout>
      </c:layout>
      <c:lineChart>
        <c:grouping val="standard"/>
        <c:varyColors val="0"/>
        <c:ser>
          <c:idx val="0"/>
          <c:order val="0"/>
          <c:tx>
            <c:strRef>
              <c:f>'Peterson et al.'!$A$2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1143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24-45C1-BCAA-C5E2F667D1F1}"/>
              </c:ext>
            </c:extLst>
          </c:dPt>
          <c:cat>
            <c:strRef>
              <c:f>'Peterson et al.'!$B$1:$E$1</c:f>
              <c:strCache>
                <c:ptCount val="4"/>
                <c:pt idx="0">
                  <c:v>Aggregator</c:v>
                </c:pt>
                <c:pt idx="1">
                  <c:v>Direct</c:v>
                </c:pt>
                <c:pt idx="2">
                  <c:v>Social</c:v>
                </c:pt>
                <c:pt idx="3">
                  <c:v>Search</c:v>
                </c:pt>
              </c:strCache>
            </c:strRef>
          </c:cat>
          <c:val>
            <c:numRef>
              <c:f>'Peterson et al.'!$B$2:$E$2</c:f>
              <c:numCache>
                <c:formatCode>0.00</c:formatCode>
                <c:ptCount val="4"/>
                <c:pt idx="0">
                  <c:v>7.0000000000000007E-2</c:v>
                </c:pt>
                <c:pt idx="1">
                  <c:v>0.11</c:v>
                </c:pt>
                <c:pt idx="2">
                  <c:v>0.12</c:v>
                </c:pt>
                <c:pt idx="3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5A-4255-8CA8-62C158B3A4BB}"/>
            </c:ext>
          </c:extLst>
        </c:ser>
        <c:ser>
          <c:idx val="1"/>
          <c:order val="1"/>
          <c:tx>
            <c:strRef>
              <c:f>'Peterson et al.'!$A$3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rgbClr val="F6A21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6A21D"/>
              </a:solidFill>
              <a:ln w="9525">
                <a:solidFill>
                  <a:srgbClr val="F6A21D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6A21D"/>
                </a:solidFill>
                <a:ln w="114300">
                  <a:solidFill>
                    <a:srgbClr val="F6A21D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924-45C1-BCAA-C5E2F667D1F1}"/>
              </c:ext>
            </c:extLst>
          </c:dPt>
          <c:cat>
            <c:strRef>
              <c:f>'Peterson et al.'!$B$1:$E$1</c:f>
              <c:strCache>
                <c:ptCount val="4"/>
                <c:pt idx="0">
                  <c:v>Aggregator</c:v>
                </c:pt>
                <c:pt idx="1">
                  <c:v>Direct</c:v>
                </c:pt>
                <c:pt idx="2">
                  <c:v>Social</c:v>
                </c:pt>
                <c:pt idx="3">
                  <c:v>Search</c:v>
                </c:pt>
              </c:strCache>
            </c:strRef>
          </c:cat>
          <c:val>
            <c:numRef>
              <c:f>'Peterson et al.'!$B$3:$E$3</c:f>
              <c:numCache>
                <c:formatCode>0.00</c:formatCode>
                <c:ptCount val="4"/>
                <c:pt idx="0">
                  <c:v>0.17</c:v>
                </c:pt>
                <c:pt idx="1">
                  <c:v>0.24</c:v>
                </c:pt>
                <c:pt idx="2">
                  <c:v>0.3</c:v>
                </c:pt>
                <c:pt idx="3">
                  <c:v>0.21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5A-4255-8CA8-62C158B3A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686735"/>
        <c:axId val="783692975"/>
      </c:lineChart>
      <c:catAx>
        <c:axId val="783686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Channel</a:t>
                </a:r>
              </a:p>
            </c:rich>
          </c:tx>
          <c:layout>
            <c:manualLayout>
              <c:xMode val="edge"/>
              <c:yMode val="edge"/>
              <c:x val="0.51751116897477278"/>
              <c:y val="0.948157623399276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692975"/>
        <c:crosses val="autoZero"/>
        <c:auto val="1"/>
        <c:lblAlgn val="ctr"/>
        <c:lblOffset val="100"/>
        <c:noMultiLvlLbl val="0"/>
      </c:catAx>
      <c:valAx>
        <c:axId val="783692975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Segregation</a:t>
                </a:r>
              </a:p>
            </c:rich>
          </c:tx>
          <c:layout>
            <c:manualLayout>
              <c:xMode val="edge"/>
              <c:yMode val="edge"/>
              <c:x val="3.1710079275198186E-2"/>
              <c:y val="0.369172010715155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686735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cap="all" spc="150" baseline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Gill Sans MT" panose="020B0502020104020203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sz="2200" b="1" i="0" u="none" strike="noStrike" cap="all" spc="150" baseline="0" dirty="0">
                <a:solidFill>
                  <a:srgbClr val="000000">
                    <a:lumMod val="50000"/>
                    <a:lumOff val="50000"/>
                  </a:srgbClr>
                </a:solidFill>
                <a:latin typeface="Gill Sans MT" panose="020B0502020104020203"/>
                <a:ea typeface="Calibri" panose="020F0502020204030204" pitchFamily="34" charset="0"/>
                <a:cs typeface="Calibri" panose="020F0502020204030204" pitchFamily="34" charset="0"/>
              </a:rPr>
              <a:t>Online Experiment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200" b="1" i="0" u="none" strike="noStrike" kern="1200" cap="all" spc="150" baseline="0" dirty="0" smtClean="0">
              <a:solidFill>
                <a:srgbClr val="000000">
                  <a:lumMod val="50000"/>
                  <a:lumOff val="50000"/>
                </a:srgbClr>
              </a:solidFill>
              <a:latin typeface="Gill Sans MT" panose="020B0502020104020203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'Garrett &amp;Stroud'!$A$1:$C$1</c:f>
              <c:strCache>
                <c:ptCount val="3"/>
                <c:pt idx="0">
                  <c:v>Pro-
attitudinal</c:v>
                </c:pt>
                <c:pt idx="1">
                  <c:v>2-sided</c:v>
                </c:pt>
                <c:pt idx="2">
                  <c:v>Counter-
attitudinal</c:v>
                </c:pt>
              </c:strCache>
            </c:strRef>
          </c:cat>
          <c:val>
            <c:numRef>
              <c:f>'Garrett &amp;Stroud'!$A$2:$C$2</c:f>
              <c:numCache>
                <c:formatCode>0%</c:formatCode>
                <c:ptCount val="3"/>
                <c:pt idx="0">
                  <c:v>0.54</c:v>
                </c:pt>
                <c:pt idx="1">
                  <c:v>0.57299999999999995</c:v>
                </c:pt>
                <c:pt idx="2">
                  <c:v>0.443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C8-469D-86EA-73F9B69521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91790639"/>
        <c:axId val="1491778991"/>
      </c:barChart>
      <c:catAx>
        <c:axId val="149179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778991"/>
        <c:crosses val="autoZero"/>
        <c:auto val="1"/>
        <c:lblAlgn val="ctr"/>
        <c:lblOffset val="100"/>
        <c:noMultiLvlLbl val="0"/>
      </c:catAx>
      <c:valAx>
        <c:axId val="149177899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79063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'Dvir-Gvirsman'!$B$15:$C$15</cx:f>
        <cx:lvl ptCount="2">
          <cx:pt idx="0">Media diet includes 1-sided outlets only</cx:pt>
          <cx:pt idx="1">Media diet includes 2-sided outlets</cx:pt>
        </cx:lvl>
      </cx:strDim>
      <cx:numDim type="size">
        <cx:f dir="row">'Dvir-Gvirsman'!$B$16:$C$16</cx:f>
        <cx:lvl ptCount="2" formatCode="0%">
          <cx:pt idx="0">0.037037037037037035</cx:pt>
          <cx:pt idx="1">0.96296296296296291</cx:pt>
        </cx:lvl>
      </cx:numDim>
    </cx:data>
  </cx:chartData>
  <cx:chart>
    <cx:title pos="t" align="ctr" overlay="0">
      <cx:tx>
        <cx:txData>
          <cx:v>Web Tracking Study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200" b="1" i="0" u="none" strike="noStrike" cap="all" spc="150" baseline="0" dirty="0">
              <a:solidFill>
                <a:srgbClr val="000000">
                  <a:lumMod val="50000"/>
                  <a:lumOff val="50000"/>
                </a:srgbClr>
              </a:solidFill>
              <a:latin typeface="Gill Sans MT" panose="020B0502020104020203"/>
            </a:rPr>
            <a:t>Web Tracking Study</a:t>
          </a:r>
        </a:p>
      </cx:txPr>
    </cx:title>
    <cx:plotArea>
      <cx:plotAreaRegion>
        <cx:series layoutId="sunburst" uniqueId="{BB4D26A3-1973-4CD0-9CC7-1D2F875128A2}"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rgbClr val="404040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pPr>
                <a:endParaRPr lang="en-US" sz="2000"/>
              </a:p>
            </cx:txPr>
            <cx:visibility seriesName="0" categoryName="0" value="1"/>
          </cx:dataLabels>
          <cx:dataId val="0"/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2000" b="0" i="0">
              <a:solidFill>
                <a:srgbClr val="595959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defRPr>
          </a:pPr>
          <a:endParaRPr lang="en-US" sz="2000"/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1800" b="0" i="0">
              <a:solidFill>
                <a:srgbClr val="595959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defRPr>
          </a:pPr>
          <a:endParaRPr lang="en-US" sz="1800"/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'Peterson &amp; Iyengar'!$A$1:$C$1</cx:f>
        <cx:lvl ptCount="3">
          <cx:pt idx="0">In-party source</cx:pt>
          <cx:pt idx="1">2-sided/expert source</cx:pt>
          <cx:pt idx="2">Out-party source</cx:pt>
        </cx:lvl>
      </cx:strDim>
      <cx:numDim type="size">
        <cx:f dir="row">'Peterson &amp; Iyengar'!$A$2:$C$2</cx:f>
        <cx:lvl ptCount="3" formatCode="0%">
          <cx:pt idx="0">0.28999999999999998</cx:pt>
          <cx:pt idx="1">0.64000000000000001</cx:pt>
          <cx:pt idx="2">0.070000000000000007</cx:pt>
        </cx:lvl>
      </cx:numDim>
    </cx:data>
  </cx:chartData>
  <cx:chart>
    <cx:title pos="t" align="ctr" overlay="0">
      <cx:tx>
        <cx:txData>
          <cx:v>Online Experiment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cap="all" spc="150" baseline="0" dirty="0">
              <a:solidFill>
                <a:srgbClr val="000000">
                  <a:lumMod val="50000"/>
                  <a:lumOff val="50000"/>
                </a:srgbClr>
              </a:solidFill>
              <a:latin typeface="Gill Sans MT" panose="020B0502020104020203"/>
            </a:rPr>
            <a:t>Online Experiment</a:t>
          </a:r>
        </a:p>
      </cx:txPr>
    </cx:title>
    <cx:plotArea>
      <cx:plotAreaRegion>
        <cx:series layoutId="sunburst" uniqueId="{716AD94E-DD9E-4D96-AB5B-F20344C01294}">
          <cx:dataLabels pos="ctr">
            <cx:txPr>
              <a:bodyPr vertOverflow="overflow" horzOverflow="overflow" wrap="square" lIns="0" tIns="0" rIns="0" bIns="0"/>
              <a:lstStyle/>
              <a:p>
                <a:pPr algn="ctr" rtl="0">
                  <a:defRPr sz="2000" b="0" i="0">
                    <a:solidFill>
                      <a:srgbClr val="40404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 sz="2000"/>
              </a:p>
            </cx:txPr>
            <cx:visibility seriesName="0" categoryName="0" value="1"/>
          </cx:dataLabels>
          <cx:dataId val="0"/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2000" b="0" i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sz="200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8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8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8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0.75043</cdr:x>
      <cdr:y>0.17665</cdr:y>
    </cdr:from>
    <cdr:to>
      <cdr:x>0.88118</cdr:x>
      <cdr:y>0.30896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B2D64CB-4773-4B98-BED2-CCD81DB75F73}"/>
            </a:ext>
          </a:extLst>
        </cdr:cNvPr>
        <cdr:cNvSpPr txBox="1"/>
      </cdr:nvSpPr>
      <cdr:spPr>
        <a:xfrm xmlns:a="http://schemas.openxmlformats.org/drawingml/2006/main">
          <a:off x="4207699" y="1020383"/>
          <a:ext cx="733121" cy="7642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/>
            <a:t>2016</a:t>
          </a:r>
        </a:p>
      </cdr:txBody>
    </cdr:sp>
  </cdr:relSizeAnchor>
  <cdr:relSizeAnchor xmlns:cdr="http://schemas.openxmlformats.org/drawingml/2006/chartDrawing">
    <cdr:from>
      <cdr:x>0.75043</cdr:x>
      <cdr:y>0.61707</cdr:y>
    </cdr:from>
    <cdr:to>
      <cdr:x>0.88118</cdr:x>
      <cdr:y>0.74939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4B166B98-C004-47A2-8841-E00321271498}"/>
            </a:ext>
          </a:extLst>
        </cdr:cNvPr>
        <cdr:cNvSpPr txBox="1"/>
      </cdr:nvSpPr>
      <cdr:spPr>
        <a:xfrm xmlns:a="http://schemas.openxmlformats.org/drawingml/2006/main">
          <a:off x="4207698" y="3564502"/>
          <a:ext cx="733122" cy="76434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/>
            <a:t>2013</a:t>
          </a:r>
        </a:p>
      </cdr:txBody>
    </cdr:sp>
  </cdr:relSizeAnchor>
  <cdr:relSizeAnchor xmlns:cdr="http://schemas.openxmlformats.org/drawingml/2006/chartDrawing">
    <cdr:from>
      <cdr:x>0.18966</cdr:x>
      <cdr:y>0.87101</cdr:y>
    </cdr:from>
    <cdr:to>
      <cdr:x>0.9746</cdr:x>
      <cdr:y>0.87101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26E28AD2-30B8-4869-98A9-DA124CAC8982}"/>
            </a:ext>
          </a:extLst>
        </cdr:cNvPr>
        <cdr:cNvCxnSpPr/>
      </cdr:nvCxnSpPr>
      <cdr:spPr>
        <a:xfrm xmlns:a="http://schemas.openxmlformats.org/drawingml/2006/main">
          <a:off x="1063451" y="5031351"/>
          <a:ext cx="4401178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54986-CAA7-4848-B179-1093D210B6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D6A24-FAD4-4241-9F76-B9AB6903E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7/psrm.2019.5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aaa116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205630511772931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i.org/10.1111/jcom.12315" TargetMode="External"/><Relationship Id="rId4" Type="http://schemas.openxmlformats.org/officeDocument/2006/relationships/hyperlink" Target="https://doi.org/10.1080/08838151.2016.1164170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ajps.1253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109-007-9050-9" TargetMode="External"/><Relationship Id="rId7" Type="http://schemas.openxmlformats.org/officeDocument/2006/relationships/hyperlink" Target="https://doi.org/10.1177/1461444814549041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i.org/10.1093/hcr/hqz005" TargetMode="External"/><Relationship Id="rId5" Type="http://schemas.openxmlformats.org/officeDocument/2006/relationships/hyperlink" Target="https://doi.org/10.1111/jcom.12154" TargetMode="External"/><Relationship Id="rId4" Type="http://schemas.openxmlformats.org/officeDocument/2006/relationships/hyperlink" Target="https://doi.org/10.1177/0093650209333030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j.1460-2466.2009.01452.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111/j.1083-6101.2009.01440.x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jcom.12105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461444814549041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ajps.12535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0584609.2020.1763531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a0015701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i.org/10.1111/hcre.12088" TargetMode="External"/><Relationship Id="rId4" Type="http://schemas.openxmlformats.org/officeDocument/2006/relationships/hyperlink" Target="https://doi.org/10.1177/0093650211400597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461444816642420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093650218813655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2023301118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81821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371/journal.pone.0118093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a001570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111/j.1460-2466.2009.01452.x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jcom.12084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26/science.116774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080/19312458.2013.835796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109-011-9185-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i.org/10.1093/qje/qjr044" TargetMode="External"/><Relationship Id="rId4" Type="http://schemas.openxmlformats.org/officeDocument/2006/relationships/hyperlink" Target="https://doi.org/10.1111/jcom.12105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qje/qjr04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poq/nfw006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Peterson, E., Goel, S., &amp; Iyengar, S. (2021). Partisan selective exposure in online news consumption: Evidence from the 2016 presidential campaign. </a:t>
            </a:r>
            <a:r>
              <a:rPr lang="en-US" i="1" dirty="0">
                <a:effectLst/>
              </a:rPr>
              <a:t>Political Science Research and Methods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9</a:t>
            </a:r>
            <a:r>
              <a:rPr lang="en-US" dirty="0">
                <a:effectLst/>
              </a:rPr>
              <a:t>(2), 242–258. Cambridge Core. </a:t>
            </a:r>
            <a:r>
              <a:rPr lang="en-US" dirty="0">
                <a:effectLst/>
                <a:hlinkClick r:id="rId3"/>
              </a:rPr>
              <a:t>https://doi.org/10.1017/psrm.2019.55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5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Bakshy</a:t>
            </a:r>
            <a:r>
              <a:rPr lang="en-US" dirty="0">
                <a:effectLst/>
              </a:rPr>
              <a:t>, E., Messing, S., &amp; Adamic, L. (2015). Exposure to ideologically diverse news and opinion on Facebook. </a:t>
            </a:r>
            <a:r>
              <a:rPr lang="en-US" i="1" dirty="0">
                <a:effectLst/>
              </a:rPr>
              <a:t>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348</a:t>
            </a:r>
            <a:r>
              <a:rPr lang="en-US" dirty="0">
                <a:effectLst/>
              </a:rPr>
              <a:t>(6239), 1130–1132. </a:t>
            </a:r>
            <a:r>
              <a:rPr lang="en-US" dirty="0">
                <a:effectLst/>
                <a:hlinkClick r:id="rId3"/>
              </a:rPr>
              <a:t>https://doi.org/10.1126/science.aaa1160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5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Nelson, J. L., &amp; Webster, J. G. (2017). The Myth of Partisan Selective Exposure: A Portrait of the Online Political News Audience. </a:t>
            </a:r>
            <a:r>
              <a:rPr lang="en-US" i="1" dirty="0">
                <a:effectLst/>
              </a:rPr>
              <a:t>Social Media + Society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</a:t>
            </a:r>
            <a:r>
              <a:rPr lang="en-US" dirty="0">
                <a:effectLst/>
              </a:rPr>
              <a:t>(3), 2056305117729314. </a:t>
            </a:r>
            <a:r>
              <a:rPr lang="en-US" dirty="0">
                <a:effectLst/>
                <a:hlinkClick r:id="rId3"/>
              </a:rPr>
              <a:t>https://doi.org/10.1177/2056305117729314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Weeks, B. E., </a:t>
            </a:r>
            <a:r>
              <a:rPr lang="en-US" dirty="0" err="1">
                <a:effectLst/>
              </a:rPr>
              <a:t>Ksiazek</a:t>
            </a:r>
            <a:r>
              <a:rPr lang="en-US" dirty="0">
                <a:effectLst/>
              </a:rPr>
              <a:t>, T. B., &amp; Holbert, R. L. (2016). Partisan Enclaves or Shared Media Experiences? A Network Approach to Understanding Citizens’ Political News Environments. </a:t>
            </a:r>
            <a:r>
              <a:rPr lang="en-US" i="1" dirty="0">
                <a:effectLst/>
              </a:rPr>
              <a:t>Journal of Broadcasting &amp; Electronic Media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60</a:t>
            </a:r>
            <a:r>
              <a:rPr lang="en-US" dirty="0">
                <a:effectLst/>
              </a:rPr>
              <a:t>(2), 248–268. </a:t>
            </a:r>
            <a:r>
              <a:rPr lang="en-US" dirty="0">
                <a:effectLst/>
                <a:hlinkClick r:id="rId4"/>
              </a:rPr>
              <a:t>https://doi.org/10.1080/08838151.2016.1164170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Fletcher, R., &amp; Nielsen, R. K. (2017). Are News Audiences Increasingly Fragmented? A Cross-National Comparative Analysis of Cross-Platform News Audience Fragmentation and Duplication. </a:t>
            </a:r>
            <a:r>
              <a:rPr lang="en-US" i="1" dirty="0">
                <a:effectLst/>
              </a:rPr>
              <a:t>Journal of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67</a:t>
            </a:r>
            <a:r>
              <a:rPr lang="en-US" dirty="0">
                <a:effectLst/>
              </a:rPr>
              <a:t>(4), 476–498. </a:t>
            </a:r>
            <a:r>
              <a:rPr lang="en-US" dirty="0">
                <a:effectLst/>
                <a:hlinkClick r:id="rId5"/>
              </a:rPr>
              <a:t>https://doi.org/10.1111/jcom.12315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Do outlets have mutually exclusive audiences?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Peterson, E., &amp; Iyengar, S. (2021). Partisan Gaps in Political Information and Information-Seeking Behavior: Motivated Reasoning or Cheerleading? </a:t>
            </a:r>
            <a:r>
              <a:rPr lang="en-US" i="1" dirty="0">
                <a:effectLst/>
              </a:rPr>
              <a:t>American Journal of Political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65</a:t>
            </a:r>
            <a:r>
              <a:rPr lang="en-US" dirty="0">
                <a:effectLst/>
              </a:rPr>
              <a:t>(1), 133–147. </a:t>
            </a:r>
            <a:r>
              <a:rPr lang="en-US" dirty="0">
                <a:effectLst/>
                <a:hlinkClick r:id="rId3"/>
              </a:rPr>
              <a:t>https://doi.org/10.1111/ajps.12535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1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9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Stroud, N. J. (2008). Media Use and Political Predispositions: Revisiting the Concept of Selective Exposure. </a:t>
            </a:r>
            <a:r>
              <a:rPr lang="en-US" i="1" dirty="0">
                <a:effectLst/>
              </a:rPr>
              <a:t>Political Behavior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30</a:t>
            </a:r>
            <a:r>
              <a:rPr lang="en-US" dirty="0">
                <a:effectLst/>
              </a:rPr>
              <a:t>, 341–366. </a:t>
            </a:r>
            <a:r>
              <a:rPr lang="en-US" dirty="0">
                <a:effectLst/>
                <a:hlinkClick r:id="rId3"/>
              </a:rPr>
              <a:t>https://doi.org/10.1007/s11109-007-9050-9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Knobloch-Westerwick, S., &amp; Meng, J. (2009). Looking the other way: Selective exposure to attitude-consistent and counter-attitudinal political information. </a:t>
            </a:r>
            <a:r>
              <a:rPr lang="en-US" i="1" dirty="0">
                <a:effectLst/>
              </a:rPr>
              <a:t>Communication Research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36</a:t>
            </a:r>
            <a:r>
              <a:rPr lang="en-US" dirty="0">
                <a:effectLst/>
              </a:rPr>
              <a:t>(3), 426–448. </a:t>
            </a:r>
            <a:r>
              <a:rPr lang="en-US" dirty="0">
                <a:effectLst/>
                <a:hlinkClick r:id="rId4"/>
              </a:rPr>
              <a:t>https://doi.org/10.1177/0093650209333030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Knobloch-Westerwick, S., </a:t>
            </a:r>
            <a:r>
              <a:rPr lang="en-US" dirty="0" err="1">
                <a:effectLst/>
              </a:rPr>
              <a:t>Mothes</a:t>
            </a:r>
            <a:r>
              <a:rPr lang="en-US" dirty="0">
                <a:effectLst/>
              </a:rPr>
              <a:t>, C., Johnson, B. K., Westerwick, A., &amp; </a:t>
            </a:r>
            <a:r>
              <a:rPr lang="en-US" dirty="0" err="1">
                <a:effectLst/>
              </a:rPr>
              <a:t>Donsbach</a:t>
            </a:r>
            <a:r>
              <a:rPr lang="en-US" dirty="0">
                <a:effectLst/>
              </a:rPr>
              <a:t>, W. (2015). Political Online Information Searching in Germany and the United States: Confirmation Bias, Source Credibility, and Attitude Impacts. </a:t>
            </a:r>
            <a:r>
              <a:rPr lang="en-US" i="1" dirty="0">
                <a:effectLst/>
              </a:rPr>
              <a:t>Journal of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65</a:t>
            </a:r>
            <a:r>
              <a:rPr lang="en-US" dirty="0">
                <a:effectLst/>
              </a:rPr>
              <a:t>(3), 489–511. </a:t>
            </a:r>
            <a:r>
              <a:rPr lang="en-US" dirty="0">
                <a:effectLst/>
                <a:hlinkClick r:id="rId5"/>
              </a:rPr>
              <a:t>https://doi.org/10.1111/jcom.12154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Knobloch-Westerwick, S., Liu, L., Hino, A., Westerwick, A., &amp; Johnson, B. K. (2019). Context Impacts on Confirmation Bias: Evidence From the 2017 Japanese Snap Election Compared with American and German Findings. </a:t>
            </a:r>
            <a:r>
              <a:rPr lang="en-US" i="1" dirty="0">
                <a:effectLst/>
              </a:rPr>
              <a:t>Human Communication Research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6"/>
              </a:rPr>
              <a:t>https://doi.org/10.1093/hcr/hqz005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Dvir-Gvirsman, S., </a:t>
            </a:r>
            <a:r>
              <a:rPr lang="en-US" dirty="0" err="1">
                <a:effectLst/>
              </a:rPr>
              <a:t>Tzfati</a:t>
            </a:r>
            <a:r>
              <a:rPr lang="en-US" dirty="0">
                <a:effectLst/>
              </a:rPr>
              <a:t>, Y., &amp; </a:t>
            </a:r>
            <a:r>
              <a:rPr lang="en-US" dirty="0" err="1">
                <a:effectLst/>
              </a:rPr>
              <a:t>Menchen</a:t>
            </a:r>
            <a:r>
              <a:rPr lang="en-US" dirty="0">
                <a:effectLst/>
              </a:rPr>
              <a:t>-Trevino, E. (2014). The extent and nature of ideological selective exposure online: Combining survey responses with actual web log data from the 2013 Israeli Elections. </a:t>
            </a:r>
            <a:r>
              <a:rPr lang="en-US" i="1" dirty="0">
                <a:effectLst/>
              </a:rPr>
              <a:t>New Media &amp; Society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7"/>
              </a:rPr>
              <a:t>https://doi.org/10.1177/1461444814549041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0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Garrett, R. K. (2009). Politically motivated reinforcement seeking: Reframing the selective exposure debate. </a:t>
            </a:r>
            <a:r>
              <a:rPr lang="en-US" i="1" dirty="0">
                <a:effectLst/>
              </a:rPr>
              <a:t>Journal of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59</a:t>
            </a:r>
            <a:r>
              <a:rPr lang="en-US" dirty="0">
                <a:effectLst/>
              </a:rPr>
              <a:t>(4), 676–699. </a:t>
            </a:r>
            <a:r>
              <a:rPr lang="en-US" dirty="0">
                <a:effectLst/>
                <a:hlinkClick r:id="rId3"/>
              </a:rPr>
              <a:t>https://doi.org/10.1111/j.1460-2466.2009.01452.x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Garrett, R. K. (2009). Echo chambers online?: Politically motivated selective exposure among Internet news users. </a:t>
            </a:r>
            <a:r>
              <a:rPr lang="en-US" i="1" dirty="0">
                <a:effectLst/>
              </a:rPr>
              <a:t>Journal of Computer-Mediated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14</a:t>
            </a:r>
            <a:r>
              <a:rPr lang="en-US" dirty="0">
                <a:effectLst/>
              </a:rPr>
              <a:t>(2), 265–285. </a:t>
            </a:r>
            <a:r>
              <a:rPr lang="en-US" dirty="0">
                <a:effectLst/>
                <a:hlinkClick r:id="rId4"/>
              </a:rPr>
              <a:t>https://doi.org/10.1111/j.1083-6101.2009.01440.x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4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9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Garrett, R. K., &amp; Stroud, N. J. (2014). Partisan Paths to Exposure Diversity: Differences in Pro- and </a:t>
            </a:r>
            <a:r>
              <a:rPr lang="en-US" dirty="0" err="1">
                <a:effectLst/>
              </a:rPr>
              <a:t>Counterattitudinal</a:t>
            </a:r>
            <a:r>
              <a:rPr lang="en-US" dirty="0">
                <a:effectLst/>
              </a:rPr>
              <a:t> News Consumption. </a:t>
            </a:r>
            <a:r>
              <a:rPr lang="en-US" i="1" dirty="0">
                <a:effectLst/>
              </a:rPr>
              <a:t>Journal of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64</a:t>
            </a:r>
            <a:r>
              <a:rPr lang="en-US" dirty="0">
                <a:effectLst/>
              </a:rPr>
              <a:t>(4), 680–701. </a:t>
            </a:r>
            <a:r>
              <a:rPr lang="en-US" dirty="0">
                <a:effectLst/>
                <a:hlinkClick r:id="rId3"/>
              </a:rPr>
              <a:t>https://doi.org/10.1111/jcom.12105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Stroud, N. J. (2014). Selective Exposure Theories. In K. Kenski &amp; K. H. Jamieson (Eds.), </a:t>
            </a:r>
            <a:r>
              <a:rPr lang="en-US" i="1" dirty="0">
                <a:effectLst/>
              </a:rPr>
              <a:t>Oxford Handbook of Political Communication</a:t>
            </a:r>
            <a:r>
              <a:rPr lang="en-US" dirty="0">
                <a:effectLst/>
              </a:rPr>
              <a:t>. Oxford University Press.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8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Dvir-Gvirsman, S., </a:t>
            </a:r>
            <a:r>
              <a:rPr lang="en-US" dirty="0" err="1">
                <a:effectLst/>
              </a:rPr>
              <a:t>Tzfati</a:t>
            </a:r>
            <a:r>
              <a:rPr lang="en-US" dirty="0">
                <a:effectLst/>
              </a:rPr>
              <a:t>, Y., &amp; </a:t>
            </a:r>
            <a:r>
              <a:rPr lang="en-US" dirty="0" err="1">
                <a:effectLst/>
              </a:rPr>
              <a:t>Menchen</a:t>
            </a:r>
            <a:r>
              <a:rPr lang="en-US" dirty="0">
                <a:effectLst/>
              </a:rPr>
              <a:t>-Trevino, E. (2014). The extent and nature of ideological selective exposure online: Combining survey responses with actual web log data from the 2013 Israeli Elections. </a:t>
            </a:r>
            <a:r>
              <a:rPr lang="en-US" i="1" dirty="0">
                <a:effectLst/>
              </a:rPr>
              <a:t>New Media &amp; Society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3"/>
              </a:rPr>
              <a:t>https://doi.org/10.1177/1461444814549041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7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Peterson, E., &amp; Iyengar, S. (2021). Partisan Gaps in Political Information and Information-Seeking Behavior: Motivated Reasoning or Cheerleading? </a:t>
            </a:r>
            <a:r>
              <a:rPr lang="en-US" i="1" dirty="0">
                <a:effectLst/>
              </a:rPr>
              <a:t>American Journal of Political 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65</a:t>
            </a:r>
            <a:r>
              <a:rPr lang="en-US" dirty="0">
                <a:effectLst/>
              </a:rPr>
              <a:t>(1), 133–147. </a:t>
            </a:r>
            <a:r>
              <a:rPr lang="en-US" dirty="0">
                <a:effectLst/>
                <a:hlinkClick r:id="rId3"/>
              </a:rPr>
              <a:t>https://doi.org/10.1111/ajps.12535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2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Authors interpret this as evidence for avoidance.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Mukerjee</a:t>
            </a:r>
            <a:r>
              <a:rPr lang="en-US" dirty="0">
                <a:effectLst/>
              </a:rPr>
              <a:t>, S., &amp; Yang, T. (2020). Choosing to Avoid? A Conjoint Experimental Study to Understand Selective Exposure and Avoidance on Social Media. </a:t>
            </a:r>
            <a:r>
              <a:rPr lang="en-US" i="1" dirty="0">
                <a:effectLst/>
              </a:rPr>
              <a:t>Political Communication</a:t>
            </a:r>
            <a:r>
              <a:rPr lang="en-US" dirty="0">
                <a:effectLst/>
              </a:rPr>
              <a:t>, 1–19. </a:t>
            </a:r>
            <a:r>
              <a:rPr lang="en-US" dirty="0">
                <a:effectLst/>
                <a:hlinkClick r:id="rId3"/>
              </a:rPr>
              <a:t>https://doi.org/10.1080/10584609.2020.1763531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7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Hart, W., Albarracín, D., Eagly, A. H., Brechan, I., Lindberg, M. J., &amp; Merrill, L. (2009). Feeling Validated Versus Being Correct: A Meta-Analysis of Selective Exposure to Information. </a:t>
            </a:r>
            <a:r>
              <a:rPr lang="en-US" i="1">
                <a:effectLst/>
              </a:rPr>
              <a:t>Psychological Bulletin</a:t>
            </a:r>
            <a:r>
              <a:rPr lang="en-US">
                <a:effectLst/>
              </a:rPr>
              <a:t>, </a:t>
            </a:r>
            <a:r>
              <a:rPr lang="en-US" i="1">
                <a:effectLst/>
              </a:rPr>
              <a:t>135</a:t>
            </a:r>
            <a:r>
              <a:rPr lang="en-US">
                <a:effectLst/>
              </a:rPr>
              <a:t>(4), 555–588. </a:t>
            </a:r>
            <a:r>
              <a:rPr lang="en-US">
                <a:effectLst/>
                <a:hlinkClick r:id="rId3"/>
              </a:rPr>
              <a:t>https://doi.org/10.1037/a0015701</a:t>
            </a:r>
            <a:endParaRPr lang="en-US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Knobloch-Westerwick, S., &amp; Kleinman, S. (2011). Pre-Election Selective Exposure: Confirmation Bias versus Informational Utility. </a:t>
            </a:r>
            <a:r>
              <a:rPr lang="en-US" i="1">
                <a:effectLst/>
              </a:rPr>
              <a:t>Communication Research</a:t>
            </a:r>
            <a:r>
              <a:rPr lang="en-US">
                <a:effectLst/>
              </a:rPr>
              <a:t>, </a:t>
            </a:r>
            <a:r>
              <a:rPr lang="en-US" i="1">
                <a:effectLst/>
              </a:rPr>
              <a:t>39</a:t>
            </a:r>
            <a:r>
              <a:rPr lang="en-US">
                <a:effectLst/>
              </a:rPr>
              <a:t>(2), 170–193. </a:t>
            </a:r>
            <a:r>
              <a:rPr lang="en-US">
                <a:effectLst/>
                <a:hlinkClick r:id="rId4"/>
              </a:rPr>
              <a:t>https://doi.org/10.1177/0093650211400597</a:t>
            </a:r>
            <a:endParaRPr lang="en-US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Carnahan</a:t>
            </a:r>
            <a:r>
              <a:rPr lang="en-US" dirty="0">
                <a:effectLst/>
              </a:rPr>
              <a:t>, D., Garrett, R. K., &amp; Lynch, E. (2016). Candidate vulnerability and exposure to counter-attitudinal information: Evidence from two U.S. Presidential elections. </a:t>
            </a:r>
            <a:r>
              <a:rPr lang="en-US" i="1" dirty="0">
                <a:effectLst/>
              </a:rPr>
              <a:t>Human Communication Research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42</a:t>
            </a:r>
            <a:r>
              <a:rPr lang="en-US" dirty="0">
                <a:effectLst/>
              </a:rPr>
              <a:t>(4), 577–598. </a:t>
            </a:r>
            <a:r>
              <a:rPr lang="en-US" dirty="0">
                <a:effectLst/>
                <a:hlinkClick r:id="rId5"/>
              </a:rPr>
              <a:t>https://doi.org/10.1111/hcre.12088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these cases, we are more likely to see individuals seeking out counter-attitudinal information, e.g., opposition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9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0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ffectLst/>
              </a:rPr>
              <a:t>Stroud, N. J., Muddiman, A., &amp; </a:t>
            </a:r>
            <a:r>
              <a:rPr lang="en-US" sz="2800" dirty="0" err="1">
                <a:effectLst/>
              </a:rPr>
              <a:t>Scacco</a:t>
            </a:r>
            <a:r>
              <a:rPr lang="en-US" sz="2800" dirty="0">
                <a:effectLst/>
              </a:rPr>
              <a:t>, J. M. (2016). Like, recommend, or respect? Altering political behavior in news comment sections. </a:t>
            </a:r>
            <a:r>
              <a:rPr lang="en-US" sz="2800" i="1" dirty="0">
                <a:effectLst/>
              </a:rPr>
              <a:t>New Media &amp; Society</a:t>
            </a:r>
            <a:r>
              <a:rPr lang="en-US" sz="2800" dirty="0">
                <a:effectLst/>
              </a:rPr>
              <a:t>, </a:t>
            </a:r>
            <a:r>
              <a:rPr lang="en-US" sz="2800" i="1" dirty="0">
                <a:effectLst/>
              </a:rPr>
              <a:t>19</a:t>
            </a:r>
            <a:r>
              <a:rPr lang="en-US" sz="2800" dirty="0">
                <a:effectLst/>
              </a:rPr>
              <a:t>(11), 1727–1743. </a:t>
            </a:r>
            <a:r>
              <a:rPr lang="en-US" sz="2800" dirty="0">
                <a:effectLst/>
                <a:hlinkClick r:id="rId3"/>
              </a:rPr>
              <a:t>https://doi.org/10.1177/1461444816642420</a:t>
            </a:r>
            <a:endParaRPr lang="en-US" sz="28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8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Mutz, D. C. (2006). </a:t>
            </a:r>
            <a:r>
              <a:rPr lang="en-US" i="1" dirty="0">
                <a:effectLst/>
              </a:rPr>
              <a:t>Hearing the other side: Deliberative versus participatory democracy</a:t>
            </a:r>
            <a:r>
              <a:rPr lang="en-US" dirty="0">
                <a:effectLst/>
              </a:rPr>
              <a:t>. Cambridge University Press.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1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Bond, R. M., &amp; Sweitzer, M. D. (2018). Political Homophily in a Large-Scale Online Communication Network. </a:t>
            </a:r>
            <a:r>
              <a:rPr lang="en-US" i="1" dirty="0">
                <a:effectLst/>
              </a:rPr>
              <a:t>Communication Research</a:t>
            </a:r>
            <a:r>
              <a:rPr lang="en-US" dirty="0">
                <a:effectLst/>
              </a:rPr>
              <a:t>, 0093650218813655. </a:t>
            </a:r>
            <a:r>
              <a:rPr lang="en-US" dirty="0">
                <a:effectLst/>
                <a:hlinkClick r:id="rId3"/>
              </a:rPr>
              <a:t>https://doi.org/10.1177/0093650218813655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4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Cinelli, M., De </a:t>
            </a:r>
            <a:r>
              <a:rPr lang="en-US" dirty="0" err="1">
                <a:effectLst/>
              </a:rPr>
              <a:t>Francisci</a:t>
            </a:r>
            <a:r>
              <a:rPr lang="en-US" dirty="0">
                <a:effectLst/>
              </a:rPr>
              <a:t> Morales, G., Galeazzi, A., </a:t>
            </a:r>
            <a:r>
              <a:rPr lang="en-US" dirty="0" err="1">
                <a:effectLst/>
              </a:rPr>
              <a:t>Quattrociocchi</a:t>
            </a:r>
            <a:r>
              <a:rPr lang="en-US" dirty="0">
                <a:effectLst/>
              </a:rPr>
              <a:t>, W., &amp; </a:t>
            </a:r>
            <a:r>
              <a:rPr lang="en-US" dirty="0" err="1">
                <a:effectLst/>
              </a:rPr>
              <a:t>Starnini</a:t>
            </a:r>
            <a:r>
              <a:rPr lang="en-US" dirty="0">
                <a:effectLst/>
              </a:rPr>
              <a:t>, M. (2021). The echo chamber effect on social media. </a:t>
            </a:r>
            <a:r>
              <a:rPr lang="en-US" i="1" dirty="0">
                <a:effectLst/>
              </a:rPr>
              <a:t>Proceedings of the National Academy of Sciences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118</a:t>
            </a:r>
            <a:r>
              <a:rPr lang="en-US" dirty="0">
                <a:effectLst/>
              </a:rPr>
              <a:t>(9), e2023301118. </a:t>
            </a:r>
            <a:r>
              <a:rPr lang="en-US" dirty="0">
                <a:effectLst/>
                <a:hlinkClick r:id="rId3"/>
              </a:rPr>
              <a:t>https://doi.org/10.1073/pnas.2023301118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3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Zollo</a:t>
            </a:r>
            <a:r>
              <a:rPr lang="en-US" dirty="0">
                <a:effectLst/>
              </a:rPr>
              <a:t>, F., </a:t>
            </a:r>
            <a:r>
              <a:rPr lang="en-US" dirty="0" err="1">
                <a:effectLst/>
              </a:rPr>
              <a:t>Bessi</a:t>
            </a:r>
            <a:r>
              <a:rPr lang="en-US" dirty="0">
                <a:effectLst/>
              </a:rPr>
              <a:t>, A., Del Vicario, M., Scala, A., </a:t>
            </a:r>
            <a:r>
              <a:rPr lang="en-US" dirty="0" err="1">
                <a:effectLst/>
              </a:rPr>
              <a:t>Caldarelli</a:t>
            </a:r>
            <a:r>
              <a:rPr lang="en-US" dirty="0">
                <a:effectLst/>
              </a:rPr>
              <a:t>, G., </a:t>
            </a:r>
            <a:r>
              <a:rPr lang="en-US" dirty="0" err="1">
                <a:effectLst/>
              </a:rPr>
              <a:t>Shekhtman</a:t>
            </a:r>
            <a:r>
              <a:rPr lang="en-US" dirty="0">
                <a:effectLst/>
              </a:rPr>
              <a:t>, L., </a:t>
            </a:r>
            <a:r>
              <a:rPr lang="en-US" dirty="0" err="1">
                <a:effectLst/>
              </a:rPr>
              <a:t>Havlin</a:t>
            </a:r>
            <a:r>
              <a:rPr lang="en-US" dirty="0">
                <a:effectLst/>
              </a:rPr>
              <a:t>, S., &amp; </a:t>
            </a:r>
            <a:r>
              <a:rPr lang="en-US" dirty="0" err="1">
                <a:effectLst/>
              </a:rPr>
              <a:t>Quattrociocchi</a:t>
            </a:r>
            <a:r>
              <a:rPr lang="en-US" dirty="0">
                <a:effectLst/>
              </a:rPr>
              <a:t>, W. (2017). Debunking in a world of tribes. </a:t>
            </a:r>
            <a:r>
              <a:rPr lang="en-US" i="1" dirty="0">
                <a:effectLst/>
              </a:rPr>
              <a:t>PLOS ONE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12</a:t>
            </a:r>
            <a:r>
              <a:rPr lang="en-US" dirty="0">
                <a:effectLst/>
              </a:rPr>
              <a:t>(7), e0181821. </a:t>
            </a:r>
            <a:r>
              <a:rPr lang="en-US" dirty="0">
                <a:effectLst/>
                <a:hlinkClick r:id="rId3"/>
              </a:rPr>
              <a:t>https://doi.org/10.1371/journal.pone.0181821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Bessi</a:t>
            </a:r>
            <a:r>
              <a:rPr lang="en-US" dirty="0">
                <a:effectLst/>
              </a:rPr>
              <a:t>, A., </a:t>
            </a:r>
            <a:r>
              <a:rPr lang="en-US" dirty="0" err="1">
                <a:effectLst/>
              </a:rPr>
              <a:t>Coletto</a:t>
            </a:r>
            <a:r>
              <a:rPr lang="en-US" dirty="0">
                <a:effectLst/>
              </a:rPr>
              <a:t>, M., </a:t>
            </a:r>
            <a:r>
              <a:rPr lang="en-US" dirty="0" err="1">
                <a:effectLst/>
              </a:rPr>
              <a:t>Davidescu</a:t>
            </a:r>
            <a:r>
              <a:rPr lang="en-US" dirty="0">
                <a:effectLst/>
              </a:rPr>
              <a:t>, G. A., Scala, A., </a:t>
            </a:r>
            <a:r>
              <a:rPr lang="en-US" dirty="0" err="1">
                <a:effectLst/>
              </a:rPr>
              <a:t>Caldarelli</a:t>
            </a:r>
            <a:r>
              <a:rPr lang="en-US" dirty="0">
                <a:effectLst/>
              </a:rPr>
              <a:t>, G., &amp; </a:t>
            </a:r>
            <a:r>
              <a:rPr lang="en-US" dirty="0" err="1">
                <a:effectLst/>
              </a:rPr>
              <a:t>Quattrociocchi</a:t>
            </a:r>
            <a:r>
              <a:rPr lang="en-US" dirty="0">
                <a:effectLst/>
              </a:rPr>
              <a:t>, W. (2015). Science vs Conspiracy: Collective Narratives in the Age of Misinformation. </a:t>
            </a:r>
            <a:r>
              <a:rPr lang="en-US" i="1" dirty="0">
                <a:effectLst/>
              </a:rPr>
              <a:t>PLOS ONE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10</a:t>
            </a:r>
            <a:r>
              <a:rPr lang="en-US" dirty="0">
                <a:effectLst/>
              </a:rPr>
              <a:t>(2), e0118093. </a:t>
            </a:r>
            <a:r>
              <a:rPr lang="en-US" dirty="0">
                <a:effectLst/>
                <a:hlinkClick r:id="rId4"/>
              </a:rPr>
              <a:t>https://doi.org/10.1371/journal.pone.0118093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Cotton, J. L. (1985). </a:t>
            </a:r>
            <a:r>
              <a:rPr lang="en-US" i="1" dirty="0">
                <a:effectLst/>
              </a:rPr>
              <a:t>Selective exposure to communication</a:t>
            </a:r>
            <a:r>
              <a:rPr lang="en-US" dirty="0">
                <a:effectLst/>
              </a:rPr>
              <a:t> (D. </a:t>
            </a:r>
            <a:r>
              <a:rPr lang="en-US" dirty="0" err="1">
                <a:effectLst/>
              </a:rPr>
              <a:t>Zillmann</a:t>
            </a:r>
            <a:r>
              <a:rPr lang="en-US" dirty="0">
                <a:effectLst/>
              </a:rPr>
              <a:t> &amp; J. Bryant, Eds.). L. Erlbaum Associates.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Frey, D. (1986). Recent research on selective exposure to information. </a:t>
            </a:r>
            <a:r>
              <a:rPr lang="en-US" i="1" dirty="0">
                <a:effectLst/>
              </a:rPr>
              <a:t>Advances in Experimental Social Psychology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19</a:t>
            </a:r>
            <a:r>
              <a:rPr lang="en-US" dirty="0">
                <a:effectLst/>
              </a:rPr>
              <a:t>, 41–80.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Hart, W., </a:t>
            </a:r>
            <a:r>
              <a:rPr lang="en-US" dirty="0" err="1">
                <a:effectLst/>
              </a:rPr>
              <a:t>Albarracín</a:t>
            </a:r>
            <a:r>
              <a:rPr lang="en-US" dirty="0">
                <a:effectLst/>
              </a:rPr>
              <a:t>, D., </a:t>
            </a:r>
            <a:r>
              <a:rPr lang="en-US" dirty="0" err="1">
                <a:effectLst/>
              </a:rPr>
              <a:t>Eagly</a:t>
            </a:r>
            <a:r>
              <a:rPr lang="en-US" dirty="0">
                <a:effectLst/>
              </a:rPr>
              <a:t>, A. H., Brechan, I., Lindberg, M. J., &amp; Merrill, L. (2009). Feeling Validated Versus Being Correct: A Meta-Analysis of Selective Exposure to Information. </a:t>
            </a:r>
            <a:r>
              <a:rPr lang="en-US" i="1" dirty="0">
                <a:effectLst/>
              </a:rPr>
              <a:t>Psychological Bulletin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135</a:t>
            </a:r>
            <a:r>
              <a:rPr lang="en-US" dirty="0">
                <a:effectLst/>
              </a:rPr>
              <a:t>(4), 555–588. </a:t>
            </a:r>
            <a:r>
              <a:rPr lang="en-US" dirty="0">
                <a:effectLst/>
                <a:hlinkClick r:id="rId3"/>
              </a:rPr>
              <a:t>https://doi.org/10.1037/a0015701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Garrett, R. K. (2009). Politically motivated reinforcement seeking: Reframing the selective exposure debate. </a:t>
            </a:r>
            <a:r>
              <a:rPr lang="en-US" i="1" dirty="0">
                <a:effectLst/>
              </a:rPr>
              <a:t>Journal of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59</a:t>
            </a:r>
            <a:r>
              <a:rPr lang="en-US" dirty="0">
                <a:effectLst/>
              </a:rPr>
              <a:t>(4), 676–699. </a:t>
            </a:r>
            <a:r>
              <a:rPr lang="en-US" dirty="0">
                <a:effectLst/>
                <a:hlinkClick r:id="rId4"/>
              </a:rPr>
              <a:t>https://doi.org/10.1111/j.1460-2466.2009.01452.x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antecedents and consequences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6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effectLst/>
              </a:rPr>
              <a:t>Colleoni, E., </a:t>
            </a:r>
            <a:r>
              <a:rPr lang="en-US" sz="2800" dirty="0" err="1">
                <a:effectLst/>
              </a:rPr>
              <a:t>Rozza</a:t>
            </a:r>
            <a:r>
              <a:rPr lang="en-US" sz="2800" dirty="0">
                <a:effectLst/>
              </a:rPr>
              <a:t>, A., &amp; Arvidsson, A. (2014). Echo Chamber or Public Sphere? Predicting Political Orientation and Measuring Political Homophily in Twitter Using Big Data. </a:t>
            </a:r>
            <a:r>
              <a:rPr lang="en-US" sz="2800" i="1" dirty="0">
                <a:effectLst/>
              </a:rPr>
              <a:t>Journal of Communication</a:t>
            </a:r>
            <a:r>
              <a:rPr lang="en-US" sz="2800" dirty="0">
                <a:effectLst/>
              </a:rPr>
              <a:t>, </a:t>
            </a:r>
            <a:r>
              <a:rPr lang="en-US" sz="2800" i="1" dirty="0">
                <a:effectLst/>
              </a:rPr>
              <a:t>64</a:t>
            </a:r>
            <a:r>
              <a:rPr lang="en-US" sz="2800" dirty="0">
                <a:effectLst/>
              </a:rPr>
              <a:t>(2), 317–332. </a:t>
            </a:r>
            <a:r>
              <a:rPr lang="en-US" sz="2800" dirty="0">
                <a:effectLst/>
                <a:hlinkClick r:id="rId3"/>
              </a:rPr>
              <a:t>https://doi.org/10.1111/jcom.12084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Lazer, D., Pentland, A., Adamic, L., Aral, S., </a:t>
            </a:r>
            <a:r>
              <a:rPr lang="en-US" dirty="0" err="1">
                <a:effectLst/>
              </a:rPr>
              <a:t>Barabasi</a:t>
            </a:r>
            <a:r>
              <a:rPr lang="en-US" dirty="0">
                <a:effectLst/>
              </a:rPr>
              <a:t>, A.-L., Brewer, D., Christakis, N., Contractor, N., Fowler, J., Gutmann, M., </a:t>
            </a:r>
            <a:r>
              <a:rPr lang="en-US" dirty="0" err="1">
                <a:effectLst/>
              </a:rPr>
              <a:t>Jebara</a:t>
            </a:r>
            <a:r>
              <a:rPr lang="en-US" dirty="0">
                <a:effectLst/>
              </a:rPr>
              <a:t>, T., King, G., Macy, M., Roy, D., &amp; Van Alstyne, M. (2009). Computational Social Science. </a:t>
            </a:r>
            <a:r>
              <a:rPr lang="en-US" i="1" dirty="0">
                <a:effectLst/>
              </a:rPr>
              <a:t>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323</a:t>
            </a:r>
            <a:r>
              <a:rPr lang="en-US" dirty="0">
                <a:effectLst/>
              </a:rPr>
              <a:t>(5915), 721–723. </a:t>
            </a:r>
            <a:r>
              <a:rPr lang="en-US" dirty="0">
                <a:effectLst/>
                <a:hlinkClick r:id="rId3"/>
              </a:rPr>
              <a:t>https://doi.org/10.1126/science.1167742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Garrett, R. K. (2013). Selective Exposure: New Methods and New Directions. </a:t>
            </a:r>
            <a:r>
              <a:rPr lang="en-US" i="1" dirty="0">
                <a:effectLst/>
              </a:rPr>
              <a:t>Communication Methods and Measures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7</a:t>
            </a:r>
            <a:r>
              <a:rPr lang="en-US" dirty="0">
                <a:effectLst/>
              </a:rPr>
              <a:t>(3–4), 247–256. </a:t>
            </a:r>
            <a:r>
              <a:rPr lang="en-US" dirty="0">
                <a:effectLst/>
                <a:hlinkClick r:id="rId4"/>
              </a:rPr>
              <a:t>https://doi.org/10.1080/19312458.2013.835796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Garrett, R. K., Carnahan, D., &amp; Lynch, E. K. (2013). A turn toward avoidance? Selective exposure to online political information, 2004-2008. </a:t>
            </a:r>
            <a:r>
              <a:rPr lang="en-US" i="1" dirty="0">
                <a:effectLst/>
              </a:rPr>
              <a:t>Political Behavior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35</a:t>
            </a:r>
            <a:r>
              <a:rPr lang="en-US" dirty="0">
                <a:effectLst/>
              </a:rPr>
              <a:t>(1), 113–134. </a:t>
            </a:r>
            <a:r>
              <a:rPr lang="en-US" dirty="0">
                <a:effectLst/>
                <a:hlinkClick r:id="rId3"/>
              </a:rPr>
              <a:t>https://doi.org/10.1007/s11109-011-9185-6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Garrett, R. K., &amp; Stroud, N. J. (2014). Partisan Paths to Exposure Diversity: Differences in Pro- and </a:t>
            </a:r>
            <a:r>
              <a:rPr lang="en-US" dirty="0" err="1">
                <a:effectLst/>
              </a:rPr>
              <a:t>Counterattitudinal</a:t>
            </a:r>
            <a:r>
              <a:rPr lang="en-US" dirty="0">
                <a:effectLst/>
              </a:rPr>
              <a:t> News Consumption. </a:t>
            </a:r>
            <a:r>
              <a:rPr lang="en-US" i="1" dirty="0">
                <a:effectLst/>
              </a:rPr>
              <a:t>Journal of Communication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64</a:t>
            </a:r>
            <a:r>
              <a:rPr lang="en-US" dirty="0">
                <a:effectLst/>
              </a:rPr>
              <a:t>(4), 680–701. </a:t>
            </a:r>
            <a:r>
              <a:rPr lang="en-US" dirty="0">
                <a:effectLst/>
                <a:hlinkClick r:id="rId4"/>
              </a:rPr>
              <a:t>https://doi.org/10.1111/jcom.12105</a:t>
            </a: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Gentzkow, M., &amp; Shapiro, J. M. (2011). Ideological Segregation Online and Offline. </a:t>
            </a:r>
            <a:r>
              <a:rPr lang="en-US" i="1" dirty="0">
                <a:effectLst/>
              </a:rPr>
              <a:t>Quarterly Journal of Economics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126</a:t>
            </a:r>
            <a:r>
              <a:rPr lang="en-US" dirty="0">
                <a:effectLst/>
              </a:rPr>
              <a:t>(4), 1799–1839. </a:t>
            </a:r>
            <a:r>
              <a:rPr lang="en-US" dirty="0">
                <a:effectLst/>
                <a:hlinkClick r:id="rId5"/>
              </a:rPr>
              <a:t>https://doi.org/10.1093/qje/qjr044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Sunstein, C. (2001). </a:t>
            </a:r>
            <a:r>
              <a:rPr lang="en-US" i="1" dirty="0">
                <a:effectLst/>
              </a:rPr>
              <a:t>Republic.com</a:t>
            </a:r>
            <a:r>
              <a:rPr lang="en-US" dirty="0">
                <a:effectLst/>
              </a:rPr>
              <a:t>. Princeton University Press.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Gentzkow, M., &amp; Shapiro, J. M. (2011). Ideological Segregation Online and Offline. </a:t>
            </a:r>
            <a:r>
              <a:rPr lang="en-US" i="1" dirty="0">
                <a:effectLst/>
              </a:rPr>
              <a:t>Quarterly Journal of Economics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126</a:t>
            </a:r>
            <a:r>
              <a:rPr lang="en-US" dirty="0">
                <a:effectLst/>
              </a:rPr>
              <a:t>(4), 1799–1839. </a:t>
            </a:r>
            <a:r>
              <a:rPr lang="en-US" dirty="0">
                <a:effectLst/>
                <a:hlinkClick r:id="rId3"/>
              </a:rPr>
              <a:t>https://doi.org/10.1093/qje/qjr044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Flaxman, S., Goel, S., &amp; Rao, J. M. (2016). Filter Bubbles, Echo Chambers, and Online News Consumption. </a:t>
            </a:r>
            <a:r>
              <a:rPr lang="en-US" i="1" dirty="0">
                <a:effectLst/>
              </a:rPr>
              <a:t>Public Opinion Quarterly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80</a:t>
            </a:r>
            <a:r>
              <a:rPr lang="en-US" dirty="0">
                <a:effectLst/>
              </a:rPr>
              <a:t>(S1), 298–320. </a:t>
            </a:r>
            <a:r>
              <a:rPr lang="en-US" dirty="0">
                <a:effectLst/>
                <a:hlinkClick r:id="rId3"/>
              </a:rPr>
              <a:t>https://doi.org/10.1093/poq/nfw006</a:t>
            </a:r>
            <a:endParaRPr lang="en-US" dirty="0">
              <a:effectLst/>
            </a:endParaRPr>
          </a:p>
          <a:p>
            <a:r>
              <a:rPr lang="en-US" sz="1200" cap="none" dirty="0">
                <a:solidFill>
                  <a:schemeClr val="bg1"/>
                </a:solidFill>
              </a:rPr>
              <a:t>Especially when users are choosing among diverse sources, e.g., via aggregators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6A24-FAD4-4241-9F76-B9AB6903E2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1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44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2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9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C00C81-F618-435B-A6A1-23E1FBB58C71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916C7E2-7A8C-409A-B154-3733609F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14/relationships/chartEx" Target="../charts/chartEx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kellygarret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EA0789-B216-4EEA-B99C-CB1FCF4B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991600" cy="2767102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600" cap="small" dirty="0"/>
              <a:t>Seeking Attitude-Consistent &amp;</a:t>
            </a:r>
            <a:br>
              <a:rPr lang="en-US" sz="3600" cap="small" dirty="0"/>
            </a:br>
            <a:r>
              <a:rPr lang="en-US" sz="3600" cap="small" dirty="0"/>
              <a:t>Avoiding Attitude-Discrepant Information? Reviewing the Evidence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92A5F5-F264-4328-9A26-D46508905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4352544"/>
            <a:ext cx="8763000" cy="1239894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R. Kelly Garrett  |  School of Communication  |  Ohio State University</a:t>
            </a:r>
            <a:br>
              <a:rPr lang="en-US" sz="2600" dirty="0"/>
            </a:br>
            <a:br>
              <a:rPr lang="en-US" sz="2600" dirty="0"/>
            </a:br>
            <a:r>
              <a:rPr lang="en-US" dirty="0"/>
              <a:t>MEDIA &amp; MISINFORMATION  |  KNOWLEDGE RESISTANCE PROGRAM</a:t>
            </a:r>
          </a:p>
          <a:p>
            <a:r>
              <a:rPr lang="en-US" dirty="0"/>
              <a:t>April 13, 2021</a:t>
            </a:r>
          </a:p>
        </p:txBody>
      </p:sp>
    </p:spTree>
    <p:extLst>
      <p:ext uri="{BB962C8B-B14F-4D97-AF65-F5344CB8AC3E}">
        <p14:creationId xmlns:p14="http://schemas.microsoft.com/office/powerpoint/2010/main" val="333455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7815-4F07-4A35-8B0C-B9310B6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5233656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cap="none" dirty="0">
                <a:solidFill>
                  <a:schemeClr val="bg1"/>
                </a:solidFill>
              </a:rPr>
              <a:t>News consumption exhibits very little partisan segregation </a:t>
            </a:r>
            <a:r>
              <a:rPr lang="en-US" sz="1800" cap="none" dirty="0">
                <a:solidFill>
                  <a:schemeClr val="bg1"/>
                </a:solidFill>
              </a:rPr>
              <a:t>(Flaxman et al., 2016)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B6DC92-3863-4CD6-8DAF-FE824BABF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1574" y="643467"/>
            <a:ext cx="5383147" cy="54101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0ACF41-FDA3-4394-8803-3284D0B97CB6}"/>
              </a:ext>
            </a:extLst>
          </p:cNvPr>
          <p:cNvSpPr/>
          <p:nvPr/>
        </p:nvSpPr>
        <p:spPr>
          <a:xfrm>
            <a:off x="7821711" y="2247718"/>
            <a:ext cx="941276" cy="343921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7815-4F07-4A35-8B0C-B9310B6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83" y="1200150"/>
            <a:ext cx="3597742" cy="4457700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cap="none" dirty="0">
                <a:solidFill>
                  <a:schemeClr val="bg1"/>
                </a:solidFill>
              </a:rPr>
              <a:t>Segregation </a:t>
            </a:r>
            <a:r>
              <a:rPr lang="en-US" sz="3200" i="1" cap="none" dirty="0">
                <a:solidFill>
                  <a:schemeClr val="bg1"/>
                </a:solidFill>
              </a:rPr>
              <a:t>may </a:t>
            </a:r>
            <a:r>
              <a:rPr lang="en-US" sz="3200" cap="none" dirty="0">
                <a:solidFill>
                  <a:schemeClr val="bg1"/>
                </a:solidFill>
              </a:rPr>
              <a:t>be increasing — but studies use very different samples</a:t>
            </a:r>
            <a:br>
              <a:rPr lang="en-US" sz="3200" cap="none" dirty="0">
                <a:solidFill>
                  <a:schemeClr val="bg1"/>
                </a:solidFill>
              </a:rPr>
            </a:br>
            <a:r>
              <a:rPr lang="en-US" sz="1800" cap="none" dirty="0">
                <a:solidFill>
                  <a:schemeClr val="bg1"/>
                </a:solidFill>
              </a:rPr>
              <a:t>(Peterson et al., 2021)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4BBD239-80C6-41F6-AD5A-B21A10249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470377"/>
              </p:ext>
            </p:extLst>
          </p:nvPr>
        </p:nvGraphicFramePr>
        <p:xfrm>
          <a:off x="5619750" y="540774"/>
          <a:ext cx="5607050" cy="5776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B0ACF41-FDA3-4394-8803-3284D0B97CB6}"/>
              </a:ext>
            </a:extLst>
          </p:cNvPr>
          <p:cNvSpPr/>
          <p:nvPr/>
        </p:nvSpPr>
        <p:spPr>
          <a:xfrm>
            <a:off x="7874868" y="2190751"/>
            <a:ext cx="941276" cy="382905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7815-4F07-4A35-8B0C-B9310B6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4942916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cap="none" dirty="0">
                <a:solidFill>
                  <a:schemeClr val="bg1"/>
                </a:solidFill>
              </a:rPr>
              <a:t>Facebook users regularly select </a:t>
            </a:r>
            <a:br>
              <a:rPr lang="en-US" sz="3200" cap="none" dirty="0">
                <a:solidFill>
                  <a:schemeClr val="bg1"/>
                </a:solidFill>
              </a:rPr>
            </a:br>
            <a:r>
              <a:rPr lang="en-US" sz="3200" cap="none" dirty="0">
                <a:solidFill>
                  <a:schemeClr val="bg1"/>
                </a:solidFill>
              </a:rPr>
              <a:t>cross-cutting content. </a:t>
            </a:r>
            <a:br>
              <a:rPr lang="en-US" sz="3200" cap="none" dirty="0">
                <a:solidFill>
                  <a:schemeClr val="bg1"/>
                </a:solidFill>
              </a:rPr>
            </a:br>
            <a:r>
              <a:rPr lang="en-US" sz="1800" cap="none" dirty="0">
                <a:solidFill>
                  <a:schemeClr val="bg1"/>
                </a:solidFill>
              </a:rPr>
              <a:t>(</a:t>
            </a:r>
            <a:r>
              <a:rPr lang="en-US" sz="1800" cap="none" dirty="0" err="1">
                <a:solidFill>
                  <a:schemeClr val="bg1"/>
                </a:solidFill>
              </a:rPr>
              <a:t>Bakshy</a:t>
            </a:r>
            <a:r>
              <a:rPr lang="en-US" sz="1800" cap="none" dirty="0">
                <a:solidFill>
                  <a:schemeClr val="bg1"/>
                </a:solidFill>
              </a:rPr>
              <a:t> et al., 2015)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AE3373-76EE-418B-A67A-8212A60F20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7763" y="934207"/>
            <a:ext cx="6250769" cy="48287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BF463F-734D-48C3-9DF7-1E1DB9E675FE}"/>
              </a:ext>
            </a:extLst>
          </p:cNvPr>
          <p:cNvSpPr/>
          <p:nvPr/>
        </p:nvSpPr>
        <p:spPr>
          <a:xfrm>
            <a:off x="9213271" y="2251364"/>
            <a:ext cx="1738748" cy="299355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2EE42-F208-40BA-9740-6F2DC202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Audience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48FB-7C95-41BC-B9AA-A323E45E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r>
              <a:rPr lang="en-US" sz="3200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Little evidence that audiences are segregated by political views in the US or Europe</a:t>
            </a:r>
            <a:endParaRPr lang="en-US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r>
              <a:rPr lang="en-US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(Weeks et al., 2016; Nelson &amp; Webster, 2017; Fletcher &amp; Nielsen, 2017)</a:t>
            </a:r>
          </a:p>
          <a:p>
            <a:pPr algn="ctr">
              <a:lnSpc>
                <a:spcPct val="114000"/>
              </a:lnSpc>
              <a:spcBef>
                <a:spcPct val="0"/>
              </a:spcBef>
              <a:buNone/>
            </a:pPr>
            <a:endParaRPr lang="en-US" sz="3200" spc="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D7F2B-AC76-4A2F-94CB-D80FF90F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19" y="168615"/>
            <a:ext cx="3791964" cy="63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C63C-A514-4842-B4D7-3991B1E2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Selective exposure ≠ Echo Chambers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C58A-345C-4081-9A43-41DD300B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“With respect to political news, partisans differ in their typical media diet even as they do not completely retreat into echo chambers” 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sz="1900" dirty="0"/>
              <a:t>(Peterson &amp; Iyengar, 2021) </a:t>
            </a:r>
          </a:p>
          <a:p>
            <a:pPr marL="0" indent="0" algn="ctr">
              <a:lnSpc>
                <a:spcPct val="114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872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FACA-D050-4680-BF04-498615BD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sz="2400" dirty="0"/>
              <a:t>Selective </a:t>
            </a:r>
            <a:r>
              <a:rPr lang="en-US" sz="2400" i="1" dirty="0"/>
              <a:t>avoidance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Echo Chambers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2FCD-25FB-4F5F-929F-A940D09C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Not a by-product of selective exposure generally, but selective avoidance specifically</a:t>
            </a:r>
          </a:p>
          <a:p>
            <a:r>
              <a:rPr lang="en-US" sz="3200" dirty="0"/>
              <a:t>Lack of echo chambers implies that selective avoidance is rare</a:t>
            </a:r>
          </a:p>
        </p:txBody>
      </p:sp>
    </p:spTree>
    <p:extLst>
      <p:ext uri="{BB962C8B-B14F-4D97-AF65-F5344CB8AC3E}">
        <p14:creationId xmlns:p14="http://schemas.microsoft.com/office/powerpoint/2010/main" val="158855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59A76-9F00-47D6-99CA-9AD72CF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vs. avoidance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7D4BB-A724-454B-B5D1-8030ABFC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7765-6E4C-408A-95CC-273DA565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 &gt;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68A9-B69C-4F28-BE3A-4EA3A3CB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14000"/>
              </a:lnSpc>
            </a:pPr>
            <a:r>
              <a:rPr lang="en-US" sz="4000" dirty="0"/>
              <a:t>Forced to choose between pro-attitudinal and counter-attitudinal, the former consistently dominates </a:t>
            </a:r>
            <a:r>
              <a:rPr lang="en-US" sz="2900" dirty="0"/>
              <a:t>(Stroud, 2008; Knobloch-Westerwick &amp; Meng, 2009)</a:t>
            </a:r>
          </a:p>
          <a:p>
            <a:pPr>
              <a:lnSpc>
                <a:spcPct val="114000"/>
              </a:lnSpc>
            </a:pPr>
            <a:r>
              <a:rPr lang="en-US" sz="4000" dirty="0"/>
              <a:t>Pattern holds up cross-nationally: Germany </a:t>
            </a:r>
            <a:r>
              <a:rPr lang="en-US" sz="2600" dirty="0"/>
              <a:t>(Knobloch-Westerwick et al., 2015)</a:t>
            </a:r>
            <a:r>
              <a:rPr lang="en-US" sz="4000" dirty="0"/>
              <a:t>, Japan </a:t>
            </a:r>
            <a:r>
              <a:rPr lang="en-US" sz="2600" dirty="0"/>
              <a:t>(Knobloch-Westerwick et al., 2019)</a:t>
            </a:r>
            <a:r>
              <a:rPr lang="en-US" sz="4000" dirty="0"/>
              <a:t>, Israel </a:t>
            </a:r>
            <a:r>
              <a:rPr lang="en-US" sz="2600" dirty="0"/>
              <a:t>(Dvir Gvirsman et al., 2014)</a:t>
            </a:r>
          </a:p>
          <a:p>
            <a:pPr>
              <a:lnSpc>
                <a:spcPct val="114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406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CC87-8EA7-4B02-8C5D-9BB89B37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 it avoidance?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E542-0202-4C64-9ED0-53CC1FCB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Choosing between one-sided messages tells us nothing about approach versus avoidance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(Garrett, 2009a; Garrett, 2009b)</a:t>
            </a:r>
          </a:p>
        </p:txBody>
      </p:sp>
    </p:spTree>
    <p:extLst>
      <p:ext uri="{BB962C8B-B14F-4D97-AF65-F5344CB8AC3E}">
        <p14:creationId xmlns:p14="http://schemas.microsoft.com/office/powerpoint/2010/main" val="138554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670F32-BF03-45FB-B969-822410C2A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999320"/>
              </p:ext>
            </p:extLst>
          </p:nvPr>
        </p:nvGraphicFramePr>
        <p:xfrm>
          <a:off x="956830" y="2711298"/>
          <a:ext cx="10045700" cy="3599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869">
                  <a:extLst>
                    <a:ext uri="{9D8B030D-6E8A-4147-A177-3AD203B41FA5}">
                      <a16:colId xmlns:a16="http://schemas.microsoft.com/office/drawing/2014/main" val="3846940311"/>
                    </a:ext>
                  </a:extLst>
                </a:gridCol>
                <a:gridCol w="622869">
                  <a:extLst>
                    <a:ext uri="{9D8B030D-6E8A-4147-A177-3AD203B41FA5}">
                      <a16:colId xmlns:a16="http://schemas.microsoft.com/office/drawing/2014/main" val="3994683268"/>
                    </a:ext>
                  </a:extLst>
                </a:gridCol>
                <a:gridCol w="4373081">
                  <a:extLst>
                    <a:ext uri="{9D8B030D-6E8A-4147-A177-3AD203B41FA5}">
                      <a16:colId xmlns:a16="http://schemas.microsoft.com/office/drawing/2014/main" val="3571864175"/>
                    </a:ext>
                  </a:extLst>
                </a:gridCol>
                <a:gridCol w="4426881">
                  <a:extLst>
                    <a:ext uri="{9D8B030D-6E8A-4147-A177-3AD203B41FA5}">
                      <a16:colId xmlns:a16="http://schemas.microsoft.com/office/drawing/2014/main" val="1066087217"/>
                    </a:ext>
                  </a:extLst>
                </a:gridCol>
              </a:tblGrid>
              <a:tr h="375401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Pro-attitudinal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91385"/>
                  </a:ext>
                </a:extLst>
              </a:tr>
              <a:tr h="37540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47333"/>
                  </a:ext>
                </a:extLst>
              </a:tr>
              <a:tr h="142646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Counter-attitudinal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“Pro-attitudinal”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More exposure</a:t>
                      </a: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641595"/>
                  </a:ext>
                </a:extLst>
              </a:tr>
              <a:tr h="1422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Hi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“Counter-attitudinal”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Less exposure</a:t>
                      </a: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41075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5D019EC-D195-4FBD-9C78-D4ECFAFA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Counter &lt; PRO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3FED5-50D6-4239-ADD6-7ACE0FB658F2}"/>
              </a:ext>
            </a:extLst>
          </p:cNvPr>
          <p:cNvSpPr txBox="1"/>
          <p:nvPr/>
        </p:nvSpPr>
        <p:spPr>
          <a:xfrm>
            <a:off x="5687292" y="3459480"/>
            <a:ext cx="1809386" cy="2851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4800" b="1" dirty="0"/>
              <a:t>&lt; </a:t>
            </a:r>
          </a:p>
          <a:p>
            <a:pPr algn="ctr"/>
            <a:r>
              <a:rPr lang="en-US" sz="2400" dirty="0">
                <a:effectLst/>
              </a:rPr>
              <a:t>approach 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or </a:t>
            </a:r>
          </a:p>
          <a:p>
            <a:pPr algn="ctr"/>
            <a:r>
              <a:rPr lang="en-US" sz="2400" dirty="0">
                <a:effectLst/>
              </a:rPr>
              <a:t>avoidance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44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08616-E0F2-4A98-92D9-74E15F47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Partisan selective exposure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7D9B1-412F-4897-9151-99120D88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“The motivated selection of messages matching one’s </a:t>
            </a:r>
            <a:br>
              <a:rPr lang="en-US" sz="4000" dirty="0"/>
            </a:br>
            <a:r>
              <a:rPr lang="en-US" sz="4000" dirty="0"/>
              <a:t>[attitudes and] beliefs” 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sz="1800" dirty="0"/>
              <a:t>(Stroud,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3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019EC-D195-4FBD-9C78-D4ECFAFA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Adding 2-sided messages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670F32-BF03-45FB-B969-822410C2A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00710"/>
              </p:ext>
            </p:extLst>
          </p:nvPr>
        </p:nvGraphicFramePr>
        <p:xfrm>
          <a:off x="965200" y="2719670"/>
          <a:ext cx="10045700" cy="3599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869">
                  <a:extLst>
                    <a:ext uri="{9D8B030D-6E8A-4147-A177-3AD203B41FA5}">
                      <a16:colId xmlns:a16="http://schemas.microsoft.com/office/drawing/2014/main" val="3846940311"/>
                    </a:ext>
                  </a:extLst>
                </a:gridCol>
                <a:gridCol w="622869">
                  <a:extLst>
                    <a:ext uri="{9D8B030D-6E8A-4147-A177-3AD203B41FA5}">
                      <a16:colId xmlns:a16="http://schemas.microsoft.com/office/drawing/2014/main" val="3994683268"/>
                    </a:ext>
                  </a:extLst>
                </a:gridCol>
                <a:gridCol w="4373081">
                  <a:extLst>
                    <a:ext uri="{9D8B030D-6E8A-4147-A177-3AD203B41FA5}">
                      <a16:colId xmlns:a16="http://schemas.microsoft.com/office/drawing/2014/main" val="3571864175"/>
                    </a:ext>
                  </a:extLst>
                </a:gridCol>
                <a:gridCol w="4426881">
                  <a:extLst>
                    <a:ext uri="{9D8B030D-6E8A-4147-A177-3AD203B41FA5}">
                      <a16:colId xmlns:a16="http://schemas.microsoft.com/office/drawing/2014/main" val="1066087217"/>
                    </a:ext>
                  </a:extLst>
                </a:gridCol>
              </a:tblGrid>
              <a:tr h="375401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Pro-attitudinal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91385"/>
                  </a:ext>
                </a:extLst>
              </a:tr>
              <a:tr h="37540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47333"/>
                  </a:ext>
                </a:extLst>
              </a:tr>
              <a:tr h="142646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Counter-attitudinal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“Pro-attitudinal”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More exposure</a:t>
                      </a: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641595"/>
                  </a:ext>
                </a:extLst>
              </a:tr>
              <a:tr h="1422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Hi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A2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“Counter-attitudinal”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Less exposure</a:t>
                      </a: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≥</a:t>
                      </a:r>
                      <a:r>
                        <a:rPr lang="en-US" sz="2400" b="1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Pro-attitudinal:  Approach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&lt; </a:t>
                      </a:r>
                      <a:r>
                        <a:rPr lang="en-US" sz="1800" b="1" dirty="0">
                          <a:effectLst/>
                        </a:rPr>
                        <a:t>Pro-attitudinal:  Avoidance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404" marR="124404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341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3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EE93-530D-4CB2-BE6A-AD3A91C3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Garrett &amp; Stroud, 2014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D25C1EA-760F-47DE-A1FF-67E3CE42B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92458"/>
              </p:ext>
            </p:extLst>
          </p:nvPr>
        </p:nvGraphicFramePr>
        <p:xfrm>
          <a:off x="2230438" y="2638425"/>
          <a:ext cx="7731125" cy="391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995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EE93-530D-4CB2-BE6A-AD3A91C3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Dvir-Gvirsman et al., 2014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181A823-F432-47B4-A00C-8DBA435CE1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4725311"/>
                  </p:ext>
                </p:extLst>
              </p:nvPr>
            </p:nvGraphicFramePr>
            <p:xfrm>
              <a:off x="2230438" y="2247901"/>
              <a:ext cx="7731125" cy="45402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3181A823-F432-47B4-A00C-8DBA435CE1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438" y="2247901"/>
                <a:ext cx="7731125" cy="4540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666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5FDD-4549-4F64-A1F2-0446E2B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Peterson &amp; Iyengar, In press</a:t>
            </a:r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DC4449A-4095-4393-9692-5625A91914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97645483"/>
                  </p:ext>
                </p:extLst>
              </p:nvPr>
            </p:nvGraphicFramePr>
            <p:xfrm>
              <a:off x="2230438" y="2317751"/>
              <a:ext cx="7731125" cy="4381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DC4449A-4095-4393-9692-5625A9191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0438" y="2317751"/>
                <a:ext cx="7731125" cy="438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7AC6244C-7BE1-4F61-97D7-9719C79B8EE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7469876"/>
                  </p:ext>
                </p:extLst>
              </p:nvPr>
            </p:nvGraphicFramePr>
            <p:xfrm>
              <a:off x="2230438" y="2374899"/>
              <a:ext cx="7729728" cy="4324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7AC6244C-7BE1-4F61-97D7-9719C79B8E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0438" y="2374899"/>
                <a:ext cx="7729728" cy="4324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00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F00A-8353-4924-8D3F-C85C75C3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Mukerjee</a:t>
            </a:r>
            <a:r>
              <a:rPr lang="en-US" dirty="0"/>
              <a:t> &amp; Yang, 2020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1D39CB-006B-42FE-9445-919807B5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4475"/>
          <a:stretch/>
        </p:blipFill>
        <p:spPr>
          <a:xfrm>
            <a:off x="3285313" y="2320237"/>
            <a:ext cx="5621375" cy="440372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055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7765-6E4C-408A-95CC-273DA565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&gt; Pro?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68A9-B69C-4F28-BE3A-4EA3A3CB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People prefer counter-attitudinal information when it has more utility than pro-attitudinal information 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sz="1900" dirty="0"/>
              <a:t>(Hart et al., 2009; Knobloch-Westerwick &amp; Kleinman, 2011; </a:t>
            </a:r>
            <a:br>
              <a:rPr lang="en-US" sz="1900" dirty="0"/>
            </a:br>
            <a:r>
              <a:rPr lang="en-US" sz="1900" dirty="0"/>
              <a:t>Carnahan et al., 2016)</a:t>
            </a:r>
          </a:p>
        </p:txBody>
      </p:sp>
    </p:spTree>
    <p:extLst>
      <p:ext uri="{BB962C8B-B14F-4D97-AF65-F5344CB8AC3E}">
        <p14:creationId xmlns:p14="http://schemas.microsoft.com/office/powerpoint/2010/main" val="32934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59A76-9F00-47D6-99CA-9AD72CF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Exposure vs. Engagement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7D4BB-A724-454B-B5D1-8030ABFC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E3016-2F20-4643-A274-F38BAA92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or </a:t>
            </a:r>
            <a:r>
              <a:rPr lang="en-US" i="1"/>
              <a:t>Liking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868FE-547A-45E8-BB9E-612C410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436" y="2638044"/>
            <a:ext cx="8465128" cy="38770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34000"/>
              </a:lnSpc>
              <a:buNone/>
            </a:pPr>
            <a:r>
              <a:rPr lang="en-US" sz="4000" dirty="0"/>
              <a:t>On social media, exposure and engagement often mean different things</a:t>
            </a:r>
          </a:p>
          <a:p>
            <a:pPr marL="0" indent="0" algn="ctr">
              <a:lnSpc>
                <a:spcPct val="134000"/>
              </a:lnSpc>
              <a:buNone/>
            </a:pPr>
            <a:r>
              <a:rPr lang="en-US" sz="2900" dirty="0"/>
              <a:t>(Stroud,  2016)</a:t>
            </a:r>
          </a:p>
        </p:txBody>
      </p:sp>
    </p:spTree>
    <p:extLst>
      <p:ext uri="{BB962C8B-B14F-4D97-AF65-F5344CB8AC3E}">
        <p14:creationId xmlns:p14="http://schemas.microsoft.com/office/powerpoint/2010/main" val="3606223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7815-4F07-4A35-8B0C-B9310B6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88" y="820009"/>
            <a:ext cx="3850648" cy="5220573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cap="none" dirty="0">
                <a:solidFill>
                  <a:schemeClr val="bg1"/>
                </a:solidFill>
                <a:effectLst/>
              </a:rPr>
              <a:t> Conflict aversion helps explain segregation in interpersonal communication networks</a:t>
            </a:r>
            <a:br>
              <a:rPr lang="en-US" sz="3200" cap="none" dirty="0">
                <a:solidFill>
                  <a:schemeClr val="bg1"/>
                </a:solidFill>
                <a:effectLst/>
              </a:rPr>
            </a:br>
            <a:r>
              <a:rPr lang="en-US" sz="1800" cap="none" dirty="0">
                <a:solidFill>
                  <a:schemeClr val="bg1"/>
                </a:solidFill>
                <a:effectLst/>
              </a:rPr>
              <a:t>(Mutz, 2006; Gentzkow &amp; Shapiro, 2011)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C797F12-E3B5-4CA2-9073-B94D8C23ED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7763" y="988902"/>
            <a:ext cx="6250769" cy="47193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20C9E5-9FE3-464A-A206-BE7AA294DE0B}"/>
              </a:ext>
            </a:extLst>
          </p:cNvPr>
          <p:cNvGrpSpPr/>
          <p:nvPr/>
        </p:nvGrpSpPr>
        <p:grpSpPr>
          <a:xfrm>
            <a:off x="7689219" y="1257300"/>
            <a:ext cx="3083560" cy="2374265"/>
            <a:chOff x="5279390" y="3190875"/>
            <a:chExt cx="1613286" cy="118364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7A1A11-8B6B-4329-8B0D-DAA91B3218F6}"/>
                </a:ext>
              </a:extLst>
            </p:cNvPr>
            <p:cNvCxnSpPr/>
            <p:nvPr/>
          </p:nvCxnSpPr>
          <p:spPr>
            <a:xfrm flipV="1">
              <a:off x="5997575" y="3190875"/>
              <a:ext cx="0" cy="1183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655AAB3-FC52-4F7B-86E1-BAD184F4E003}"/>
                </a:ext>
              </a:extLst>
            </p:cNvPr>
            <p:cNvSpPr/>
            <p:nvPr/>
          </p:nvSpPr>
          <p:spPr>
            <a:xfrm>
              <a:off x="6053455" y="3513455"/>
              <a:ext cx="206375" cy="1441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2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8918B37-FD82-4152-BB5B-267E78FB17FF}"/>
                </a:ext>
              </a:extLst>
            </p:cNvPr>
            <p:cNvSpPr/>
            <p:nvPr/>
          </p:nvSpPr>
          <p:spPr>
            <a:xfrm rot="10800000">
              <a:off x="5740400" y="3512185"/>
              <a:ext cx="206375" cy="1441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200"/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3FA4B425-6131-4B11-8DD4-B712E34808A5}"/>
                </a:ext>
              </a:extLst>
            </p:cNvPr>
            <p:cNvSpPr txBox="1"/>
            <p:nvPr/>
          </p:nvSpPr>
          <p:spPr>
            <a:xfrm>
              <a:off x="5992246" y="3200400"/>
              <a:ext cx="900430" cy="2717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Engagement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AAE4E726-C512-4F44-8089-DE1DDCB35C19}"/>
                </a:ext>
              </a:extLst>
            </p:cNvPr>
            <p:cNvSpPr txBox="1"/>
            <p:nvPr/>
          </p:nvSpPr>
          <p:spPr>
            <a:xfrm>
              <a:off x="5279390" y="3200400"/>
              <a:ext cx="711835" cy="2717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Exposure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553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8102B-A268-48F3-B2C0-AD40FAF6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4905572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cap="none" dirty="0">
                <a:solidFill>
                  <a:schemeClr val="bg1"/>
                </a:solidFill>
              </a:rPr>
              <a:t>On Reddit, engagement is modestly segregated, </a:t>
            </a:r>
            <a:br>
              <a:rPr lang="en-US" cap="none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bg1"/>
                </a:solidFill>
              </a:rPr>
              <a:t>but only some circumstances</a:t>
            </a:r>
            <a:br>
              <a:rPr lang="en-US" cap="none" dirty="0">
                <a:solidFill>
                  <a:schemeClr val="bg1"/>
                </a:solidFill>
              </a:rPr>
            </a:br>
            <a:r>
              <a:rPr lang="en-US" sz="1800" cap="none" dirty="0">
                <a:solidFill>
                  <a:schemeClr val="bg1"/>
                </a:solidFill>
              </a:rPr>
              <a:t>(Bond &amp; Sweitzer, 2018)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979227-E56D-41AF-AC1E-13755A62913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7913" y="160868"/>
            <a:ext cx="7230470" cy="4754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9164E-6335-41FA-A0DF-ECB94D6FB753}"/>
              </a:ext>
            </a:extLst>
          </p:cNvPr>
          <p:cNvPicPr/>
          <p:nvPr/>
        </p:nvPicPr>
        <p:blipFill rotWithShape="1">
          <a:blip r:embed="rId4"/>
          <a:srcRect l="58822" t="31267" r="14948" b="37237"/>
          <a:stretch/>
        </p:blipFill>
        <p:spPr>
          <a:xfrm>
            <a:off x="10073972" y="4827590"/>
            <a:ext cx="2041219" cy="20013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A4B44E-7C2D-4A85-8457-670EBE4D4504}"/>
              </a:ext>
            </a:extLst>
          </p:cNvPr>
          <p:cNvCxnSpPr/>
          <p:nvPr/>
        </p:nvCxnSpPr>
        <p:spPr>
          <a:xfrm flipV="1">
            <a:off x="5410200" y="523875"/>
            <a:ext cx="1809750" cy="180975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6C6D4-06C9-48B9-8709-1109361695E0}"/>
              </a:ext>
            </a:extLst>
          </p:cNvPr>
          <p:cNvSpPr txBox="1"/>
          <p:nvPr/>
        </p:nvSpPr>
        <p:spPr>
          <a:xfrm>
            <a:off x="6315075" y="5516716"/>
            <a:ext cx="228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Political </a:t>
            </a:r>
          </a:p>
          <a:p>
            <a:r>
              <a:rPr lang="en-US" dirty="0"/>
              <a:t>vs. non-political spaces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DA12E-379E-4C69-B2BB-7F4012F0E066}"/>
              </a:ext>
            </a:extLst>
          </p:cNvPr>
          <p:cNvCxnSpPr>
            <a:cxnSpLocks/>
          </p:cNvCxnSpPr>
          <p:nvPr/>
        </p:nvCxnSpPr>
        <p:spPr>
          <a:xfrm flipV="1">
            <a:off x="6792836" y="5029200"/>
            <a:ext cx="0" cy="487516"/>
          </a:xfrm>
          <a:prstGeom prst="straightConnector1">
            <a:avLst/>
          </a:prstGeom>
          <a:ln w="11430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16F3CE-6F22-4394-B269-395041FF6259}"/>
              </a:ext>
            </a:extLst>
          </p:cNvPr>
          <p:cNvCxnSpPr>
            <a:cxnSpLocks/>
          </p:cNvCxnSpPr>
          <p:nvPr/>
        </p:nvCxnSpPr>
        <p:spPr>
          <a:xfrm>
            <a:off x="8602240" y="6000750"/>
            <a:ext cx="1389485" cy="0"/>
          </a:xfrm>
          <a:prstGeom prst="straightConnector1">
            <a:avLst/>
          </a:prstGeom>
          <a:ln w="11430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0246-D47F-4FF3-98E4-19CFC10E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&amp;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7B18-DD9F-416F-9CE2-48A8C78B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Attraction to pro-attitudinal messages &amp; aversion to </a:t>
            </a:r>
            <a:br>
              <a:rPr lang="en-US" sz="4000" dirty="0"/>
            </a:br>
            <a:r>
              <a:rPr lang="en-US" sz="4000" dirty="0"/>
              <a:t>counter-attitudinal messages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(Cotton, 1985; Frey, 1986; Hart et al., 2009; Garrett, 2009)</a:t>
            </a:r>
          </a:p>
        </p:txBody>
      </p:sp>
    </p:spTree>
    <p:extLst>
      <p:ext uri="{BB962C8B-B14F-4D97-AF65-F5344CB8AC3E}">
        <p14:creationId xmlns:p14="http://schemas.microsoft.com/office/powerpoint/2010/main" val="3415310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8102B-A268-48F3-B2C0-AD40FAF6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58" y="820010"/>
            <a:ext cx="3806508" cy="5233656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cap="none" dirty="0">
                <a:solidFill>
                  <a:schemeClr val="bg1"/>
                </a:solidFill>
              </a:rPr>
              <a:t>Engagement “echo chambers” vary by platform</a:t>
            </a:r>
            <a:br>
              <a:rPr lang="en-US" sz="3200" cap="none" dirty="0">
                <a:solidFill>
                  <a:schemeClr val="bg1"/>
                </a:solidFill>
              </a:rPr>
            </a:br>
            <a:r>
              <a:rPr lang="en-US" sz="1800" cap="none" dirty="0">
                <a:solidFill>
                  <a:schemeClr val="bg1"/>
                </a:solidFill>
              </a:rPr>
              <a:t>(Cinelli et al., 2021)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59686B-792E-4D02-AC56-A8BB026E4C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2953" y="1"/>
            <a:ext cx="6680388" cy="6697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A1BBB-1A93-4E58-AFFF-4ABA1271709A}"/>
              </a:ext>
            </a:extLst>
          </p:cNvPr>
          <p:cNvSpPr txBox="1"/>
          <p:nvPr/>
        </p:nvSpPr>
        <p:spPr>
          <a:xfrm>
            <a:off x="5915025" y="4495800"/>
            <a:ext cx="171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Vaccine engagement echo chamber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C4E56-C2B5-4231-8494-77CD575F2864}"/>
              </a:ext>
            </a:extLst>
          </p:cNvPr>
          <p:cNvSpPr txBox="1"/>
          <p:nvPr/>
        </p:nvSpPr>
        <p:spPr>
          <a:xfrm>
            <a:off x="5846826" y="590550"/>
            <a:ext cx="1717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Abortion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 engagement echo chamber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701F2-A149-423D-B10B-E1A0604F348B}"/>
              </a:ext>
            </a:extLst>
          </p:cNvPr>
          <p:cNvSpPr txBox="1"/>
          <p:nvPr/>
        </p:nvSpPr>
        <p:spPr>
          <a:xfrm>
            <a:off x="9433099" y="615950"/>
            <a:ext cx="171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Diverse engagement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7E345-8197-4864-95C0-3228FC13470B}"/>
              </a:ext>
            </a:extLst>
          </p:cNvPr>
          <p:cNvSpPr txBox="1"/>
          <p:nvPr/>
        </p:nvSpPr>
        <p:spPr>
          <a:xfrm>
            <a:off x="9419245" y="5400408"/>
            <a:ext cx="171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Diverse engagement</a:t>
            </a:r>
          </a:p>
        </p:txBody>
      </p:sp>
    </p:spTree>
    <p:extLst>
      <p:ext uri="{BB962C8B-B14F-4D97-AF65-F5344CB8AC3E}">
        <p14:creationId xmlns:p14="http://schemas.microsoft.com/office/powerpoint/2010/main" val="214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22AB-92DD-4C02-9D9E-E4192975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64" y="643466"/>
            <a:ext cx="4069580" cy="5410199"/>
          </a:xfrm>
          <a:noFill/>
          <a:ln w="3175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cap="none" dirty="0">
                <a:solidFill>
                  <a:schemeClr val="bg1"/>
                </a:solidFill>
              </a:rPr>
              <a:t>People who engage with pseudo-science on Facebook tend not to engage with legitimate science content</a:t>
            </a:r>
            <a:br>
              <a:rPr lang="en-US" sz="2400" cap="none" dirty="0">
                <a:solidFill>
                  <a:schemeClr val="bg1"/>
                </a:solidFill>
              </a:rPr>
            </a:br>
            <a:r>
              <a:rPr lang="en-US" sz="1800" cap="none" dirty="0">
                <a:solidFill>
                  <a:schemeClr val="bg1"/>
                </a:solidFill>
              </a:rPr>
              <a:t>(</a:t>
            </a:r>
            <a:r>
              <a:rPr lang="en-US" sz="1800" cap="none" dirty="0" err="1">
                <a:solidFill>
                  <a:schemeClr val="bg1"/>
                </a:solidFill>
              </a:rPr>
              <a:t>Zollo</a:t>
            </a:r>
            <a:r>
              <a:rPr lang="en-US" sz="1800" cap="none" dirty="0">
                <a:solidFill>
                  <a:schemeClr val="bg1"/>
                </a:solidFill>
              </a:rPr>
              <a:t> et al., 2016; </a:t>
            </a:r>
            <a:br>
              <a:rPr lang="en-US" sz="1800" cap="none" dirty="0">
                <a:solidFill>
                  <a:schemeClr val="bg1"/>
                </a:solidFill>
              </a:rPr>
            </a:br>
            <a:r>
              <a:rPr lang="en-US" sz="1800" cap="none" dirty="0" err="1">
                <a:solidFill>
                  <a:schemeClr val="bg1"/>
                </a:solidFill>
              </a:rPr>
              <a:t>Bessi</a:t>
            </a:r>
            <a:r>
              <a:rPr lang="en-US" sz="1800" cap="none" dirty="0">
                <a:solidFill>
                  <a:schemeClr val="bg1"/>
                </a:solidFill>
              </a:rPr>
              <a:t> et al., 2015)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0C60C-B11D-4A43-AD18-BCF6B69B5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90" y="149192"/>
            <a:ext cx="4060714" cy="6559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13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E3016-2F20-4643-A274-F38BAA92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</a:t>
            </a:r>
            <a:r>
              <a:rPr lang="en-US" i="1" dirty="0"/>
              <a:t>Engagement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1868FE-547A-45E8-BB9E-612C4101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638044"/>
            <a:ext cx="11220450" cy="387705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lnSpc>
                <a:spcPct val="134000"/>
              </a:lnSpc>
              <a:buNone/>
            </a:pPr>
            <a:r>
              <a:rPr lang="en-US" sz="4000" dirty="0"/>
              <a:t>“If we look at Twitter as a </a:t>
            </a:r>
            <a:r>
              <a:rPr lang="en-US" sz="4000" b="1" i="1" dirty="0"/>
              <a:t>social medium </a:t>
            </a:r>
            <a:r>
              <a:rPr lang="en-US" sz="4000" dirty="0"/>
              <a:t>we see higher levels of homophily and a more echo chamber-like structure…</a:t>
            </a:r>
          </a:p>
          <a:p>
            <a:pPr marL="0" indent="0" algn="ctr">
              <a:lnSpc>
                <a:spcPct val="134000"/>
              </a:lnSpc>
              <a:buNone/>
            </a:pPr>
            <a:r>
              <a:rPr lang="en-US" sz="4000" dirty="0"/>
              <a:t>But if we instead focus on Twitter as a </a:t>
            </a:r>
            <a:r>
              <a:rPr lang="en-US" sz="4000" b="1" i="1" dirty="0"/>
              <a:t>news medium</a:t>
            </a:r>
            <a:r>
              <a:rPr lang="en-US" sz="4000" dirty="0"/>
              <a:t>… we see lower levels of homophily…” </a:t>
            </a:r>
          </a:p>
          <a:p>
            <a:pPr marL="0" indent="0" algn="ctr">
              <a:lnSpc>
                <a:spcPct val="134000"/>
              </a:lnSpc>
              <a:buNone/>
            </a:pPr>
            <a:r>
              <a:rPr lang="en-US" sz="2900" dirty="0"/>
              <a:t>(Colleoni et al.,  2014, </a:t>
            </a:r>
            <a:r>
              <a:rPr lang="en-US" sz="2900" i="1" dirty="0"/>
              <a:t>emphasis added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0511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4AD-8B4D-45EF-B2CD-4C1EEE8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5F83-1088-4936-B24B-6A269C4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4000" dirty="0"/>
              <a:t>Echo chambers are rare</a:t>
            </a: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4000" dirty="0"/>
              <a:t>Selective approach more common than selective avoidance</a:t>
            </a: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4000" dirty="0"/>
              <a:t>Selective avoidance more common when describing </a:t>
            </a:r>
            <a:r>
              <a:rPr lang="en-US" sz="4000" i="1" dirty="0"/>
              <a:t>engagement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74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9FFF-FC1B-4B7A-A365-9DE23FCF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FADF-385D-41FC-B501-84E92D20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Kelly Garrett</a:t>
            </a:r>
          </a:p>
          <a:p>
            <a:pPr marL="0" indent="0" algn="ctr">
              <a:buNone/>
            </a:pPr>
            <a:r>
              <a:rPr lang="en-US" sz="2800" dirty="0"/>
              <a:t>garrett.258@osu.edu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http://rkellygarrett.com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869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EB97-4FC4-46ED-908E-100D7D87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Networked computers:</a:t>
            </a:r>
            <a:br>
              <a:rPr lang="en-US" sz="2800" dirty="0"/>
            </a:br>
            <a:r>
              <a:rPr lang="en-US" sz="2800" dirty="0"/>
              <a:t>Catalyst </a:t>
            </a:r>
            <a:r>
              <a:rPr lang="en-US" dirty="0"/>
              <a:t>&amp; Laboratory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D5E6-7AB3-448A-BBB2-C72EBE37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Unobtrusive tracking, both in experiments and in everyday life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(Lazer, 2009; Garrett, 2013)</a:t>
            </a:r>
          </a:p>
        </p:txBody>
      </p:sp>
    </p:spTree>
    <p:extLst>
      <p:ext uri="{BB962C8B-B14F-4D97-AF65-F5344CB8AC3E}">
        <p14:creationId xmlns:p14="http://schemas.microsoft.com/office/powerpoint/2010/main" val="1391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EB97-4FC4-46ED-908E-100D7D87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D5E6-7AB3-448A-BBB2-C72EBE37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Surveys, experiments, and behavioral tracking data tell a consistent story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(e.g., Garrett et al., 2013; Garrett &amp; Stroud, 2014; Gentzkow &amp; Shapiro, 2011)</a:t>
            </a:r>
          </a:p>
        </p:txBody>
      </p:sp>
    </p:spTree>
    <p:extLst>
      <p:ext uri="{BB962C8B-B14F-4D97-AF65-F5344CB8AC3E}">
        <p14:creationId xmlns:p14="http://schemas.microsoft.com/office/powerpoint/2010/main" val="301692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4AD-8B4D-45EF-B2CD-4C1EEE8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5F83-1088-4936-B24B-6A269C4C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4000" dirty="0"/>
              <a:t>Echo chambers are rare</a:t>
            </a: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4000" dirty="0"/>
              <a:t>Selective approach more common than selective avoidance</a:t>
            </a:r>
          </a:p>
          <a:p>
            <a:pPr marL="742950" indent="-742950">
              <a:lnSpc>
                <a:spcPct val="114000"/>
              </a:lnSpc>
              <a:buFont typeface="+mj-lt"/>
              <a:buAutoNum type="arabicPeriod"/>
            </a:pPr>
            <a:r>
              <a:rPr lang="en-US" sz="4000" dirty="0"/>
              <a:t>Selective avoidance more common when describing </a:t>
            </a:r>
            <a:r>
              <a:rPr lang="en-US" sz="4000" i="1" dirty="0"/>
              <a:t>engagement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62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59A76-9F00-47D6-99CA-9AD72CF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echo chambers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7D4BB-A724-454B-B5D1-8030ABFCF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1D87-E0A0-4FD8-9D67-7BC77AD5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Chambers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0DC4-CE54-409D-B755-D6650576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sz="4000" dirty="0"/>
              <a:t>Where individuals never encounter information that runs counter to their own attitudes and beliefs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en-US" dirty="0"/>
              <a:t>(Sunstein, 2001)</a:t>
            </a:r>
          </a:p>
        </p:txBody>
      </p:sp>
    </p:spTree>
    <p:extLst>
      <p:ext uri="{BB962C8B-B14F-4D97-AF65-F5344CB8AC3E}">
        <p14:creationId xmlns:p14="http://schemas.microsoft.com/office/powerpoint/2010/main" val="342462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7815-4F07-4A35-8B0C-B9310B60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88" y="820009"/>
            <a:ext cx="3850648" cy="5220573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>
              <a:lnSpc>
                <a:spcPct val="114000"/>
              </a:lnSpc>
            </a:pPr>
            <a:r>
              <a:rPr lang="en-US" sz="3200" cap="none" dirty="0">
                <a:solidFill>
                  <a:schemeClr val="bg1"/>
                </a:solidFill>
                <a:effectLst/>
              </a:rPr>
              <a:t>“Ideological segregation on the Internet is low in absolute terms”</a:t>
            </a:r>
            <a:br>
              <a:rPr lang="en-US" sz="3200" cap="none" dirty="0">
                <a:solidFill>
                  <a:schemeClr val="bg1"/>
                </a:solidFill>
                <a:effectLst/>
              </a:rPr>
            </a:br>
            <a:r>
              <a:rPr lang="en-US" sz="1800" cap="none" dirty="0">
                <a:solidFill>
                  <a:schemeClr val="bg1"/>
                </a:solidFill>
                <a:effectLst/>
              </a:rPr>
              <a:t>(Gentzkow &amp; Shapiro, 2011)</a:t>
            </a:r>
            <a:endParaRPr lang="en-US" sz="3200" cap="none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C797F12-E3B5-4CA2-9073-B94D8C23EDC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b="6191"/>
          <a:stretch/>
        </p:blipFill>
        <p:spPr>
          <a:xfrm>
            <a:off x="5297763" y="988903"/>
            <a:ext cx="6250769" cy="4427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FED21C-641F-4592-B9D3-DF064B2E5D4E}"/>
              </a:ext>
            </a:extLst>
          </p:cNvPr>
          <p:cNvSpPr/>
          <p:nvPr/>
        </p:nvSpPr>
        <p:spPr>
          <a:xfrm>
            <a:off x="7717135" y="2200589"/>
            <a:ext cx="773722" cy="219043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01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1040</TotalTime>
  <Words>2782</Words>
  <Application>Microsoft Office PowerPoint</Application>
  <PresentationFormat>Widescreen</PresentationFormat>
  <Paragraphs>198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MT</vt:lpstr>
      <vt:lpstr>Parcel</vt:lpstr>
      <vt:lpstr>Seeking Attitude-Consistent &amp; Avoiding Attitude-Discrepant Information? Reviewing the Evidence</vt:lpstr>
      <vt:lpstr>Partisan selective exposure</vt:lpstr>
      <vt:lpstr>Approach &amp; Avoidance</vt:lpstr>
      <vt:lpstr>Networked computers: Catalyst &amp; Laboratory</vt:lpstr>
      <vt:lpstr>Consistent Results</vt:lpstr>
      <vt:lpstr>3 Key Takeaways</vt:lpstr>
      <vt:lpstr>echo chambers</vt:lpstr>
      <vt:lpstr>Echo Chambers</vt:lpstr>
      <vt:lpstr>“Ideological segregation on the Internet is low in absolute terms” (Gentzkow &amp; Shapiro, 2011)</vt:lpstr>
      <vt:lpstr>News consumption exhibits very little partisan segregation (Flaxman et al., 2016)</vt:lpstr>
      <vt:lpstr>Segregation may be increasing — but studies use very different samples (Peterson et al., 2021)</vt:lpstr>
      <vt:lpstr>Facebook users regularly select  cross-cutting content.  (Bakshy et al., 2015)</vt:lpstr>
      <vt:lpstr>Audience fragmentation</vt:lpstr>
      <vt:lpstr>Selective exposure ≠ Echo Chambers</vt:lpstr>
      <vt:lpstr>Selective avoidance  Echo Chambers</vt:lpstr>
      <vt:lpstr>Approach vs. avoidance</vt:lpstr>
      <vt:lpstr>Pro &gt; Counter</vt:lpstr>
      <vt:lpstr>But is it avoidance?</vt:lpstr>
      <vt:lpstr>Counter &lt; PRO</vt:lpstr>
      <vt:lpstr>Adding 2-sided messages</vt:lpstr>
      <vt:lpstr>Garrett &amp; Stroud, 2014</vt:lpstr>
      <vt:lpstr>Dvir-Gvirsman et al., 2014</vt:lpstr>
      <vt:lpstr>Peterson &amp; Iyengar, In press</vt:lpstr>
      <vt:lpstr>Mukerjee &amp; Yang, 2020</vt:lpstr>
      <vt:lpstr>Counter &gt; Pro?</vt:lpstr>
      <vt:lpstr>Exposure vs. Engagement</vt:lpstr>
      <vt:lpstr>Looking or Liking</vt:lpstr>
      <vt:lpstr> Conflict aversion helps explain segregation in interpersonal communication networks (Mutz, 2006; Gentzkow &amp; Shapiro, 2011)</vt:lpstr>
      <vt:lpstr>On Reddit, engagement is modestly segregated,  but only some circumstances (Bond &amp; Sweitzer, 2018)</vt:lpstr>
      <vt:lpstr>Engagement “echo chambers” vary by platform (Cinelli et al., 2021)</vt:lpstr>
      <vt:lpstr>People who engage with pseudo-science on Facebook tend not to engage with legitimate science content (Zollo et al., 2016;  Bessi et al., 2015)</vt:lpstr>
      <vt:lpstr>Selective Engagement</vt:lpstr>
      <vt:lpstr>3 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Seeking Attitude-Consistent &amp; Avoiding Attitude-Discrepant Information? Reviewing the evidence</dc:title>
  <dc:creator>Garrett, Kelly</dc:creator>
  <cp:lastModifiedBy>Garrett, Kelly</cp:lastModifiedBy>
  <cp:revision>165</cp:revision>
  <dcterms:created xsi:type="dcterms:W3CDTF">2021-04-10T14:23:22Z</dcterms:created>
  <dcterms:modified xsi:type="dcterms:W3CDTF">2021-04-14T15:10:56Z</dcterms:modified>
</cp:coreProperties>
</file>