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5" r:id="rId1"/>
  </p:sldMasterIdLst>
  <p:notesMasterIdLst>
    <p:notesMasterId r:id="rId26"/>
  </p:notesMasterIdLst>
  <p:handoutMasterIdLst>
    <p:handoutMasterId r:id="rId27"/>
  </p:handoutMasterIdLst>
  <p:sldIdLst>
    <p:sldId id="256" r:id="rId2"/>
    <p:sldId id="365" r:id="rId3"/>
    <p:sldId id="364" r:id="rId4"/>
    <p:sldId id="395" r:id="rId5"/>
    <p:sldId id="367" r:id="rId6"/>
    <p:sldId id="368" r:id="rId7"/>
    <p:sldId id="369" r:id="rId8"/>
    <p:sldId id="370" r:id="rId9"/>
    <p:sldId id="371" r:id="rId10"/>
    <p:sldId id="376" r:id="rId11"/>
    <p:sldId id="396" r:id="rId12"/>
    <p:sldId id="397" r:id="rId13"/>
    <p:sldId id="398" r:id="rId14"/>
    <p:sldId id="399" r:id="rId15"/>
    <p:sldId id="402" r:id="rId16"/>
    <p:sldId id="386" r:id="rId17"/>
    <p:sldId id="385" r:id="rId18"/>
    <p:sldId id="377" r:id="rId19"/>
    <p:sldId id="387" r:id="rId20"/>
    <p:sldId id="388" r:id="rId21"/>
    <p:sldId id="390" r:id="rId22"/>
    <p:sldId id="391" r:id="rId23"/>
    <p:sldId id="392" r:id="rId24"/>
    <p:sldId id="384" r:id="rId25"/>
  </p:sldIdLst>
  <p:sldSz cx="9906000" cy="6858000" type="A4"/>
  <p:notesSz cx="6781800" cy="9926638"/>
  <p:kinsoku lang="ja-JP" invalStChars="、。，．・：；？！゛゜ヽヾゝゞ々ー’”）〕］｝〉》」』】°‰′″℃￠％ぁぃぅぇぉっゃゅょゎァィゥェォッャュョヮヵヶ!%),.:;?]}｡｣､･ｧｨｩｪｫｬｭｮｯｰﾞﾟ" invalEndChars="‘“（〔［｛〈《「『【￥＄$([\{｢￡"/>
  <p:defaultTextStyle>
    <a:defPPr>
      <a:defRPr lang="en-GB"/>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678" autoAdjust="0"/>
    <p:restoredTop sz="94636" autoAdjust="0"/>
  </p:normalViewPr>
  <p:slideViewPr>
    <p:cSldViewPr>
      <p:cViewPr>
        <p:scale>
          <a:sx n="75" d="100"/>
          <a:sy n="75" d="100"/>
        </p:scale>
        <p:origin x="-2502" y="-10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5" d="100"/>
          <a:sy n="35" d="100"/>
        </p:scale>
        <p:origin x="-2268" y="-96"/>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198000" tIns="82800" rIns="198000" bIns="82800" numCol="1" anchor="b" anchorCtr="0" compatLnSpc="1">
            <a:prstTxWarp prst="textNoShape">
              <a:avLst/>
            </a:prstTxWarp>
          </a:bodyPr>
          <a:lstStyle>
            <a:lvl1pPr algn="l">
              <a:defRPr sz="1200"/>
            </a:lvl1pPr>
          </a:lstStyle>
          <a:p>
            <a:pPr>
              <a:defRPr/>
            </a:pPr>
            <a:r>
              <a:rPr lang="en-GB"/>
              <a:t>MMUBS BIT</a:t>
            </a:r>
          </a:p>
        </p:txBody>
      </p:sp>
      <p:sp>
        <p:nvSpPr>
          <p:cNvPr id="3075"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198000" tIns="82800" rIns="198000" bIns="82800" numCol="1" anchor="b" anchorCtr="0" compatLnSpc="1">
            <a:prstTxWarp prst="textNoShape">
              <a:avLst/>
            </a:prstTxWarp>
          </a:bodyPr>
          <a:lstStyle>
            <a:lvl1pPr algn="r">
              <a:defRPr sz="1200"/>
            </a:lvl1pPr>
          </a:lstStyle>
          <a:p>
            <a:pPr>
              <a:defRPr/>
            </a:pPr>
            <a:fld id="{600768C7-4FA9-43B4-89ED-14F01196E8A8}" type="datetime1">
              <a:rPr lang="en-GB"/>
              <a:pPr>
                <a:defRPr/>
              </a:pPr>
              <a:t>24/09/2012</a:t>
            </a:fld>
            <a:endParaRPr lang="en-GB"/>
          </a:p>
        </p:txBody>
      </p:sp>
      <p:sp>
        <p:nvSpPr>
          <p:cNvPr id="3076"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198000" tIns="82800" rIns="198000" bIns="82800" numCol="1" anchor="t" anchorCtr="0" compatLnSpc="1">
            <a:prstTxWarp prst="textNoShape">
              <a:avLst/>
            </a:prstTxWarp>
          </a:bodyPr>
          <a:lstStyle>
            <a:lvl1pPr algn="l">
              <a:defRPr sz="1200"/>
            </a:lvl1pPr>
          </a:lstStyle>
          <a:p>
            <a:pPr>
              <a:defRPr/>
            </a:pPr>
            <a:r>
              <a:rPr lang="en-GB"/>
              <a:t>GM  2008</a:t>
            </a:r>
          </a:p>
        </p:txBody>
      </p:sp>
      <p:sp>
        <p:nvSpPr>
          <p:cNvPr id="3077"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198000" tIns="82800" rIns="198000" bIns="82800" numCol="1" anchor="t" anchorCtr="0" compatLnSpc="1">
            <a:prstTxWarp prst="textNoShape">
              <a:avLst/>
            </a:prstTxWarp>
          </a:bodyPr>
          <a:lstStyle>
            <a:lvl1pPr algn="r">
              <a:defRPr sz="1200"/>
            </a:lvl1pPr>
          </a:lstStyle>
          <a:p>
            <a:pPr>
              <a:defRPr/>
            </a:pPr>
            <a:fld id="{ED0BEFEF-5F7E-4CD5-BB2E-649965F8AD73}" type="slidenum">
              <a:rPr lang="en-GB"/>
              <a:pPr>
                <a:defRPr/>
              </a:pPr>
              <a:t>‹#›</a:t>
            </a:fld>
            <a:endParaRPr lang="en-GB"/>
          </a:p>
        </p:txBody>
      </p:sp>
    </p:spTree>
    <p:extLst>
      <p:ext uri="{BB962C8B-B14F-4D97-AF65-F5344CB8AC3E}">
        <p14:creationId xmlns:p14="http://schemas.microsoft.com/office/powerpoint/2010/main" val="166813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idx="2"/>
          </p:nvPr>
        </p:nvSpPr>
        <p:spPr bwMode="auto">
          <a:xfrm>
            <a:off x="712788" y="750888"/>
            <a:ext cx="5356225" cy="3709987"/>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4875" y="4714875"/>
            <a:ext cx="4972050" cy="430053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52" name="Rectangle 4"/>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198000" tIns="82800" rIns="198000" bIns="82800" numCol="1" anchor="b" anchorCtr="0" compatLnSpc="1">
            <a:prstTxWarp prst="textNoShape">
              <a:avLst/>
            </a:prstTxWarp>
          </a:bodyPr>
          <a:lstStyle>
            <a:lvl1pPr algn="l">
              <a:defRPr sz="1200"/>
            </a:lvl1pPr>
          </a:lstStyle>
          <a:p>
            <a:pPr>
              <a:defRPr/>
            </a:pPr>
            <a:r>
              <a:rPr lang="en-GB"/>
              <a:t>MMUBS BIT</a:t>
            </a:r>
          </a:p>
        </p:txBody>
      </p:sp>
      <p:sp>
        <p:nvSpPr>
          <p:cNvPr id="2053" name="Rectangle 5"/>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198000" tIns="82800" rIns="198000" bIns="82800" numCol="1" anchor="b" anchorCtr="0" compatLnSpc="1">
            <a:prstTxWarp prst="textNoShape">
              <a:avLst/>
            </a:prstTxWarp>
          </a:bodyPr>
          <a:lstStyle>
            <a:lvl1pPr algn="r">
              <a:defRPr sz="1200"/>
            </a:lvl1pPr>
          </a:lstStyle>
          <a:p>
            <a:pPr>
              <a:defRPr/>
            </a:pPr>
            <a:fld id="{5A412FDC-B069-47CF-A820-FDE136C77318}" type="datetime1">
              <a:rPr lang="en-GB"/>
              <a:pPr>
                <a:defRPr/>
              </a:pPr>
              <a:t>24/09/2012</a:t>
            </a:fld>
            <a:endParaRPr lang="en-GB"/>
          </a:p>
        </p:txBody>
      </p:sp>
      <p:sp>
        <p:nvSpPr>
          <p:cNvPr id="2054" name="Rectangle 6"/>
          <p:cNvSpPr>
            <a:spLocks noGrp="1" noChangeArrowheads="1"/>
          </p:cNvSpPr>
          <p:nvPr>
            <p:ph type="ftr" sz="quarter" idx="4"/>
          </p:nvPr>
        </p:nvSpPr>
        <p:spPr bwMode="auto">
          <a:xfrm>
            <a:off x="0" y="9428163"/>
            <a:ext cx="2938463" cy="496887"/>
          </a:xfrm>
          <a:prstGeom prst="rect">
            <a:avLst/>
          </a:prstGeom>
          <a:noFill/>
          <a:ln w="9525">
            <a:noFill/>
            <a:miter lim="800000"/>
            <a:headEnd/>
            <a:tailEnd/>
          </a:ln>
          <a:effectLst/>
        </p:spPr>
        <p:txBody>
          <a:bodyPr vert="horz" wrap="square" lIns="198000" tIns="82800" rIns="198000" bIns="82800" numCol="1" anchor="t" anchorCtr="0" compatLnSpc="1">
            <a:prstTxWarp prst="textNoShape">
              <a:avLst/>
            </a:prstTxWarp>
          </a:bodyPr>
          <a:lstStyle>
            <a:lvl1pPr algn="l">
              <a:defRPr sz="1200"/>
            </a:lvl1pPr>
          </a:lstStyle>
          <a:p>
            <a:pPr>
              <a:defRPr/>
            </a:pPr>
            <a:r>
              <a:rPr lang="en-GB"/>
              <a:t>GM  2008</a:t>
            </a:r>
          </a:p>
        </p:txBody>
      </p:sp>
      <p:sp>
        <p:nvSpPr>
          <p:cNvPr id="2055" name="Rectangle 7"/>
          <p:cNvSpPr>
            <a:spLocks noGrp="1" noChangeArrowheads="1"/>
          </p:cNvSpPr>
          <p:nvPr>
            <p:ph type="sldNum" sz="quarter" idx="5"/>
          </p:nvPr>
        </p:nvSpPr>
        <p:spPr bwMode="auto">
          <a:xfrm>
            <a:off x="3841750" y="9428163"/>
            <a:ext cx="2938463" cy="496887"/>
          </a:xfrm>
          <a:prstGeom prst="rect">
            <a:avLst/>
          </a:prstGeom>
          <a:noFill/>
          <a:ln w="9525">
            <a:noFill/>
            <a:miter lim="800000"/>
            <a:headEnd/>
            <a:tailEnd/>
          </a:ln>
          <a:effectLst/>
        </p:spPr>
        <p:txBody>
          <a:bodyPr vert="horz" wrap="square" lIns="198000" tIns="82800" rIns="198000" bIns="82800" numCol="1" anchor="t" anchorCtr="0" compatLnSpc="1">
            <a:prstTxWarp prst="textNoShape">
              <a:avLst/>
            </a:prstTxWarp>
          </a:bodyPr>
          <a:lstStyle>
            <a:lvl1pPr algn="r">
              <a:defRPr sz="1200"/>
            </a:lvl1pPr>
          </a:lstStyle>
          <a:p>
            <a:pPr>
              <a:defRPr/>
            </a:pPr>
            <a:fld id="{A9D4472E-0637-4347-A904-92FCFB8FF102}" type="slidenum">
              <a:rPr lang="en-GB"/>
              <a:pPr>
                <a:defRPr/>
              </a:pPr>
              <a:t>‹#›</a:t>
            </a:fld>
            <a:endParaRPr lang="en-GB"/>
          </a:p>
        </p:txBody>
      </p:sp>
    </p:spTree>
    <p:extLst>
      <p:ext uri="{BB962C8B-B14F-4D97-AF65-F5344CB8AC3E}">
        <p14:creationId xmlns:p14="http://schemas.microsoft.com/office/powerpoint/2010/main" val="744602020"/>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360363" algn="l" rtl="0" eaLnBrk="0" fontAlgn="base" hangingPunct="0">
      <a:spcBef>
        <a:spcPct val="30000"/>
      </a:spcBef>
      <a:spcAft>
        <a:spcPct val="0"/>
      </a:spcAft>
      <a:defRPr sz="1200" kern="1200">
        <a:solidFill>
          <a:schemeClr val="tx1"/>
        </a:solidFill>
        <a:latin typeface="Arial" charset="0"/>
        <a:ea typeface="+mn-ea"/>
        <a:cs typeface="+mn-cs"/>
      </a:defRPr>
    </a:lvl2pPr>
    <a:lvl3pPr marL="712788" algn="l" rtl="0" eaLnBrk="0" fontAlgn="base" hangingPunct="0">
      <a:spcBef>
        <a:spcPct val="30000"/>
      </a:spcBef>
      <a:spcAft>
        <a:spcPct val="0"/>
      </a:spcAft>
      <a:defRPr sz="1200" kern="1200">
        <a:solidFill>
          <a:schemeClr val="tx1"/>
        </a:solidFill>
        <a:latin typeface="Arial" charset="0"/>
        <a:ea typeface="+mn-ea"/>
        <a:cs typeface="+mn-cs"/>
      </a:defRPr>
    </a:lvl3pPr>
    <a:lvl4pPr marL="1085850" algn="l" rtl="0" eaLnBrk="0" fontAlgn="base" hangingPunct="0">
      <a:spcBef>
        <a:spcPct val="30000"/>
      </a:spcBef>
      <a:spcAft>
        <a:spcPct val="0"/>
      </a:spcAft>
      <a:defRPr sz="1200" kern="1200">
        <a:solidFill>
          <a:schemeClr val="tx1"/>
        </a:solidFill>
        <a:latin typeface="Arial" charset="0"/>
        <a:ea typeface="+mn-ea"/>
        <a:cs typeface="+mn-cs"/>
      </a:defRPr>
    </a:lvl4pPr>
    <a:lvl5pPr marL="1436688"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hdr" sz="quarter"/>
          </p:nvPr>
        </p:nvSpPr>
        <p:spPr>
          <a:noFill/>
        </p:spPr>
        <p:txBody>
          <a:bodyPr/>
          <a:lstStyle/>
          <a:p>
            <a:r>
              <a:rPr lang="en-GB" smtClean="0"/>
              <a:t>MMUBS BIT</a:t>
            </a:r>
          </a:p>
        </p:txBody>
      </p:sp>
      <p:sp>
        <p:nvSpPr>
          <p:cNvPr id="41987" name="Rectangle 6"/>
          <p:cNvSpPr>
            <a:spLocks noGrp="1" noChangeArrowheads="1"/>
          </p:cNvSpPr>
          <p:nvPr>
            <p:ph type="ftr" sz="quarter" idx="4"/>
          </p:nvPr>
        </p:nvSpPr>
        <p:spPr>
          <a:noFill/>
        </p:spPr>
        <p:txBody>
          <a:bodyPr/>
          <a:lstStyle/>
          <a:p>
            <a:r>
              <a:rPr lang="en-GB" smtClean="0"/>
              <a:t>GM  2008</a:t>
            </a:r>
          </a:p>
        </p:txBody>
      </p:sp>
      <p:sp>
        <p:nvSpPr>
          <p:cNvPr id="41988" name="Rectangle 7"/>
          <p:cNvSpPr>
            <a:spLocks noGrp="1" noChangeArrowheads="1"/>
          </p:cNvSpPr>
          <p:nvPr>
            <p:ph type="sldNum" sz="quarter" idx="5"/>
          </p:nvPr>
        </p:nvSpPr>
        <p:spPr>
          <a:noFill/>
        </p:spPr>
        <p:txBody>
          <a:bodyPr/>
          <a:lstStyle/>
          <a:p>
            <a:fld id="{D1F9C523-5EF5-4CA7-BF72-E9AF22410B57}" type="slidenum">
              <a:rPr lang="en-GB" smtClean="0"/>
              <a:pPr/>
              <a:t>1</a:t>
            </a:fld>
            <a:endParaRPr lang="en-GB" smtClean="0"/>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67D51D7-9916-47B9-8CA1-8C916E9C3527}" type="slidenum">
              <a:rPr lang="en-AU" smtClean="0"/>
              <a:pPr/>
              <a:t>16</a:t>
            </a:fld>
            <a:endParaRPr lang="en-AU"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AF1BDDB-EB27-4C74-95CF-421741B4835B}" type="slidenum">
              <a:rPr lang="en-AU" smtClean="0"/>
              <a:pPr/>
              <a:t>17</a:t>
            </a:fld>
            <a:endParaRPr lang="en-AU" smtClean="0"/>
          </a:p>
        </p:txBody>
      </p:sp>
      <p:sp>
        <p:nvSpPr>
          <p:cNvPr id="63491" name="Rectangle 2"/>
          <p:cNvSpPr>
            <a:spLocks noGrp="1" noRot="1" noChangeAspect="1" noChangeArrowheads="1" noTextEdit="1"/>
          </p:cNvSpPr>
          <p:nvPr>
            <p:ph type="sldImg"/>
          </p:nvPr>
        </p:nvSpPr>
        <p:spPr>
          <a:xfrm>
            <a:off x="703263" y="744538"/>
            <a:ext cx="5376862" cy="3722687"/>
          </a:xfrm>
          <a:ln/>
        </p:spPr>
      </p:sp>
      <p:sp>
        <p:nvSpPr>
          <p:cNvPr id="63492" name="Rectangle 3"/>
          <p:cNvSpPr>
            <a:spLocks noGrp="1" noChangeArrowheads="1"/>
          </p:cNvSpPr>
          <p:nvPr>
            <p:ph type="body" idx="1"/>
          </p:nvPr>
        </p:nvSpPr>
        <p:spPr>
          <a:xfrm>
            <a:off x="903288" y="4714875"/>
            <a:ext cx="4975225" cy="4467225"/>
          </a:xfrm>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0A0F784D-D9E9-401A-B8A7-40EFCEB01F8A}" type="slidenum">
              <a:rPr lang="en-AU" smtClean="0"/>
              <a:pPr/>
              <a:t>18</a:t>
            </a:fld>
            <a:endParaRPr lang="en-AU" smtClean="0"/>
          </a:p>
        </p:txBody>
      </p:sp>
      <p:sp>
        <p:nvSpPr>
          <p:cNvPr id="56323" name="Rectangle 2"/>
          <p:cNvSpPr>
            <a:spLocks noGrp="1" noRot="1" noChangeAspect="1" noChangeArrowheads="1" noTextEdit="1"/>
          </p:cNvSpPr>
          <p:nvPr>
            <p:ph type="sldImg"/>
          </p:nvPr>
        </p:nvSpPr>
        <p:spPr>
          <a:xfrm>
            <a:off x="703263" y="744538"/>
            <a:ext cx="5376862" cy="3722687"/>
          </a:xfrm>
          <a:ln/>
        </p:spPr>
      </p:sp>
      <p:sp>
        <p:nvSpPr>
          <p:cNvPr id="56324" name="Rectangle 3"/>
          <p:cNvSpPr>
            <a:spLocks noGrp="1" noChangeArrowheads="1"/>
          </p:cNvSpPr>
          <p:nvPr>
            <p:ph type="body" idx="1"/>
          </p:nvPr>
        </p:nvSpPr>
        <p:spPr>
          <a:xfrm>
            <a:off x="903288" y="4714875"/>
            <a:ext cx="4975225" cy="4467225"/>
          </a:xfrm>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E63D0F3-8FDC-4A2B-8C0D-3CE04D23ACB8}" type="slidenum">
              <a:rPr lang="en-AU" smtClean="0"/>
              <a:pPr/>
              <a:t>24</a:t>
            </a:fld>
            <a:endParaRPr lang="en-AU" smtClean="0"/>
          </a:p>
        </p:txBody>
      </p:sp>
      <p:sp>
        <p:nvSpPr>
          <p:cNvPr id="62467" name="Rectangle 2"/>
          <p:cNvSpPr>
            <a:spLocks noGrp="1" noRot="1" noChangeAspect="1" noChangeArrowheads="1" noTextEdit="1"/>
          </p:cNvSpPr>
          <p:nvPr>
            <p:ph type="sldImg"/>
          </p:nvPr>
        </p:nvSpPr>
        <p:spPr>
          <a:xfrm>
            <a:off x="703263" y="744538"/>
            <a:ext cx="5376862" cy="3722687"/>
          </a:xfrm>
          <a:ln/>
        </p:spPr>
      </p:sp>
      <p:sp>
        <p:nvSpPr>
          <p:cNvPr id="62468" name="Rectangle 3"/>
          <p:cNvSpPr>
            <a:spLocks noGrp="1" noChangeArrowheads="1"/>
          </p:cNvSpPr>
          <p:nvPr>
            <p:ph type="body" idx="1"/>
          </p:nvPr>
        </p:nvSpPr>
        <p:spPr>
          <a:xfrm>
            <a:off x="903288" y="4714875"/>
            <a:ext cx="4975225" cy="4467225"/>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AF7F389-4A38-4352-8566-9B05500535F3}" type="slidenum">
              <a:rPr lang="en-AU" smtClean="0"/>
              <a:pPr/>
              <a:t>2</a:t>
            </a:fld>
            <a:endParaRPr lang="en-AU"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37BA1D6-0291-419D-9C55-9464B1323E8F}" type="slidenum">
              <a:rPr lang="en-US" smtClean="0"/>
              <a:pPr/>
              <a:t>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endParaRPr lang="en-A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D83290A-0697-4D06-85FC-B3008E9CD870}" type="slidenum">
              <a:rPr lang="en-US" smtClean="0"/>
              <a:pPr/>
              <a:t>5</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BFB6109-EA63-4A69-B413-DCC0BE21BA2E}" type="slidenum">
              <a:rPr lang="en-AU" smtClean="0"/>
              <a:pPr/>
              <a:t>6</a:t>
            </a:fld>
            <a:endParaRPr lang="en-AU"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05FD7EE-A894-413F-B57A-C2BFED658259}" type="slidenum">
              <a:rPr lang="en-AU" smtClean="0"/>
              <a:pPr/>
              <a:t>7</a:t>
            </a:fld>
            <a:endParaRPr lang="en-AU"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A582D4A-3985-4AD8-8F02-0CD5CD3AA78D}" type="slidenum">
              <a:rPr lang="en-AU" smtClean="0"/>
              <a:pPr/>
              <a:t>8</a:t>
            </a:fld>
            <a:endParaRPr lang="en-AU"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p:spPr>
        <p:txBody>
          <a:bodyPr/>
          <a:lstStyle/>
          <a:p>
            <a:r>
              <a:rPr lang="en-NZ" smtClean="0"/>
              <a:t>The idea of constant comparison is at the heart of grounded theory method</a:t>
            </a:r>
          </a:p>
          <a:p>
            <a:r>
              <a:rPr lang="en-NZ" smtClean="0"/>
              <a:t>It is an enlightening rule of thumb to help analysis</a:t>
            </a:r>
          </a:p>
          <a:p>
            <a:r>
              <a:rPr lang="en-NZ" smtClean="0"/>
              <a:t>Constant comparison is the process of constantly comparing instances of data you have labelled as a particular category with other instances of data, to see if these categories fit and are workable</a:t>
            </a:r>
          </a:p>
          <a:p>
            <a:r>
              <a:rPr lang="en-NZ" smtClean="0"/>
              <a:t>If the instances mount up, we have what Strauss (1987) and Glaser(1992) called ‘theoretical saturation’</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DB7052E-957E-453A-9C49-A5FB94D13069}" type="slidenum">
              <a:rPr lang="en-AU" smtClean="0"/>
              <a:pPr/>
              <a:t>9</a:t>
            </a:fld>
            <a:endParaRPr lang="en-AU"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BD1CB9C-0A9A-4DCC-B558-2F40B18962EF}" type="slidenum">
              <a:rPr lang="en-AU" smtClean="0"/>
              <a:pPr/>
              <a:t>10</a:t>
            </a:fld>
            <a:endParaRPr lang="en-AU" smtClean="0"/>
          </a:p>
        </p:txBody>
      </p:sp>
      <p:sp>
        <p:nvSpPr>
          <p:cNvPr id="55299" name="Rectangle 2"/>
          <p:cNvSpPr>
            <a:spLocks noGrp="1" noRot="1" noChangeAspect="1" noChangeArrowheads="1" noTextEdit="1"/>
          </p:cNvSpPr>
          <p:nvPr>
            <p:ph type="sldImg"/>
          </p:nvPr>
        </p:nvSpPr>
        <p:spPr>
          <a:xfrm>
            <a:off x="703263" y="744538"/>
            <a:ext cx="5376862" cy="3722687"/>
          </a:xfrm>
          <a:ln/>
        </p:spPr>
      </p:sp>
      <p:sp>
        <p:nvSpPr>
          <p:cNvPr id="55300" name="Rectangle 3"/>
          <p:cNvSpPr>
            <a:spLocks noGrp="1" noChangeArrowheads="1"/>
          </p:cNvSpPr>
          <p:nvPr>
            <p:ph type="body" idx="1"/>
          </p:nvPr>
        </p:nvSpPr>
        <p:spPr>
          <a:xfrm>
            <a:off x="903288" y="4714875"/>
            <a:ext cx="4975225" cy="4467225"/>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913938"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eaLnBrk="1" hangingPunct="1">
              <a:defRPr/>
            </a:pPr>
            <a:endParaRPr lang="en-US"/>
          </a:p>
        </p:txBody>
      </p:sp>
      <p:grpSp>
        <p:nvGrpSpPr>
          <p:cNvPr id="5" name="Group 15"/>
          <p:cNvGrpSpPr>
            <a:grpSpLocks/>
          </p:cNvGrpSpPr>
          <p:nvPr/>
        </p:nvGrpSpPr>
        <p:grpSpPr bwMode="auto">
          <a:xfrm>
            <a:off x="0" y="4946650"/>
            <a:ext cx="9906000" cy="1911350"/>
            <a:chOff x="0" y="4832896"/>
            <a:chExt cx="9144000" cy="2032192"/>
          </a:xfrm>
        </p:grpSpPr>
        <p:sp>
          <p:nvSpPr>
            <p:cNvPr id="6" name="Freeform 5"/>
            <p:cNvSpPr>
              <a:spLocks/>
            </p:cNvSpPr>
            <p:nvPr/>
          </p:nvSpPr>
          <p:spPr bwMode="auto">
            <a:xfrm>
              <a:off x="1688123" y="4832896"/>
              <a:ext cx="7455877"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18"/>
            <p:cNvSpPr>
              <a:spLocks/>
            </p:cNvSpPr>
            <p:nvPr/>
          </p:nvSpPr>
          <p:spPr bwMode="auto">
            <a:xfrm>
              <a:off x="35169" y="5135025"/>
              <a:ext cx="9108831" cy="838869"/>
            </a:xfrm>
            <a:custGeom>
              <a:avLst/>
              <a:gdLst>
                <a:gd name="T0" fmla="*/ 0 w 5760"/>
                <a:gd name="T1" fmla="*/ 0 h 528"/>
                <a:gd name="T2" fmla="*/ 2147483647 w 5760"/>
                <a:gd name="T3" fmla="*/ 0 h 528"/>
                <a:gd name="T4" fmla="*/ 2147483647 w 5760"/>
                <a:gd name="T5" fmla="*/ 1332767423 h 528"/>
                <a:gd name="T6" fmla="*/ 120038895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GB"/>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eaLnBrk="1" hangingPunct="1">
                <a:defRPr/>
              </a:pPr>
              <a:endParaRPr lang="en-US"/>
            </a:p>
          </p:txBody>
        </p:sp>
      </p:grpSp>
      <p:sp>
        <p:nvSpPr>
          <p:cNvPr id="9" name="Title 8"/>
          <p:cNvSpPr>
            <a:spLocks noGrp="1"/>
          </p:cNvSpPr>
          <p:nvPr>
            <p:ph type="ctrTitle"/>
          </p:nvPr>
        </p:nvSpPr>
        <p:spPr>
          <a:xfrm>
            <a:off x="742950" y="1752602"/>
            <a:ext cx="84201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742950" y="3611607"/>
            <a:ext cx="84201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0" name="Date Placeholder 29"/>
          <p:cNvSpPr>
            <a:spLocks noGrp="1"/>
          </p:cNvSpPr>
          <p:nvPr>
            <p:ph type="dt" sz="half" idx="10"/>
          </p:nvPr>
        </p:nvSpPr>
        <p:spPr/>
        <p:txBody>
          <a:bodyPr/>
          <a:lstStyle>
            <a:lvl1pPr>
              <a:defRPr>
                <a:solidFill>
                  <a:srgbClr val="FFFFFF"/>
                </a:solidFill>
              </a:defRPr>
            </a:lvl1pPr>
            <a:extLst/>
          </a:lstStyle>
          <a:p>
            <a:pPr>
              <a:defRPr/>
            </a:pPr>
            <a:endParaRPr lang="en-GB"/>
          </a:p>
        </p:txBody>
      </p:sp>
      <p:sp>
        <p:nvSpPr>
          <p:cNvPr id="11"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12" name="Slide Number Placeholder 26"/>
          <p:cNvSpPr>
            <a:spLocks noGrp="1"/>
          </p:cNvSpPr>
          <p:nvPr>
            <p:ph type="sldNum" sz="quarter" idx="12"/>
          </p:nvPr>
        </p:nvSpPr>
        <p:spPr/>
        <p:txBody>
          <a:bodyPr/>
          <a:lstStyle>
            <a:lvl1pPr>
              <a:defRPr>
                <a:solidFill>
                  <a:srgbClr val="FFFFFF"/>
                </a:solidFill>
              </a:defRPr>
            </a:lvl1pPr>
            <a:extLst/>
          </a:lstStyle>
          <a:p>
            <a:pPr>
              <a:defRPr/>
            </a:pPr>
            <a:fld id="{27EB60F1-4674-4E5D-9E0A-DB80779B7E0D}"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481330"/>
            <a:ext cx="89154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0F38C0C-7087-4519-BD7B-7BCAF11948EB}" type="datetime6">
              <a:rPr lang="en-GB"/>
              <a:pPr>
                <a:defRPr/>
              </a:pPr>
              <a:t>September 12</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GM  2008</a:t>
            </a:r>
          </a:p>
        </p:txBody>
      </p:sp>
      <p:sp>
        <p:nvSpPr>
          <p:cNvPr id="6" name="Slide Number Placeholder 17"/>
          <p:cNvSpPr>
            <a:spLocks noGrp="1"/>
          </p:cNvSpPr>
          <p:nvPr>
            <p:ph type="sldNum" sz="quarter" idx="12"/>
          </p:nvPr>
        </p:nvSpPr>
        <p:spPr/>
        <p:txBody>
          <a:bodyPr/>
          <a:lstStyle>
            <a:lvl1pPr>
              <a:defRPr/>
            </a:lvl1pPr>
          </a:lstStyle>
          <a:p>
            <a:pPr>
              <a:defRPr/>
            </a:pPr>
            <a:fld id="{E66AE8FE-582F-4446-A157-51ACB04587F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4347" y="274641"/>
            <a:ext cx="1925593"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85165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C7E2383-D746-4130-9EC7-4CB4A47A1904}" type="datetime6">
              <a:rPr lang="en-GB"/>
              <a:pPr>
                <a:defRPr/>
              </a:pPr>
              <a:t>September 12</a:t>
            </a:fld>
            <a:endParaRPr lang="en-GB"/>
          </a:p>
        </p:txBody>
      </p:sp>
      <p:sp>
        <p:nvSpPr>
          <p:cNvPr id="5" name="Footer Placeholder 21"/>
          <p:cNvSpPr>
            <a:spLocks noGrp="1"/>
          </p:cNvSpPr>
          <p:nvPr>
            <p:ph type="ftr" sz="quarter" idx="11"/>
          </p:nvPr>
        </p:nvSpPr>
        <p:spPr/>
        <p:txBody>
          <a:bodyPr/>
          <a:lstStyle>
            <a:lvl1pPr>
              <a:defRPr/>
            </a:lvl1pPr>
          </a:lstStyle>
          <a:p>
            <a:pPr>
              <a:defRPr/>
            </a:pPr>
            <a:r>
              <a:rPr lang="en-GB"/>
              <a:t>GM  2008</a:t>
            </a:r>
          </a:p>
        </p:txBody>
      </p:sp>
      <p:sp>
        <p:nvSpPr>
          <p:cNvPr id="6" name="Slide Number Placeholder 17"/>
          <p:cNvSpPr>
            <a:spLocks noGrp="1"/>
          </p:cNvSpPr>
          <p:nvPr>
            <p:ph type="sldNum" sz="quarter" idx="12"/>
          </p:nvPr>
        </p:nvSpPr>
        <p:spPr/>
        <p:txBody>
          <a:bodyPr/>
          <a:lstStyle>
            <a:lvl1pPr>
              <a:defRPr/>
            </a:lvl1pPr>
          </a:lstStyle>
          <a:p>
            <a:pPr>
              <a:defRPr/>
            </a:pPr>
            <a:fld id="{65380689-AD9D-452B-9F3F-42075B93280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C13ED843-69C5-4809-9840-46928D81A7D5}"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940175" y="3005138"/>
            <a:ext cx="198438"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hangingPunct="1">
              <a:defRPr/>
            </a:pPr>
            <a:endParaRPr lang="en-US"/>
          </a:p>
        </p:txBody>
      </p:sp>
      <p:sp>
        <p:nvSpPr>
          <p:cNvPr id="5" name="Chevron 4"/>
          <p:cNvSpPr/>
          <p:nvPr/>
        </p:nvSpPr>
        <p:spPr>
          <a:xfrm>
            <a:off x="3738563" y="3005138"/>
            <a:ext cx="1968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hangingPunct="1">
              <a:defRPr/>
            </a:pPr>
            <a:endParaRPr lang="en-US"/>
          </a:p>
        </p:txBody>
      </p:sp>
      <p:sp>
        <p:nvSpPr>
          <p:cNvPr id="2" name="Title 1"/>
          <p:cNvSpPr>
            <a:spLocks noGrp="1"/>
          </p:cNvSpPr>
          <p:nvPr>
            <p:ph type="title"/>
          </p:nvPr>
        </p:nvSpPr>
        <p:spPr>
          <a:xfrm>
            <a:off x="782574" y="1059712"/>
            <a:ext cx="84201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249606" y="2931712"/>
            <a:ext cx="4953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9A6AAD5F-A9D6-48B2-AA92-A857FB284D7C}" type="datetime6">
              <a:rPr lang="en-GB"/>
              <a:pPr>
                <a:defRPr/>
              </a:pPr>
              <a:t>September 12</a:t>
            </a:fld>
            <a:endParaRPr lang="en-GB"/>
          </a:p>
        </p:txBody>
      </p:sp>
      <p:sp>
        <p:nvSpPr>
          <p:cNvPr id="7" name="Footer Placeholder 4"/>
          <p:cNvSpPr>
            <a:spLocks noGrp="1"/>
          </p:cNvSpPr>
          <p:nvPr>
            <p:ph type="ftr" sz="quarter" idx="11"/>
          </p:nvPr>
        </p:nvSpPr>
        <p:spPr/>
        <p:txBody>
          <a:bodyPr/>
          <a:lstStyle>
            <a:lvl1pPr>
              <a:defRPr/>
            </a:lvl1pPr>
            <a:extLst/>
          </a:lstStyle>
          <a:p>
            <a:pPr>
              <a:defRPr/>
            </a:pPr>
            <a:r>
              <a:rPr lang="en-GB"/>
              <a:t>GM  2008</a:t>
            </a:r>
          </a:p>
        </p:txBody>
      </p:sp>
      <p:sp>
        <p:nvSpPr>
          <p:cNvPr id="8" name="Slide Number Placeholder 5"/>
          <p:cNvSpPr>
            <a:spLocks noGrp="1"/>
          </p:cNvSpPr>
          <p:nvPr>
            <p:ph type="sldNum" sz="quarter" idx="12"/>
          </p:nvPr>
        </p:nvSpPr>
        <p:spPr/>
        <p:txBody>
          <a:bodyPr/>
          <a:lstStyle>
            <a:lvl1pPr>
              <a:defRPr/>
            </a:lvl1pPr>
            <a:extLst/>
          </a:lstStyle>
          <a:p>
            <a:pPr>
              <a:defRPr/>
            </a:pPr>
            <a:fld id="{FA2CFEF8-4799-47CB-9735-7C2C94C3ACF2}"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0" y="1481329"/>
            <a:ext cx="437515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481329"/>
            <a:ext cx="437515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28044702-85D7-414F-844A-32C612B9D9CE}" type="datetime6">
              <a:rPr lang="en-GB"/>
              <a:pPr>
                <a:defRPr/>
              </a:pPr>
              <a:t>September 12</a:t>
            </a:fld>
            <a:endParaRPr lang="en-GB"/>
          </a:p>
        </p:txBody>
      </p:sp>
      <p:sp>
        <p:nvSpPr>
          <p:cNvPr id="6" name="Footer Placeholder 5"/>
          <p:cNvSpPr>
            <a:spLocks noGrp="1"/>
          </p:cNvSpPr>
          <p:nvPr>
            <p:ph type="ftr" sz="quarter" idx="11"/>
          </p:nvPr>
        </p:nvSpPr>
        <p:spPr/>
        <p:txBody>
          <a:bodyPr/>
          <a:lstStyle>
            <a:lvl1pPr>
              <a:defRPr/>
            </a:lvl1pPr>
            <a:extLst/>
          </a:lstStyle>
          <a:p>
            <a:pPr>
              <a:defRPr/>
            </a:pPr>
            <a:r>
              <a:rPr lang="en-GB"/>
              <a:t>GM  2008</a:t>
            </a:r>
          </a:p>
        </p:txBody>
      </p:sp>
      <p:sp>
        <p:nvSpPr>
          <p:cNvPr id="7" name="Slide Number Placeholder 6"/>
          <p:cNvSpPr>
            <a:spLocks noGrp="1"/>
          </p:cNvSpPr>
          <p:nvPr>
            <p:ph type="sldNum" sz="quarter" idx="12"/>
          </p:nvPr>
        </p:nvSpPr>
        <p:spPr/>
        <p:txBody>
          <a:bodyPr/>
          <a:lstStyle>
            <a:lvl1pPr>
              <a:defRPr/>
            </a:lvl1pPr>
            <a:extLst/>
          </a:lstStyle>
          <a:p>
            <a:pPr>
              <a:defRPr/>
            </a:pPr>
            <a:fld id="{4F402CEA-601A-4967-AA37-BF68537C6FB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95300" y="5410200"/>
            <a:ext cx="437687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5032112" y="5410200"/>
            <a:ext cx="4378590"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95300" y="1444295"/>
            <a:ext cx="4376870"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032111" y="1444295"/>
            <a:ext cx="437859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560EF36E-F592-4A16-8B55-59DBC1E1A2FA}" type="datetime6">
              <a:rPr lang="en-GB"/>
              <a:pPr>
                <a:defRPr/>
              </a:pPr>
              <a:t>September 12</a:t>
            </a:fld>
            <a:endParaRPr lang="en-GB"/>
          </a:p>
        </p:txBody>
      </p:sp>
      <p:sp>
        <p:nvSpPr>
          <p:cNvPr id="8" name="Footer Placeholder 7"/>
          <p:cNvSpPr>
            <a:spLocks noGrp="1"/>
          </p:cNvSpPr>
          <p:nvPr>
            <p:ph type="ftr" sz="quarter" idx="11"/>
          </p:nvPr>
        </p:nvSpPr>
        <p:spPr/>
        <p:txBody>
          <a:bodyPr/>
          <a:lstStyle>
            <a:lvl1pPr>
              <a:defRPr/>
            </a:lvl1pPr>
            <a:extLst/>
          </a:lstStyle>
          <a:p>
            <a:pPr>
              <a:defRPr/>
            </a:pPr>
            <a:r>
              <a:rPr lang="en-GB"/>
              <a:t>GM  2008</a:t>
            </a:r>
          </a:p>
        </p:txBody>
      </p:sp>
      <p:sp>
        <p:nvSpPr>
          <p:cNvPr id="9" name="Slide Number Placeholder 8"/>
          <p:cNvSpPr>
            <a:spLocks noGrp="1"/>
          </p:cNvSpPr>
          <p:nvPr>
            <p:ph type="sldNum" sz="quarter" idx="12"/>
          </p:nvPr>
        </p:nvSpPr>
        <p:spPr/>
        <p:txBody>
          <a:bodyPr/>
          <a:lstStyle>
            <a:lvl1pPr>
              <a:defRPr/>
            </a:lvl1pPr>
            <a:extLst/>
          </a:lstStyle>
          <a:p>
            <a:pPr>
              <a:defRPr/>
            </a:pPr>
            <a:fld id="{D52720B2-074A-40D5-A1BC-4C46AFA28FC1}"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C51626ED-6973-4BF8-82AF-772BE33ACDF0}" type="datetime6">
              <a:rPr lang="en-GB"/>
              <a:pPr>
                <a:defRPr/>
              </a:pPr>
              <a:t>September 12</a:t>
            </a:fld>
            <a:endParaRPr lang="en-GB"/>
          </a:p>
        </p:txBody>
      </p:sp>
      <p:sp>
        <p:nvSpPr>
          <p:cNvPr id="4" name="Footer Placeholder 3"/>
          <p:cNvSpPr>
            <a:spLocks noGrp="1"/>
          </p:cNvSpPr>
          <p:nvPr>
            <p:ph type="ftr" sz="quarter" idx="11"/>
          </p:nvPr>
        </p:nvSpPr>
        <p:spPr/>
        <p:txBody>
          <a:bodyPr/>
          <a:lstStyle>
            <a:lvl1pPr>
              <a:defRPr/>
            </a:lvl1pPr>
            <a:extLst/>
          </a:lstStyle>
          <a:p>
            <a:pPr>
              <a:defRPr/>
            </a:pPr>
            <a:r>
              <a:rPr lang="en-GB"/>
              <a:t>GM  2008</a:t>
            </a:r>
          </a:p>
        </p:txBody>
      </p:sp>
      <p:sp>
        <p:nvSpPr>
          <p:cNvPr id="5" name="Slide Number Placeholder 4"/>
          <p:cNvSpPr>
            <a:spLocks noGrp="1"/>
          </p:cNvSpPr>
          <p:nvPr>
            <p:ph type="sldNum" sz="quarter" idx="12"/>
          </p:nvPr>
        </p:nvSpPr>
        <p:spPr/>
        <p:txBody>
          <a:bodyPr/>
          <a:lstStyle>
            <a:lvl1pPr>
              <a:defRPr/>
            </a:lvl1pPr>
            <a:extLst/>
          </a:lstStyle>
          <a:p>
            <a:pPr>
              <a:defRPr/>
            </a:pPr>
            <a:fld id="{98DF2E72-C948-49A3-9895-D49A0FAB349F}"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A545027-1475-4E5C-B089-171C5FE83495}" type="datetime6">
              <a:rPr lang="en-GB"/>
              <a:pPr>
                <a:defRPr/>
              </a:pPr>
              <a:t>September 12</a:t>
            </a:fld>
            <a:endParaRPr lang="en-GB"/>
          </a:p>
        </p:txBody>
      </p:sp>
      <p:sp>
        <p:nvSpPr>
          <p:cNvPr id="3" name="Footer Placeholder 21"/>
          <p:cNvSpPr>
            <a:spLocks noGrp="1"/>
          </p:cNvSpPr>
          <p:nvPr>
            <p:ph type="ftr" sz="quarter" idx="11"/>
          </p:nvPr>
        </p:nvSpPr>
        <p:spPr/>
        <p:txBody>
          <a:bodyPr/>
          <a:lstStyle>
            <a:lvl1pPr>
              <a:defRPr/>
            </a:lvl1pPr>
          </a:lstStyle>
          <a:p>
            <a:pPr>
              <a:defRPr/>
            </a:pPr>
            <a:r>
              <a:rPr lang="en-GB"/>
              <a:t>GM  2008</a:t>
            </a:r>
          </a:p>
        </p:txBody>
      </p:sp>
      <p:sp>
        <p:nvSpPr>
          <p:cNvPr id="4" name="Slide Number Placeholder 17"/>
          <p:cNvSpPr>
            <a:spLocks noGrp="1"/>
          </p:cNvSpPr>
          <p:nvPr>
            <p:ph type="sldNum" sz="quarter" idx="12"/>
          </p:nvPr>
        </p:nvSpPr>
        <p:spPr/>
        <p:txBody>
          <a:bodyPr/>
          <a:lstStyle>
            <a:lvl1pPr>
              <a:defRPr/>
            </a:lvl1pPr>
          </a:lstStyle>
          <a:p>
            <a:pPr>
              <a:defRPr/>
            </a:pPr>
            <a:fld id="{0D12A545-064D-4A3F-B37D-1D93B53FF3A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90600" y="4876800"/>
            <a:ext cx="8105257"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787900" y="5355102"/>
            <a:ext cx="4305808"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90600" y="274320"/>
            <a:ext cx="8103108"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BEA2423-E539-49C9-BAE8-7F213C6974A5}" type="datetime6">
              <a:rPr lang="en-GB"/>
              <a:pPr>
                <a:defRPr/>
              </a:pPr>
              <a:t>September 12</a:t>
            </a:fld>
            <a:endParaRPr lang="en-GB"/>
          </a:p>
        </p:txBody>
      </p:sp>
      <p:sp>
        <p:nvSpPr>
          <p:cNvPr id="6" name="Footer Placeholder 5"/>
          <p:cNvSpPr>
            <a:spLocks noGrp="1"/>
          </p:cNvSpPr>
          <p:nvPr>
            <p:ph type="ftr" sz="quarter" idx="11"/>
          </p:nvPr>
        </p:nvSpPr>
        <p:spPr/>
        <p:txBody>
          <a:bodyPr/>
          <a:lstStyle>
            <a:lvl1pPr>
              <a:defRPr/>
            </a:lvl1pPr>
            <a:extLst/>
          </a:lstStyle>
          <a:p>
            <a:pPr>
              <a:defRPr/>
            </a:pPr>
            <a:r>
              <a:rPr lang="en-GB"/>
              <a:t>GM  2008</a:t>
            </a:r>
          </a:p>
        </p:txBody>
      </p:sp>
      <p:sp>
        <p:nvSpPr>
          <p:cNvPr id="7" name="Slide Number Placeholder 6"/>
          <p:cNvSpPr>
            <a:spLocks noGrp="1"/>
          </p:cNvSpPr>
          <p:nvPr>
            <p:ph type="sldNum" sz="quarter" idx="12"/>
          </p:nvPr>
        </p:nvSpPr>
        <p:spPr/>
        <p:txBody>
          <a:bodyPr/>
          <a:lstStyle>
            <a:lvl1pPr>
              <a:defRPr/>
            </a:lvl1pPr>
            <a:extLst/>
          </a:lstStyle>
          <a:p>
            <a:pPr>
              <a:defRPr/>
            </a:pPr>
            <a:fld id="{69E77EB2-6F6C-4EED-A02B-710A5385C6E7}"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41338" y="5945188"/>
            <a:ext cx="5351462"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15"/>
          <p:cNvSpPr>
            <a:spLocks/>
          </p:cNvSpPr>
          <p:nvPr/>
        </p:nvSpPr>
        <p:spPr bwMode="auto">
          <a:xfrm>
            <a:off x="525463" y="5938838"/>
            <a:ext cx="3998912" cy="933450"/>
          </a:xfrm>
          <a:custGeom>
            <a:avLst/>
            <a:gdLst>
              <a:gd name="T0" fmla="*/ 0 w 5591"/>
              <a:gd name="T1" fmla="*/ 0 h 588"/>
              <a:gd name="T2" fmla="*/ 2147483647 w 5591"/>
              <a:gd name="T3" fmla="*/ 0 h 588"/>
              <a:gd name="T4" fmla="*/ 2147483647 w 5591"/>
              <a:gd name="T5" fmla="*/ 1330642500 h 588"/>
              <a:gd name="T6" fmla="*/ 24555651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GB"/>
          </a:p>
        </p:txBody>
      </p:sp>
      <p:sp>
        <p:nvSpPr>
          <p:cNvPr id="7" name="Right Triangle 6"/>
          <p:cNvSpPr>
            <a:spLocks/>
          </p:cNvSpPr>
          <p:nvPr/>
        </p:nvSpPr>
        <p:spPr bwMode="auto">
          <a:xfrm>
            <a:off x="-6545" y="5791253"/>
            <a:ext cx="3685840"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eaLnBrk="1" hangingPunct="1">
              <a:defRPr/>
            </a:pPr>
            <a:endParaRPr lang="en-US"/>
          </a:p>
        </p:txBody>
      </p:sp>
      <p:cxnSp>
        <p:nvCxnSpPr>
          <p:cNvPr id="8" name="Straight Connector 7"/>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9386888" y="4987925"/>
            <a:ext cx="1968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hangingPunct="1">
              <a:defRPr/>
            </a:pPr>
            <a:endParaRPr lang="en-US"/>
          </a:p>
        </p:txBody>
      </p:sp>
      <p:sp>
        <p:nvSpPr>
          <p:cNvPr id="10" name="Chevron 9"/>
          <p:cNvSpPr/>
          <p:nvPr/>
        </p:nvSpPr>
        <p:spPr>
          <a:xfrm>
            <a:off x="9183688" y="4987925"/>
            <a:ext cx="1984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hangingPunct="1">
              <a:defRPr/>
            </a:pPr>
            <a:endParaRPr lang="en-US"/>
          </a:p>
        </p:txBody>
      </p:sp>
      <p:sp>
        <p:nvSpPr>
          <p:cNvPr id="4" name="Text Placeholder 3"/>
          <p:cNvSpPr>
            <a:spLocks noGrp="1"/>
          </p:cNvSpPr>
          <p:nvPr>
            <p:ph type="body" sz="half" idx="2"/>
          </p:nvPr>
        </p:nvSpPr>
        <p:spPr>
          <a:xfrm>
            <a:off x="1236335" y="5443402"/>
            <a:ext cx="77597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47650" y="189968"/>
            <a:ext cx="94107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47650" y="4865122"/>
            <a:ext cx="874838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391044EF-6A19-45D8-BABE-C72CA24F0312}" type="datetime6">
              <a:rPr lang="en-GB"/>
              <a:pPr>
                <a:defRPr/>
              </a:pPr>
              <a:t>September 12</a:t>
            </a:fld>
            <a:endParaRPr lang="en-GB"/>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GB"/>
              <a:t>GM  2008</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6C14ECEE-B0A2-43D1-AE0A-BB265656535D}"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41338" y="5945188"/>
            <a:ext cx="5351462"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027" name="Freeform 11"/>
          <p:cNvSpPr>
            <a:spLocks/>
          </p:cNvSpPr>
          <p:nvPr/>
        </p:nvSpPr>
        <p:spPr bwMode="auto">
          <a:xfrm>
            <a:off x="525463" y="5938838"/>
            <a:ext cx="3998912" cy="933450"/>
          </a:xfrm>
          <a:custGeom>
            <a:avLst/>
            <a:gdLst>
              <a:gd name="T0" fmla="*/ 0 w 5591"/>
              <a:gd name="T1" fmla="*/ 0 h 588"/>
              <a:gd name="T2" fmla="*/ 2147483647 w 5591"/>
              <a:gd name="T3" fmla="*/ 0 h 588"/>
              <a:gd name="T4" fmla="*/ 2147483647 w 5591"/>
              <a:gd name="T5" fmla="*/ 1330642500 h 588"/>
              <a:gd name="T6" fmla="*/ 24555651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GB"/>
          </a:p>
        </p:txBody>
      </p:sp>
      <p:sp>
        <p:nvSpPr>
          <p:cNvPr id="14" name="Right Triangle 13"/>
          <p:cNvSpPr>
            <a:spLocks/>
          </p:cNvSpPr>
          <p:nvPr/>
        </p:nvSpPr>
        <p:spPr bwMode="auto">
          <a:xfrm>
            <a:off x="-6545" y="5791253"/>
            <a:ext cx="3685840"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eaLnBrk="1" hangingPunct="1">
              <a:defRPr/>
            </a:pPr>
            <a:endParaRPr lang="en-US"/>
          </a:p>
        </p:txBody>
      </p:sp>
      <p:cxnSp>
        <p:nvCxnSpPr>
          <p:cNvPr id="15" name="Straight Connector 14"/>
          <p:cNvCxnSpPr/>
          <p:nvPr/>
        </p:nvCxnSpPr>
        <p:spPr>
          <a:xfrm>
            <a:off x="-10006" y="5787739"/>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2057" name="Text Placeholder 29"/>
          <p:cNvSpPr>
            <a:spLocks noGrp="1"/>
          </p:cNvSpPr>
          <p:nvPr>
            <p:ph type="body" idx="1"/>
          </p:nvPr>
        </p:nvSpPr>
        <p:spPr bwMode="auto">
          <a:xfrm>
            <a:off x="495300" y="1481138"/>
            <a:ext cx="89154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7288213" y="6408738"/>
            <a:ext cx="2079625" cy="365125"/>
          </a:xfrm>
          <a:prstGeom prst="rect">
            <a:avLst/>
          </a:prstGeom>
        </p:spPr>
        <p:txBody>
          <a:bodyPr vert="horz" anchor="b"/>
          <a:lstStyle>
            <a:lvl1pPr algn="l" eaLnBrk="1" latinLnBrk="0" hangingPunct="1">
              <a:defRPr kumimoji="0" sz="1000">
                <a:solidFill>
                  <a:schemeClr val="tx1"/>
                </a:solidFill>
              </a:defRPr>
            </a:lvl1pPr>
            <a:extLst/>
          </a:lstStyle>
          <a:p>
            <a:pPr>
              <a:defRPr/>
            </a:pPr>
            <a:fld id="{16145366-7ED9-44AE-B110-381AEEEAC624}" type="datetime6">
              <a:rPr lang="en-GB"/>
              <a:pPr>
                <a:defRPr/>
              </a:pPr>
              <a:t>September 12</a:t>
            </a:fld>
            <a:endParaRPr lang="en-GB"/>
          </a:p>
        </p:txBody>
      </p:sp>
      <p:sp>
        <p:nvSpPr>
          <p:cNvPr id="22" name="Footer Placeholder 21"/>
          <p:cNvSpPr>
            <a:spLocks noGrp="1"/>
          </p:cNvSpPr>
          <p:nvPr>
            <p:ph type="ftr" sz="quarter" idx="3"/>
          </p:nvPr>
        </p:nvSpPr>
        <p:spPr>
          <a:xfrm>
            <a:off x="4745038" y="6408738"/>
            <a:ext cx="2546350"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GB"/>
              <a:t>GM  2008</a:t>
            </a:r>
          </a:p>
        </p:txBody>
      </p:sp>
      <p:sp>
        <p:nvSpPr>
          <p:cNvPr id="18" name="Slide Number Placeholder 17"/>
          <p:cNvSpPr>
            <a:spLocks noGrp="1"/>
          </p:cNvSpPr>
          <p:nvPr>
            <p:ph type="sldNum" sz="quarter" idx="4"/>
          </p:nvPr>
        </p:nvSpPr>
        <p:spPr>
          <a:xfrm>
            <a:off x="9367838" y="6408738"/>
            <a:ext cx="396875"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96B7F4FB-A524-4AF2-A1DF-AA21E4681C2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31" r:id="rId7"/>
    <p:sldLayoutId id="2147483940" r:id="rId8"/>
    <p:sldLayoutId id="2147483941" r:id="rId9"/>
    <p:sldLayoutId id="2147483932" r:id="rId10"/>
    <p:sldLayoutId id="214748393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groundedtheory.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gtm.vlsm.org/" TargetMode="External"/><Relationship Id="rId5" Type="http://schemas.openxmlformats.org/officeDocument/2006/relationships/hyperlink" Target="http://en.wikipedia.org/wiki/Grounded_theory_(Glaser)" TargetMode="External"/><Relationship Id="rId4" Type="http://schemas.openxmlformats.org/officeDocument/2006/relationships/hyperlink" Target="http://www.qual.auckland.ac.nz/grndrefs.aspx"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cstate="print"/>
          <a:srcRect/>
          <a:stretch>
            <a:fillRect/>
          </a:stretch>
        </p:blipFill>
        <p:spPr bwMode="auto">
          <a:xfrm>
            <a:off x="1857375" y="692150"/>
            <a:ext cx="4554538" cy="698500"/>
          </a:xfrm>
          <a:prstGeom prst="rect">
            <a:avLst/>
          </a:prstGeom>
          <a:noFill/>
          <a:ln w="12700">
            <a:noFill/>
            <a:miter lim="800000"/>
            <a:headEnd/>
            <a:tailEnd/>
          </a:ln>
        </p:spPr>
      </p:pic>
      <p:sp>
        <p:nvSpPr>
          <p:cNvPr id="4100" name="Rectangle 28"/>
          <p:cNvSpPr>
            <a:spLocks noGrp="1" noChangeArrowheads="1"/>
          </p:cNvSpPr>
          <p:nvPr>
            <p:ph type="ctrTitle"/>
          </p:nvPr>
        </p:nvSpPr>
        <p:spPr>
          <a:xfrm>
            <a:off x="1023910" y="1604964"/>
            <a:ext cx="7358114" cy="2109788"/>
          </a:xfrm>
        </p:spPr>
        <p:txBody>
          <a:bodyPr>
            <a:noAutofit/>
          </a:bodyPr>
          <a:lstStyle/>
          <a:p>
            <a:pPr algn="ctr" eaLnBrk="1" fontAlgn="auto" hangingPunct="1">
              <a:spcAft>
                <a:spcPts val="0"/>
              </a:spcAft>
              <a:defRPr/>
            </a:pPr>
            <a:r>
              <a:rPr lang="en-GB" sz="3600" dirty="0" smtClean="0">
                <a:solidFill>
                  <a:schemeClr val="tx1"/>
                </a:solidFill>
              </a:rPr>
              <a:t>Grounded Theory for ABM: A Meeting of Methods?</a:t>
            </a:r>
          </a:p>
        </p:txBody>
      </p:sp>
      <p:sp>
        <p:nvSpPr>
          <p:cNvPr id="11268" name="Rectangle 29"/>
          <p:cNvSpPr>
            <a:spLocks noGrp="1" noChangeArrowheads="1"/>
          </p:cNvSpPr>
          <p:nvPr>
            <p:ph type="subTitle" idx="1"/>
          </p:nvPr>
        </p:nvSpPr>
        <p:spPr>
          <a:xfrm>
            <a:off x="1238250" y="4429125"/>
            <a:ext cx="4357688" cy="520700"/>
          </a:xfrm>
        </p:spPr>
        <p:txBody>
          <a:bodyPr/>
          <a:lstStyle/>
          <a:p>
            <a:pPr marR="0" algn="l" eaLnBrk="1" hangingPunct="1"/>
            <a:r>
              <a:rPr lang="en-US" smtClean="0"/>
              <a:t>Professor Cathy Urquhart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C38C4F86-2E9B-4EF0-963B-E3A29B1E1D4C}" type="slidenum">
              <a:rPr lang="en-US" smtClean="0"/>
              <a:pPr/>
              <a:t>10</a:t>
            </a:fld>
            <a:endParaRPr lang="en-US" smtClean="0"/>
          </a:p>
        </p:txBody>
      </p:sp>
      <p:sp>
        <p:nvSpPr>
          <p:cNvPr id="542722" name="Rectangle 2"/>
          <p:cNvSpPr>
            <a:spLocks noGrp="1" noChangeArrowheads="1"/>
          </p:cNvSpPr>
          <p:nvPr>
            <p:ph type="title"/>
          </p:nvPr>
        </p:nvSpPr>
        <p:spPr/>
        <p:txBody>
          <a:bodyPr>
            <a:normAutofit fontScale="90000"/>
          </a:bodyPr>
          <a:lstStyle/>
          <a:p>
            <a:pPr>
              <a:defRPr/>
            </a:pPr>
            <a:r>
              <a:rPr lang="en-US"/>
              <a:t>How Grounded Theory Approaches Coding</a:t>
            </a:r>
          </a:p>
        </p:txBody>
      </p:sp>
      <p:sp>
        <p:nvSpPr>
          <p:cNvPr id="24580" name="Rectangle 3"/>
          <p:cNvSpPr>
            <a:spLocks noGrp="1" noChangeArrowheads="1"/>
          </p:cNvSpPr>
          <p:nvPr>
            <p:ph type="body" idx="1"/>
          </p:nvPr>
        </p:nvSpPr>
        <p:spPr/>
        <p:txBody>
          <a:bodyPr/>
          <a:lstStyle/>
          <a:p>
            <a:pPr marL="609600" indent="-609600">
              <a:lnSpc>
                <a:spcPct val="90000"/>
              </a:lnSpc>
              <a:buFontTx/>
              <a:buAutoNum type="arabicPeriod"/>
            </a:pPr>
            <a:r>
              <a:rPr lang="en-US" sz="2800" u="sng" smtClean="0"/>
              <a:t>Open coding</a:t>
            </a:r>
            <a:r>
              <a:rPr lang="en-US" sz="2800" smtClean="0"/>
              <a:t> - the data is examined and coded at a word or sentence level.</a:t>
            </a:r>
          </a:p>
          <a:p>
            <a:pPr marL="609600" indent="-609600">
              <a:lnSpc>
                <a:spcPct val="90000"/>
              </a:lnSpc>
              <a:buFontTx/>
              <a:buAutoNum type="arabicPeriod"/>
            </a:pPr>
            <a:r>
              <a:rPr lang="en-US" sz="2800" u="sng" smtClean="0"/>
              <a:t>Selective coding</a:t>
            </a:r>
            <a:r>
              <a:rPr lang="en-US" sz="2800" smtClean="0"/>
              <a:t> – coding around emergent categories.</a:t>
            </a:r>
          </a:p>
          <a:p>
            <a:pPr marL="609600" indent="-609600">
              <a:lnSpc>
                <a:spcPct val="90000"/>
              </a:lnSpc>
              <a:buFontTx/>
              <a:buAutoNum type="arabicPeriod"/>
            </a:pPr>
            <a:r>
              <a:rPr lang="en-US" sz="2800" u="sng" smtClean="0"/>
              <a:t>Theoretical coding</a:t>
            </a:r>
            <a:r>
              <a:rPr lang="en-US" sz="2800" smtClean="0"/>
              <a:t> - coding for one or two ‘core’ categories and considering the relationships</a:t>
            </a:r>
          </a:p>
          <a:p>
            <a:pPr marL="609600" indent="-609600">
              <a:lnSpc>
                <a:spcPct val="90000"/>
              </a:lnSpc>
              <a:buFontTx/>
              <a:buAutoNum type="arabicPeriod"/>
            </a:pPr>
            <a:endParaRPr lang="en-US" sz="2800" smtClean="0"/>
          </a:p>
          <a:p>
            <a:pPr marL="609600" indent="-609600">
              <a:lnSpc>
                <a:spcPct val="90000"/>
              </a:lnSpc>
              <a:buFontTx/>
              <a:buNone/>
            </a:pPr>
            <a:r>
              <a:rPr lang="en-US" sz="2800" smtClean="0"/>
              <a:t>Note: Glaser version.</a:t>
            </a:r>
          </a:p>
          <a:p>
            <a:pPr marL="609600" indent="-609600">
              <a:lnSpc>
                <a:spcPct val="90000"/>
              </a:lnSpc>
              <a:buFontTx/>
              <a:buNone/>
            </a:pPr>
            <a:r>
              <a:rPr lang="en-US" sz="2800" smtClean="0"/>
              <a:t>Strauss and Corbin – open, axial, selective stages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Many options for relating categories, one of which may be of particular interest to ABM colleagues. </a:t>
            </a:r>
            <a:r>
              <a:rPr lang="en-GB" dirty="0"/>
              <a:t>Glaser (2005) gives some wonderful nuances of causation in this theoretical code family. </a:t>
            </a:r>
          </a:p>
          <a:p>
            <a:r>
              <a:rPr lang="en-GB" dirty="0" smtClean="0"/>
              <a:t>Causal </a:t>
            </a:r>
            <a:r>
              <a:rPr lang="en-GB" dirty="0"/>
              <a:t>family – a relative of the 6Cs family, it includes several aspects: 1) bias random walk, 2) amplifying causal looping, 3) conjectural causation, 4) repetitive causal reproductions, 5) </a:t>
            </a:r>
            <a:r>
              <a:rPr lang="en-GB" dirty="0" err="1"/>
              <a:t>equifinality</a:t>
            </a:r>
            <a:r>
              <a:rPr lang="en-GB" dirty="0"/>
              <a:t>, 6) reciprocal causation, 7) triggers, 8) causal paths, 9) perpetual causal looping 	</a:t>
            </a:r>
          </a:p>
        </p:txBody>
      </p:sp>
      <p:sp>
        <p:nvSpPr>
          <p:cNvPr id="3" name="Title 2"/>
          <p:cNvSpPr>
            <a:spLocks noGrp="1"/>
          </p:cNvSpPr>
          <p:nvPr>
            <p:ph type="title"/>
          </p:nvPr>
        </p:nvSpPr>
        <p:spPr/>
        <p:txBody>
          <a:bodyPr/>
          <a:lstStyle/>
          <a:p>
            <a:r>
              <a:rPr lang="en-GB" dirty="0" smtClean="0"/>
              <a:t>Theoretical coding is important</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11</a:t>
            </a:fld>
            <a:endParaRPr lang="en-GB"/>
          </a:p>
        </p:txBody>
      </p:sp>
    </p:spTree>
    <p:extLst>
      <p:ext uri="{BB962C8B-B14F-4D97-AF65-F5344CB8AC3E}">
        <p14:creationId xmlns:p14="http://schemas.microsoft.com/office/powerpoint/2010/main" val="253904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‘Bias random walk’ – all variables are in a flux, ‘then on the introduction of a crucial variable … then of a sudden all of the variables fall into organisation’ </a:t>
            </a:r>
          </a:p>
          <a:p>
            <a:r>
              <a:rPr lang="en-GB" dirty="0" smtClean="0"/>
              <a:t>‘Amplifying causal looping’ – ‘consequences become causes, and one sees either worsening or improving progressions or escalating severity’ </a:t>
            </a:r>
          </a:p>
          <a:p>
            <a:r>
              <a:rPr lang="en-GB" dirty="0" smtClean="0"/>
              <a:t>‘Conjectural causation’ – it is not always easy to identify decisive causal combinations. </a:t>
            </a:r>
          </a:p>
          <a:p>
            <a:r>
              <a:rPr lang="en-GB" dirty="0" smtClean="0"/>
              <a:t>‘</a:t>
            </a:r>
            <a:endParaRPr lang="en-GB" dirty="0"/>
          </a:p>
        </p:txBody>
      </p:sp>
      <p:sp>
        <p:nvSpPr>
          <p:cNvPr id="3" name="Title 2"/>
          <p:cNvSpPr>
            <a:spLocks noGrp="1"/>
          </p:cNvSpPr>
          <p:nvPr>
            <p:ph type="title"/>
          </p:nvPr>
        </p:nvSpPr>
        <p:spPr/>
        <p:txBody>
          <a:bodyPr/>
          <a:lstStyle/>
          <a:p>
            <a:r>
              <a:rPr lang="en-GB" dirty="0" smtClean="0"/>
              <a:t>Causal codes - 1</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12</a:t>
            </a:fld>
            <a:endParaRPr lang="en-GB"/>
          </a:p>
        </p:txBody>
      </p:sp>
    </p:spTree>
    <p:extLst>
      <p:ext uri="{BB962C8B-B14F-4D97-AF65-F5344CB8AC3E}">
        <p14:creationId xmlns:p14="http://schemas.microsoft.com/office/powerpoint/2010/main" val="659832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Repetitive causal reproductions’ – a repeated action keeps producing the same consequences. </a:t>
            </a:r>
          </a:p>
          <a:p>
            <a:r>
              <a:rPr lang="en-GB" dirty="0"/>
              <a:t>‘</a:t>
            </a:r>
            <a:r>
              <a:rPr lang="en-GB" dirty="0" err="1"/>
              <a:t>Equifinality</a:t>
            </a:r>
            <a:r>
              <a:rPr lang="en-GB" dirty="0"/>
              <a:t>’ – no matter what the causes and paths, the same consequence will occur. </a:t>
            </a:r>
          </a:p>
          <a:p>
            <a:r>
              <a:rPr lang="en-GB" dirty="0"/>
              <a:t>‘Reciprocal causation’ – there is a similar interaction of effects or amplified causal looping. </a:t>
            </a:r>
          </a:p>
          <a:p>
            <a:r>
              <a:rPr lang="en-GB" dirty="0"/>
              <a:t>‘Triggers’ – sudden causes that set off a consequence or set of consequences. </a:t>
            </a:r>
          </a:p>
          <a:p>
            <a:r>
              <a:rPr lang="en-GB" dirty="0" smtClean="0"/>
              <a:t>‘</a:t>
            </a:r>
            <a:endParaRPr lang="en-GB" dirty="0"/>
          </a:p>
        </p:txBody>
      </p:sp>
      <p:sp>
        <p:nvSpPr>
          <p:cNvPr id="3" name="Title 2"/>
          <p:cNvSpPr>
            <a:spLocks noGrp="1"/>
          </p:cNvSpPr>
          <p:nvPr>
            <p:ph type="title"/>
          </p:nvPr>
        </p:nvSpPr>
        <p:spPr/>
        <p:txBody>
          <a:bodyPr/>
          <a:lstStyle/>
          <a:p>
            <a:r>
              <a:rPr lang="en-GB" dirty="0" smtClean="0"/>
              <a:t>Causal codes - 2</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13</a:t>
            </a:fld>
            <a:endParaRPr lang="en-GB"/>
          </a:p>
        </p:txBody>
      </p:sp>
    </p:spTree>
    <p:extLst>
      <p:ext uri="{BB962C8B-B14F-4D97-AF65-F5344CB8AC3E}">
        <p14:creationId xmlns:p14="http://schemas.microsoft.com/office/powerpoint/2010/main" val="229826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Causal paths’ – used to intervene in changing or stopping a consequence. </a:t>
            </a:r>
          </a:p>
          <a:p>
            <a:r>
              <a:rPr lang="en-GB" dirty="0"/>
              <a:t>‘Perpetual causal looping’ – a mathematical model, an ordered calculated growth of increased size based on a set temporal path. 	</a:t>
            </a:r>
          </a:p>
          <a:p>
            <a:endParaRPr lang="en-GB" dirty="0"/>
          </a:p>
        </p:txBody>
      </p:sp>
      <p:sp>
        <p:nvSpPr>
          <p:cNvPr id="3" name="Title 2"/>
          <p:cNvSpPr>
            <a:spLocks noGrp="1"/>
          </p:cNvSpPr>
          <p:nvPr>
            <p:ph type="title"/>
          </p:nvPr>
        </p:nvSpPr>
        <p:spPr/>
        <p:txBody>
          <a:bodyPr/>
          <a:lstStyle/>
          <a:p>
            <a:r>
              <a:rPr lang="en-GB" dirty="0" smtClean="0"/>
              <a:t>Causal codes - 3</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14</a:t>
            </a:fld>
            <a:endParaRPr lang="en-GB"/>
          </a:p>
        </p:txBody>
      </p:sp>
    </p:spTree>
    <p:extLst>
      <p:ext uri="{BB962C8B-B14F-4D97-AF65-F5344CB8AC3E}">
        <p14:creationId xmlns:p14="http://schemas.microsoft.com/office/powerpoint/2010/main" val="171046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ABM and GT are closer than we might think?</a:t>
            </a:r>
          </a:p>
          <a:p>
            <a:r>
              <a:rPr lang="en-GB" dirty="0" smtClean="0"/>
              <a:t>Both are in my view inductive methods</a:t>
            </a:r>
          </a:p>
          <a:p>
            <a:r>
              <a:rPr lang="en-GB" dirty="0" smtClean="0"/>
              <a:t>Challenges are numerous</a:t>
            </a:r>
          </a:p>
          <a:p>
            <a:r>
              <a:rPr lang="en-GB" dirty="0" smtClean="0"/>
              <a:t>Can GT help with isolating actions and agents?</a:t>
            </a:r>
          </a:p>
          <a:p>
            <a:r>
              <a:rPr lang="en-GB" dirty="0" smtClean="0"/>
              <a:t>What would be the methodological sequence if we combined both methods?</a:t>
            </a:r>
          </a:p>
        </p:txBody>
      </p:sp>
      <p:sp>
        <p:nvSpPr>
          <p:cNvPr id="3" name="Title 2"/>
          <p:cNvSpPr>
            <a:spLocks noGrp="1"/>
          </p:cNvSpPr>
          <p:nvPr>
            <p:ph type="title"/>
          </p:nvPr>
        </p:nvSpPr>
        <p:spPr/>
        <p:txBody>
          <a:bodyPr/>
          <a:lstStyle/>
          <a:p>
            <a:r>
              <a:rPr lang="en-GB" dirty="0" smtClean="0"/>
              <a:t>Conclusion</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15</a:t>
            </a:fld>
            <a:endParaRPr lang="en-GB"/>
          </a:p>
        </p:txBody>
      </p:sp>
    </p:spTree>
    <p:extLst>
      <p:ext uri="{BB962C8B-B14F-4D97-AF65-F5344CB8AC3E}">
        <p14:creationId xmlns:p14="http://schemas.microsoft.com/office/powerpoint/2010/main" val="189601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1C840FA2-0DD0-4D50-A399-1DC4F1C7206A}" type="slidenum">
              <a:rPr lang="en-US" smtClean="0"/>
              <a:pPr/>
              <a:t>16</a:t>
            </a:fld>
            <a:endParaRPr lang="en-US" smtClean="0"/>
          </a:p>
        </p:txBody>
      </p:sp>
      <p:sp>
        <p:nvSpPr>
          <p:cNvPr id="567298" name="Rectangle 2"/>
          <p:cNvSpPr>
            <a:spLocks noGrp="1" noChangeArrowheads="1"/>
          </p:cNvSpPr>
          <p:nvPr>
            <p:ph type="title"/>
          </p:nvPr>
        </p:nvSpPr>
        <p:spPr/>
        <p:txBody>
          <a:bodyPr/>
          <a:lstStyle/>
          <a:p>
            <a:pPr>
              <a:defRPr/>
            </a:pPr>
            <a:r>
              <a:rPr lang="en-US"/>
              <a:t>Some other useful references</a:t>
            </a:r>
          </a:p>
        </p:txBody>
      </p:sp>
      <p:sp>
        <p:nvSpPr>
          <p:cNvPr id="39940" name="Rectangle 3"/>
          <p:cNvSpPr>
            <a:spLocks noGrp="1" noChangeArrowheads="1"/>
          </p:cNvSpPr>
          <p:nvPr>
            <p:ph type="body" idx="1"/>
          </p:nvPr>
        </p:nvSpPr>
        <p:spPr>
          <a:xfrm>
            <a:off x="520700" y="1597025"/>
            <a:ext cx="8836025" cy="4503738"/>
          </a:xfrm>
        </p:spPr>
        <p:txBody>
          <a:bodyPr/>
          <a:lstStyle/>
          <a:p>
            <a:pPr>
              <a:lnSpc>
                <a:spcPct val="80000"/>
              </a:lnSpc>
            </a:pPr>
            <a:r>
              <a:rPr lang="en-NZ" sz="2400" dirty="0" smtClean="0"/>
              <a:t>Urquhart C, Lehmann H, Myers M (2010), Putting the Theory back into Grounded Theory: Guidelines for Grounded Theory Studies in Information Systems, </a:t>
            </a:r>
            <a:r>
              <a:rPr lang="en-NZ" sz="2400" i="1" dirty="0" smtClean="0"/>
              <a:t>Information Systems Journal</a:t>
            </a:r>
            <a:r>
              <a:rPr lang="en-NZ" sz="2400" dirty="0" smtClean="0"/>
              <a:t>, </a:t>
            </a:r>
            <a:r>
              <a:rPr lang="en-GB" sz="2400" dirty="0" smtClean="0"/>
              <a:t>20, 4, </a:t>
            </a:r>
            <a:r>
              <a:rPr lang="en-GB" sz="2400" smtClean="0"/>
              <a:t>pp 357-381</a:t>
            </a:r>
            <a:endParaRPr lang="en-GB" sz="2400" i="1" dirty="0" smtClean="0"/>
          </a:p>
          <a:p>
            <a:pPr>
              <a:lnSpc>
                <a:spcPct val="80000"/>
              </a:lnSpc>
            </a:pPr>
            <a:r>
              <a:rPr lang="en-GB" sz="2400" dirty="0" smtClean="0"/>
              <a:t>Urquhart C (2007) 'The Evolving Nature of Grounded Theory Method: The Case of the Information Systems Discipline' In: Kathy </a:t>
            </a:r>
            <a:r>
              <a:rPr lang="en-GB" sz="2400" dirty="0" err="1" smtClean="0"/>
              <a:t>Charmaz</a:t>
            </a:r>
            <a:r>
              <a:rPr lang="en-GB" sz="2400" dirty="0" smtClean="0"/>
              <a:t> and Tony Bryant (ed.), </a:t>
            </a:r>
            <a:r>
              <a:rPr lang="en-GB" sz="2400" i="1" dirty="0" smtClean="0"/>
              <a:t>The Handbook of Grounded Theory, </a:t>
            </a:r>
            <a:r>
              <a:rPr lang="en-GB" sz="2400" dirty="0" smtClean="0"/>
              <a:t>Sage Publishers, 311-331.</a:t>
            </a:r>
          </a:p>
          <a:p>
            <a:pPr>
              <a:lnSpc>
                <a:spcPct val="80000"/>
              </a:lnSpc>
            </a:pPr>
            <a:r>
              <a:rPr lang="en-US" sz="2400" dirty="0" smtClean="0"/>
              <a:t>Urquhart C and Fernandez W, Grounded Theory Method: The Researcher as Blank Slate and Other Myths, </a:t>
            </a:r>
            <a:r>
              <a:rPr lang="en-US" sz="2400" i="1" dirty="0" smtClean="0"/>
              <a:t>Proceedings of the</a:t>
            </a:r>
            <a:r>
              <a:rPr lang="en-US" sz="2400" dirty="0" smtClean="0"/>
              <a:t> </a:t>
            </a:r>
            <a:r>
              <a:rPr lang="en-US" sz="2400" i="1" dirty="0" smtClean="0"/>
              <a:t>Twenty Seventh International Conference on Information Systems, </a:t>
            </a:r>
            <a:r>
              <a:rPr lang="en-US" sz="2400" dirty="0" smtClean="0"/>
              <a:t>Milwaukee 2006</a:t>
            </a:r>
          </a:p>
          <a:p>
            <a:pPr>
              <a:lnSpc>
                <a:spcPct val="80000"/>
              </a:lnSpc>
            </a:pPr>
            <a:r>
              <a:rPr lang="en-US" sz="2400" dirty="0" err="1" smtClean="0"/>
              <a:t>Charmaz</a:t>
            </a:r>
            <a:r>
              <a:rPr lang="en-US" sz="2400" dirty="0" smtClean="0"/>
              <a:t> K (2006), </a:t>
            </a:r>
            <a:r>
              <a:rPr lang="en-US" sz="2400" i="1" dirty="0" smtClean="0"/>
              <a:t>Constructing Grounded Theory</a:t>
            </a:r>
            <a:r>
              <a:rPr lang="en-US" sz="2400" dirty="0" smtClean="0"/>
              <a:t>, Sage Publications</a:t>
            </a:r>
          </a:p>
          <a:p>
            <a:pPr>
              <a:lnSpc>
                <a:spcPct val="80000"/>
              </a:lnSpc>
            </a:pPr>
            <a:endParaRPr lang="en-US" sz="2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03673970-249D-40F2-A8E2-4ECF3544DE21}" type="slidenum">
              <a:rPr lang="en-US" smtClean="0"/>
              <a:pPr/>
              <a:t>17</a:t>
            </a:fld>
            <a:endParaRPr lang="en-US" smtClean="0"/>
          </a:p>
        </p:txBody>
      </p:sp>
      <p:sp>
        <p:nvSpPr>
          <p:cNvPr id="565250" name="Rectangle 2"/>
          <p:cNvSpPr>
            <a:spLocks noGrp="1" noChangeArrowheads="1"/>
          </p:cNvSpPr>
          <p:nvPr>
            <p:ph type="title"/>
          </p:nvPr>
        </p:nvSpPr>
        <p:spPr/>
        <p:txBody>
          <a:bodyPr/>
          <a:lstStyle/>
          <a:p>
            <a:pPr>
              <a:defRPr/>
            </a:pPr>
            <a:r>
              <a:rPr lang="en-US"/>
              <a:t>Some Internet References</a:t>
            </a:r>
          </a:p>
        </p:txBody>
      </p:sp>
      <p:sp>
        <p:nvSpPr>
          <p:cNvPr id="38916" name="Rectangle 3"/>
          <p:cNvSpPr>
            <a:spLocks noGrp="1" noChangeArrowheads="1"/>
          </p:cNvSpPr>
          <p:nvPr>
            <p:ph type="body" idx="1"/>
          </p:nvPr>
        </p:nvSpPr>
        <p:spPr/>
        <p:txBody>
          <a:bodyPr/>
          <a:lstStyle/>
          <a:p>
            <a:pPr>
              <a:buFont typeface="Wingdings" pitchFamily="2" charset="2"/>
              <a:buNone/>
            </a:pPr>
            <a:r>
              <a:rPr lang="en-US" u="sng" smtClean="0">
                <a:hlinkClick r:id="rId3"/>
              </a:rPr>
              <a:t>www.groundedtheory.com</a:t>
            </a:r>
            <a:endParaRPr lang="en-US" u="sng" smtClean="0"/>
          </a:p>
          <a:p>
            <a:pPr>
              <a:buFont typeface="Wingdings" pitchFamily="2" charset="2"/>
              <a:buNone/>
            </a:pPr>
            <a:r>
              <a:rPr lang="en-NZ" u="sng" smtClean="0">
                <a:hlinkClick r:id="rId4"/>
              </a:rPr>
              <a:t>http://www.qual.auckland.ac.nz/grndrefs.aspx</a:t>
            </a:r>
            <a:endParaRPr lang="en-NZ" u="sng" smtClean="0"/>
          </a:p>
          <a:p>
            <a:pPr>
              <a:buFont typeface="Wingdings" pitchFamily="2" charset="2"/>
              <a:buNone/>
            </a:pPr>
            <a:r>
              <a:rPr lang="en-US" smtClean="0">
                <a:hlinkClick r:id="rId5"/>
              </a:rPr>
              <a:t>en.wikipedia.org/wiki/Grounded_theory_(Glaser)</a:t>
            </a:r>
            <a:endParaRPr lang="en-US" smtClean="0"/>
          </a:p>
          <a:p>
            <a:pPr>
              <a:buFont typeface="Wingdings" pitchFamily="2" charset="2"/>
              <a:buNone/>
            </a:pPr>
            <a:r>
              <a:rPr lang="en-US" smtClean="0">
                <a:hlinkClick r:id="rId6"/>
              </a:rPr>
              <a:t>http://gtm.vlsm.org/</a:t>
            </a:r>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85E5BB67-DB0A-487F-8D39-A5F30DB5E60A}" type="slidenum">
              <a:rPr lang="en-US" smtClean="0"/>
              <a:pPr/>
              <a:t>18</a:t>
            </a:fld>
            <a:endParaRPr lang="en-US" smtClean="0"/>
          </a:p>
        </p:txBody>
      </p:sp>
      <p:sp>
        <p:nvSpPr>
          <p:cNvPr id="25603" name="Text Box 2"/>
          <p:cNvSpPr txBox="1">
            <a:spLocks noChangeArrowheads="1"/>
          </p:cNvSpPr>
          <p:nvPr/>
        </p:nvSpPr>
        <p:spPr bwMode="auto">
          <a:xfrm>
            <a:off x="3632200" y="762000"/>
            <a:ext cx="2476500" cy="1771650"/>
          </a:xfrm>
          <a:prstGeom prst="rect">
            <a:avLst/>
          </a:prstGeom>
          <a:noFill/>
          <a:ln w="3175">
            <a:solidFill>
              <a:schemeClr val="tx1"/>
            </a:solidFill>
            <a:miter lim="800000"/>
            <a:headEnd/>
            <a:tailEnd/>
          </a:ln>
        </p:spPr>
        <p:txBody>
          <a:bodyPr>
            <a:spAutoFit/>
          </a:bodyPr>
          <a:lstStyle/>
          <a:p>
            <a:pPr>
              <a:spcBef>
                <a:spcPct val="50000"/>
              </a:spcBef>
            </a:pPr>
            <a:r>
              <a:rPr lang="en-US" sz="2000">
                <a:latin typeface="Times New Roman" pitchFamily="18" charset="0"/>
              </a:rPr>
              <a:t>Open Coding</a:t>
            </a:r>
          </a:p>
          <a:p>
            <a:pPr>
              <a:spcBef>
                <a:spcPct val="50000"/>
              </a:spcBef>
            </a:pPr>
            <a:r>
              <a:rPr lang="en-US" sz="2000">
                <a:latin typeface="Times New Roman" pitchFamily="18" charset="0"/>
              </a:rPr>
              <a:t>- codes which become categories and properties of categories</a:t>
            </a:r>
          </a:p>
        </p:txBody>
      </p:sp>
      <p:sp>
        <p:nvSpPr>
          <p:cNvPr id="25604" name="Text Box 3"/>
          <p:cNvSpPr txBox="1">
            <a:spLocks noChangeArrowheads="1"/>
          </p:cNvSpPr>
          <p:nvPr/>
        </p:nvSpPr>
        <p:spPr bwMode="auto">
          <a:xfrm>
            <a:off x="1155700" y="3124200"/>
            <a:ext cx="2393950" cy="2862263"/>
          </a:xfrm>
          <a:prstGeom prst="rect">
            <a:avLst/>
          </a:prstGeom>
          <a:noFill/>
          <a:ln w="3175">
            <a:solidFill>
              <a:schemeClr val="tx1"/>
            </a:solidFill>
            <a:miter lim="800000"/>
            <a:headEnd/>
            <a:tailEnd/>
          </a:ln>
        </p:spPr>
        <p:txBody>
          <a:bodyPr>
            <a:spAutoFit/>
          </a:bodyPr>
          <a:lstStyle/>
          <a:p>
            <a:pPr>
              <a:spcBef>
                <a:spcPct val="50000"/>
              </a:spcBef>
            </a:pPr>
            <a:r>
              <a:rPr lang="en-US" sz="2000">
                <a:latin typeface="Times New Roman" pitchFamily="18" charset="0"/>
              </a:rPr>
              <a:t>Selective Coding </a:t>
            </a:r>
          </a:p>
          <a:p>
            <a:pPr>
              <a:spcBef>
                <a:spcPct val="50000"/>
              </a:spcBef>
            </a:pPr>
            <a:r>
              <a:rPr lang="en-US" sz="2000">
                <a:latin typeface="Times New Roman" pitchFamily="18" charset="0"/>
              </a:rPr>
              <a:t>some codes become categories, some become properties, some relationships are made</a:t>
            </a:r>
          </a:p>
          <a:p>
            <a:pPr>
              <a:spcBef>
                <a:spcPct val="50000"/>
              </a:spcBef>
            </a:pPr>
            <a:r>
              <a:rPr lang="en-US" sz="2000">
                <a:latin typeface="Times New Roman" pitchFamily="18" charset="0"/>
              </a:rPr>
              <a:t>1-2 core categories ‘emerge’</a:t>
            </a:r>
          </a:p>
        </p:txBody>
      </p:sp>
      <p:sp>
        <p:nvSpPr>
          <p:cNvPr id="25605" name="Text Box 4"/>
          <p:cNvSpPr txBox="1">
            <a:spLocks noChangeArrowheads="1"/>
          </p:cNvSpPr>
          <p:nvPr/>
        </p:nvSpPr>
        <p:spPr bwMode="auto">
          <a:xfrm>
            <a:off x="6273800" y="3276600"/>
            <a:ext cx="2641600" cy="2246313"/>
          </a:xfrm>
          <a:prstGeom prst="rect">
            <a:avLst/>
          </a:prstGeom>
          <a:noFill/>
          <a:ln w="3175">
            <a:solidFill>
              <a:schemeClr val="tx1"/>
            </a:solidFill>
            <a:miter lim="800000"/>
            <a:headEnd/>
            <a:tailEnd/>
          </a:ln>
        </p:spPr>
        <p:txBody>
          <a:bodyPr>
            <a:spAutoFit/>
          </a:bodyPr>
          <a:lstStyle/>
          <a:p>
            <a:pPr>
              <a:spcBef>
                <a:spcPct val="50000"/>
              </a:spcBef>
            </a:pPr>
            <a:r>
              <a:rPr lang="en-US" sz="2000">
                <a:latin typeface="Times New Roman" pitchFamily="18" charset="0"/>
              </a:rPr>
              <a:t>Theoretical coding</a:t>
            </a:r>
          </a:p>
          <a:p>
            <a:pPr>
              <a:spcBef>
                <a:spcPct val="50000"/>
              </a:spcBef>
            </a:pPr>
            <a:r>
              <a:rPr lang="en-US" sz="2000">
                <a:latin typeface="Times New Roman" pitchFamily="18" charset="0"/>
              </a:rPr>
              <a:t>Finally, coding the data for the core categories.</a:t>
            </a:r>
          </a:p>
          <a:p>
            <a:pPr>
              <a:spcBef>
                <a:spcPct val="50000"/>
              </a:spcBef>
            </a:pPr>
            <a:r>
              <a:rPr lang="en-US" sz="2000">
                <a:latin typeface="Times New Roman" pitchFamily="18" charset="0"/>
              </a:rPr>
              <a:t>Building the theory by considering relationships carefully.</a:t>
            </a:r>
            <a:endParaRPr lang="en-US">
              <a:latin typeface="Times New Roman" pitchFamily="18" charset="0"/>
            </a:endParaRPr>
          </a:p>
        </p:txBody>
      </p:sp>
      <p:sp>
        <p:nvSpPr>
          <p:cNvPr id="25606" name="Line 5"/>
          <p:cNvSpPr>
            <a:spLocks noChangeShapeType="1"/>
          </p:cNvSpPr>
          <p:nvPr/>
        </p:nvSpPr>
        <p:spPr bwMode="auto">
          <a:xfrm flipH="1">
            <a:off x="3549650" y="2514600"/>
            <a:ext cx="1073150" cy="1600200"/>
          </a:xfrm>
          <a:prstGeom prst="line">
            <a:avLst/>
          </a:prstGeom>
          <a:noFill/>
          <a:ln w="9525">
            <a:solidFill>
              <a:schemeClr val="tx1"/>
            </a:solidFill>
            <a:round/>
            <a:headEnd/>
            <a:tailEnd type="triangle" w="med" len="med"/>
          </a:ln>
        </p:spPr>
        <p:txBody>
          <a:bodyPr wrap="none" anchor="ctr"/>
          <a:lstStyle/>
          <a:p>
            <a:endParaRPr lang="en-GB"/>
          </a:p>
        </p:txBody>
      </p:sp>
      <p:sp>
        <p:nvSpPr>
          <p:cNvPr id="25607" name="Line 6"/>
          <p:cNvSpPr>
            <a:spLocks noChangeShapeType="1"/>
          </p:cNvSpPr>
          <p:nvPr/>
        </p:nvSpPr>
        <p:spPr bwMode="auto">
          <a:xfrm flipV="1">
            <a:off x="3549650" y="4343400"/>
            <a:ext cx="2724150" cy="0"/>
          </a:xfrm>
          <a:prstGeom prst="line">
            <a:avLst/>
          </a:prstGeom>
          <a:noFill/>
          <a:ln w="9525">
            <a:solidFill>
              <a:schemeClr val="tx1"/>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US" sz="2000" i="1" dirty="0"/>
              <a:t>Ok let me tell you about three different kinds of ways of using IT skills training</a:t>
            </a:r>
            <a:r>
              <a:rPr lang="en-US" sz="2000" dirty="0"/>
              <a:t> </a:t>
            </a:r>
            <a:endParaRPr lang="en-GB" sz="2000" dirty="0"/>
          </a:p>
          <a:p>
            <a:pPr marL="109537" indent="0">
              <a:buFont typeface="Wingdings 3" pitchFamily="18" charset="2"/>
              <a:buNone/>
              <a:defRPr/>
            </a:pPr>
            <a:r>
              <a:rPr lang="en-US" sz="2000" i="1" dirty="0"/>
              <a:t> […] There are </a:t>
            </a:r>
            <a:r>
              <a:rPr lang="en-US" sz="2000" i="1" dirty="0" err="1"/>
              <a:t>organisations</a:t>
            </a:r>
            <a:r>
              <a:rPr lang="en-US" sz="2000" i="1" dirty="0"/>
              <a:t> who provide generic IT skills </a:t>
            </a:r>
            <a:endParaRPr lang="en-GB" sz="2000" dirty="0"/>
          </a:p>
          <a:p>
            <a:pPr marL="109537" indent="0">
              <a:buFont typeface="Wingdings 3" pitchFamily="18" charset="2"/>
              <a:buNone/>
              <a:defRPr/>
            </a:pPr>
            <a:r>
              <a:rPr lang="en-US" sz="2000" i="1" dirty="0"/>
              <a:t>[For example] learn to use Word, learn to browse the Internet, learn to use email […]. Those are the easiest ones to measure because you can have them [the people] a test […] you can issue a certification based on that </a:t>
            </a:r>
            <a:endParaRPr lang="en-US" sz="2000" i="1" dirty="0" smtClean="0"/>
          </a:p>
          <a:p>
            <a:pPr marL="109537" indent="0">
              <a:buFont typeface="Wingdings 3" pitchFamily="18" charset="2"/>
              <a:buNone/>
              <a:defRPr/>
            </a:pPr>
            <a:r>
              <a:rPr lang="en-US" sz="2000" i="1" dirty="0" smtClean="0"/>
              <a:t>Now, we have also found that it is the one that has the least retention and maybe the least usefulness for people to actually solve their every day problems. It maybe is the easiest one to implement but not the most productive one </a:t>
            </a:r>
            <a:endParaRPr lang="en-GB" sz="2000" dirty="0" smtClean="0"/>
          </a:p>
          <a:p>
            <a:pPr marL="109537" indent="0">
              <a:buFont typeface="Wingdings 3" pitchFamily="18" charset="2"/>
              <a:buNone/>
              <a:defRPr/>
            </a:pPr>
            <a:r>
              <a:rPr lang="en-US" sz="2000" i="1" dirty="0" smtClean="0"/>
              <a:t>Another type of training that takes place is within an industry. Industry-specific training in IT skills. […] the training is tailored to certain people and training them in the specific skills that are needed in that industry</a:t>
            </a:r>
            <a:endParaRPr lang="en-GB" sz="2000" dirty="0"/>
          </a:p>
          <a:p>
            <a:pPr>
              <a:defRPr/>
            </a:pPr>
            <a:endParaRPr lang="en-GB" dirty="0"/>
          </a:p>
        </p:txBody>
      </p:sp>
      <p:sp>
        <p:nvSpPr>
          <p:cNvPr id="3" name="Title 2"/>
          <p:cNvSpPr>
            <a:spLocks noGrp="1"/>
          </p:cNvSpPr>
          <p:nvPr>
            <p:ph type="title"/>
          </p:nvPr>
        </p:nvSpPr>
        <p:spPr/>
        <p:txBody>
          <a:bodyPr/>
          <a:lstStyle/>
          <a:p>
            <a:pPr>
              <a:defRPr/>
            </a:pPr>
            <a:r>
              <a:rPr lang="en-GB" dirty="0" smtClean="0"/>
              <a:t>Data excerpt</a:t>
            </a:r>
            <a:endParaRPr lang="en-GB" dirty="0"/>
          </a:p>
        </p:txBody>
      </p:sp>
      <p:sp>
        <p:nvSpPr>
          <p:cNvPr id="28676"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28677"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1618D34-B591-44EC-8C10-4A47339677C2}" type="slidenum">
              <a:rPr lang="en-GB" smtClean="0"/>
              <a:pPr/>
              <a:t>19</a:t>
            </a:fld>
            <a:endParaRPr lang="en-GB"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BDBD97B2-081B-4DA9-9923-3B8DA07A316A}" type="slidenum">
              <a:rPr lang="en-US" smtClean="0"/>
              <a:pPr/>
              <a:t>2</a:t>
            </a:fld>
            <a:endParaRPr lang="en-US" smtClean="0"/>
          </a:p>
        </p:txBody>
      </p:sp>
      <p:sp>
        <p:nvSpPr>
          <p:cNvPr id="573442" name="Rectangle 2"/>
          <p:cNvSpPr>
            <a:spLocks noGrp="1" noChangeArrowheads="1"/>
          </p:cNvSpPr>
          <p:nvPr>
            <p:ph type="title"/>
          </p:nvPr>
        </p:nvSpPr>
        <p:spPr/>
        <p:txBody>
          <a:bodyPr>
            <a:normAutofit fontScale="90000"/>
          </a:bodyPr>
          <a:lstStyle/>
          <a:p>
            <a:pPr>
              <a:defRPr/>
            </a:pPr>
            <a:r>
              <a:rPr lang="en-NZ" dirty="0"/>
              <a:t>My </a:t>
            </a:r>
            <a:r>
              <a:rPr lang="en-NZ" dirty="0" smtClean="0"/>
              <a:t>background in grounded theory</a:t>
            </a:r>
            <a:endParaRPr lang="en-AU" dirty="0"/>
          </a:p>
        </p:txBody>
      </p:sp>
      <p:sp>
        <p:nvSpPr>
          <p:cNvPr id="13316" name="Rectangle 3"/>
          <p:cNvSpPr>
            <a:spLocks noGrp="1" noChangeArrowheads="1"/>
          </p:cNvSpPr>
          <p:nvPr>
            <p:ph type="body" idx="1"/>
          </p:nvPr>
        </p:nvSpPr>
        <p:spPr>
          <a:xfrm>
            <a:off x="488950" y="1484313"/>
            <a:ext cx="8915400" cy="5256212"/>
          </a:xfrm>
        </p:spPr>
        <p:txBody>
          <a:bodyPr/>
          <a:lstStyle/>
          <a:p>
            <a:pPr>
              <a:lnSpc>
                <a:spcPct val="80000"/>
              </a:lnSpc>
            </a:pPr>
            <a:r>
              <a:rPr lang="en-NZ" sz="2800" dirty="0" smtClean="0"/>
              <a:t>Strong interest in qualitative data analysis, especially grounded theory, since 1995</a:t>
            </a:r>
          </a:p>
          <a:p>
            <a:pPr>
              <a:lnSpc>
                <a:spcPct val="80000"/>
              </a:lnSpc>
            </a:pPr>
            <a:r>
              <a:rPr lang="en-NZ" sz="2800" dirty="0" smtClean="0"/>
              <a:t>Wrote a chapter on grounded theory in 2001 directed at postgraduate students which is widely used (Ed Eileen Trauth, </a:t>
            </a:r>
            <a:r>
              <a:rPr lang="en-NZ" sz="2800" i="1" dirty="0" smtClean="0"/>
              <a:t>Qualitative Research in Information Systems</a:t>
            </a:r>
            <a:r>
              <a:rPr lang="en-NZ" sz="2800" dirty="0" smtClean="0"/>
              <a:t>)</a:t>
            </a:r>
          </a:p>
          <a:p>
            <a:pPr>
              <a:lnSpc>
                <a:spcPct val="80000"/>
              </a:lnSpc>
            </a:pPr>
            <a:r>
              <a:rPr lang="en-NZ" sz="2800" dirty="0" smtClean="0"/>
              <a:t>Written in the Sage </a:t>
            </a:r>
            <a:r>
              <a:rPr lang="en-NZ" sz="2800" i="1" dirty="0" smtClean="0"/>
              <a:t>Handbook of Grounded Theory</a:t>
            </a:r>
          </a:p>
          <a:p>
            <a:pPr>
              <a:lnSpc>
                <a:spcPct val="80000"/>
              </a:lnSpc>
            </a:pPr>
            <a:r>
              <a:rPr lang="en-NZ" sz="2800" dirty="0" smtClean="0"/>
              <a:t>Written a commissioned book for Sage on grounded theory</a:t>
            </a:r>
          </a:p>
          <a:p>
            <a:pPr>
              <a:lnSpc>
                <a:spcPct val="80000"/>
              </a:lnSpc>
            </a:pPr>
            <a:r>
              <a:rPr lang="en-NZ" sz="2800" dirty="0" smtClean="0"/>
              <a:t>Senior Editor of </a:t>
            </a:r>
            <a:r>
              <a:rPr lang="en-NZ" sz="2800" i="1" dirty="0" smtClean="0"/>
              <a:t>MIS Quarterly</a:t>
            </a:r>
            <a:r>
              <a:rPr lang="en-NZ" sz="2800" dirty="0" smtClean="0"/>
              <a:t>, the top journal in information systems. MISQ has an impact factor of 4.83, the highest of all business journals</a:t>
            </a:r>
          </a:p>
          <a:p>
            <a:pPr>
              <a:lnSpc>
                <a:spcPct val="80000"/>
              </a:lnSpc>
            </a:pPr>
            <a:endParaRPr lang="en-AU" sz="28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pPr marL="107950" indent="0">
              <a:buFont typeface="Wingdings 3" pitchFamily="18" charset="2"/>
              <a:buNone/>
            </a:pPr>
            <a:endParaRPr lang="en-US" smtClean="0"/>
          </a:p>
        </p:txBody>
      </p:sp>
      <p:sp>
        <p:nvSpPr>
          <p:cNvPr id="3" name="Title 2"/>
          <p:cNvSpPr>
            <a:spLocks noGrp="1"/>
          </p:cNvSpPr>
          <p:nvPr>
            <p:ph type="title"/>
          </p:nvPr>
        </p:nvSpPr>
        <p:spPr/>
        <p:txBody>
          <a:bodyPr>
            <a:normAutofit fontScale="90000"/>
          </a:bodyPr>
          <a:lstStyle/>
          <a:p>
            <a:pPr>
              <a:defRPr/>
            </a:pPr>
            <a:r>
              <a:rPr lang="en-GB" dirty="0" smtClean="0"/>
              <a:t>Open and selective coding – first try </a:t>
            </a:r>
            <a:endParaRPr lang="en-GB" dirty="0"/>
          </a:p>
        </p:txBody>
      </p:sp>
      <p:sp>
        <p:nvSpPr>
          <p:cNvPr id="29700"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29701"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BC177DE-F423-45DB-B22B-141440139B0F}" type="slidenum">
              <a:rPr lang="en-GB" smtClean="0"/>
              <a:pPr/>
              <a:t>20</a:t>
            </a:fld>
            <a:endParaRPr lang="en-GB" smtClean="0"/>
          </a:p>
        </p:txBody>
      </p:sp>
      <p:graphicFrame>
        <p:nvGraphicFramePr>
          <p:cNvPr id="6" name="Table 5"/>
          <p:cNvGraphicFramePr>
            <a:graphicFrameLocks noGrp="1"/>
          </p:cNvGraphicFramePr>
          <p:nvPr/>
        </p:nvGraphicFramePr>
        <p:xfrm>
          <a:off x="560388" y="1550988"/>
          <a:ext cx="8856984" cy="5259976"/>
        </p:xfrm>
        <a:graphic>
          <a:graphicData uri="http://schemas.openxmlformats.org/drawingml/2006/table">
            <a:tbl>
              <a:tblPr firstRow="1" bandRow="1">
                <a:tableStyleId>{5C22544A-7EE6-4342-B048-85BDC9FD1C3A}</a:tableStyleId>
              </a:tblPr>
              <a:tblGrid>
                <a:gridCol w="4331918"/>
                <a:gridCol w="4525066"/>
              </a:tblGrid>
              <a:tr h="360534">
                <a:tc>
                  <a:txBody>
                    <a:bodyPr/>
                    <a:lstStyle/>
                    <a:p>
                      <a:r>
                        <a:rPr kumimoji="0" lang="en-US" sz="1800" b="1" kern="1200" dirty="0" smtClean="0">
                          <a:solidFill>
                            <a:schemeClr val="lt1"/>
                          </a:solidFill>
                          <a:effectLst/>
                          <a:latin typeface="+mn-lt"/>
                          <a:ea typeface="+mn-ea"/>
                          <a:cs typeface="+mn-cs"/>
                        </a:rPr>
                        <a:t>Possible Selective Codes </a:t>
                      </a:r>
                      <a:endParaRPr lang="en-GB" dirty="0"/>
                    </a:p>
                  </a:txBody>
                  <a:tcPr/>
                </a:tc>
                <a:tc>
                  <a:txBody>
                    <a:bodyPr/>
                    <a:lstStyle/>
                    <a:p>
                      <a:r>
                        <a:rPr kumimoji="0" lang="en-US" sz="1800" b="1" kern="1200" dirty="0" smtClean="0">
                          <a:solidFill>
                            <a:schemeClr val="lt1"/>
                          </a:solidFill>
                          <a:effectLst/>
                          <a:latin typeface="+mn-lt"/>
                          <a:ea typeface="+mn-ea"/>
                          <a:cs typeface="+mn-cs"/>
                        </a:rPr>
                        <a:t>Open Codes</a:t>
                      </a:r>
                      <a:endParaRPr lang="en-GB" dirty="0"/>
                    </a:p>
                  </a:txBody>
                  <a:tcPr/>
                </a:tc>
              </a:tr>
              <a:tr h="3888376">
                <a:tc>
                  <a:txBody>
                    <a:bodyPr/>
                    <a:lstStyle/>
                    <a:p>
                      <a:r>
                        <a:rPr kumimoji="0" lang="en-US" sz="1800" kern="1200" dirty="0" smtClean="0">
                          <a:solidFill>
                            <a:schemeClr val="dk1"/>
                          </a:solidFill>
                          <a:effectLst/>
                          <a:latin typeface="+mn-lt"/>
                          <a:ea typeface="+mn-ea"/>
                          <a:cs typeface="+mn-cs"/>
                        </a:rPr>
                        <a:t>Generic Skills Training</a:t>
                      </a:r>
                      <a:endParaRPr lang="en-GB" dirty="0"/>
                    </a:p>
                  </a:txBody>
                  <a:tcPr/>
                </a:tc>
                <a:tc>
                  <a:txBody>
                    <a:bodyPr/>
                    <a:lstStyle/>
                    <a:p>
                      <a:r>
                        <a:rPr kumimoji="0" lang="en-US" sz="1800" kern="1200" dirty="0" smtClean="0">
                          <a:solidFill>
                            <a:schemeClr val="dk1"/>
                          </a:solidFill>
                          <a:effectLst/>
                          <a:latin typeface="+mn-lt"/>
                          <a:ea typeface="+mn-ea"/>
                          <a:cs typeface="+mn-cs"/>
                        </a:rPr>
                        <a:t>Agencies providing generic skills, word processing skills, web browsing skills, email skills</a:t>
                      </a:r>
                      <a:r>
                        <a:rPr kumimoji="0" lang="en-US" sz="1800" b="1" kern="120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ease of measurement of generic skills, testing of generic skills, certification as outcome of generic skills, lack of retention of generic skills, lack of every day usefulness of generic skills, ease of  implementation versus eventual value of skills</a:t>
                      </a:r>
                      <a:endParaRPr lang="en-GB" dirty="0"/>
                    </a:p>
                  </a:txBody>
                  <a:tcPr/>
                </a:tc>
              </a:tr>
              <a:tr h="365541">
                <a:tc>
                  <a:txBody>
                    <a:bodyPr/>
                    <a:lstStyle/>
                    <a:p>
                      <a:pPr>
                        <a:lnSpc>
                          <a:spcPts val="1000"/>
                        </a:lnSpc>
                        <a:spcBef>
                          <a:spcPts val="600"/>
                        </a:spcBef>
                        <a:spcAft>
                          <a:spcPts val="600"/>
                        </a:spcAft>
                      </a:pPr>
                      <a:r>
                        <a:rPr lang="en-GB" sz="1800" dirty="0">
                          <a:effectLst/>
                          <a:latin typeface="+mn-lt"/>
                          <a:ea typeface="Times New Roman"/>
                        </a:rPr>
                        <a:t>Industry Specific IT Skills Training</a:t>
                      </a:r>
                    </a:p>
                  </a:txBody>
                  <a:tcPr marL="68580" marR="68580" marT="0" marB="0"/>
                </a:tc>
                <a:tc>
                  <a:txBody>
                    <a:bodyPr/>
                    <a:lstStyle/>
                    <a:p>
                      <a:r>
                        <a:rPr kumimoji="0" lang="en-US" sz="1800" kern="1200" dirty="0" smtClean="0">
                          <a:solidFill>
                            <a:schemeClr val="dk1"/>
                          </a:solidFill>
                          <a:effectLst/>
                          <a:latin typeface="+mn-lt"/>
                          <a:ea typeface="+mn-ea"/>
                          <a:cs typeface="+mn-cs"/>
                        </a:rPr>
                        <a:t>Job targeted IT training, Job gain as success measure</a:t>
                      </a:r>
                      <a:endParaRPr lang="en-GB" dirty="0"/>
                    </a:p>
                  </a:txBody>
                  <a:tcPr/>
                </a:tc>
              </a:tr>
              <a:tr h="365541">
                <a:tc>
                  <a:txBody>
                    <a:bodyPr/>
                    <a:lstStyle/>
                    <a:p>
                      <a:endParaRPr lang="en-GB"/>
                    </a:p>
                  </a:txBody>
                  <a:tcPr/>
                </a:tc>
                <a:tc>
                  <a:txBody>
                    <a:bodyPr/>
                    <a:lstStyle/>
                    <a:p>
                      <a:endParaRPr lang="en-GB"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marL="107950" indent="0">
              <a:buFont typeface="Wingdings 3" pitchFamily="18" charset="2"/>
              <a:buNone/>
            </a:pPr>
            <a:endParaRPr lang="en-US" smtClean="0"/>
          </a:p>
        </p:txBody>
      </p:sp>
      <p:sp>
        <p:nvSpPr>
          <p:cNvPr id="3" name="Title 2"/>
          <p:cNvSpPr>
            <a:spLocks noGrp="1"/>
          </p:cNvSpPr>
          <p:nvPr>
            <p:ph type="title"/>
          </p:nvPr>
        </p:nvSpPr>
        <p:spPr/>
        <p:txBody>
          <a:bodyPr>
            <a:normAutofit fontScale="90000"/>
          </a:bodyPr>
          <a:lstStyle/>
          <a:p>
            <a:pPr>
              <a:defRPr/>
            </a:pPr>
            <a:r>
              <a:rPr lang="en-GB" dirty="0" smtClean="0"/>
              <a:t>Open and selective codes – second try</a:t>
            </a:r>
            <a:endParaRPr lang="en-GB" dirty="0"/>
          </a:p>
        </p:txBody>
      </p:sp>
      <p:sp>
        <p:nvSpPr>
          <p:cNvPr id="30724"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30725"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6FE70AC-003C-4D2F-A581-ABC56E5D7CB8}" type="slidenum">
              <a:rPr lang="en-GB" smtClean="0"/>
              <a:pPr/>
              <a:t>21</a:t>
            </a:fld>
            <a:endParaRPr lang="en-GB" smtClean="0"/>
          </a:p>
        </p:txBody>
      </p:sp>
      <p:graphicFrame>
        <p:nvGraphicFramePr>
          <p:cNvPr id="6" name="Table 5"/>
          <p:cNvGraphicFramePr>
            <a:graphicFrameLocks noGrp="1"/>
          </p:cNvGraphicFramePr>
          <p:nvPr/>
        </p:nvGraphicFramePr>
        <p:xfrm>
          <a:off x="560388" y="1550988"/>
          <a:ext cx="8488101" cy="5226832"/>
        </p:xfrm>
        <a:graphic>
          <a:graphicData uri="http://schemas.openxmlformats.org/drawingml/2006/table">
            <a:tbl>
              <a:tblPr firstRow="1" bandRow="1">
                <a:tableStyleId>{5C22544A-7EE6-4342-B048-85BDC9FD1C3A}</a:tableStyleId>
              </a:tblPr>
              <a:tblGrid>
                <a:gridCol w="3963035"/>
                <a:gridCol w="4525066"/>
              </a:tblGrid>
              <a:tr h="360534">
                <a:tc>
                  <a:txBody>
                    <a:bodyPr/>
                    <a:lstStyle/>
                    <a:p>
                      <a:r>
                        <a:rPr kumimoji="0" lang="en-US" sz="1800" b="1" kern="1200" dirty="0" smtClean="0">
                          <a:solidFill>
                            <a:schemeClr val="lt1"/>
                          </a:solidFill>
                          <a:effectLst/>
                          <a:latin typeface="+mn-lt"/>
                          <a:ea typeface="+mn-ea"/>
                          <a:cs typeface="+mn-cs"/>
                        </a:rPr>
                        <a:t>Possible Selective Codes </a:t>
                      </a:r>
                      <a:endParaRPr lang="en-GB" dirty="0"/>
                    </a:p>
                  </a:txBody>
                  <a:tcPr/>
                </a:tc>
                <a:tc>
                  <a:txBody>
                    <a:bodyPr/>
                    <a:lstStyle/>
                    <a:p>
                      <a:r>
                        <a:rPr kumimoji="0" lang="en-US" sz="1800" b="1" kern="1200" dirty="0" smtClean="0">
                          <a:solidFill>
                            <a:schemeClr val="lt1"/>
                          </a:solidFill>
                          <a:effectLst/>
                          <a:latin typeface="+mn-lt"/>
                          <a:ea typeface="+mn-ea"/>
                          <a:cs typeface="+mn-cs"/>
                        </a:rPr>
                        <a:t>Open Codes</a:t>
                      </a:r>
                      <a:endParaRPr lang="en-GB" dirty="0"/>
                    </a:p>
                  </a:txBody>
                  <a:tcPr/>
                </a:tc>
              </a:tr>
              <a:tr h="3672352">
                <a:tc>
                  <a:txBody>
                    <a:bodyPr/>
                    <a:lstStyle/>
                    <a:p>
                      <a:r>
                        <a:rPr kumimoji="0" lang="en-US" sz="1800" kern="1200" dirty="0" smtClean="0">
                          <a:solidFill>
                            <a:schemeClr val="dk1"/>
                          </a:solidFill>
                          <a:effectLst/>
                          <a:latin typeface="+mn-lt"/>
                          <a:ea typeface="+mn-ea"/>
                          <a:cs typeface="+mn-cs"/>
                        </a:rPr>
                        <a:t>Types of skills training</a:t>
                      </a:r>
                      <a:endParaRPr lang="en-GB" dirty="0"/>
                    </a:p>
                  </a:txBody>
                  <a:tcPr/>
                </a:tc>
                <a:tc>
                  <a:txBody>
                    <a:bodyPr/>
                    <a:lstStyle/>
                    <a:p>
                      <a:r>
                        <a:rPr kumimoji="0" lang="en-US" sz="1800" kern="1200" dirty="0" smtClean="0">
                          <a:solidFill>
                            <a:schemeClr val="dk1"/>
                          </a:solidFill>
                          <a:effectLst/>
                          <a:latin typeface="+mn-lt"/>
                          <a:ea typeface="+mn-ea"/>
                          <a:cs typeface="+mn-cs"/>
                        </a:rPr>
                        <a:t>Industry specific IT training, Job targeted IT training, Agencies providing generic skills, word processing skills, web browsing skills, email skills</a:t>
                      </a:r>
                      <a:r>
                        <a:rPr kumimoji="0" lang="en-US" sz="1800" b="1" kern="120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 lack of every day usefulness of generic skills, ease of implementation versus usefulness</a:t>
                      </a:r>
                      <a:endParaRPr lang="en-GB" dirty="0"/>
                    </a:p>
                  </a:txBody>
                  <a:tcPr/>
                </a:tc>
              </a:tr>
              <a:tr h="365541">
                <a:tc>
                  <a:txBody>
                    <a:bodyPr/>
                    <a:lstStyle/>
                    <a:p>
                      <a:r>
                        <a:rPr lang="en-GB" dirty="0" smtClean="0"/>
                        <a:t>Benefits of skills training</a:t>
                      </a:r>
                      <a:endParaRPr lang="en-GB" dirty="0"/>
                    </a:p>
                  </a:txBody>
                  <a:tcPr/>
                </a:tc>
                <a:tc>
                  <a:txBody>
                    <a:bodyPr/>
                    <a:lstStyle/>
                    <a:p>
                      <a:r>
                        <a:rPr kumimoji="0" lang="en-US" sz="1800" kern="1200" dirty="0" smtClean="0">
                          <a:solidFill>
                            <a:schemeClr val="dk1"/>
                          </a:solidFill>
                          <a:effectLst/>
                          <a:latin typeface="+mn-lt"/>
                          <a:ea typeface="+mn-ea"/>
                          <a:cs typeface="+mn-cs"/>
                        </a:rPr>
                        <a:t>Job gain as success measure, Community empowerment, Benefits of local training, certification as outcome of generic skills</a:t>
                      </a:r>
                      <a:endParaRPr lang="en-GB"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r>
              <a:rPr lang="en-US" smtClean="0"/>
              <a:t>One of the most interesting aspects of the interview is the idea that impact of IT skills training is hard to measure, and that the most impact is made by locally relevant training. So one emerging research question might be:</a:t>
            </a:r>
            <a:endParaRPr lang="en-GB" smtClean="0"/>
          </a:p>
          <a:p>
            <a:r>
              <a:rPr lang="en-US" i="1" smtClean="0"/>
              <a:t>How can we measure the impact of IT skills training?</a:t>
            </a:r>
            <a:endParaRPr lang="en-GB" smtClean="0"/>
          </a:p>
          <a:p>
            <a:r>
              <a:rPr lang="en-US" smtClean="0"/>
              <a:t>Another might be; </a:t>
            </a:r>
            <a:endParaRPr lang="en-GB" smtClean="0"/>
          </a:p>
          <a:p>
            <a:r>
              <a:rPr lang="en-US" i="1" smtClean="0"/>
              <a:t>How important is the context of IT skills training</a:t>
            </a:r>
            <a:r>
              <a:rPr lang="en-US" smtClean="0"/>
              <a:t>?</a:t>
            </a:r>
            <a:endParaRPr lang="en-GB" smtClean="0"/>
          </a:p>
          <a:p>
            <a:endParaRPr lang="en-GB" smtClean="0"/>
          </a:p>
        </p:txBody>
      </p:sp>
      <p:sp>
        <p:nvSpPr>
          <p:cNvPr id="3" name="Title 2"/>
          <p:cNvSpPr>
            <a:spLocks noGrp="1"/>
          </p:cNvSpPr>
          <p:nvPr>
            <p:ph type="title"/>
          </p:nvPr>
        </p:nvSpPr>
        <p:spPr/>
        <p:txBody>
          <a:bodyPr>
            <a:normAutofit fontScale="90000"/>
          </a:bodyPr>
          <a:lstStyle/>
          <a:p>
            <a:pPr>
              <a:defRPr/>
            </a:pPr>
            <a:r>
              <a:rPr lang="en-GB" dirty="0" smtClean="0"/>
              <a:t>Analysis equals emerging dimensions of the research question</a:t>
            </a:r>
            <a:endParaRPr lang="en-GB" dirty="0"/>
          </a:p>
        </p:txBody>
      </p:sp>
      <p:sp>
        <p:nvSpPr>
          <p:cNvPr id="31748"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31749"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F7DFC6C-09C3-42C7-99CB-F6290A02DED0}" type="slidenum">
              <a:rPr lang="en-GB" smtClean="0"/>
              <a:pPr/>
              <a:t>22</a:t>
            </a:fld>
            <a:endParaRPr lang="en-GB"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endParaRPr lang="en-US" smtClean="0"/>
          </a:p>
        </p:txBody>
      </p:sp>
      <p:sp>
        <p:nvSpPr>
          <p:cNvPr id="3" name="Title 2"/>
          <p:cNvSpPr>
            <a:spLocks noGrp="1"/>
          </p:cNvSpPr>
          <p:nvPr>
            <p:ph type="title"/>
          </p:nvPr>
        </p:nvSpPr>
        <p:spPr/>
        <p:txBody>
          <a:bodyPr/>
          <a:lstStyle/>
          <a:p>
            <a:pPr>
              <a:defRPr/>
            </a:pPr>
            <a:r>
              <a:rPr lang="en-GB" dirty="0" smtClean="0"/>
              <a:t>Theoretical Coding</a:t>
            </a:r>
            <a:endParaRPr lang="en-GB" dirty="0"/>
          </a:p>
        </p:txBody>
      </p:sp>
      <p:sp>
        <p:nvSpPr>
          <p:cNvPr id="32772"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endParaRPr lang="en-US" smtClean="0"/>
          </a:p>
        </p:txBody>
      </p:sp>
      <p:sp>
        <p:nvSpPr>
          <p:cNvPr id="32773"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909BD1-5EA8-4083-BA67-FB11BE05BA25}" type="slidenum">
              <a:rPr lang="en-GB" smtClean="0"/>
              <a:pPr/>
              <a:t>23</a:t>
            </a:fld>
            <a:endParaRPr lang="en-GB" smtClean="0"/>
          </a:p>
        </p:txBody>
      </p:sp>
      <p:sp>
        <p:nvSpPr>
          <p:cNvPr id="6" name="TextBox 5"/>
          <p:cNvSpPr txBox="1"/>
          <p:nvPr/>
        </p:nvSpPr>
        <p:spPr>
          <a:xfrm>
            <a:off x="1065213" y="2492375"/>
            <a:ext cx="3167062" cy="1200150"/>
          </a:xfrm>
          <a:prstGeom prst="rect">
            <a:avLst/>
          </a:prstGeom>
          <a:noFill/>
          <a:ln w="3175">
            <a:solidFill>
              <a:schemeClr val="tx1"/>
            </a:solidFill>
          </a:ln>
        </p:spPr>
        <p:txBody>
          <a:bodyPr>
            <a:spAutoFit/>
          </a:bodyPr>
          <a:lstStyle/>
          <a:p>
            <a:pPr>
              <a:defRPr/>
            </a:pPr>
            <a:r>
              <a:rPr lang="en-US" sz="1800" dirty="0"/>
              <a:t>Types of skills training</a:t>
            </a:r>
            <a:endParaRPr lang="en-GB" sz="1800" dirty="0"/>
          </a:p>
          <a:p>
            <a:pPr marL="342900" indent="-342900">
              <a:buFont typeface="Arial" pitchFamily="34" charset="0"/>
              <a:buChar char="•"/>
              <a:defRPr/>
            </a:pPr>
            <a:r>
              <a:rPr lang="en-US" sz="1800" dirty="0"/>
              <a:t>Locally relevant training</a:t>
            </a:r>
            <a:endParaRPr lang="en-GB" sz="1800" dirty="0"/>
          </a:p>
          <a:p>
            <a:pPr marL="342900" indent="-342900">
              <a:buFont typeface="Arial" pitchFamily="34" charset="0"/>
              <a:buChar char="•"/>
              <a:defRPr/>
            </a:pPr>
            <a:r>
              <a:rPr lang="en-US" sz="1800" dirty="0"/>
              <a:t>Generic skills training</a:t>
            </a:r>
            <a:endParaRPr lang="en-GB" sz="1800" dirty="0"/>
          </a:p>
          <a:p>
            <a:pPr marL="342900" indent="-342900">
              <a:buFont typeface="Arial" pitchFamily="34" charset="0"/>
              <a:buChar char="•"/>
              <a:defRPr/>
            </a:pPr>
            <a:r>
              <a:rPr lang="en-US" sz="1800" dirty="0"/>
              <a:t>Industry based IT training</a:t>
            </a:r>
            <a:endParaRPr lang="en-GB" sz="1800" dirty="0"/>
          </a:p>
        </p:txBody>
      </p:sp>
      <p:sp>
        <p:nvSpPr>
          <p:cNvPr id="7" name="TextBox 6"/>
          <p:cNvSpPr txBox="1"/>
          <p:nvPr/>
        </p:nvSpPr>
        <p:spPr>
          <a:xfrm>
            <a:off x="6321425" y="2354263"/>
            <a:ext cx="2735263" cy="3232150"/>
          </a:xfrm>
          <a:prstGeom prst="rect">
            <a:avLst/>
          </a:prstGeom>
          <a:noFill/>
          <a:ln w="3175">
            <a:solidFill>
              <a:schemeClr val="tx1"/>
            </a:solidFill>
          </a:ln>
        </p:spPr>
        <p:txBody>
          <a:bodyPr>
            <a:spAutoFit/>
          </a:bodyPr>
          <a:lstStyle/>
          <a:p>
            <a:pPr>
              <a:defRPr/>
            </a:pPr>
            <a:r>
              <a:rPr lang="en-US" sz="1800" dirty="0"/>
              <a:t>Benefits of skills training</a:t>
            </a:r>
            <a:endParaRPr lang="en-GB" sz="1800" dirty="0"/>
          </a:p>
          <a:p>
            <a:pPr marL="285750" indent="-285750" algn="l">
              <a:buFont typeface="Arial" pitchFamily="34" charset="0"/>
              <a:buChar char="•"/>
              <a:defRPr/>
            </a:pPr>
            <a:r>
              <a:rPr lang="en-US" sz="1800" dirty="0"/>
              <a:t>Job gain as success measure</a:t>
            </a:r>
            <a:endParaRPr lang="en-GB" sz="1800" dirty="0"/>
          </a:p>
          <a:p>
            <a:pPr marL="285750" indent="-285750" algn="l">
              <a:buFont typeface="Arial" pitchFamily="34" charset="0"/>
              <a:buChar char="•"/>
              <a:defRPr/>
            </a:pPr>
            <a:r>
              <a:rPr lang="en-US" sz="1800" dirty="0"/>
              <a:t>Community empowerment  </a:t>
            </a:r>
            <a:endParaRPr lang="en-GB" sz="1800" dirty="0"/>
          </a:p>
          <a:p>
            <a:pPr marL="285750" indent="-285750" algn="l">
              <a:buFont typeface="Arial" pitchFamily="34" charset="0"/>
              <a:buChar char="•"/>
              <a:defRPr/>
            </a:pPr>
            <a:r>
              <a:rPr lang="en-US" sz="1800" dirty="0"/>
              <a:t>Benefits of local training, </a:t>
            </a:r>
            <a:endParaRPr lang="en-GB" sz="1800" dirty="0"/>
          </a:p>
          <a:p>
            <a:pPr marL="285750" indent="-285750" algn="l">
              <a:buFont typeface="Arial" pitchFamily="34" charset="0"/>
              <a:buChar char="•"/>
              <a:defRPr/>
            </a:pPr>
            <a:r>
              <a:rPr lang="en-US" sz="1800" dirty="0"/>
              <a:t>Certification as outcome of generic skills </a:t>
            </a:r>
            <a:endParaRPr lang="en-GB" sz="1800" dirty="0"/>
          </a:p>
          <a:p>
            <a:pPr>
              <a:defRPr/>
            </a:pPr>
            <a:endParaRPr lang="en-GB" dirty="0"/>
          </a:p>
        </p:txBody>
      </p:sp>
      <p:sp>
        <p:nvSpPr>
          <p:cNvPr id="32776" name="TextBox 9"/>
          <p:cNvSpPr txBox="1">
            <a:spLocks noChangeArrowheads="1"/>
          </p:cNvSpPr>
          <p:nvPr/>
        </p:nvSpPr>
        <p:spPr bwMode="auto">
          <a:xfrm>
            <a:off x="4592638" y="2492375"/>
            <a:ext cx="1368425" cy="831850"/>
          </a:xfrm>
          <a:prstGeom prst="rect">
            <a:avLst/>
          </a:prstGeom>
          <a:noFill/>
          <a:ln w="9525">
            <a:noFill/>
            <a:miter lim="800000"/>
            <a:headEnd/>
            <a:tailEnd/>
          </a:ln>
        </p:spPr>
        <p:txBody>
          <a:bodyPr>
            <a:spAutoFit/>
          </a:bodyPr>
          <a:lstStyle/>
          <a:p>
            <a:r>
              <a:rPr lang="en-GB"/>
              <a:t>Have different</a:t>
            </a:r>
          </a:p>
        </p:txBody>
      </p:sp>
      <p:cxnSp>
        <p:nvCxnSpPr>
          <p:cNvPr id="12" name="Straight Arrow Connector 11"/>
          <p:cNvCxnSpPr/>
          <p:nvPr/>
        </p:nvCxnSpPr>
        <p:spPr>
          <a:xfrm>
            <a:off x="4232275" y="3092450"/>
            <a:ext cx="2089150" cy="909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2EB6470F-AB1E-48AB-8902-9AA1CFCEA118}" type="slidenum">
              <a:rPr lang="en-US" smtClean="0"/>
              <a:pPr/>
              <a:t>24</a:t>
            </a:fld>
            <a:endParaRPr lang="en-US" smtClean="0"/>
          </a:p>
        </p:txBody>
      </p:sp>
      <p:sp>
        <p:nvSpPr>
          <p:cNvPr id="563202" name="Rectangle 2"/>
          <p:cNvSpPr>
            <a:spLocks noGrp="1" noChangeArrowheads="1"/>
          </p:cNvSpPr>
          <p:nvPr>
            <p:ph type="title"/>
          </p:nvPr>
        </p:nvSpPr>
        <p:spPr/>
        <p:txBody>
          <a:bodyPr/>
          <a:lstStyle/>
          <a:p>
            <a:pPr>
              <a:defRPr/>
            </a:pPr>
            <a:r>
              <a:rPr lang="en-US"/>
              <a:t>Conclusion</a:t>
            </a:r>
          </a:p>
        </p:txBody>
      </p:sp>
      <p:sp>
        <p:nvSpPr>
          <p:cNvPr id="37892" name="Rectangle 3"/>
          <p:cNvSpPr>
            <a:spLocks noGrp="1" noChangeArrowheads="1"/>
          </p:cNvSpPr>
          <p:nvPr>
            <p:ph type="body" idx="1"/>
          </p:nvPr>
        </p:nvSpPr>
        <p:spPr/>
        <p:txBody>
          <a:bodyPr/>
          <a:lstStyle/>
          <a:p>
            <a:pPr>
              <a:lnSpc>
                <a:spcPct val="90000"/>
              </a:lnSpc>
            </a:pPr>
            <a:r>
              <a:rPr lang="en-US" smtClean="0"/>
              <a:t>Grounded theory is a rigorous way of doing qualitative resarch</a:t>
            </a:r>
          </a:p>
          <a:p>
            <a:pPr>
              <a:lnSpc>
                <a:spcPct val="90000"/>
              </a:lnSpc>
            </a:pPr>
            <a:r>
              <a:rPr lang="en-US" smtClean="0"/>
              <a:t>Some researchers leverage the coding processes without producing theory and this is a legitimate use</a:t>
            </a:r>
          </a:p>
          <a:p>
            <a:pPr>
              <a:lnSpc>
                <a:spcPct val="90000"/>
              </a:lnSpc>
            </a:pPr>
            <a:r>
              <a:rPr lang="en-US" smtClean="0"/>
              <a:t>Good for rigour - you can be confident about what you produce</a:t>
            </a:r>
          </a:p>
          <a:p>
            <a:pPr>
              <a:lnSpc>
                <a:spcPct val="90000"/>
              </a:lnSpc>
            </a:pPr>
            <a:r>
              <a:rPr lang="en-US" smtClean="0"/>
              <a:t>Good for practice – enables us to build theories of what happens, instead of imposing theories from elsewhere</a:t>
            </a:r>
          </a:p>
          <a:p>
            <a:pPr>
              <a:lnSpc>
                <a:spcPct val="90000"/>
              </a:lnSpc>
            </a:pPr>
            <a:r>
              <a:rPr lang="en-US" smtClean="0"/>
              <a:t>Good for innovation – excellent where no theories exist -yet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endParaRPr lang="en-US" sz="1400" dirty="0" smtClean="0">
              <a:latin typeface="Times New Roman" pitchFamily="18" charset="0"/>
            </a:endParaRPr>
          </a:p>
        </p:txBody>
      </p:sp>
      <p:sp>
        <p:nvSpPr>
          <p:cNvPr id="1229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 </a:t>
            </a:r>
          </a:p>
        </p:txBody>
      </p:sp>
      <p:sp>
        <p:nvSpPr>
          <p:cNvPr id="13314" name="Rectangle 2"/>
          <p:cNvSpPr>
            <a:spLocks noGrp="1" noChangeArrowheads="1"/>
          </p:cNvSpPr>
          <p:nvPr>
            <p:ph type="title"/>
          </p:nvPr>
        </p:nvSpPr>
        <p:spPr/>
        <p:txBody>
          <a:bodyPr/>
          <a:lstStyle/>
          <a:p>
            <a:pPr>
              <a:defRPr/>
            </a:pPr>
            <a:r>
              <a:rPr lang="en-US"/>
              <a:t>Overview</a:t>
            </a:r>
          </a:p>
        </p:txBody>
      </p:sp>
      <p:sp>
        <p:nvSpPr>
          <p:cNvPr id="12293" name="Rectangle 3"/>
          <p:cNvSpPr>
            <a:spLocks noGrp="1" noChangeArrowheads="1"/>
          </p:cNvSpPr>
          <p:nvPr>
            <p:ph type="body" idx="1"/>
          </p:nvPr>
        </p:nvSpPr>
        <p:spPr/>
        <p:txBody>
          <a:bodyPr/>
          <a:lstStyle/>
          <a:p>
            <a:r>
              <a:rPr lang="en-US" sz="3600" dirty="0" smtClean="0"/>
              <a:t>Background – a meeting of minds?</a:t>
            </a:r>
          </a:p>
          <a:p>
            <a:r>
              <a:rPr lang="en-US" sz="3600" dirty="0" smtClean="0"/>
              <a:t>What is grounded theory?</a:t>
            </a:r>
          </a:p>
          <a:p>
            <a:r>
              <a:rPr lang="en-US" sz="3600" dirty="0" smtClean="0"/>
              <a:t>What bridges can we build between GT and ABM?</a:t>
            </a:r>
          </a:p>
          <a:p>
            <a:endParaRPr lang="en-US" sz="3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sz="3600" dirty="0" smtClean="0"/>
              <a:t>Both are essentially inductive – they build a model or theory</a:t>
            </a:r>
          </a:p>
          <a:p>
            <a:r>
              <a:rPr lang="en-GB" sz="3600" dirty="0" smtClean="0"/>
              <a:t>GT has historically used qualitative data</a:t>
            </a:r>
          </a:p>
          <a:p>
            <a:r>
              <a:rPr lang="en-GB" sz="3600" dirty="0" smtClean="0"/>
              <a:t>ABM is quantitative, but is grounded in narrative observations</a:t>
            </a:r>
          </a:p>
          <a:p>
            <a:endParaRPr lang="en-GB" dirty="0"/>
          </a:p>
        </p:txBody>
      </p:sp>
      <p:sp>
        <p:nvSpPr>
          <p:cNvPr id="3" name="Title 2"/>
          <p:cNvSpPr>
            <a:spLocks noGrp="1"/>
          </p:cNvSpPr>
          <p:nvPr>
            <p:ph type="title"/>
          </p:nvPr>
        </p:nvSpPr>
        <p:spPr/>
        <p:txBody>
          <a:bodyPr>
            <a:normAutofit fontScale="90000"/>
          </a:bodyPr>
          <a:lstStyle/>
          <a:p>
            <a:r>
              <a:rPr lang="en-GB" dirty="0" smtClean="0"/>
              <a:t>Commonalities and Differences between GT and ABM</a:t>
            </a:r>
            <a:endParaRPr lang="en-GB" dirty="0"/>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pPr>
              <a:defRPr/>
            </a:pPr>
            <a:fld id="{C13ED843-69C5-4809-9840-46928D81A7D5}" type="slidenum">
              <a:rPr lang="en-GB" smtClean="0"/>
              <a:pPr>
                <a:defRPr/>
              </a:pPr>
              <a:t>4</a:t>
            </a:fld>
            <a:endParaRPr lang="en-GB"/>
          </a:p>
        </p:txBody>
      </p:sp>
    </p:spTree>
    <p:extLst>
      <p:ext uri="{BB962C8B-B14F-4D97-AF65-F5344CB8AC3E}">
        <p14:creationId xmlns:p14="http://schemas.microsoft.com/office/powerpoint/2010/main" val="74683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 C.Urquhart 2000</a:t>
            </a:r>
            <a:endParaRPr lang="en-US" sz="1400" smtClean="0">
              <a:latin typeface="Times New Roman" pitchFamily="18" charset="0"/>
            </a:endParaRPr>
          </a:p>
        </p:txBody>
      </p:sp>
      <p:sp>
        <p:nvSpPr>
          <p:cNvPr id="14339"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smtClean="0"/>
              <a:t> </a:t>
            </a:r>
          </a:p>
        </p:txBody>
      </p:sp>
      <p:sp>
        <p:nvSpPr>
          <p:cNvPr id="2" name="Rectangle 2"/>
          <p:cNvSpPr>
            <a:spLocks noGrp="1" noChangeArrowheads="1"/>
          </p:cNvSpPr>
          <p:nvPr>
            <p:ph type="title"/>
          </p:nvPr>
        </p:nvSpPr>
        <p:spPr/>
        <p:txBody>
          <a:bodyPr/>
          <a:lstStyle/>
          <a:p>
            <a:pPr>
              <a:defRPr/>
            </a:pPr>
            <a:r>
              <a:rPr lang="en-US" dirty="0" smtClean="0"/>
              <a:t>What is Grounded </a:t>
            </a:r>
            <a:r>
              <a:rPr lang="en-US" dirty="0"/>
              <a:t>Theory </a:t>
            </a:r>
            <a:r>
              <a:rPr lang="en-US" dirty="0" smtClean="0"/>
              <a:t>Method?</a:t>
            </a:r>
            <a:endParaRPr lang="en-US" dirty="0"/>
          </a:p>
        </p:txBody>
      </p:sp>
      <p:sp>
        <p:nvSpPr>
          <p:cNvPr id="14341" name="Rectangle 3"/>
          <p:cNvSpPr>
            <a:spLocks noGrp="1" noChangeArrowheads="1"/>
          </p:cNvSpPr>
          <p:nvPr>
            <p:ph type="body" idx="1"/>
          </p:nvPr>
        </p:nvSpPr>
        <p:spPr/>
        <p:txBody>
          <a:bodyPr/>
          <a:lstStyle/>
          <a:p>
            <a:r>
              <a:rPr lang="en-US" smtClean="0"/>
              <a:t>A qualitative research method.</a:t>
            </a:r>
          </a:p>
          <a:p>
            <a:r>
              <a:rPr lang="en-US" smtClean="0"/>
              <a:t>Co-originators sociologists Barney Glaser and Anselm Strauss (1967).</a:t>
            </a:r>
          </a:p>
          <a:p>
            <a:r>
              <a:rPr lang="en-US" smtClean="0"/>
              <a:t>An inductive approach to generating substantive theory that is ‘grounded’ in the data.</a:t>
            </a:r>
          </a:p>
          <a:p>
            <a:r>
              <a:rPr lang="en-US" smtClean="0"/>
              <a:t>Has clear directives on coding data.</a:t>
            </a:r>
          </a:p>
          <a:p>
            <a:r>
              <a:rPr lang="en-US" smtClean="0"/>
              <a:t>There are disputes about application and also the method.</a:t>
            </a:r>
          </a:p>
          <a:p>
            <a:r>
              <a:rPr lang="en-US" smtClean="0"/>
              <a:t>Many adaptations in many fields.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47CD5BD4-AC1E-453A-84C3-F80C4A84337D}" type="slidenum">
              <a:rPr lang="en-US" smtClean="0"/>
              <a:pPr/>
              <a:t>6</a:t>
            </a:fld>
            <a:endParaRPr lang="en-US" smtClean="0"/>
          </a:p>
        </p:txBody>
      </p:sp>
      <p:sp>
        <p:nvSpPr>
          <p:cNvPr id="528386" name="Rectangle 2"/>
          <p:cNvSpPr>
            <a:spLocks noGrp="1" noChangeArrowheads="1"/>
          </p:cNvSpPr>
          <p:nvPr>
            <p:ph type="title"/>
          </p:nvPr>
        </p:nvSpPr>
        <p:spPr/>
        <p:txBody>
          <a:bodyPr/>
          <a:lstStyle/>
          <a:p>
            <a:pPr>
              <a:defRPr/>
            </a:pPr>
            <a:r>
              <a:rPr lang="en-NZ"/>
              <a:t>Defining Grounded Theory 1</a:t>
            </a:r>
            <a:br>
              <a:rPr lang="en-NZ"/>
            </a:br>
            <a:r>
              <a:rPr lang="en-NZ" sz="1700"/>
              <a:t>Dey 1999, Cresswell 1998</a:t>
            </a:r>
            <a:endParaRPr lang="en-AU" sz="1700"/>
          </a:p>
        </p:txBody>
      </p:sp>
      <p:sp>
        <p:nvSpPr>
          <p:cNvPr id="16388" name="Rectangle 3"/>
          <p:cNvSpPr>
            <a:spLocks noGrp="1" noChangeArrowheads="1"/>
          </p:cNvSpPr>
          <p:nvPr>
            <p:ph type="body" idx="1"/>
          </p:nvPr>
        </p:nvSpPr>
        <p:spPr/>
        <p:txBody>
          <a:bodyPr/>
          <a:lstStyle/>
          <a:p>
            <a:pPr marL="609600" indent="-609600">
              <a:buFontTx/>
              <a:buAutoNum type="arabicPeriod"/>
            </a:pPr>
            <a:r>
              <a:rPr lang="en-NZ" sz="3200" smtClean="0"/>
              <a:t>The aim of grounded theory is to generate or discover a theory.</a:t>
            </a:r>
          </a:p>
          <a:p>
            <a:pPr marL="609600" indent="-609600">
              <a:buFontTx/>
              <a:buAutoNum type="arabicPeriod"/>
            </a:pPr>
            <a:r>
              <a:rPr lang="en-NZ" sz="3200" smtClean="0"/>
              <a:t>The researcher has to </a:t>
            </a:r>
            <a:r>
              <a:rPr lang="en-NZ" sz="3200" i="1" smtClean="0"/>
              <a:t>set aside theoretical ideas</a:t>
            </a:r>
            <a:r>
              <a:rPr lang="en-NZ" sz="3200" smtClean="0"/>
              <a:t> in order to let the substantive theory emerge.</a:t>
            </a:r>
          </a:p>
          <a:p>
            <a:pPr marL="609600" indent="-609600">
              <a:buFontTx/>
              <a:buAutoNum type="arabicPeriod"/>
            </a:pPr>
            <a:r>
              <a:rPr lang="en-NZ" sz="3200" smtClean="0"/>
              <a:t>Theory focuses on how individuals interact with the phenomena under study.</a:t>
            </a:r>
            <a:endParaRPr lang="en-AU" sz="32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2C35F785-764B-4AAE-A00D-862B1971E954}" type="slidenum">
              <a:rPr lang="en-US" smtClean="0"/>
              <a:pPr/>
              <a:t>7</a:t>
            </a:fld>
            <a:endParaRPr lang="en-US" smtClean="0"/>
          </a:p>
        </p:txBody>
      </p:sp>
      <p:sp>
        <p:nvSpPr>
          <p:cNvPr id="530434" name="Rectangle 2"/>
          <p:cNvSpPr>
            <a:spLocks noGrp="1" noChangeArrowheads="1"/>
          </p:cNvSpPr>
          <p:nvPr>
            <p:ph type="title"/>
          </p:nvPr>
        </p:nvSpPr>
        <p:spPr/>
        <p:txBody>
          <a:bodyPr/>
          <a:lstStyle/>
          <a:p>
            <a:pPr>
              <a:defRPr/>
            </a:pPr>
            <a:r>
              <a:rPr lang="en-NZ"/>
              <a:t>Defining Grounded Theory 2</a:t>
            </a:r>
            <a:br>
              <a:rPr lang="en-NZ"/>
            </a:br>
            <a:r>
              <a:rPr lang="en-NZ" sz="1700"/>
              <a:t>Dey 1999, Cresswell 1998</a:t>
            </a:r>
            <a:endParaRPr lang="en-AU" sz="1700"/>
          </a:p>
        </p:txBody>
      </p:sp>
      <p:sp>
        <p:nvSpPr>
          <p:cNvPr id="17412" name="Rectangle 3"/>
          <p:cNvSpPr>
            <a:spLocks noGrp="1" noChangeArrowheads="1"/>
          </p:cNvSpPr>
          <p:nvPr>
            <p:ph type="body" idx="1"/>
          </p:nvPr>
        </p:nvSpPr>
        <p:spPr/>
        <p:txBody>
          <a:bodyPr/>
          <a:lstStyle/>
          <a:p>
            <a:pPr marL="609600" indent="-609600">
              <a:buClr>
                <a:schemeClr val="tx1"/>
              </a:buClr>
              <a:buFontTx/>
              <a:buAutoNum type="arabicPeriod" startAt="4"/>
            </a:pPr>
            <a:r>
              <a:rPr lang="en-NZ" sz="3200" smtClean="0"/>
              <a:t>Theory asserts a plausible relationship between concepts and sets of concepts</a:t>
            </a:r>
          </a:p>
          <a:p>
            <a:pPr marL="609600" indent="-609600">
              <a:buClr>
                <a:schemeClr val="tx1"/>
              </a:buClr>
              <a:buFontTx/>
              <a:buAutoNum type="arabicPeriod" startAt="4"/>
            </a:pPr>
            <a:r>
              <a:rPr lang="en-NZ" sz="3200" smtClean="0"/>
              <a:t>Theory is derived from data acquired from fieldwork interviews, observation, and documents.</a:t>
            </a:r>
          </a:p>
          <a:p>
            <a:pPr marL="609600" indent="-609600">
              <a:buClr>
                <a:schemeClr val="tx1"/>
              </a:buClr>
              <a:buFontTx/>
              <a:buAutoNum type="arabicPeriod" startAt="4"/>
            </a:pPr>
            <a:r>
              <a:rPr lang="en-NZ" sz="3200" smtClean="0"/>
              <a:t>Data Analysis is systematic and begins as soon as data is available.</a:t>
            </a:r>
            <a:endParaRPr lang="en-AU" sz="320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F8E4C16D-B35E-49FA-A1B2-1F1BDE71E9DC}" type="slidenum">
              <a:rPr lang="en-US" smtClean="0"/>
              <a:pPr/>
              <a:t>8</a:t>
            </a:fld>
            <a:endParaRPr lang="en-US" smtClean="0"/>
          </a:p>
        </p:txBody>
      </p:sp>
      <p:sp>
        <p:nvSpPr>
          <p:cNvPr id="532482" name="Rectangle 2"/>
          <p:cNvSpPr>
            <a:spLocks noGrp="1" noChangeArrowheads="1"/>
          </p:cNvSpPr>
          <p:nvPr>
            <p:ph type="title"/>
          </p:nvPr>
        </p:nvSpPr>
        <p:spPr/>
        <p:txBody>
          <a:bodyPr/>
          <a:lstStyle/>
          <a:p>
            <a:pPr>
              <a:defRPr/>
            </a:pPr>
            <a:r>
              <a:rPr lang="en-NZ"/>
              <a:t>Defining Grounded Theory 3</a:t>
            </a:r>
            <a:br>
              <a:rPr lang="en-NZ"/>
            </a:br>
            <a:r>
              <a:rPr lang="en-NZ" sz="1700"/>
              <a:t>Dey 1999, Cresswell 1998</a:t>
            </a:r>
            <a:endParaRPr lang="en-AU" sz="1700"/>
          </a:p>
        </p:txBody>
      </p:sp>
      <p:sp>
        <p:nvSpPr>
          <p:cNvPr id="18436" name="Rectangle 3"/>
          <p:cNvSpPr>
            <a:spLocks noGrp="1" noChangeArrowheads="1"/>
          </p:cNvSpPr>
          <p:nvPr>
            <p:ph type="body" idx="1"/>
          </p:nvPr>
        </p:nvSpPr>
        <p:spPr/>
        <p:txBody>
          <a:bodyPr/>
          <a:lstStyle/>
          <a:p>
            <a:pPr marL="609600" indent="-609600">
              <a:buClr>
                <a:schemeClr val="tx1"/>
              </a:buClr>
              <a:buFontTx/>
              <a:buAutoNum type="arabicPeriod" startAt="7"/>
            </a:pPr>
            <a:r>
              <a:rPr lang="en-NZ" sz="3200" smtClean="0"/>
              <a:t>Data analysis proceeds through identifying categories and connecting them.</a:t>
            </a:r>
          </a:p>
          <a:p>
            <a:pPr marL="609600" indent="-609600">
              <a:buClr>
                <a:schemeClr val="tx1"/>
              </a:buClr>
              <a:buFontTx/>
              <a:buAutoNum type="arabicPeriod" startAt="7"/>
            </a:pPr>
            <a:r>
              <a:rPr lang="en-NZ" sz="3200" smtClean="0"/>
              <a:t>Further data collection (or sampling) is based on emerging concepts.</a:t>
            </a:r>
          </a:p>
          <a:p>
            <a:pPr marL="609600" indent="-609600">
              <a:buClr>
                <a:schemeClr val="tx1"/>
              </a:buClr>
              <a:buFontTx/>
              <a:buAutoNum type="arabicPeriod" startAt="7"/>
            </a:pPr>
            <a:r>
              <a:rPr lang="en-NZ" sz="3200" smtClean="0"/>
              <a:t>These concepts are developed through </a:t>
            </a:r>
            <a:r>
              <a:rPr lang="en-NZ" sz="3200" i="1" smtClean="0"/>
              <a:t>constant comparison</a:t>
            </a:r>
            <a:r>
              <a:rPr lang="en-NZ" sz="3200" smtClean="0"/>
              <a:t> with additional data.</a:t>
            </a:r>
            <a:endParaRPr lang="en-AU" sz="32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bwMode="auto">
          <a:xfrm>
            <a:off x="4745038" y="6408738"/>
            <a:ext cx="2546350" cy="365125"/>
          </a:xfrm>
          <a:noFill/>
          <a:ln>
            <a:miter lim="800000"/>
            <a:headEnd/>
            <a:tailEnd/>
          </a:ln>
        </p:spPr>
        <p:txBody>
          <a:bodyPr wrap="square" lIns="91440" tIns="45720" rIns="91440" bIns="45720" numCol="1" anchorCtr="0" compatLnSpc="1">
            <a:prstTxWarp prst="textNoShape">
              <a:avLst/>
            </a:prstTxWarp>
          </a:bodyPr>
          <a:lstStyle/>
          <a:p>
            <a:fld id="{2A2CF8AB-A143-44E5-BA40-01256B542609}" type="slidenum">
              <a:rPr lang="en-US" smtClean="0"/>
              <a:pPr/>
              <a:t>9</a:t>
            </a:fld>
            <a:endParaRPr lang="en-US" smtClean="0"/>
          </a:p>
        </p:txBody>
      </p:sp>
      <p:sp>
        <p:nvSpPr>
          <p:cNvPr id="534530" name="Rectangle 2"/>
          <p:cNvSpPr>
            <a:spLocks noGrp="1" noChangeArrowheads="1"/>
          </p:cNvSpPr>
          <p:nvPr>
            <p:ph type="title"/>
          </p:nvPr>
        </p:nvSpPr>
        <p:spPr/>
        <p:txBody>
          <a:bodyPr/>
          <a:lstStyle/>
          <a:p>
            <a:pPr>
              <a:defRPr/>
            </a:pPr>
            <a:r>
              <a:rPr lang="en-NZ"/>
              <a:t>Defining Grounded Theory 4</a:t>
            </a:r>
            <a:br>
              <a:rPr lang="en-NZ"/>
            </a:br>
            <a:r>
              <a:rPr lang="en-NZ" sz="1700"/>
              <a:t>Dey 1999, Cresswell 1998</a:t>
            </a:r>
            <a:endParaRPr lang="en-AU" sz="1700"/>
          </a:p>
        </p:txBody>
      </p:sp>
      <p:sp>
        <p:nvSpPr>
          <p:cNvPr id="19460" name="Rectangle 3"/>
          <p:cNvSpPr>
            <a:spLocks noGrp="1" noChangeArrowheads="1"/>
          </p:cNvSpPr>
          <p:nvPr>
            <p:ph type="body" idx="1"/>
          </p:nvPr>
        </p:nvSpPr>
        <p:spPr>
          <a:xfrm>
            <a:off x="577850" y="1371600"/>
            <a:ext cx="8420100" cy="4724400"/>
          </a:xfrm>
        </p:spPr>
        <p:txBody>
          <a:bodyPr/>
          <a:lstStyle/>
          <a:p>
            <a:pPr marL="609600" indent="-609600">
              <a:lnSpc>
                <a:spcPct val="90000"/>
              </a:lnSpc>
              <a:buClr>
                <a:schemeClr val="tx1"/>
              </a:buClr>
              <a:buFontTx/>
              <a:buAutoNum type="arabicPeriod" startAt="10"/>
            </a:pPr>
            <a:r>
              <a:rPr lang="en-NZ" sz="3200" smtClean="0"/>
              <a:t>Data collection can stop when no new conceptualisations emerge.</a:t>
            </a:r>
          </a:p>
          <a:p>
            <a:pPr marL="609600" indent="-609600">
              <a:lnSpc>
                <a:spcPct val="90000"/>
              </a:lnSpc>
              <a:buClr>
                <a:schemeClr val="tx1"/>
              </a:buClr>
              <a:buFontTx/>
              <a:buAutoNum type="arabicPeriod" startAt="10"/>
            </a:pPr>
            <a:r>
              <a:rPr lang="en-NZ" sz="3200" smtClean="0"/>
              <a:t>Data analysis proceeds from open coding (identifying categories, properties and dimensions) through selective coding (clustering around categories), to theoretical coding.</a:t>
            </a:r>
          </a:p>
          <a:p>
            <a:pPr marL="609600" indent="-609600">
              <a:lnSpc>
                <a:spcPct val="90000"/>
              </a:lnSpc>
              <a:buClr>
                <a:schemeClr val="tx1"/>
              </a:buClr>
              <a:buFontTx/>
              <a:buAutoNum type="arabicPeriod" startAt="10"/>
            </a:pPr>
            <a:r>
              <a:rPr lang="en-NZ" sz="3200" smtClean="0"/>
              <a:t>The resulting theory can be reported in a narrative framework or a set of propositions.</a:t>
            </a:r>
            <a:endParaRPr lang="en-AU" sz="3200" smtClean="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1793</TotalTime>
  <Words>1621</Words>
  <Application>Microsoft Office PowerPoint</Application>
  <PresentationFormat>A4 Paper (210x297 mm)</PresentationFormat>
  <Paragraphs>172</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1_Concourse</vt:lpstr>
      <vt:lpstr>Grounded Theory for ABM: A Meeting of Methods?</vt:lpstr>
      <vt:lpstr>My background in grounded theory</vt:lpstr>
      <vt:lpstr>Overview</vt:lpstr>
      <vt:lpstr>Commonalities and Differences between GT and ABM</vt:lpstr>
      <vt:lpstr>What is Grounded Theory Method?</vt:lpstr>
      <vt:lpstr>Defining Grounded Theory 1 Dey 1999, Cresswell 1998</vt:lpstr>
      <vt:lpstr>Defining Grounded Theory 2 Dey 1999, Cresswell 1998</vt:lpstr>
      <vt:lpstr>Defining Grounded Theory 3 Dey 1999, Cresswell 1998</vt:lpstr>
      <vt:lpstr>Defining Grounded Theory 4 Dey 1999, Cresswell 1998</vt:lpstr>
      <vt:lpstr>How Grounded Theory Approaches Coding</vt:lpstr>
      <vt:lpstr>Theoretical coding is important</vt:lpstr>
      <vt:lpstr>Causal codes - 1</vt:lpstr>
      <vt:lpstr>Causal codes - 2</vt:lpstr>
      <vt:lpstr>Causal codes - 3</vt:lpstr>
      <vt:lpstr>Conclusion</vt:lpstr>
      <vt:lpstr>Some other useful references</vt:lpstr>
      <vt:lpstr>Some Internet References</vt:lpstr>
      <vt:lpstr>PowerPoint Presentation</vt:lpstr>
      <vt:lpstr>Data excerpt</vt:lpstr>
      <vt:lpstr>Open and selective coding – first try </vt:lpstr>
      <vt:lpstr>Open and selective codes – second try</vt:lpstr>
      <vt:lpstr>Analysis equals emerging dimensions of the research question</vt:lpstr>
      <vt:lpstr>Theoretical Coding</vt:lpstr>
      <vt:lpstr>Conclusion</vt:lpstr>
    </vt:vector>
  </TitlesOfParts>
  <Company>MMU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Reflections on Methods and Models 2</dc:title>
  <dc:creator>Graham Mole</dc:creator>
  <dc:description>2008</dc:description>
  <cp:lastModifiedBy>MMU User</cp:lastModifiedBy>
  <cp:revision>195</cp:revision>
  <cp:lastPrinted>1998-09-22T21:58:16Z</cp:lastPrinted>
  <dcterms:created xsi:type="dcterms:W3CDTF">2007-10-27T15:31:35Z</dcterms:created>
  <dcterms:modified xsi:type="dcterms:W3CDTF">2012-09-24T12:45:55Z</dcterms:modified>
</cp:coreProperties>
</file>