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57" r:id="rId2"/>
    <p:sldId id="358" r:id="rId3"/>
    <p:sldId id="429" r:id="rId4"/>
    <p:sldId id="487" r:id="rId5"/>
    <p:sldId id="360" r:id="rId6"/>
    <p:sldId id="275" r:id="rId7"/>
    <p:sldId id="452" r:id="rId8"/>
    <p:sldId id="434" r:id="rId9"/>
    <p:sldId id="496" r:id="rId10"/>
    <p:sldId id="285" r:id="rId11"/>
    <p:sldId id="435" r:id="rId12"/>
    <p:sldId id="436" r:id="rId13"/>
    <p:sldId id="489" r:id="rId14"/>
    <p:sldId id="488" r:id="rId15"/>
    <p:sldId id="490" r:id="rId16"/>
    <p:sldId id="491" r:id="rId17"/>
    <p:sldId id="492" r:id="rId18"/>
    <p:sldId id="49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72644" autoAdjust="0"/>
  </p:normalViewPr>
  <p:slideViewPr>
    <p:cSldViewPr snapToGrid="0">
      <p:cViewPr varScale="1">
        <p:scale>
          <a:sx n="83" d="100"/>
          <a:sy n="83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A16CB-2AEB-4AA6-BB24-CEAB5D07DF17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B3068-5AF9-4324-A79C-ED8F13E56B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5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B3068-5AF9-4324-A79C-ED8F13E56B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680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71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34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220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51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6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8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44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59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6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83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47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86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4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6F4D45-1394-44B5-AD81-5982BEA982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94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A18970-F9F9-4FC0-91AB-B3A7A2981CC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48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26F7-2640-45BD-94E3-CEF88AEF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1716D-90C4-4517-9955-647CF25A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DC60-B4C7-404F-8C3C-1367A05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DD29-9A06-4406-A2FC-61084112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7BD2-BBED-4E0C-85B1-005FED6E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A4C9-03FA-4A79-97C1-A2CE007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69D96-97FB-4AF5-87E9-ED7EEC9F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1FB4-114F-4E04-9EC1-D734511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D4AE-99AA-4220-9125-F4FA0F83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5CCF-D255-4867-829D-6E57DD28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1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329B-FF65-488E-9FE7-C1DA114AA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6521-ED77-46C5-8E3B-70897520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2DC6-908C-4A0D-B534-9FC3F659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9907-C8AB-41FF-8174-216D29A8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1EAE-92A6-4FE5-9842-046B808A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58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18E3-3A15-4DD0-94B3-655ABD38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F569-4640-42A1-B6F7-FAF0C4C7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9E3D-4A2A-49D9-B431-BE82CA59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62A6-C285-49FF-A06F-58E556EB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9CE6-A423-4144-8864-80016DA4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3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CCB2-B4AC-4F57-BA09-B545CC8C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B72B-5474-42DC-BA52-3A48B6826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19F95-2347-418A-9F51-1B85E041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6ADEF-2BC4-4BFE-ACCE-9D8246D1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4241-5168-4064-848F-8762A0C8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0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D7F7-62DD-4C06-AD83-FAF4F4C9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2211-71AF-432A-ADCE-0C6320A7F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ECBDD-5D8B-40E8-BC58-FDAE07B6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B81ED-2622-4F43-931A-AE1CE61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312E-C055-492F-9087-6D33D03E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2808-31A7-4570-8ED0-829F9EF9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B66D-D53E-4F86-B4F6-4A57572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240AC-6D8D-4F60-BE4D-9875E258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25E1-3DAB-4CEC-8586-AF16E22DD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72B5F-0FEC-43C6-A6D7-A78B44E9B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E3D7F-33FA-43D3-980D-DF75634F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F8AFA-AD70-4AE9-BCA3-DB7A797B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313D-35BF-4133-8B41-453BFB42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97D09-8268-405B-8F8B-AD927176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F0C-FEF5-47C6-82EB-894C25D2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C185F-E8A5-4A18-BC27-9206D129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7E4B1-0891-4C71-86FB-97E15E45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4A0EF-1E23-4699-A318-7C4C895E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03E45-9A04-482A-AD94-1D35B863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93712-00BF-44A3-926E-DC08D4A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6738-DC78-43FF-AA6B-BF607C4C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9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4A4D-A8AD-49CA-B5AC-7286B9F4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E120-9653-4DCE-9F80-5590D21F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79AE7-AD99-42D9-96EE-C627BB59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FBFA-BA51-46F0-AADB-E285CBA8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4FA33-0E43-4AD7-8868-8B26DEBE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CE608-22AF-4E03-90C4-E356139B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6F3AB-D2B9-4DA9-A038-A42837F4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E9E02-6037-4626-AE1D-6C0B0A904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97A91-63C5-4EC1-9D94-BFDD1A96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76BA-7F7F-42E5-BD64-EFD4AF6D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2DA2-D05C-42CB-8FB4-07918DFE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8A71-87CC-4BDD-AB40-C5BA47D5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8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79400-1428-4682-8CEC-90EC5278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4584-263D-4281-82C9-EF67E103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B51E-2051-40FD-B800-0841D5DB9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5C1F-9D6B-49E6-B90D-A4BA0AD15988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2899-504E-43A9-9F4D-CAA9B4C7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17CAD-6B66-48FF-8A9F-0CCC104CC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77EB-4634-4E83-87CE-280BCBE502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4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6B9E-F29B-49D7-8F10-B2F0FC7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32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FFFFFF"/>
                </a:solidFill>
              </a:rPr>
              <a:t>The Social Identity Approach</a:t>
            </a:r>
          </a:p>
          <a:p>
            <a:pPr marL="0" indent="0">
              <a:buNone/>
            </a:pPr>
            <a:endParaRPr lang="en-GB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3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Social Identity Theory               Self-Categorisation Theory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FC49C86-8D9E-4B02-B0A0-3F7FF22CA5A8}"/>
              </a:ext>
            </a:extLst>
          </p:cNvPr>
          <p:cNvSpPr/>
          <p:nvPr/>
        </p:nvSpPr>
        <p:spPr>
          <a:xfrm rot="5400000">
            <a:off x="5390535" y="628131"/>
            <a:ext cx="816077" cy="3957483"/>
          </a:xfrm>
          <a:prstGeom prst="leftBrace">
            <a:avLst>
              <a:gd name="adj1" fmla="val 1315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DDE9EA-0968-40D6-B649-AA06FC77EAD7}"/>
              </a:ext>
            </a:extLst>
          </p:cNvPr>
          <p:cNvSpPr txBox="1">
            <a:spLocks/>
          </p:cNvSpPr>
          <p:nvPr/>
        </p:nvSpPr>
        <p:spPr>
          <a:xfrm>
            <a:off x="1020695" y="5780598"/>
            <a:ext cx="9833548" cy="936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FFFFFF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600" dirty="0">
              <a:solidFill>
                <a:srgbClr val="FFFFFF"/>
              </a:solidFill>
              <a:latin typeface="+mj-lt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SIAM meeting 4-5</a:t>
            </a:r>
            <a:r>
              <a:rPr lang="en-GB" sz="2000" b="1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GB" sz="2000" b="1" dirty="0">
                <a:solidFill>
                  <a:schemeClr val="bg1"/>
                </a:solidFill>
                <a:latin typeface="+mj-lt"/>
              </a:rPr>
              <a:t> June</a:t>
            </a:r>
            <a:endParaRPr lang="en-GB" sz="1100" b="1" dirty="0">
              <a:solidFill>
                <a:schemeClr val="bg1"/>
              </a:solidFill>
              <a:latin typeface="+mj-lt"/>
              <a:cs typeface="Calibri 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8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July 7</a:t>
            </a:r>
            <a:r>
              <a:rPr lang="en-US" kern="1200" baseline="30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2005 London bombings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929911" y="588724"/>
            <a:ext cx="6721032" cy="563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“I felt that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we’re all in the same boat together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[ ] it was a stressful situation and we were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 in it together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 the best way to get out of it was to help each other []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 felt quite close to the people near 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”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12 examples of people being observed or reporting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risking their own safety to help strangers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 “She stayed in the tube station that I was there, for ages, and she was first aid trained so she was kind of running around trying to do what she could”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Calibri" panose="020F0502020204030204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Examples of help: ‘comforting others, offering them bottles of water,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physically helping people up or alon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g, giving people information or directions, giving first aid, tying tourniquets, and applying makeshift bandages.’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Cognitive: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recategorising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as ingroup based on shared fate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+mj-lt"/>
              </a:rPr>
              <a:t>Relational</a:t>
            </a:r>
            <a:r>
              <a:rPr lang="en-US" sz="2000" dirty="0">
                <a:solidFill>
                  <a:prstClr val="black"/>
                </a:solidFill>
                <a:latin typeface="+mj-lt"/>
              </a:rPr>
              <a:t>: feeling closer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855D11EC-C199-4E4B-BEEC-5791E363C650}"/>
              </a:ext>
            </a:extLst>
          </p:cNvPr>
          <p:cNvSpPr txBox="1"/>
          <p:nvPr/>
        </p:nvSpPr>
        <p:spPr>
          <a:xfrm>
            <a:off x="45945" y="6399292"/>
            <a:ext cx="1160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Drury, J., Cocking, C., &amp; Reicher, S. D. (2009). The nature of collective resilience: Survivor reactions to the 2005 London bombings. </a:t>
            </a:r>
            <a:r>
              <a:rPr kumimoji="0" lang="en-GB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International Journal of Mass Emergencies and Disasters, 27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(1), 66-95. Retrieved from http://www.ijmed.org/articles/113/download/</a:t>
            </a:r>
          </a:p>
        </p:txBody>
      </p:sp>
    </p:spTree>
    <p:extLst>
      <p:ext uri="{BB962C8B-B14F-4D97-AF65-F5344CB8AC3E}">
        <p14:creationId xmlns:p14="http://schemas.microsoft.com/office/powerpoint/2010/main" val="116831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825C0-8363-44C2-9E73-7C25934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>
                <a:solidFill>
                  <a:srgbClr val="FFFFFF"/>
                </a:solidFill>
              </a:rPr>
              <a:t>Recategorising</a:t>
            </a:r>
            <a:r>
              <a:rPr lang="en-GB" sz="4000" dirty="0">
                <a:solidFill>
                  <a:srgbClr val="FFFFFF"/>
                </a:solidFill>
              </a:rPr>
              <a:t> the ingroup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4F18-1322-475D-BE58-4A3F5CF1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23" y="2753936"/>
            <a:ext cx="10000051" cy="354944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2060"/>
                </a:solidFill>
                <a:latin typeface="+mj-lt"/>
                <a:cs typeface="Calibri Light"/>
              </a:rPr>
              <a:t>Study 1</a:t>
            </a:r>
            <a:r>
              <a:rPr lang="en-US" sz="1900" b="1" dirty="0">
                <a:solidFill>
                  <a:srgbClr val="002060"/>
                </a:solidFill>
                <a:latin typeface="+mj-lt"/>
                <a:ea typeface="+mn-lt"/>
                <a:cs typeface="+mn-lt"/>
              </a:rPr>
              <a:t>: </a:t>
            </a:r>
            <a:r>
              <a:rPr lang="en-US" sz="1900" dirty="0">
                <a:latin typeface="+mj-lt"/>
                <a:ea typeface="+mn-lt"/>
                <a:cs typeface="+mn-lt"/>
              </a:rPr>
              <a:t>s</a:t>
            </a:r>
            <a:r>
              <a:rPr lang="en-US" sz="1900" dirty="0">
                <a:latin typeface="+mj-lt"/>
                <a:cs typeface="Calibri Light"/>
              </a:rPr>
              <a:t>tudy about </a:t>
            </a:r>
            <a:r>
              <a:rPr lang="en-US" sz="1900" b="1" dirty="0">
                <a:latin typeface="+mj-lt"/>
                <a:cs typeface="Calibri Light"/>
              </a:rPr>
              <a:t>football clubs and their fans</a:t>
            </a:r>
            <a:endParaRPr lang="en-US" sz="19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2060"/>
                </a:solidFill>
                <a:latin typeface="+mj-lt"/>
                <a:cs typeface="Calibri Light"/>
              </a:rPr>
              <a:t>Method &amp; Measures</a:t>
            </a:r>
            <a:endParaRPr lang="en-US" sz="19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  <a:cs typeface="Calibri Light"/>
              </a:rPr>
              <a:t>Questionnaires primed </a:t>
            </a:r>
            <a:r>
              <a:rPr lang="en-US" sz="1900" i="1" dirty="0">
                <a:latin typeface="+mj-lt"/>
                <a:cs typeface="Calibri Light"/>
              </a:rPr>
              <a:t>identification with the team </a:t>
            </a:r>
            <a:r>
              <a:rPr lang="en-US" sz="1900" dirty="0">
                <a:latin typeface="+mj-lt"/>
                <a:cs typeface="Calibri Light"/>
              </a:rPr>
              <a:t>(e.g. how long they had supported them, how they felt about successes and failures or their team)</a:t>
            </a:r>
            <a:endParaRPr lang="en-US" sz="1900" dirty="0">
              <a:latin typeface="+mj-l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  <a:cs typeface="Calibri Light"/>
              </a:rPr>
              <a:t>Identification with </a:t>
            </a:r>
            <a:r>
              <a:rPr lang="en-US" sz="1900" i="1" dirty="0">
                <a:latin typeface="+mj-lt"/>
                <a:cs typeface="Calibri Light"/>
              </a:rPr>
              <a:t>other supporters of the team </a:t>
            </a:r>
            <a:r>
              <a:rPr lang="en-US" sz="1900" dirty="0">
                <a:latin typeface="+mj-lt"/>
                <a:cs typeface="Calibri Light"/>
              </a:rPr>
              <a:t>(e.g. ‘I am a person who identifies with X fans’, ‘I am a person who is glad to be a X fan’)</a:t>
            </a:r>
            <a:endParaRPr lang="en-US" sz="19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  <a:cs typeface="Calibri Light"/>
              </a:rPr>
              <a:t>As participants travelled to another location, they encountered an injured person wearing an ingroup (Man U) t-shirt, outgroup (Liverpool FC) t-shirt, or a control (plain) t-shirt. Measured how many participants offered help</a:t>
            </a:r>
            <a:endParaRPr lang="en-US" sz="19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9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solidFill>
                  <a:srgbClr val="002060"/>
                </a:solidFill>
                <a:latin typeface="+mj-lt"/>
                <a:cs typeface="Calibri Light"/>
              </a:rPr>
              <a:t>Results</a:t>
            </a:r>
            <a:endParaRPr lang="en-US" sz="19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>
                <a:latin typeface="+mj-lt"/>
                <a:cs typeface="Calibri Light"/>
              </a:rPr>
              <a:t>An injured stranger wearing an ingroup team (Manchester United) shirt is more likely to be helped than when wearing a rival team (Liverpool FC) shirt or an unbranded sports shirt. </a:t>
            </a:r>
            <a:endParaRPr lang="en-US" sz="1900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endParaRPr lang="en-US" sz="1300" b="1" dirty="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endParaRPr lang="en-US" sz="1300" dirty="0">
              <a:solidFill>
                <a:srgbClr val="000000"/>
              </a:solidFill>
            </a:endParaRPr>
          </a:p>
          <a:p>
            <a:endParaRPr lang="en-GB" sz="13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416E0-4EA2-45B0-98ED-FBDB13E0C67D}"/>
              </a:ext>
            </a:extLst>
          </p:cNvPr>
          <p:cNvSpPr txBox="1"/>
          <p:nvPr/>
        </p:nvSpPr>
        <p:spPr>
          <a:xfrm>
            <a:off x="0" y="63740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Levine, M., Prosser, A., Evans, D., Reicher, S. (2005)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Identity and Emergency Intervention: How Social Group Membership and Inclusiveness of Group Boundaries Shapes Helping Behavior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5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825C0-8363-44C2-9E73-7C25934A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>
                <a:solidFill>
                  <a:srgbClr val="FFFFFF"/>
                </a:solidFill>
              </a:rPr>
              <a:t>Recategorising</a:t>
            </a:r>
            <a:r>
              <a:rPr lang="en-GB" sz="4000" dirty="0">
                <a:solidFill>
                  <a:srgbClr val="FFFFFF"/>
                </a:solidFill>
              </a:rPr>
              <a:t> the ingroup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24F18-1322-475D-BE58-4A3F5CF17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32" y="2605547"/>
            <a:ext cx="9833548" cy="361827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2060"/>
                </a:solidFill>
                <a:latin typeface="+mj-lt"/>
                <a:cs typeface="Calibri Light"/>
              </a:rPr>
              <a:t>Study 2</a:t>
            </a:r>
            <a:r>
              <a:rPr lang="en-US" sz="2600" b="1" dirty="0">
                <a:solidFill>
                  <a:srgbClr val="7030A0"/>
                </a:solidFill>
                <a:latin typeface="+mj-lt"/>
                <a:cs typeface="Calibri Light"/>
              </a:rPr>
              <a:t>: </a:t>
            </a:r>
            <a:r>
              <a:rPr lang="en-US" sz="2600" dirty="0">
                <a:latin typeface="+mj-lt"/>
                <a:cs typeface="Calibri Light"/>
              </a:rPr>
              <a:t>study about fans of </a:t>
            </a:r>
            <a:r>
              <a:rPr lang="en-US" sz="2600" b="1" dirty="0">
                <a:latin typeface="+mj-lt"/>
                <a:cs typeface="Calibri Light"/>
              </a:rPr>
              <a:t>football teams </a:t>
            </a:r>
            <a:r>
              <a:rPr lang="en-US" sz="2600" dirty="0">
                <a:latin typeface="+mj-lt"/>
                <a:cs typeface="Calibri Light"/>
              </a:rPr>
              <a:t>and that football fans have a bad reputation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2060"/>
                </a:solidFill>
                <a:latin typeface="+mj-lt"/>
                <a:cs typeface="Calibri Light"/>
              </a:rPr>
              <a:t>Methods &amp; Measures</a:t>
            </a:r>
            <a:endParaRPr lang="en-US" sz="26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  <a:cs typeface="Calibri Light"/>
              </a:rPr>
              <a:t>Invoked a superordinate identity as a ‘football fan’. Questionnaires asked about when they first became football fans, what they liked about being a football fan, what they shared with other football fans.</a:t>
            </a:r>
            <a:r>
              <a:rPr lang="en-US" sz="2600" dirty="0">
                <a:latin typeface="+mj-lt"/>
                <a:ea typeface="+mn-lt"/>
                <a:cs typeface="+mn-lt"/>
              </a:rPr>
              <a:t> </a:t>
            </a:r>
            <a:r>
              <a:rPr lang="en-US" sz="2600" dirty="0">
                <a:latin typeface="+mj-lt"/>
                <a:cs typeface="Calibri Light"/>
              </a:rPr>
              <a:t>Same measures as in study 1</a:t>
            </a:r>
            <a:endParaRPr lang="en-US" sz="26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6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2060"/>
                </a:solidFill>
                <a:latin typeface="+mj-lt"/>
                <a:cs typeface="Calibri Light"/>
              </a:rPr>
              <a:t>Results</a:t>
            </a:r>
            <a:endParaRPr lang="en-US" sz="2600" dirty="0">
              <a:solidFill>
                <a:srgbClr val="002060"/>
              </a:solidFill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>
                <a:latin typeface="+mj-lt"/>
                <a:cs typeface="Calibri Light"/>
              </a:rPr>
              <a:t>Participants </a:t>
            </a:r>
            <a:r>
              <a:rPr lang="en-US" sz="2600" b="1" dirty="0">
                <a:latin typeface="+mj-lt"/>
                <a:cs typeface="Calibri Light"/>
              </a:rPr>
              <a:t>as likely to help injured person wearing a Liverpool FC t-shirt as a Man U t-shirt</a:t>
            </a:r>
            <a:r>
              <a:rPr lang="en-US" sz="2600" dirty="0">
                <a:latin typeface="+mj-lt"/>
                <a:cs typeface="Calibri Light"/>
              </a:rPr>
              <a:t>. Helping is extended to those who were previously identified as outgroup members, but not to those who do not display signs of group </a:t>
            </a:r>
            <a:r>
              <a:rPr lang="en-GB" sz="2600" dirty="0">
                <a:latin typeface="+mj-lt"/>
                <a:cs typeface="Calibri Light"/>
              </a:rPr>
              <a:t>membership.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600" dirty="0">
              <a:latin typeface="+mj-lt"/>
              <a:ea typeface="+mn-lt"/>
              <a:cs typeface="Calibri Ligh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+mj-lt"/>
                <a:ea typeface="+mn-lt"/>
                <a:cs typeface="Calibri Light"/>
              </a:rPr>
              <a:t>Cognitive: </a:t>
            </a:r>
            <a:r>
              <a:rPr lang="en-GB" sz="2600" dirty="0">
                <a:latin typeface="+mj-lt"/>
                <a:ea typeface="+mn-lt"/>
                <a:cs typeface="Calibri Light"/>
              </a:rPr>
              <a:t>Who is classed as ingroup/outgroup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+mj-lt"/>
                <a:ea typeface="+mn-lt"/>
                <a:cs typeface="Calibri Light"/>
              </a:rPr>
              <a:t>Relational: </a:t>
            </a:r>
            <a:r>
              <a:rPr lang="en-GB" sz="2600" dirty="0">
                <a:latin typeface="+mj-lt"/>
                <a:ea typeface="+mn-lt"/>
                <a:cs typeface="Calibri Light"/>
              </a:rPr>
              <a:t>Helping ingroup members</a:t>
            </a:r>
            <a:endParaRPr lang="en-US" sz="2600" dirty="0">
              <a:latin typeface="+mj-l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600" dirty="0">
              <a:latin typeface="+mj-lt"/>
              <a:ea typeface="+mn-lt"/>
              <a:cs typeface="+mn-lt"/>
            </a:endParaRPr>
          </a:p>
          <a:p>
            <a:endParaRPr lang="en-GB" sz="1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6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6B9E-F29B-49D7-8F10-B2F0FC7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30928"/>
            <a:ext cx="10413006" cy="12866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FFFFFF"/>
                </a:solidFill>
              </a:rPr>
              <a:t>Yes, yes. Very interesting Anne. But what do we do with this??</a:t>
            </a:r>
            <a:endParaRPr lang="en-GB" sz="3200" dirty="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9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929911" y="588724"/>
            <a:ext cx="6721032" cy="5636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Options for working together: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Designing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experiments to isolate and explore behavior phenomena and psychological processes underpinning them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Test theories by simulating scenarios in controlled, safe environments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Map out core theoretical and practical considerations for simulating collective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behaviour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12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861494" y="932772"/>
            <a:ext cx="6801745" cy="4148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lvl="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Agents should have: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Personal identity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Social identity (or multiple)</a:t>
            </a:r>
          </a:p>
          <a:p>
            <a:pPr marL="971550" lvl="1" indent="-514350">
              <a:lnSpc>
                <a:spcPct val="90000"/>
              </a:lnSpc>
              <a:spcAft>
                <a:spcPts val="600"/>
              </a:spcAft>
              <a:buFont typeface="+mj-lt"/>
              <a:buAutoNum type="romanLcPeriod"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Ability to switch between identities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  <a:latin typeface="+mj-lt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80D9EB-7F53-4E78-A0F6-7AD874C997F7}"/>
              </a:ext>
            </a:extLst>
          </p:cNvPr>
          <p:cNvSpPr txBox="1">
            <a:spLocks/>
          </p:cNvSpPr>
          <p:nvPr/>
        </p:nvSpPr>
        <p:spPr>
          <a:xfrm>
            <a:off x="838200" y="4920521"/>
            <a:ext cx="43826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b="1" dirty="0"/>
              <a:t>Personal identity </a:t>
            </a:r>
            <a:br>
              <a:rPr lang="en-GB" sz="3200" dirty="0"/>
            </a:br>
            <a:r>
              <a:rPr lang="en-GB" sz="3200" dirty="0"/>
              <a:t>(the singular)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D8FFBD-8F61-4ABB-BDCC-4158989C7F1E}"/>
              </a:ext>
            </a:extLst>
          </p:cNvPr>
          <p:cNvSpPr/>
          <p:nvPr/>
        </p:nvSpPr>
        <p:spPr>
          <a:xfrm>
            <a:off x="5145640" y="5372682"/>
            <a:ext cx="1900719" cy="42124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DEAC62D-052C-4FFF-A4D3-D49D4C0C4F31}"/>
              </a:ext>
            </a:extLst>
          </p:cNvPr>
          <p:cNvSpPr txBox="1">
            <a:spLocks/>
          </p:cNvSpPr>
          <p:nvPr/>
        </p:nvSpPr>
        <p:spPr>
          <a:xfrm>
            <a:off x="6645380" y="4920521"/>
            <a:ext cx="4218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Social identity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j-ea"/>
                <a:cs typeface="+mj-cs"/>
              </a:rPr>
              <a:t>(the collective)</a:t>
            </a:r>
          </a:p>
        </p:txBody>
      </p:sp>
    </p:spTree>
    <p:extLst>
      <p:ext uri="{BB962C8B-B14F-4D97-AF65-F5344CB8AC3E}">
        <p14:creationId xmlns:p14="http://schemas.microsoft.com/office/powerpoint/2010/main" val="265642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929911" y="1295428"/>
            <a:ext cx="672103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9B91DC3-CE97-4388-A6E8-2A23CDA0668F}"/>
              </a:ext>
            </a:extLst>
          </p:cNvPr>
          <p:cNvSpPr/>
          <p:nvPr/>
        </p:nvSpPr>
        <p:spPr>
          <a:xfrm>
            <a:off x="5930473" y="1688821"/>
            <a:ext cx="224759" cy="2658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CFC25-59C9-4998-B7E7-AEEE5F9B80F3}"/>
              </a:ext>
            </a:extLst>
          </p:cNvPr>
          <p:cNvSpPr txBox="1"/>
          <p:nvPr/>
        </p:nvSpPr>
        <p:spPr>
          <a:xfrm>
            <a:off x="6073142" y="4522848"/>
            <a:ext cx="286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j-lt"/>
              </a:rPr>
              <a:t>Identification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EB0A7-7318-4B48-8B40-498F38C3EE42}"/>
              </a:ext>
            </a:extLst>
          </p:cNvPr>
          <p:cNvSpPr txBox="1"/>
          <p:nvPr/>
        </p:nvSpPr>
        <p:spPr>
          <a:xfrm rot="16200000">
            <a:off x="4211097" y="2714591"/>
            <a:ext cx="2417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+mj-lt"/>
              </a:rPr>
              <a:t>Behaviour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B583E6-D554-4ED6-BC57-A1611AD06BD9}"/>
              </a:ext>
            </a:extLst>
          </p:cNvPr>
          <p:cNvCxnSpPr>
            <a:cxnSpLocks/>
          </p:cNvCxnSpPr>
          <p:nvPr/>
        </p:nvCxnSpPr>
        <p:spPr>
          <a:xfrm flipV="1">
            <a:off x="6096000" y="2282159"/>
            <a:ext cx="2362200" cy="1964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A52317B2-7A84-47AE-8CE0-B01718B830E7}"/>
              </a:ext>
            </a:extLst>
          </p:cNvPr>
          <p:cNvSpPr/>
          <p:nvPr/>
        </p:nvSpPr>
        <p:spPr>
          <a:xfrm>
            <a:off x="6272243" y="2057400"/>
            <a:ext cx="2185957" cy="1760316"/>
          </a:xfrm>
          <a:prstGeom prst="noSmoking">
            <a:avLst>
              <a:gd name="adj" fmla="val 700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3FDEEA10-0881-453E-843E-3D9376A64C9C}"/>
              </a:ext>
            </a:extLst>
          </p:cNvPr>
          <p:cNvSpPr/>
          <p:nvPr/>
        </p:nvSpPr>
        <p:spPr>
          <a:xfrm rot="5400000">
            <a:off x="7326118" y="2956622"/>
            <a:ext cx="224759" cy="26580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29046-A1C7-455B-B28C-68B84F9251D9}"/>
              </a:ext>
            </a:extLst>
          </p:cNvPr>
          <p:cNvSpPr txBox="1"/>
          <p:nvPr/>
        </p:nvSpPr>
        <p:spPr>
          <a:xfrm>
            <a:off x="9605585" y="2057400"/>
            <a:ext cx="897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781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929911" y="1295428"/>
            <a:ext cx="672103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99D80-722D-435A-8076-D2DEE6746A20}"/>
              </a:ext>
            </a:extLst>
          </p:cNvPr>
          <p:cNvSpPr txBox="1"/>
          <p:nvPr/>
        </p:nvSpPr>
        <p:spPr>
          <a:xfrm>
            <a:off x="4520835" y="396646"/>
            <a:ext cx="7130108" cy="3040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2. Agents should have the ability to ‘know’ the social identities of others (IG/OG)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Intergroup scenarios, e.g. 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helping behavior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changing membership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escalation/cascade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US" sz="2600" dirty="0">
                <a:solidFill>
                  <a:prstClr val="black"/>
                </a:solidFill>
                <a:latin typeface="+mj-lt"/>
              </a:rPr>
              <a:t>norm formation</a:t>
            </a:r>
            <a:r>
              <a:rPr lang="en-US" sz="2200" dirty="0">
                <a:solidFill>
                  <a:prstClr val="black"/>
                </a:solidFill>
                <a:latin typeface="+mj-lt"/>
              </a:rPr>
              <a:t>?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EE491-64D4-44D5-96F3-938CC687A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3" y="3320171"/>
            <a:ext cx="4918577" cy="261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D5859-8236-47BC-8254-D263654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651FD3-EDB1-456A-8958-691ECA1BB55C}"/>
              </a:ext>
            </a:extLst>
          </p:cNvPr>
          <p:cNvSpPr txBox="1"/>
          <p:nvPr/>
        </p:nvSpPr>
        <p:spPr>
          <a:xfrm>
            <a:off x="4929911" y="1295428"/>
            <a:ext cx="6721032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90000"/>
              </a:lnSpc>
              <a:spcAft>
                <a:spcPts val="600"/>
              </a:spcAft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99D80-722D-435A-8076-D2DEE6746A20}"/>
              </a:ext>
            </a:extLst>
          </p:cNvPr>
          <p:cNvSpPr txBox="1"/>
          <p:nvPr/>
        </p:nvSpPr>
        <p:spPr>
          <a:xfrm>
            <a:off x="4861495" y="932771"/>
            <a:ext cx="6372562" cy="4814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+mj-lt"/>
              </a:rPr>
              <a:t>3</a:t>
            </a:r>
            <a:r>
              <a:rPr lang="en-US" sz="3200">
                <a:solidFill>
                  <a:prstClr val="black"/>
                </a:solidFill>
                <a:latin typeface="+mj-lt"/>
              </a:rPr>
              <a:t>. </a:t>
            </a:r>
            <a:r>
              <a:rPr lang="en-US" sz="3200" dirty="0" err="1">
                <a:solidFill>
                  <a:prstClr val="black"/>
                </a:solidFill>
                <a:latin typeface="+mj-lt"/>
              </a:rPr>
              <a:t>Categorising</a:t>
            </a:r>
            <a:r>
              <a:rPr lang="en-US" sz="3200" dirty="0">
                <a:solidFill>
                  <a:prstClr val="black"/>
                </a:solidFill>
                <a:latin typeface="+mj-lt"/>
              </a:rPr>
              <a:t> others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Normative fit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: how much they act as a group members</a:t>
            </a: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914400" lvl="1" indent="-4572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800" b="1" dirty="0">
                <a:solidFill>
                  <a:prstClr val="black"/>
                </a:solidFill>
                <a:latin typeface="+mj-lt"/>
              </a:rPr>
              <a:t>Comparative fit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Similarity/difference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42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6B9E-F29B-49D7-8F10-B2F0FC7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3600" dirty="0">
              <a:solidFill>
                <a:srgbClr val="FFFFFF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FFFFFF"/>
                </a:solidFill>
                <a:latin typeface="+mj-lt"/>
              </a:rPr>
              <a:t>Social Identity Theory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FF"/>
                </a:solidFill>
                <a:latin typeface="+mj-lt"/>
              </a:rPr>
              <a:t>(Tajfel &amp; Turner, 1979)</a:t>
            </a:r>
            <a:r>
              <a:rPr lang="en-GB" sz="2400" dirty="0">
                <a:solidFill>
                  <a:srgbClr val="FFFFFF"/>
                </a:solidFill>
                <a:latin typeface="+mj-lt"/>
              </a:rPr>
              <a:t> </a:t>
            </a:r>
            <a:endParaRPr lang="en-GB" sz="2400" dirty="0">
              <a:solidFill>
                <a:srgbClr val="FFFFFF"/>
              </a:solidFill>
              <a:latin typeface="+mj-lt"/>
              <a:cs typeface="Calibri Light"/>
            </a:endParaRP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7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C9CD8-6E9B-4279-8D0A-87B847FFDD32}"/>
              </a:ext>
            </a:extLst>
          </p:cNvPr>
          <p:cNvSpPr txBox="1"/>
          <p:nvPr/>
        </p:nvSpPr>
        <p:spPr>
          <a:xfrm>
            <a:off x="235975" y="4170218"/>
            <a:ext cx="961287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 have multiple social identities (e.g. academic, in a cycling group, feminist)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 understand our self-concept in terms of which identity is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salient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(relevant)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at a particular time (Turner, 1982).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Ingroup member: someone who we perceive as being in our group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Outgroup member: someone who we perceive as being in a different group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192CA3-57C0-4B6D-BEBD-19B19C8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5" y="215279"/>
            <a:ext cx="438266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Personal identity </a:t>
            </a:r>
            <a:br>
              <a:rPr lang="en-GB" sz="3600" dirty="0"/>
            </a:br>
            <a:r>
              <a:rPr lang="en-GB" sz="3600" dirty="0"/>
              <a:t>(the singular)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9F38D44-31A2-41A9-9582-2E2E2EC4E46A}"/>
              </a:ext>
            </a:extLst>
          </p:cNvPr>
          <p:cNvSpPr/>
          <p:nvPr/>
        </p:nvSpPr>
        <p:spPr>
          <a:xfrm>
            <a:off x="4329563" y="659209"/>
            <a:ext cx="1900719" cy="42124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1B95C-9B6D-4D67-B4AE-3635602F9302}"/>
              </a:ext>
            </a:extLst>
          </p:cNvPr>
          <p:cNvSpPr txBox="1"/>
          <p:nvPr/>
        </p:nvSpPr>
        <p:spPr>
          <a:xfrm>
            <a:off x="1892438" y="2898278"/>
            <a:ext cx="173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Crowd psychologist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EE5AE-C6BF-4AD1-BE97-B0CB442B96DE}"/>
              </a:ext>
            </a:extLst>
          </p:cNvPr>
          <p:cNvSpPr txBox="1"/>
          <p:nvPr/>
        </p:nvSpPr>
        <p:spPr>
          <a:xfrm>
            <a:off x="4193346" y="2845442"/>
            <a:ext cx="15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Psychologist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19F6C2-A510-410C-ABC7-3165D8524487}"/>
              </a:ext>
            </a:extLst>
          </p:cNvPr>
          <p:cNvSpPr txBox="1"/>
          <p:nvPr/>
        </p:nvSpPr>
        <p:spPr>
          <a:xfrm>
            <a:off x="5651051" y="2666257"/>
            <a:ext cx="15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Academic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F467DB-8DE3-41E2-AF52-21A869C281A2}"/>
              </a:ext>
            </a:extLst>
          </p:cNvPr>
          <p:cNvSpPr/>
          <p:nvPr/>
        </p:nvSpPr>
        <p:spPr>
          <a:xfrm>
            <a:off x="707923" y="1720646"/>
            <a:ext cx="6676103" cy="2778440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A3B590D-408E-4778-ACEB-62DEE6269AAA}"/>
              </a:ext>
            </a:extLst>
          </p:cNvPr>
          <p:cNvSpPr/>
          <p:nvPr/>
        </p:nvSpPr>
        <p:spPr>
          <a:xfrm>
            <a:off x="1019368" y="2010383"/>
            <a:ext cx="4868997" cy="2404301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14F147-E655-46F3-86BC-A48028FB85D9}"/>
              </a:ext>
            </a:extLst>
          </p:cNvPr>
          <p:cNvSpPr/>
          <p:nvPr/>
        </p:nvSpPr>
        <p:spPr>
          <a:xfrm>
            <a:off x="1228920" y="2339740"/>
            <a:ext cx="3148604" cy="1967599"/>
          </a:xfrm>
          <a:prstGeom prst="ellipse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8D6C770-AAFB-471E-A9D2-D5D83AC1DB81}"/>
              </a:ext>
            </a:extLst>
          </p:cNvPr>
          <p:cNvSpPr txBox="1">
            <a:spLocks/>
          </p:cNvSpPr>
          <p:nvPr/>
        </p:nvSpPr>
        <p:spPr>
          <a:xfrm>
            <a:off x="5888365" y="385250"/>
            <a:ext cx="4218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Social identity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(the collective)</a:t>
            </a:r>
          </a:p>
        </p:txBody>
      </p:sp>
    </p:spTree>
    <p:extLst>
      <p:ext uri="{BB962C8B-B14F-4D97-AF65-F5344CB8AC3E}">
        <p14:creationId xmlns:p14="http://schemas.microsoft.com/office/powerpoint/2010/main" val="339571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F3A3E-F556-4F69-842F-7C2ECBDF9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57" y="673959"/>
            <a:ext cx="5746146" cy="382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1CD6F-EBA7-4614-A75F-A75499F38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20"/>
          <a:stretch/>
        </p:blipFill>
        <p:spPr>
          <a:xfrm>
            <a:off x="126697" y="673959"/>
            <a:ext cx="5746146" cy="3832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DD8B4-12C6-4E22-97E1-1AABEEF1113D}"/>
              </a:ext>
            </a:extLst>
          </p:cNvPr>
          <p:cNvSpPr txBox="1"/>
          <p:nvPr/>
        </p:nvSpPr>
        <p:spPr>
          <a:xfrm>
            <a:off x="6319157" y="5083629"/>
            <a:ext cx="57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</a:rPr>
              <a:t>Psychological crowds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064EB-BB73-40EA-B44D-4CDA2B61D771}"/>
              </a:ext>
            </a:extLst>
          </p:cNvPr>
          <p:cNvSpPr txBox="1"/>
          <p:nvPr/>
        </p:nvSpPr>
        <p:spPr>
          <a:xfrm>
            <a:off x="279097" y="5083629"/>
            <a:ext cx="574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</a:rPr>
              <a:t>Physical crowds</a:t>
            </a:r>
          </a:p>
        </p:txBody>
      </p:sp>
    </p:spTree>
    <p:extLst>
      <p:ext uri="{BB962C8B-B14F-4D97-AF65-F5344CB8AC3E}">
        <p14:creationId xmlns:p14="http://schemas.microsoft.com/office/powerpoint/2010/main" val="129611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6B9E-F29B-49D7-8F10-B2F0FC7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Self-categorisation theory </a:t>
            </a:r>
            <a:br>
              <a:rPr lang="en-GB" sz="24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GB" sz="24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(Turner, 1982; </a:t>
            </a:r>
            <a:r>
              <a:rPr lang="en-US" sz="2400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Turner, Hogg, Oakes, Reicher &amp; Wetherell, 1987)</a:t>
            </a:r>
            <a:endParaRPr lang="en-GB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116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21886-6E7F-45A6-8097-92A70C2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  <a:cs typeface="Times New Roman" panose="02020603050405020304" pitchFamily="18" charset="0"/>
              </a:rPr>
              <a:t>Self-categorisation theory 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5472-4FC8-4036-9046-1C4F1690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471948"/>
            <a:ext cx="6377769" cy="588952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  <a:cs typeface="Times New Roman" panose="02020603050405020304" pitchFamily="18" charset="0"/>
              </a:rPr>
              <a:t>Aims to explain </a:t>
            </a:r>
            <a:r>
              <a:rPr lang="en-GB" sz="2400" i="1" dirty="0">
                <a:latin typeface="+mj-lt"/>
                <a:cs typeface="Times New Roman" panose="02020603050405020304" pitchFamily="18" charset="0"/>
              </a:rPr>
              <a:t>how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we categorise ourselves and others into groups in different contexts, and </a:t>
            </a:r>
            <a:r>
              <a:rPr lang="en-GB" sz="2400" dirty="0">
                <a:latin typeface="+mj-lt"/>
              </a:rPr>
              <a:t>how we shift from considering ourselves as an individual to considering ourselves as a group member</a:t>
            </a:r>
          </a:p>
          <a:p>
            <a:pPr marL="0" indent="0">
              <a:buNone/>
            </a:pPr>
            <a:endParaRPr lang="en-GB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+mj-lt"/>
                <a:cs typeface="Times New Roman" panose="02020603050405020304" pitchFamily="18" charset="0"/>
              </a:rPr>
              <a:t>Self-stereotyping: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+mj-lt"/>
              </a:rPr>
              <a:t>he process whereby individuals define their self in terms of their social identity and act in line with the group’s social norms.</a:t>
            </a:r>
          </a:p>
          <a:p>
            <a:pPr marL="0" indent="0">
              <a:buNone/>
            </a:pPr>
            <a:endParaRPr lang="en-GB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Times New Roman" panose="02020603050405020304" pitchFamily="18" charset="0"/>
              </a:rPr>
              <a:t>Collective behaviour possible through the process of </a:t>
            </a:r>
            <a:r>
              <a:rPr lang="en-GB" sz="2400" b="1" dirty="0">
                <a:latin typeface="+mj-lt"/>
                <a:cs typeface="Times New Roman" panose="02020603050405020304" pitchFamily="18" charset="0"/>
              </a:rPr>
              <a:t>depersonalisation.</a:t>
            </a:r>
          </a:p>
          <a:p>
            <a:pPr marL="0" indent="0">
              <a:buNone/>
            </a:pPr>
            <a:endParaRPr lang="en-GB" sz="24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latin typeface="+mj-lt"/>
                <a:cs typeface="Times New Roman" panose="02020603050405020304" pitchFamily="18" charset="0"/>
              </a:rPr>
              <a:t>Depersonalisation: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 a shift from the personal identity to the identity as a member of a particular social group. </a:t>
            </a:r>
          </a:p>
          <a:p>
            <a:pPr marL="0" indent="0">
              <a:buNone/>
            </a:pPr>
            <a:endParaRPr lang="en-GB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  <a:cs typeface="Times New Roman" panose="02020603050405020304" pitchFamily="18" charset="0"/>
              </a:rPr>
              <a:t>Here</a:t>
            </a:r>
            <a:r>
              <a:rPr lang="en-GB" sz="2400" dirty="0">
                <a:latin typeface="+mj-lt"/>
              </a:rPr>
              <a:t>, group members perceive themselves to be part of the same group and subsequently apply the group characterises and norms to themselves when that social identity is salient.</a:t>
            </a:r>
          </a:p>
          <a:p>
            <a:pPr marL="0" indent="0">
              <a:buNone/>
            </a:pPr>
            <a:endParaRPr lang="en-GB" sz="2400" dirty="0">
              <a:latin typeface="+mj-lt"/>
            </a:endParaRPr>
          </a:p>
          <a:p>
            <a:pPr marL="0" indent="0">
              <a:buNone/>
            </a:pPr>
            <a:r>
              <a:rPr lang="en-GB" sz="2400" dirty="0">
                <a:latin typeface="+mj-lt"/>
              </a:rPr>
              <a:t>NOTE: Does not mean we lose our personal identity, beliefs, or behave in ways we would not already do.</a:t>
            </a:r>
          </a:p>
        </p:txBody>
      </p:sp>
    </p:spTree>
    <p:extLst>
      <p:ext uri="{BB962C8B-B14F-4D97-AF65-F5344CB8AC3E}">
        <p14:creationId xmlns:p14="http://schemas.microsoft.com/office/powerpoint/2010/main" val="356339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21886-6E7F-45A6-8097-92A70C20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  <a:cs typeface="Times New Roman" panose="02020603050405020304" pitchFamily="18" charset="0"/>
              </a:rPr>
              <a:t>Self-categorisation theory 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5472-4FC8-4036-9046-1C4F1690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371600"/>
            <a:ext cx="6377769" cy="4989871"/>
          </a:xfrm>
        </p:spPr>
        <p:txBody>
          <a:bodyPr anchor="ctr">
            <a:normAutofit lnSpcReduction="10000"/>
          </a:bodyPr>
          <a:lstStyle/>
          <a:p>
            <a:r>
              <a:rPr lang="en-GB" sz="2400" b="1" dirty="0">
                <a:latin typeface="+mj-lt"/>
                <a:cs typeface="Times New Roman" panose="02020603050405020304" pitchFamily="18" charset="0"/>
              </a:rPr>
              <a:t>Comparative fit: </a:t>
            </a:r>
            <a:r>
              <a:rPr lang="en-GB" sz="2400" dirty="0">
                <a:latin typeface="+mj-lt"/>
              </a:rPr>
              <a:t>an aggregate of people will be categorised as a group when the differences between them are less than the differences with a comparator aggregate</a:t>
            </a:r>
          </a:p>
          <a:p>
            <a:pPr lvl="1"/>
            <a:r>
              <a:rPr lang="en-GB" dirty="0">
                <a:latin typeface="+mj-lt"/>
                <a:cs typeface="Times New Roman" panose="02020603050405020304" pitchFamily="18" charset="0"/>
              </a:rPr>
              <a:t>Meta-contrast ratio – the differences between us ingroup members are smaller than the difference between us and those outgroup members</a:t>
            </a:r>
          </a:p>
          <a:p>
            <a:endParaRPr lang="en-GB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+mj-lt"/>
                <a:cs typeface="Times New Roman" panose="02020603050405020304" pitchFamily="18" charset="0"/>
              </a:rPr>
              <a:t>Normative fit: </a:t>
            </a:r>
            <a:r>
              <a:rPr lang="en-GB" sz="2400" dirty="0">
                <a:latin typeface="+mj-lt"/>
                <a:cs typeface="Times New Roman" panose="02020603050405020304" pitchFamily="18" charset="0"/>
              </a:rPr>
              <a:t>Congruence between perceived social stimuli and normative expectations about different social groups</a:t>
            </a:r>
          </a:p>
          <a:p>
            <a:pPr lvl="1"/>
            <a:r>
              <a:rPr lang="en-GB" dirty="0">
                <a:latin typeface="+mj-lt"/>
                <a:cs typeface="Times New Roman" panose="02020603050405020304" pitchFamily="18" charset="0"/>
              </a:rPr>
              <a:t>You’re acting in line with group norms – you’re one of us!</a:t>
            </a:r>
          </a:p>
          <a:p>
            <a:pPr marL="0" indent="0">
              <a:buNone/>
            </a:pPr>
            <a:endParaRPr lang="en-GB" sz="1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83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45464-FC7C-4447-ADA7-FFC38D0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" y="640080"/>
            <a:ext cx="3833244" cy="5613236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Transformations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A09E5-9D77-4A4F-B4C0-18CB259A1AF9}"/>
              </a:ext>
            </a:extLst>
          </p:cNvPr>
          <p:cNvSpPr txBox="1"/>
          <p:nvPr/>
        </p:nvSpPr>
        <p:spPr>
          <a:xfrm>
            <a:off x="4371135" y="1051892"/>
            <a:ext cx="7471063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Cognitive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We stop acting in terms of individual values, priorities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We begin acting in terms of the norms, values, goals, and beliefs of our group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Members stop being ‘other’ and become ‘like us’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Their well-being and fate is tied to our 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We perceive ingroup members as more favourable than outgroup members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We have increased respect, cooperation, coordination with ingroup members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155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F6B9E-F29B-49D7-8F10-B2F0FC7D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872046"/>
            <a:ext cx="9833548" cy="29455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rgbClr val="FFFFFF"/>
                </a:solidFill>
                <a:latin typeface="+mj-lt"/>
                <a:cs typeface="Times New Roman" panose="02020603050405020304" pitchFamily="18" charset="0"/>
              </a:rPr>
              <a:t>Cognitive and relational transformations in practice</a:t>
            </a:r>
            <a:endParaRPr lang="en-GB" sz="2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94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1153</Words>
  <Application>Microsoft Office PowerPoint</Application>
  <PresentationFormat>Widescreen</PresentationFormat>
  <Paragraphs>149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1_Office Theme</vt:lpstr>
      <vt:lpstr>PowerPoint Presentation</vt:lpstr>
      <vt:lpstr>PowerPoint Presentation</vt:lpstr>
      <vt:lpstr>Personal identity  (the singular)</vt:lpstr>
      <vt:lpstr>PowerPoint Presentation</vt:lpstr>
      <vt:lpstr>PowerPoint Presentation</vt:lpstr>
      <vt:lpstr>Self-categorisation theory </vt:lpstr>
      <vt:lpstr>Self-categorisation theory </vt:lpstr>
      <vt:lpstr>Transformations </vt:lpstr>
      <vt:lpstr>PowerPoint Presentation</vt:lpstr>
      <vt:lpstr>July 7th 2005 London bombings</vt:lpstr>
      <vt:lpstr>Recategorising the ingroup</vt:lpstr>
      <vt:lpstr>Recategorising the ingroup</vt:lpstr>
      <vt:lpstr>PowerPoint Presentation</vt:lpstr>
      <vt:lpstr>Next steps</vt:lpstr>
      <vt:lpstr>Next steps</vt:lpstr>
      <vt:lpstr>Next steps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TEMPLETON Anne</dc:creator>
  <cp:lastModifiedBy>Anne Templeton</cp:lastModifiedBy>
  <cp:revision>25</cp:revision>
  <dcterms:created xsi:type="dcterms:W3CDTF">2019-11-10T14:59:17Z</dcterms:created>
  <dcterms:modified xsi:type="dcterms:W3CDTF">2020-06-04T13:28:02Z</dcterms:modified>
</cp:coreProperties>
</file>