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sldIdLst>
    <p:sldId id="257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559"/>
    <a:srgbClr val="853175"/>
    <a:srgbClr val="CF009E"/>
    <a:srgbClr val="00748C"/>
    <a:srgbClr val="FF9E15"/>
    <a:srgbClr val="FF9EFF"/>
    <a:srgbClr val="799934"/>
    <a:srgbClr val="5D84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6"/>
  </p:normalViewPr>
  <p:slideViewPr>
    <p:cSldViewPr snapToGrid="0" snapToObjects="1">
      <p:cViewPr varScale="1">
        <p:scale>
          <a:sx n="79" d="100"/>
          <a:sy n="79" d="100"/>
        </p:scale>
        <p:origin x="54" y="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74315" y="2215546"/>
            <a:ext cx="6139877" cy="647015"/>
          </a:xfrm>
        </p:spPr>
        <p:txBody>
          <a:bodyPr anchor="t" anchorCtr="0">
            <a:spAutoFit/>
          </a:bodyPr>
          <a:lstStyle>
            <a:lvl1pPr algn="l">
              <a:defRPr sz="3600" b="1" i="0">
                <a:solidFill>
                  <a:srgbClr val="555559"/>
                </a:solidFill>
              </a:defRPr>
            </a:lvl1pPr>
          </a:lstStyle>
          <a:p>
            <a:r>
              <a:rPr lang="en-GB" dirty="0"/>
              <a:t>Click to edit title 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4315" y="5622153"/>
            <a:ext cx="5908148" cy="461665"/>
          </a:xfrm>
        </p:spPr>
        <p:txBody>
          <a:bodyPr wrap="square" anchor="b" anchorCtr="0">
            <a:spAutoFit/>
          </a:bodyPr>
          <a:lstStyle>
            <a:lvl1pPr marL="0" indent="0" algn="l">
              <a:buNone/>
              <a:defRPr sz="2400" b="1" i="0" baseline="0">
                <a:solidFill>
                  <a:srgbClr val="7999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A Presentation by Presenter’s Name 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9427-101C-9342-B4D0-0FE54A334EC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JHI_logo_Horiz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088" y="5025458"/>
            <a:ext cx="2145164" cy="992664"/>
          </a:xfrm>
          <a:prstGeom prst="rect">
            <a:avLst/>
          </a:prstGeom>
        </p:spPr>
      </p:pic>
      <p:pic>
        <p:nvPicPr>
          <p:cNvPr id="2" name="Picture 1" descr="multi colour strip PEOPLE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35" b="-1"/>
          <a:stretch/>
        </p:blipFill>
        <p:spPr>
          <a:xfrm>
            <a:off x="-22847" y="-1"/>
            <a:ext cx="9198059" cy="186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0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6346"/>
            <a:ext cx="7366038" cy="729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6D96-C350-4843-B71C-3443AE11BC4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67543"/>
            <a:ext cx="2111704" cy="1161356"/>
          </a:xfrm>
          <a:prstGeom prst="rect">
            <a:avLst/>
          </a:prstGeom>
        </p:spPr>
      </p:pic>
      <p:pic>
        <p:nvPicPr>
          <p:cNvPr id="4" name="Picture 3" descr="grey icons.png"/>
          <p:cNvPicPr>
            <a:picLocks noChangeAspect="1"/>
          </p:cNvPicPr>
          <p:nvPr userDrawn="1"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74" y="6094577"/>
            <a:ext cx="8246157" cy="6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1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346"/>
            <a:ext cx="7501154" cy="72972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5802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4458492"/>
            <a:ext cx="9144000" cy="0"/>
          </a:xfrm>
          <a:prstGeom prst="line">
            <a:avLst/>
          </a:prstGeom>
          <a:ln w="38100" cmpd="sng">
            <a:solidFill>
              <a:srgbClr val="555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4482014"/>
            <a:ext cx="9144000" cy="2400300"/>
          </a:xfrm>
        </p:spPr>
        <p:txBody>
          <a:bodyPr/>
          <a:lstStyle/>
          <a:p>
            <a:r>
              <a:rPr lang="en-US" dirty="0"/>
              <a:t>Drag picture here or click icon</a:t>
            </a:r>
          </a:p>
        </p:txBody>
      </p:sp>
      <p:pic>
        <p:nvPicPr>
          <p:cNvPr id="11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67543"/>
            <a:ext cx="2111704" cy="116135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7156D96-C350-4843-B71C-3443AE11B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7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-4686" y="-31405"/>
            <a:ext cx="3508375" cy="3461343"/>
          </a:xfrm>
        </p:spPr>
        <p:txBody>
          <a:bodyPr/>
          <a:lstStyle/>
          <a:p>
            <a:r>
              <a:rPr lang="en-US" dirty="0"/>
              <a:t>Drag picture here or click icon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-3475" y="3472372"/>
            <a:ext cx="3508375" cy="341062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Drag picture here or click 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666" y="296346"/>
            <a:ext cx="4041775" cy="91015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166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166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67543"/>
            <a:ext cx="2111704" cy="1161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522137" y="-34814"/>
            <a:ext cx="0" cy="6892815"/>
          </a:xfrm>
          <a:prstGeom prst="line">
            <a:avLst/>
          </a:prstGeom>
          <a:ln w="38100" cmpd="sng">
            <a:solidFill>
              <a:srgbClr val="555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0" y="3447372"/>
            <a:ext cx="3508452" cy="0"/>
          </a:xfrm>
          <a:prstGeom prst="line">
            <a:avLst/>
          </a:prstGeom>
          <a:ln w="38100" cmpd="sng">
            <a:solidFill>
              <a:srgbClr val="555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7156D96-C350-4843-B71C-3443AE11B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3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6D96-C350-4843-B71C-3443AE11BC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21666" y="296346"/>
            <a:ext cx="4041775" cy="91015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166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02166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67543"/>
            <a:ext cx="2111704" cy="1161356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3522137" y="-34814"/>
            <a:ext cx="0" cy="6892815"/>
          </a:xfrm>
          <a:prstGeom prst="line">
            <a:avLst/>
          </a:prstGeom>
          <a:ln w="38100" cmpd="sng">
            <a:solidFill>
              <a:srgbClr val="555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-21310" y="0"/>
            <a:ext cx="3522663" cy="6858000"/>
          </a:xfrm>
        </p:spPr>
        <p:txBody>
          <a:bodyPr/>
          <a:lstStyle/>
          <a:p>
            <a:r>
              <a:rPr lang="en-US" dirty="0"/>
              <a:t>Drag picture here or click icon</a:t>
            </a:r>
          </a:p>
        </p:txBody>
      </p:sp>
    </p:spTree>
    <p:extLst>
      <p:ext uri="{BB962C8B-B14F-4D97-AF65-F5344CB8AC3E}">
        <p14:creationId xmlns:p14="http://schemas.microsoft.com/office/powerpoint/2010/main" val="32046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335469"/>
            <a:ext cx="6271595" cy="729720"/>
          </a:xfrm>
        </p:spPr>
        <p:txBody>
          <a:bodyPr>
            <a:normAutofit/>
          </a:bodyPr>
          <a:lstStyle>
            <a:lvl1pPr>
              <a:defRPr sz="2400" b="0"/>
            </a:lvl1pPr>
          </a:lstStyle>
          <a:p>
            <a:r>
              <a:rPr lang="en-GB" dirty="0"/>
              <a:t>Thanks to</a:t>
            </a:r>
            <a:r>
              <a:rPr lang="mr-IN" dirty="0"/>
              <a:t>…</a:t>
            </a:r>
            <a:endParaRPr lang="en-US" dirty="0"/>
          </a:p>
        </p:txBody>
      </p:sp>
      <p:pic>
        <p:nvPicPr>
          <p:cNvPr id="6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67543"/>
            <a:ext cx="2111704" cy="1161356"/>
          </a:xfrm>
          <a:prstGeom prst="rect">
            <a:avLst/>
          </a:prstGeom>
        </p:spPr>
      </p:pic>
      <p:pic>
        <p:nvPicPr>
          <p:cNvPr id="7" name="Picture 6" descr="SG_Dual_linea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219" y="6033529"/>
            <a:ext cx="2093943" cy="382483"/>
          </a:xfrm>
          <a:prstGeom prst="rect">
            <a:avLst/>
          </a:prstGeom>
        </p:spPr>
      </p:pic>
      <p:pic>
        <p:nvPicPr>
          <p:cNvPr id="10" name="Picture 9" descr="SGS_ISO 9001_TCL_H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725" y="5751621"/>
            <a:ext cx="702868" cy="686106"/>
          </a:xfrm>
          <a:prstGeom prst="rect">
            <a:avLst/>
          </a:prstGeom>
        </p:spPr>
      </p:pic>
      <p:pic>
        <p:nvPicPr>
          <p:cNvPr id="11" name="Picture 10" descr="SGS_ISO 14001_TCL_HR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9" y="5770883"/>
            <a:ext cx="683135" cy="666843"/>
          </a:xfrm>
          <a:prstGeom prst="rect">
            <a:avLst/>
          </a:prstGeom>
        </p:spPr>
      </p:pic>
      <p:pic>
        <p:nvPicPr>
          <p:cNvPr id="3" name="Picture 2" descr="stonewallscot-diversitychampion-logo-black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276" y="5751621"/>
            <a:ext cx="865868" cy="888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75C2EC-6D28-0C43-A9C5-68F6669BC41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877148" y="5721130"/>
            <a:ext cx="1612269" cy="90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96346"/>
            <a:ext cx="8229600" cy="729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56D96-C350-4843-B71C-3443AE11B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  <p:sldLayoutId id="2147483654" r:id="rId6"/>
  </p:sldLayoutIdLst>
  <p:txStyles>
    <p:titleStyle>
      <a:lvl1pPr marL="0" indent="0" algn="l" defTabSz="457200" rtl="0" eaLnBrk="1" latinLnBrk="0" hangingPunct="1">
        <a:spcBef>
          <a:spcPct val="0"/>
        </a:spcBef>
        <a:buClr>
          <a:srgbClr val="799934"/>
        </a:buClr>
        <a:buFont typeface="Arial"/>
        <a:buNone/>
        <a:defRPr sz="3600" b="1" i="0" kern="1200">
          <a:solidFill>
            <a:srgbClr val="55555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799934"/>
        </a:buClr>
        <a:buFont typeface="Wingdings" charset="2"/>
        <a:buChar char="§"/>
        <a:defRPr sz="3200" kern="1200">
          <a:solidFill>
            <a:srgbClr val="555559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F9E15"/>
        </a:buClr>
        <a:buFont typeface="Wingdings" charset="2"/>
        <a:buChar char="§"/>
        <a:defRPr sz="2800" kern="1200">
          <a:solidFill>
            <a:srgbClr val="555559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748C"/>
        </a:buClr>
        <a:buFont typeface="Wingdings" charset="2"/>
        <a:buChar char="§"/>
        <a:defRPr sz="2400" kern="1200">
          <a:solidFill>
            <a:srgbClr val="555559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CF009E"/>
        </a:buClr>
        <a:buFont typeface="Wingdings" charset="2"/>
        <a:buChar char="§"/>
        <a:defRPr sz="2000" kern="1200">
          <a:solidFill>
            <a:srgbClr val="555559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853175"/>
        </a:buClr>
        <a:buFont typeface="Wingdings" charset="2"/>
        <a:buChar char="§"/>
        <a:defRPr sz="2000" kern="1200">
          <a:solidFill>
            <a:srgbClr val="555559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315" y="2215546"/>
            <a:ext cx="6139877" cy="1200329"/>
          </a:xfrm>
        </p:spPr>
        <p:txBody>
          <a:bodyPr/>
          <a:lstStyle/>
          <a:p>
            <a:r>
              <a:rPr lang="en-GB" dirty="0"/>
              <a:t>“…what do you use ABMs for and why….”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315" y="5178955"/>
            <a:ext cx="5908148" cy="904863"/>
          </a:xfrm>
        </p:spPr>
        <p:txBody>
          <a:bodyPr/>
          <a:lstStyle/>
          <a:p>
            <a:r>
              <a:rPr lang="en-US" dirty="0"/>
              <a:t>SIAM workshop, 4</a:t>
            </a:r>
            <a:r>
              <a:rPr lang="en-US" baseline="30000" dirty="0"/>
              <a:t>th</a:t>
            </a:r>
            <a:r>
              <a:rPr lang="en-US" dirty="0"/>
              <a:t> June 2020</a:t>
            </a:r>
          </a:p>
          <a:p>
            <a:r>
              <a:rPr lang="en-US" dirty="0"/>
              <a:t>Tony Craig</a:t>
            </a:r>
          </a:p>
        </p:txBody>
      </p:sp>
    </p:spTree>
    <p:extLst>
      <p:ext uri="{BB962C8B-B14F-4D97-AF65-F5344CB8AC3E}">
        <p14:creationId xmlns:p14="http://schemas.microsoft.com/office/powerpoint/2010/main" val="148942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C3C0-EC27-43DB-85C4-231DE3B1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steps….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47415-B08B-43D4-8753-FA9DC393E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95" y="1166018"/>
            <a:ext cx="8527409" cy="498311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Early collaborations (Nick Gotts and Gary Polhill):</a:t>
            </a:r>
          </a:p>
          <a:p>
            <a:pPr lvl="1"/>
            <a:r>
              <a:rPr lang="en-GB" dirty="0"/>
              <a:t>GILDED (Energy use in the home)</a:t>
            </a:r>
          </a:p>
          <a:p>
            <a:pPr lvl="2"/>
            <a:r>
              <a:rPr lang="en-GB" dirty="0"/>
              <a:t>Model: CEDSS</a:t>
            </a:r>
          </a:p>
          <a:p>
            <a:pPr lvl="3"/>
            <a:r>
              <a:rPr lang="en-GB" dirty="0"/>
              <a:t>Theories: Values, Goal Frames, SI (a bit!)</a:t>
            </a:r>
          </a:p>
          <a:p>
            <a:pPr lvl="3"/>
            <a:r>
              <a:rPr lang="en-GB" dirty="0"/>
              <a:t>Purpose: Generating scenarios of energy demand</a:t>
            </a:r>
          </a:p>
          <a:p>
            <a:pPr lvl="1"/>
            <a:r>
              <a:rPr lang="en-GB" dirty="0"/>
              <a:t>LOCAW (Environmental behaviour in large organisations)</a:t>
            </a:r>
          </a:p>
          <a:p>
            <a:pPr lvl="2"/>
            <a:r>
              <a:rPr lang="en-GB" dirty="0"/>
              <a:t>Model: WERC-M</a:t>
            </a:r>
          </a:p>
          <a:p>
            <a:pPr lvl="3"/>
            <a:r>
              <a:rPr lang="en-GB" dirty="0"/>
              <a:t>Theories: VBN, TPB, SI (esp. norm transmission)</a:t>
            </a:r>
          </a:p>
          <a:p>
            <a:pPr lvl="3"/>
            <a:r>
              <a:rPr lang="en-GB" dirty="0"/>
              <a:t>Purpose: Integration + testing policy tracks and combinations</a:t>
            </a:r>
          </a:p>
          <a:p>
            <a:r>
              <a:rPr lang="en-GB" dirty="0"/>
              <a:t>Initially – very sceptical.  ABM felt like a black box….. </a:t>
            </a:r>
          </a:p>
          <a:p>
            <a:r>
              <a:rPr lang="en-GB" dirty="0"/>
              <a:t>First sense of empirical grounding – decision trees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44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02BA-3AF8-42F4-ABA5-77AB251A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Bigger ambitions….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89D3-4241-4CF5-951A-515637AA0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funding, more projects, less time…</a:t>
            </a:r>
          </a:p>
          <a:p>
            <a:pPr lvl="1"/>
            <a:r>
              <a:rPr lang="en-GB" dirty="0"/>
              <a:t>GLAMURS</a:t>
            </a:r>
          </a:p>
          <a:p>
            <a:pPr lvl="2"/>
            <a:r>
              <a:rPr lang="en-GB" dirty="0"/>
              <a:t>Model: </a:t>
            </a:r>
            <a:r>
              <a:rPr lang="en-GB" dirty="0" err="1"/>
              <a:t>TiPaC</a:t>
            </a:r>
            <a:endParaRPr lang="en-GB" dirty="0"/>
          </a:p>
          <a:p>
            <a:pPr lvl="3"/>
            <a:r>
              <a:rPr lang="en-GB" dirty="0"/>
              <a:t>Theories: Travel decision making (various)</a:t>
            </a:r>
          </a:p>
          <a:p>
            <a:pPr lvl="3"/>
            <a:r>
              <a:rPr lang="en-GB" dirty="0"/>
              <a:t>Purpose: Test impacts of flexible working scenarios on tailpipe emissions and travel time</a:t>
            </a:r>
          </a:p>
          <a:p>
            <a:pPr lvl="2"/>
            <a:r>
              <a:rPr lang="en-GB" dirty="0"/>
              <a:t>Model 2:DIReC</a:t>
            </a:r>
          </a:p>
          <a:p>
            <a:pPr lvl="3"/>
            <a:r>
              <a:rPr lang="en-GB" dirty="0"/>
              <a:t>Theories: Housing and neighbourhood preference (various), labour market economics</a:t>
            </a:r>
          </a:p>
          <a:p>
            <a:pPr lvl="3"/>
            <a:r>
              <a:rPr lang="en-GB" dirty="0"/>
              <a:t>Purpose: To test regional impacts of major economic changes (e.g. oil crash, green recovery)</a:t>
            </a:r>
          </a:p>
        </p:txBody>
      </p:sp>
    </p:spTree>
    <p:extLst>
      <p:ext uri="{BB962C8B-B14F-4D97-AF65-F5344CB8AC3E}">
        <p14:creationId xmlns:p14="http://schemas.microsoft.com/office/powerpoint/2010/main" val="397489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451D-132B-47D2-AAE5-EEB1077A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then it became a habit…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4485C-CD2A-4BED-960A-88848F0E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Models </a:t>
            </a:r>
            <a:r>
              <a:rPr lang="en-GB" dirty="0" err="1"/>
              <a:t>models</a:t>
            </a:r>
            <a:r>
              <a:rPr lang="en-GB" dirty="0"/>
              <a:t> </a:t>
            </a:r>
            <a:r>
              <a:rPr lang="en-GB" dirty="0" err="1"/>
              <a:t>models</a:t>
            </a:r>
            <a:r>
              <a:rPr lang="en-GB" dirty="0"/>
              <a:t>…</a:t>
            </a:r>
          </a:p>
          <a:p>
            <a:pPr lvl="1"/>
            <a:r>
              <a:rPr lang="en-GB" dirty="0"/>
              <a:t>SMARTEES</a:t>
            </a:r>
          </a:p>
          <a:p>
            <a:pPr lvl="2"/>
            <a:r>
              <a:rPr lang="en-GB" dirty="0"/>
              <a:t>Model: ACHSIUM (Aberdeen City Heat Network Social Interaction and Uptake Model)….</a:t>
            </a:r>
          </a:p>
          <a:p>
            <a:pPr lvl="3"/>
            <a:r>
              <a:rPr lang="en-GB" dirty="0"/>
              <a:t>Theories: Numerous – embedded in HUMAT decision making framework + detailed representation of social and physical context</a:t>
            </a:r>
          </a:p>
          <a:p>
            <a:pPr lvl="3"/>
            <a:r>
              <a:rPr lang="en-GB" dirty="0"/>
              <a:t>Purpose: To understand the conditions under which households are most likely to connect to the heat network, enabling the network to grow.</a:t>
            </a:r>
          </a:p>
          <a:p>
            <a:pPr lvl="1"/>
            <a:r>
              <a:rPr lang="en-GB" dirty="0"/>
              <a:t>Food Culture and Dietary Choices</a:t>
            </a:r>
          </a:p>
          <a:p>
            <a:pPr lvl="2"/>
            <a:r>
              <a:rPr lang="en-GB" dirty="0"/>
              <a:t>Model: MEAT-NET; SIMULFOOD; DISMAL; SABM</a:t>
            </a:r>
          </a:p>
          <a:p>
            <a:pPr lvl="3"/>
            <a:r>
              <a:rPr lang="en-GB" dirty="0"/>
              <a:t>Theories: Social influence, SI, </a:t>
            </a:r>
            <a:r>
              <a:rPr lang="en-GB" dirty="0" err="1"/>
              <a:t>spillover</a:t>
            </a:r>
            <a:r>
              <a:rPr lang="en-GB" dirty="0"/>
              <a:t>, etc..</a:t>
            </a:r>
          </a:p>
          <a:p>
            <a:pPr lvl="3"/>
            <a:r>
              <a:rPr lang="en-GB" dirty="0"/>
              <a:t>Purpose: Mostly about understanding social influence in different social and physically determined networks (e.g. home and work)</a:t>
            </a:r>
          </a:p>
          <a:p>
            <a:pPr lvl="3"/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84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46BA-B880-498A-B4C3-4F29F83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finally….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6DAF-6616-4399-AB24-43214A080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439114" cy="4525963"/>
          </a:xfrm>
        </p:spPr>
        <p:txBody>
          <a:bodyPr/>
          <a:lstStyle/>
          <a:p>
            <a:r>
              <a:rPr lang="en-GB" dirty="0"/>
              <a:t>Interdisciplinary collaboration is super important, and needs to be given time (obvious, but worth saying again!)</a:t>
            </a:r>
          </a:p>
        </p:txBody>
      </p:sp>
    </p:spTree>
    <p:extLst>
      <p:ext uri="{BB962C8B-B14F-4D97-AF65-F5344CB8AC3E}">
        <p14:creationId xmlns:p14="http://schemas.microsoft.com/office/powerpoint/2010/main" val="576741261"/>
      </p:ext>
    </p:extLst>
  </p:cSld>
  <p:clrMapOvr>
    <a:masterClrMapping/>
  </p:clrMapOvr>
</p:sld>
</file>

<file path=ppt/theme/theme1.xml><?xml version="1.0" encoding="utf-8"?>
<a:theme xmlns:a="http://schemas.openxmlformats.org/drawingml/2006/main" name="Hutton PPT template 2017">
  <a:themeElements>
    <a:clrScheme name="Custom 3">
      <a:dk1>
        <a:srgbClr val="555559"/>
      </a:dk1>
      <a:lt1>
        <a:sysClr val="window" lastClr="FFFFFF"/>
      </a:lt1>
      <a:dk2>
        <a:srgbClr val="555559"/>
      </a:dk2>
      <a:lt2>
        <a:srgbClr val="FFFFFF"/>
      </a:lt2>
      <a:accent1>
        <a:srgbClr val="799900"/>
      </a:accent1>
      <a:accent2>
        <a:srgbClr val="FF9E15"/>
      </a:accent2>
      <a:accent3>
        <a:srgbClr val="00748C"/>
      </a:accent3>
      <a:accent4>
        <a:srgbClr val="CF009E"/>
      </a:accent4>
      <a:accent5>
        <a:srgbClr val="853175"/>
      </a:accent5>
      <a:accent6>
        <a:srgbClr val="6AA2B8"/>
      </a:accent6>
      <a:hlink>
        <a:srgbClr val="FF9E15"/>
      </a:hlink>
      <a:folHlink>
        <a:srgbClr val="6AA2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EE95EA16-FE03-7F48-81D5-F6802E788EB4}" vid="{9531D8C4-33DD-A041-A40A-57B47EB97D3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62D038233C51469147F003D8E0F8C5" ma:contentTypeVersion="2" ma:contentTypeDescription="Create a new document." ma:contentTypeScope="" ma:versionID="460adbf0d06597c5193aeeffe506f3a5">
  <xsd:schema xmlns:xsd="http://www.w3.org/2001/XMLSchema" xmlns:xs="http://www.w3.org/2001/XMLSchema" xmlns:p="http://schemas.microsoft.com/office/2006/metadata/properties" xmlns:ns1="http://schemas.microsoft.com/sharepoint/v3" xmlns:ns2="dd4118c1-80c0-4fd0-a895-4f8cc7b15db9" targetNamespace="http://schemas.microsoft.com/office/2006/metadata/properties" ma:root="true" ma:fieldsID="7fdb9e80014ce22284f30f74730fcf76" ns1:_="" ns2:_="">
    <xsd:import namespace="http://schemas.microsoft.com/sharepoint/v3"/>
    <xsd:import namespace="dd4118c1-80c0-4fd0-a895-4f8cc7b15db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TaxKeywordTaxHTField" minOccurs="0"/>
                <xsd:element ref="ns2:TaxCatchAll" minOccurs="0"/>
                <xsd:element ref="ns2:TaxCatchAllLabel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4118c1-80c0-4fd0-a895-4f8cc7b15db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0" nillable="true" ma:taxonomy="true" ma:internalName="TaxKeywordTaxHTField" ma:taxonomyFieldName="TaxKeyword" ma:displayName="Enterprise Keywords" ma:fieldId="{23f27201-bee3-471e-b2e7-b64fd8b7ca38}" ma:taxonomyMulti="true" ma:sspId="0fbbd0a1-8703-46e1-8d9e-cad271c09ae8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1" nillable="true" ma:displayName="Taxonomy Catch All Column" ma:hidden="true" ma:list="{7a9d32c9-126f-4343-9ebe-808524d350ec}" ma:internalName="TaxCatchAll" ma:showField="CatchAllData" ma:web="dd4118c1-80c0-4fd0-a895-4f8cc7b15d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7a9d32c9-126f-4343-9ebe-808524d350ec}" ma:internalName="TaxCatchAllLabel" ma:readOnly="true" ma:showField="CatchAllDataLabel" ma:web="dd4118c1-80c0-4fd0-a895-4f8cc7b15d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dd4118c1-80c0-4fd0-a895-4f8cc7b15db9">
      <Terms xmlns="http://schemas.microsoft.com/office/infopath/2007/PartnerControls"/>
    </TaxKeywordTaxHTField>
    <TaxCatchAll xmlns="dd4118c1-80c0-4fd0-a895-4f8cc7b15db9"/>
    <PublishingExpirationDate xmlns="http://schemas.microsoft.com/sharepoint/v3" xsi:nil="true"/>
    <PublishingStartDate xmlns="http://schemas.microsoft.com/sharepoint/v3" xsi:nil="true"/>
    <_dlc_DocId xmlns="dd4118c1-80c0-4fd0-a895-4f8cc7b15db9">6X5HV3WVA3CC-138-191</_dlc_DocId>
    <_dlc_DocIdUrl xmlns="dd4118c1-80c0-4fd0-a895-4f8cc7b15db9">
      <Url>http://connect.hutton.ac.uk/Organisation/Comms/_layouts/15/DocIdRedir.aspx?ID=6X5HV3WVA3CC-138-191</Url>
      <Description>6X5HV3WVA3CC-138-191</Description>
    </_dlc_DocIdUrl>
  </documentManagement>
</p:properties>
</file>

<file path=customXml/itemProps1.xml><?xml version="1.0" encoding="utf-8"?>
<ds:datastoreItem xmlns:ds="http://schemas.openxmlformats.org/officeDocument/2006/customXml" ds:itemID="{D834D27F-2F3F-4379-9091-20FDB6CA2F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d4118c1-80c0-4fd0-a895-4f8cc7b15d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A8DEC8-8E1A-467A-9556-31F57A04B8FF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89F07FE-2A5C-4EB3-8A78-63B5E7340F3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A4D3650-2D86-4BC6-8D25-2785B6BBEA57}">
  <ds:schemaRefs>
    <ds:schemaRef ds:uri="http://schemas.microsoft.com/office/2006/metadata/properties"/>
    <ds:schemaRef ds:uri="http://schemas.microsoft.com/office/infopath/2007/PartnerControls"/>
    <ds:schemaRef ds:uri="dd4118c1-80c0-4fd0-a895-4f8cc7b15db9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Hutton PPT template 2020</Template>
  <TotalTime>114</TotalTime>
  <Words>328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Hutton PPT template 2017</vt:lpstr>
      <vt:lpstr>“…what do you use ABMs for and why….”</vt:lpstr>
      <vt:lpstr>First steps….</vt:lpstr>
      <vt:lpstr>Bigger ambitions….</vt:lpstr>
      <vt:lpstr>And then it became a habit…</vt:lpstr>
      <vt:lpstr>And finally….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SIAM</dc:title>
  <dc:creator>Tony Craig</dc:creator>
  <cp:keywords/>
  <cp:lastModifiedBy>Tony Craig</cp:lastModifiedBy>
  <cp:revision>11</cp:revision>
  <dcterms:created xsi:type="dcterms:W3CDTF">2020-06-02T06:34:56Z</dcterms:created>
  <dcterms:modified xsi:type="dcterms:W3CDTF">2020-06-04T07:56:45Z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0x0101008362D038233C51469147F003D8E0F8C5</vt:lpwstr>
  </property>
  <property fmtid="{D5CDD505-2E9C-101B-9397-08002B2CF9AE}" pid="3" name="_dlc_DocIdItemGuid">
    <vt:lpwstr>5294b66a-afd0-420b-afb7-ce6b06005195</vt:lpwstr>
  </property>
  <property fmtid="{D5CDD505-2E9C-101B-9397-08002B2CF9AE}" pid="4" name="TaxKeyword">
    <vt:lpwstr/>
  </property>
</Properties>
</file>