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sldIdLst>
    <p:sldId id="256" r:id="rId2"/>
    <p:sldId id="272" r:id="rId3"/>
    <p:sldId id="271" r:id="rId4"/>
    <p:sldId id="276" r:id="rId5"/>
    <p:sldId id="274" r:id="rId6"/>
    <p:sldId id="273" r:id="rId7"/>
    <p:sldId id="275" r:id="rId8"/>
    <p:sldId id="277" r:id="rId9"/>
    <p:sldId id="283" r:id="rId10"/>
    <p:sldId id="282" r:id="rId11"/>
    <p:sldId id="279" r:id="rId12"/>
    <p:sldId id="280" r:id="rId13"/>
    <p:sldId id="284" r:id="rId14"/>
    <p:sldId id="285" r:id="rId15"/>
    <p:sldId id="286" r:id="rId16"/>
    <p:sldId id="287" r:id="rId17"/>
    <p:sldId id="288" r:id="rId18"/>
    <p:sldId id="289" r:id="rId19"/>
    <p:sldId id="270" r:id="rId20"/>
    <p:sldId id="258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6C"/>
    <a:srgbClr val="C12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6" autoAdjust="0"/>
    <p:restoredTop sz="90377" autoAdjust="0"/>
  </p:normalViewPr>
  <p:slideViewPr>
    <p:cSldViewPr>
      <p:cViewPr varScale="1">
        <p:scale>
          <a:sx n="103" d="100"/>
          <a:sy n="103" d="100"/>
        </p:scale>
        <p:origin x="-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fld id="{7CF292B3-83A6-430F-9736-30D87BFB29B2}" type="datetimeFigureOut">
              <a:rPr lang="en-US"/>
              <a:pPr>
                <a:defRPr/>
              </a:pPr>
              <a:t>27/10/20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spcBef>
                <a:spcPct val="50000"/>
              </a:spcBef>
              <a:defRPr sz="1200">
                <a:cs typeface="+mn-cs"/>
              </a:defRPr>
            </a:lvl1pPr>
          </a:lstStyle>
          <a:p>
            <a:pPr>
              <a:defRPr/>
            </a:pPr>
            <a:fld id="{4E7732E3-0FAA-45E9-A32A-925DF489B1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01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7732E3-0FAA-45E9-A32A-925DF489B1E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6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7732E3-0FAA-45E9-A32A-925DF489B1E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6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996968" y="116632"/>
            <a:ext cx="1080120" cy="1368152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 descr="Manchester_Met_University_Horizonal_black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8" y="139934"/>
            <a:ext cx="2431696" cy="92986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lg" len="lg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28600"/>
            <a:ext cx="68407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752"/>
            <a:ext cx="84582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639163"/>
            <a:ext cx="91805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1000" b="0" i="1" dirty="0" smtClean="0">
                <a:solidFill>
                  <a:schemeClr val="bg2"/>
                </a:solidFill>
              </a:rPr>
              <a:t>Exploring Some Processes that Result in the Cultural Evolution of In-Groups, Bruce Edmonds, SIAM Network</a:t>
            </a:r>
            <a:r>
              <a:rPr lang="en-US" sz="1000" b="0" i="1" baseline="0" dirty="0" smtClean="0">
                <a:solidFill>
                  <a:schemeClr val="bg2"/>
                </a:solidFill>
              </a:rPr>
              <a:t> Meeting</a:t>
            </a:r>
            <a:r>
              <a:rPr lang="en-US" sz="1000" b="0" i="1" dirty="0" smtClean="0">
                <a:solidFill>
                  <a:schemeClr val="bg2"/>
                </a:solidFill>
              </a:rPr>
              <a:t>, Oct 2020 </a:t>
            </a:r>
            <a:fld id="{DDEBB252-BC06-8648-A6F7-C79A7E37D7ED}" type="slidenum">
              <a:rPr lang="en-US" sz="1000" b="0" i="1" smtClean="0">
                <a:solidFill>
                  <a:schemeClr val="bg2"/>
                </a:solidFill>
              </a:rPr>
              <a:t>‹#›</a:t>
            </a:fld>
            <a:endParaRPr lang="en-GB" sz="1000" i="1" dirty="0">
              <a:solidFill>
                <a:schemeClr val="bg2"/>
              </a:solidFill>
              <a:cs typeface="+mn-cs"/>
            </a:endParaRPr>
          </a:p>
        </p:txBody>
      </p:sp>
      <p:pic>
        <p:nvPicPr>
          <p:cNvPr id="3" name="Picture 2" descr="cpm-logo.gif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16632"/>
            <a:ext cx="969392" cy="1016679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72" y="163490"/>
            <a:ext cx="8318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2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022002718780481" TargetMode="External"/><Relationship Id="rId4" Type="http://schemas.openxmlformats.org/officeDocument/2006/relationships/hyperlink" Target="https://www.comses.net/codebases/4744/releases/1.0.0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77/08944393188243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x-none" dirty="0" smtClean="0"/>
              <a:t>An Abstract Model of the </a:t>
            </a:r>
            <a:r>
              <a:rPr lang="x-none" dirty="0" smtClean="0"/>
              <a:t>Cultural Evolution of In-Groups</a:t>
            </a:r>
            <a:endParaRPr lang="en-US" b="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365104"/>
            <a:ext cx="6400800" cy="1752600"/>
          </a:xfrm>
        </p:spPr>
        <p:txBody>
          <a:bodyPr/>
          <a:lstStyle/>
          <a:p>
            <a:r>
              <a:rPr lang="en-US" sz="2800" dirty="0" smtClean="0"/>
              <a:t>Bruce Edmonds</a:t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Centre for Policy Modelling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Manchester Metropolitan University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6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Dominating Model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0768"/>
            <a:ext cx="8458200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On inspection of many runs the following two processes seem to dominate the dynamics:</a:t>
            </a:r>
          </a:p>
          <a:p>
            <a:r>
              <a:rPr lang="en-US" dirty="0" smtClean="0"/>
              <a:t>By chance a new “seed group” of two mutual cooperators appears, these have a high mutual donation and </a:t>
            </a:r>
            <a:r>
              <a:rPr lang="en-US" dirty="0" err="1" smtClean="0"/>
              <a:t>hencea</a:t>
            </a:r>
            <a:r>
              <a:rPr lang="en-US" dirty="0" smtClean="0"/>
              <a:t> high score and so are imitated by others; the group grows quickly producing a surge of whatever kind of selector was in the seed individuals</a:t>
            </a:r>
          </a:p>
          <a:p>
            <a:r>
              <a:rPr lang="en-US" dirty="0" smtClean="0"/>
              <a:t>After a while the group is “infected” by defecting individuals who receive but do not donate (by innovation), the payoff of agents in the group gradually diminishes and eventually individuals copy a new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groups forming and dying</a:t>
            </a:r>
            <a:endParaRPr lang="en-US" dirty="0"/>
          </a:p>
        </p:txBody>
      </p:sp>
      <p:pic>
        <p:nvPicPr>
          <p:cNvPr id="5" name="Picture 4" descr="tag grou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366"/>
            <a:ext cx="9144000" cy="542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9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section of </a:t>
            </a:r>
            <a:r>
              <a:rPr lang="en-US" dirty="0" err="1" smtClean="0"/>
              <a:t>ethnic&amp;culturally</a:t>
            </a:r>
            <a:r>
              <a:rPr lang="en-US" dirty="0" smtClean="0"/>
              <a:t> defined group over time</a:t>
            </a:r>
            <a:endParaRPr lang="en-US" dirty="0"/>
          </a:p>
        </p:txBody>
      </p:sp>
      <p:pic>
        <p:nvPicPr>
          <p:cNvPr id="4" name="Picture 3" descr="cultural gro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894"/>
            <a:ext cx="9144000" cy="55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version of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Ethnic and cultural tag are each real numbers</a:t>
            </a:r>
          </a:p>
          <a:p>
            <a:r>
              <a:rPr lang="en-US" dirty="0" smtClean="0"/>
              <a:t>Each agent also has two “tolerances” for deviation from their values in ethnic and in cultural value to define in-group (</a:t>
            </a:r>
            <a:r>
              <a:rPr lang="en-US" dirty="0" smtClean="0">
                <a:solidFill>
                  <a:schemeClr val="bg2"/>
                </a:solidFill>
              </a:rPr>
              <a:t>next slide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action </a:t>
            </a:r>
            <a:r>
              <a:rPr lang="mr-IN" dirty="0" smtClean="0"/>
              <a:t>–</a:t>
            </a:r>
            <a:r>
              <a:rPr lang="en-US" dirty="0" smtClean="0"/>
              <a:t> ‘fight’ (F) which subtracts  a score from the other (at a small cost to self)</a:t>
            </a:r>
          </a:p>
          <a:p>
            <a:r>
              <a:rPr lang="en-US" dirty="0" smtClean="0"/>
              <a:t>Can have different locations</a:t>
            </a:r>
          </a:p>
          <a:p>
            <a:r>
              <a:rPr lang="en-US" dirty="0" smtClean="0"/>
              <a:t>Can have also genetic evolution (so compare mix of genetic and cultural)</a:t>
            </a:r>
          </a:p>
          <a:p>
            <a:r>
              <a:rPr lang="en-US" dirty="0" smtClean="0"/>
              <a:t>Lots of options to check assumptions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visualisations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03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characteristics, tolerances and in-group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784" y="1196752"/>
            <a:ext cx="5040560" cy="4536504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47664" y="1196752"/>
            <a:ext cx="1008112" cy="4536561"/>
            <a:chOff x="1259632" y="1124744"/>
            <a:chExt cx="1008112" cy="4608569"/>
          </a:xfrm>
        </p:grpSpPr>
        <p:sp>
          <p:nvSpPr>
            <p:cNvPr id="5" name="Left Brace 4"/>
            <p:cNvSpPr/>
            <p:nvPr/>
          </p:nvSpPr>
          <p:spPr bwMode="auto">
            <a:xfrm>
              <a:off x="1691680" y="1124744"/>
              <a:ext cx="576064" cy="4608512"/>
            </a:xfrm>
            <a:prstGeom prst="leftBrace">
              <a:avLst>
                <a:gd name="adj1" fmla="val 25572"/>
                <a:gd name="adj2" fmla="val 50000"/>
              </a:avLst>
            </a:prstGeom>
            <a:solidFill>
              <a:schemeClr val="bg1"/>
            </a:solidFill>
            <a:ln w="25400" cap="flat" cmpd="sng" algn="ctr">
              <a:solidFill>
                <a:srgbClr val="25A14B"/>
              </a:solidFill>
              <a:prstDash val="solid"/>
              <a:round/>
              <a:headEnd type="none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791470" y="3220545"/>
              <a:ext cx="4563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5A14B"/>
                  </a:solidFill>
                </a:rPr>
                <a:t>Range of cultural characteristics</a:t>
              </a:r>
              <a:endParaRPr lang="en-US" dirty="0">
                <a:solidFill>
                  <a:srgbClr val="25A14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5799180"/>
            <a:ext cx="5040560" cy="942188"/>
            <a:chOff x="2627784" y="5733256"/>
            <a:chExt cx="5040560" cy="942188"/>
          </a:xfrm>
        </p:grpSpPr>
        <p:sp>
          <p:nvSpPr>
            <p:cNvPr id="7" name="Left Brace 6"/>
            <p:cNvSpPr/>
            <p:nvPr/>
          </p:nvSpPr>
          <p:spPr bwMode="auto">
            <a:xfrm rot="16200000">
              <a:off x="4896036" y="3465004"/>
              <a:ext cx="504056" cy="5040560"/>
            </a:xfrm>
            <a:prstGeom prst="leftBrace">
              <a:avLst>
                <a:gd name="adj1" fmla="val 25572"/>
                <a:gd name="adj2" fmla="val 50000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lg" len="lg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5816" y="6116829"/>
              <a:ext cx="4392999" cy="55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A50BA"/>
                  </a:solidFill>
                </a:rPr>
                <a:t>Range of ethnic characteristics</a:t>
              </a:r>
              <a:endParaRPr lang="en-US" dirty="0">
                <a:solidFill>
                  <a:srgbClr val="2A50BA"/>
                </a:solidFill>
              </a:endParaRPr>
            </a:p>
          </p:txBody>
        </p:sp>
      </p:grpSp>
      <p:sp>
        <p:nvSpPr>
          <p:cNvPr id="11" name="Smiley Face 10"/>
          <p:cNvSpPr/>
          <p:nvPr/>
        </p:nvSpPr>
        <p:spPr>
          <a:xfrm>
            <a:off x="3807222" y="3113658"/>
            <a:ext cx="216024" cy="216024"/>
          </a:xfrm>
          <a:prstGeom prst="smileyFace">
            <a:avLst/>
          </a:prstGeom>
          <a:ln w="25400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1" idx="4"/>
          </p:cNvCxnSpPr>
          <p:nvPr/>
        </p:nvCxnSpPr>
        <p:spPr bwMode="auto">
          <a:xfrm flipH="1" flipV="1">
            <a:off x="3915234" y="3329682"/>
            <a:ext cx="8694" cy="24035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2A50BA"/>
            </a:solidFill>
            <a:prstDash val="solid"/>
            <a:round/>
            <a:headEnd type="arrow" w="lg" len="lg"/>
            <a:tailEnd type="non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2627784" y="3212976"/>
            <a:ext cx="115212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arrow" w="lg" len="lg"/>
            <a:tailEnd type="none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2987824" y="2708920"/>
            <a:ext cx="1800200" cy="1008112"/>
          </a:xfrm>
          <a:prstGeom prst="rect">
            <a:avLst/>
          </a:prstGeom>
          <a:ln w="31750">
            <a:solidFill>
              <a:srgbClr val="FF66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4427984" y="2852936"/>
            <a:ext cx="216024" cy="216024"/>
          </a:xfrm>
          <a:prstGeom prst="smileyFace">
            <a:avLst/>
          </a:prstGeom>
          <a:ln>
            <a:solidFill>
              <a:srgbClr val="FF66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004048" y="2708920"/>
            <a:ext cx="2668843" cy="1008112"/>
            <a:chOff x="5004048" y="2708920"/>
            <a:chExt cx="2668843" cy="1008112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>
              <a:off x="5004048" y="2708920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66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076056" y="2996952"/>
              <a:ext cx="2596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Cultural tolerance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sp>
        <p:nvSpPr>
          <p:cNvPr id="34" name="Smiley Face 33"/>
          <p:cNvSpPr/>
          <p:nvPr/>
        </p:nvSpPr>
        <p:spPr>
          <a:xfrm>
            <a:off x="4355976" y="5229200"/>
            <a:ext cx="216024" cy="216024"/>
          </a:xfrm>
          <a:prstGeom prst="smileyFace">
            <a:avLst/>
          </a:prstGeom>
          <a:ln>
            <a:solidFill>
              <a:srgbClr val="1DA68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6804248" y="2780928"/>
            <a:ext cx="216024" cy="216024"/>
          </a:xfrm>
          <a:prstGeom prst="smileyFace">
            <a:avLst/>
          </a:prstGeom>
          <a:ln>
            <a:solidFill>
              <a:srgbClr val="1DA68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/>
          <p:cNvSpPr/>
          <p:nvPr/>
        </p:nvSpPr>
        <p:spPr>
          <a:xfrm>
            <a:off x="5364088" y="1556792"/>
            <a:ext cx="216024" cy="216024"/>
          </a:xfrm>
          <a:prstGeom prst="smileyFace">
            <a:avLst/>
          </a:prstGeom>
          <a:ln>
            <a:solidFill>
              <a:srgbClr val="1DA68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699792" y="1988840"/>
            <a:ext cx="2391700" cy="504056"/>
            <a:chOff x="2699792" y="1988840"/>
            <a:chExt cx="2391700" cy="504056"/>
          </a:xfrm>
        </p:grpSpPr>
        <p:cxnSp>
          <p:nvCxnSpPr>
            <p:cNvPr id="38" name="Straight Arrow Connector 37"/>
            <p:cNvCxnSpPr/>
            <p:nvPr/>
          </p:nvCxnSpPr>
          <p:spPr bwMode="auto">
            <a:xfrm>
              <a:off x="2987824" y="2492896"/>
              <a:ext cx="1800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66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699792" y="1988840"/>
              <a:ext cx="2391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Ethnic tolerance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sp>
        <p:nvSpPr>
          <p:cNvPr id="43" name="Up-Down Arrow 42"/>
          <p:cNvSpPr/>
          <p:nvPr/>
        </p:nvSpPr>
        <p:spPr>
          <a:xfrm>
            <a:off x="3635896" y="1268760"/>
            <a:ext cx="576064" cy="4392488"/>
          </a:xfrm>
          <a:prstGeom prst="upDownArrow">
            <a:avLst/>
          </a:prstGeom>
          <a:ln w="38100" cmpd="dbl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/>
          <p:cNvSpPr/>
          <p:nvPr/>
        </p:nvSpPr>
        <p:spPr>
          <a:xfrm>
            <a:off x="4716016" y="1628800"/>
            <a:ext cx="576064" cy="3744416"/>
          </a:xfrm>
          <a:prstGeom prst="upDownArrow">
            <a:avLst/>
          </a:prstGeom>
          <a:ln w="38100" cmpd="dbl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-Down Arrow 44"/>
          <p:cNvSpPr/>
          <p:nvPr/>
        </p:nvSpPr>
        <p:spPr>
          <a:xfrm rot="16200000">
            <a:off x="4860032" y="-27384"/>
            <a:ext cx="576064" cy="5040560"/>
          </a:xfrm>
          <a:prstGeom prst="upDownArrow">
            <a:avLst/>
          </a:prstGeom>
          <a:ln w="38100" cmpd="dbl">
            <a:solidFill>
              <a:schemeClr val="tx1"/>
            </a:solidFill>
            <a:prstDash val="dash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8" grpId="0" animBg="1"/>
      <p:bldP spid="28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3" grpId="0" animBg="1"/>
      <p:bldP spid="43" grpId="1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visualisation</a:t>
            </a:r>
            <a:r>
              <a:rPr lang="en-US" dirty="0" smtClean="0"/>
              <a:t> of a population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6216104" cy="563759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472682" y="1412776"/>
            <a:ext cx="4491806" cy="2736304"/>
            <a:chOff x="4472682" y="1412776"/>
            <a:chExt cx="4491806" cy="2736304"/>
          </a:xfrm>
        </p:grpSpPr>
        <p:sp>
          <p:nvSpPr>
            <p:cNvPr id="7" name="TextBox 6"/>
            <p:cNvSpPr txBox="1"/>
            <p:nvPr/>
          </p:nvSpPr>
          <p:spPr>
            <a:xfrm>
              <a:off x="6948264" y="1412776"/>
              <a:ext cx="201622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Each rectangle represents an individual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 bwMode="auto">
            <a:xfrm flipH="1">
              <a:off x="6372200" y="2982436"/>
              <a:ext cx="1584176" cy="7345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6600"/>
              </a:solidFill>
              <a:prstDash val="solid"/>
              <a:round/>
              <a:headEnd type="none" w="lg" len="lg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4472682" y="3284984"/>
              <a:ext cx="1872208" cy="864096"/>
            </a:xfrm>
            <a:prstGeom prst="rect">
              <a:avLst/>
            </a:prstGeom>
            <a:ln w="19050">
              <a:solidFill>
                <a:srgbClr val="FF6600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835696" y="3212976"/>
            <a:ext cx="2520280" cy="936104"/>
            <a:chOff x="1835696" y="3212976"/>
            <a:chExt cx="2520280" cy="936104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 flipH="1">
              <a:off x="1907704" y="3717032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lg" len="lg"/>
              <a:tailEnd type="arrow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1835696" y="3212976"/>
              <a:ext cx="0" cy="93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4427984" y="4293096"/>
            <a:ext cx="1872208" cy="1395462"/>
            <a:chOff x="4427984" y="4293096"/>
            <a:chExt cx="1872208" cy="1395462"/>
          </a:xfrm>
        </p:grpSpPr>
        <p:cxnSp>
          <p:nvCxnSpPr>
            <p:cNvPr id="40" name="Straight Connector 39"/>
            <p:cNvCxnSpPr/>
            <p:nvPr/>
          </p:nvCxnSpPr>
          <p:spPr bwMode="auto">
            <a:xfrm flipH="1">
              <a:off x="4427984" y="5688558"/>
              <a:ext cx="18722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66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5364088" y="4293096"/>
              <a:ext cx="0" cy="129614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arrow"/>
            </a:ln>
            <a:effectLst/>
          </p:spPr>
        </p:cxnSp>
      </p:grpSp>
      <p:sp>
        <p:nvSpPr>
          <p:cNvPr id="45" name="TextBox 44"/>
          <p:cNvSpPr txBox="1"/>
          <p:nvPr/>
        </p:nvSpPr>
        <p:spPr>
          <a:xfrm>
            <a:off x="2430135" y="4077072"/>
            <a:ext cx="3005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Projections to 1D</a:t>
            </a:r>
            <a:endParaRPr lang="en-US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107504" y="5287978"/>
            <a:ext cx="2088232" cy="1381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395536" y="1052736"/>
            <a:ext cx="1728192" cy="5345749"/>
            <a:chOff x="395536" y="1052736"/>
            <a:chExt cx="1728192" cy="5345749"/>
          </a:xfrm>
        </p:grpSpPr>
        <p:sp>
          <p:nvSpPr>
            <p:cNvPr id="46" name="Rectangle 45"/>
            <p:cNvSpPr/>
            <p:nvPr/>
          </p:nvSpPr>
          <p:spPr>
            <a:xfrm>
              <a:off x="395536" y="1052736"/>
              <a:ext cx="1728192" cy="4176464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7827" y="5198157"/>
              <a:ext cx="1368151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</a:rPr>
                <a:t>Cultural Picture only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195736" y="5301208"/>
            <a:ext cx="5472607" cy="1368152"/>
            <a:chOff x="2195736" y="5301208"/>
            <a:chExt cx="5472607" cy="1368152"/>
          </a:xfrm>
        </p:grpSpPr>
        <p:sp>
          <p:nvSpPr>
            <p:cNvPr id="49" name="Rectangle 48"/>
            <p:cNvSpPr/>
            <p:nvPr/>
          </p:nvSpPr>
          <p:spPr>
            <a:xfrm>
              <a:off x="2195736" y="5301208"/>
              <a:ext cx="4320480" cy="1368152"/>
            </a:xfrm>
            <a:prstGeom prst="rect">
              <a:avLst/>
            </a:prstGeom>
            <a:ln w="50800">
              <a:solidFill>
                <a:schemeClr val="accent2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16216" y="5373216"/>
              <a:ext cx="1152127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Ethnic picture only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344890" y="2708920"/>
            <a:ext cx="2835622" cy="3864624"/>
            <a:chOff x="6344890" y="2708920"/>
            <a:chExt cx="2835622" cy="3864624"/>
          </a:xfrm>
        </p:grpSpPr>
        <p:pic>
          <p:nvPicPr>
            <p:cNvPr id="54" name="Picture 53" descr="strat k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2280" y="2708920"/>
              <a:ext cx="444500" cy="1892300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/>
            <p:nvPr/>
          </p:nvCxnSpPr>
          <p:spPr bwMode="auto">
            <a:xfrm>
              <a:off x="6344890" y="3717032"/>
              <a:ext cx="747390" cy="36004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6600"/>
              </a:solidFill>
              <a:prstDash val="solid"/>
              <a:round/>
              <a:headEnd type="none" w="lg" len="lg"/>
              <a:tailEnd type="arrow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7596336" y="4077072"/>
              <a:ext cx="36004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66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7956376" y="4077072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6600"/>
              </a:solidFill>
              <a:prstDash val="solid"/>
              <a:round/>
              <a:headEnd type="none" w="lg" len="lg"/>
              <a:tailEnd type="arrow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7668344" y="4653136"/>
              <a:ext cx="577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F</a:t>
              </a:r>
              <a:r>
                <a:rPr lang="en-US" dirty="0" smtClean="0">
                  <a:solidFill>
                    <a:schemeClr val="bg2"/>
                  </a:solidFill>
                </a:rPr>
                <a:t>S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flipH="1">
              <a:off x="7380312" y="5085184"/>
              <a:ext cx="360040" cy="36004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lg" len="lg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8100392" y="5085184"/>
              <a:ext cx="288032" cy="36004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lg" len="lg"/>
              <a:tailEnd type="arrow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6660232" y="5373216"/>
              <a:ext cx="1224135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“Fight” in-grou</a:t>
              </a:r>
              <a:r>
                <a:rPr lang="en-US" dirty="0">
                  <a:solidFill>
                    <a:srgbClr val="FF6600"/>
                  </a:solidFill>
                </a:rPr>
                <a:t>p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02706" y="5373216"/>
              <a:ext cx="137780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56565"/>
                  </a:solidFill>
                </a:rPr>
                <a:t>“Sit” with out-grou</a:t>
              </a:r>
              <a:r>
                <a:rPr lang="en-US" dirty="0">
                  <a:solidFill>
                    <a:srgbClr val="656565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67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66700"/>
            <a:ext cx="6324600" cy="632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6016" y="3645024"/>
            <a:ext cx="2664296" cy="2736304"/>
          </a:xfrm>
          <a:prstGeom prst="rect">
            <a:avLst/>
          </a:prstGeom>
          <a:ln w="38100">
            <a:solidFill>
              <a:srgbClr val="FF66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74402" y="4437112"/>
            <a:ext cx="126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A Patch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6876256" y="4667945"/>
            <a:ext cx="998146" cy="201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563888" y="332656"/>
            <a:ext cx="19612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Each ‘spoke’ is a group of culturally identical agents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>
            <a:off x="2123728" y="1302152"/>
            <a:ext cx="1440160" cy="1826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5" name="Straight Arrow Connector 14"/>
          <p:cNvCxnSpPr>
            <a:stCxn id="11" idx="1"/>
          </p:cNvCxnSpPr>
          <p:nvPr/>
        </p:nvCxnSpPr>
        <p:spPr bwMode="auto">
          <a:xfrm flipH="1">
            <a:off x="3491880" y="1302152"/>
            <a:ext cx="72008" cy="5426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lg" len="lg"/>
            <a:tailEnd type="arrow"/>
          </a:ln>
          <a:effectLst/>
        </p:spPr>
      </p:cxnSp>
      <p:pic>
        <p:nvPicPr>
          <p:cNvPr id="16" name="Picture 15" descr="strat 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96952"/>
            <a:ext cx="792088" cy="33720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19672" y="2780928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6600"/>
                </a:solidFill>
              </a:rPr>
              <a:t>Colours</a:t>
            </a:r>
            <a:r>
              <a:rPr lang="en-US" dirty="0" smtClean="0">
                <a:solidFill>
                  <a:srgbClr val="FF6600"/>
                </a:solidFill>
              </a:rPr>
              <a:t> indicate behaviour, shape is ethnicity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11" grpId="0"/>
      <p:bldP spid="11" grpId="1"/>
      <p:bldP spid="11" grpId="2"/>
      <p:bldP spid="11" grpId="3"/>
      <p:bldP spid="17" grpId="0"/>
      <p:bldP spid="17" grpId="1"/>
      <p:bldP spid="17" grpId="2"/>
      <p:bldP spid="17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smtClean="0"/>
              <a:t>this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In-groups or identity might partially emerge from social rather than cognitive processes</a:t>
            </a:r>
            <a:endParaRPr lang="en-US" dirty="0" smtClean="0"/>
          </a:p>
          <a:p>
            <a:r>
              <a:rPr lang="en-US" dirty="0" smtClean="0"/>
              <a:t>Donation to similar cultural tags which are more closely defined still dominate</a:t>
            </a:r>
          </a:p>
          <a:p>
            <a:r>
              <a:rPr lang="en-US" dirty="0" smtClean="0"/>
              <a:t>But there is a more complex mix of strategies</a:t>
            </a:r>
          </a:p>
          <a:p>
            <a:r>
              <a:rPr lang="en-US" dirty="0" smtClean="0"/>
              <a:t>Mixtures of spatial, in-group and genetic evolution can be explored</a:t>
            </a:r>
          </a:p>
          <a:p>
            <a:r>
              <a:rPr lang="en-US" dirty="0" smtClean="0"/>
              <a:t>Agents have no memory, just current tolerances, strategies and tags</a:t>
            </a:r>
          </a:p>
          <a:p>
            <a:r>
              <a:rPr lang="en-US" dirty="0" smtClean="0"/>
              <a:t>No meaningful communication in model</a:t>
            </a:r>
          </a:p>
          <a:p>
            <a:r>
              <a:rPr lang="en-US" dirty="0" smtClean="0"/>
              <a:t>Interaction is very basic via a single score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14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this relates </a:t>
            </a:r>
            <a:r>
              <a:rPr lang="en-US" dirty="0" smtClean="0"/>
              <a:t>to the 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Groups and their functionality emerge rather than are hard-coded, but “in-</a:t>
            </a:r>
            <a:r>
              <a:rPr lang="en-US" dirty="0" err="1" smtClean="0"/>
              <a:t>groupness</a:t>
            </a:r>
            <a:r>
              <a:rPr lang="en-US" dirty="0" smtClean="0"/>
              <a:t>” based on similarity is assumed</a:t>
            </a:r>
          </a:p>
          <a:p>
            <a:r>
              <a:rPr lang="en-US" dirty="0" smtClean="0"/>
              <a:t>Emphasis on changing identity rather than adapting perceptions and stereotypes</a:t>
            </a:r>
          </a:p>
          <a:p>
            <a:r>
              <a:rPr lang="en-US" dirty="0" smtClean="0"/>
              <a:t>Other versions allow multi-dimensional characteristics, so which are relevant for characterising which groups emerges</a:t>
            </a:r>
          </a:p>
          <a:p>
            <a:r>
              <a:rPr lang="en-US" dirty="0" smtClean="0"/>
              <a:t>Allows room for imposing various biases in terms of perceptions of groups/identities</a:t>
            </a:r>
          </a:p>
          <a:p>
            <a:r>
              <a:rPr lang="en-US" dirty="0" smtClean="0"/>
              <a:t>No alternative social identities depending on context/relationships etc.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5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4582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Edmonds, B., Hales, D. and Lessard-Phillips, L. (August 2020) </a:t>
            </a:r>
            <a:r>
              <a:rPr lang="en-US" sz="2000" i="1" dirty="0"/>
              <a:t>Simulation Models of Ethnocentrism and Diversity: An Introduction to the Special Issue</a:t>
            </a:r>
            <a:r>
              <a:rPr lang="en-US" sz="2000" dirty="0"/>
              <a:t>. Social Science Computer Review, Published online </a:t>
            </a:r>
            <a:r>
              <a:rPr lang="en-US" sz="2000" dirty="0">
                <a:hlinkClick r:id="rId2"/>
              </a:rPr>
              <a:t>DOI:10.1177/</a:t>
            </a:r>
            <a:r>
              <a:rPr lang="en-US" sz="2000" dirty="0" smtClean="0">
                <a:hlinkClick r:id="rId2"/>
              </a:rPr>
              <a:t>0894439318824316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Hales</a:t>
            </a:r>
            <a:r>
              <a:rPr lang="en-US" sz="2000" dirty="0"/>
              <a:t>, D. &amp; Edmonds, B. (2019) </a:t>
            </a:r>
            <a:r>
              <a:rPr lang="en-US" sz="2000" i="1" dirty="0"/>
              <a:t>Intragenerational Cultural Evolution and Ethnocentrism</a:t>
            </a:r>
            <a:r>
              <a:rPr lang="en-US" sz="2000" dirty="0"/>
              <a:t>. Journal of Conflict Resolution, 63(5):1283-1309. </a:t>
            </a:r>
            <a:r>
              <a:rPr lang="en-US" sz="2000" dirty="0">
                <a:hlinkClick r:id="rId3"/>
              </a:rPr>
              <a:t>https://doi.org/10.1177/0022002718780481</a:t>
            </a:r>
            <a:r>
              <a:rPr lang="en-US" sz="2000" dirty="0"/>
              <a:t>. </a:t>
            </a:r>
            <a:endParaRPr lang="en-US" sz="2000" dirty="0" smtClean="0">
              <a:latin typeface="+mj-lt"/>
              <a:cs typeface="Arial Narrow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  <a:cs typeface="Arial Narrow"/>
              </a:rPr>
              <a:t>Hales</a:t>
            </a:r>
            <a:r>
              <a:rPr lang="en-US" sz="2000" dirty="0">
                <a:latin typeface="+mj-lt"/>
                <a:cs typeface="Arial Narrow"/>
              </a:rPr>
              <a:t>, David, &amp; Edmonds, Bruce (2015, October 16). "</a:t>
            </a:r>
            <a:r>
              <a:rPr lang="en-US" sz="2000" dirty="0" err="1">
                <a:latin typeface="+mj-lt"/>
                <a:cs typeface="Arial Narrow"/>
              </a:rPr>
              <a:t>EthnoCultural</a:t>
            </a:r>
            <a:r>
              <a:rPr lang="en-US" sz="2000" dirty="0">
                <a:latin typeface="+mj-lt"/>
                <a:cs typeface="Arial Narrow"/>
              </a:rPr>
              <a:t> Tag model (ECT)" (Version 1). CoMSES Computational Model Library. Retrieved from: </a:t>
            </a:r>
            <a:r>
              <a:rPr lang="en-US" sz="2000" dirty="0">
                <a:latin typeface="+mj-lt"/>
                <a:cs typeface="Arial Narrow"/>
                <a:hlinkClick r:id="rId4"/>
              </a:rPr>
              <a:t>https://www.comses.net/codebases/4744/releases/1.0.0</a:t>
            </a:r>
            <a:r>
              <a:rPr lang="en-US" sz="2000" dirty="0" smtClean="0">
                <a:latin typeface="+mj-lt"/>
                <a:cs typeface="Arial Narrow"/>
                <a:hlinkClick r:id="rId4"/>
              </a:rPr>
              <a:t>/</a:t>
            </a:r>
            <a:endParaRPr lang="en-US" sz="2000" dirty="0" smtClean="0">
              <a:latin typeface="+mj-lt"/>
              <a:cs typeface="Arial Narrow"/>
            </a:endParaRPr>
          </a:p>
          <a:p>
            <a:pPr marL="0" indent="0">
              <a:buNone/>
            </a:pPr>
            <a:r>
              <a:rPr lang="en-US" sz="2000" dirty="0"/>
              <a:t>Hammond, R. &amp; Axelrod, R. (2006). The Evolution of Ethnocentrism. Journal of Conflict Resolution, December 2006, 50: 926-936, doi:10.1177/0022002706293470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>
              <a:latin typeface="+mj-lt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101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7990"/>
            <a:ext cx="5491336" cy="41232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Work was initially funded by EPSRC, </a:t>
            </a:r>
            <a:r>
              <a:rPr lang="en-US" dirty="0"/>
              <a:t>as part </a:t>
            </a:r>
            <a:r>
              <a:rPr lang="en-US" dirty="0" smtClean="0"/>
              <a:t>of the </a:t>
            </a:r>
            <a:r>
              <a:rPr lang="en-US" dirty="0"/>
              <a:t>“</a:t>
            </a:r>
            <a:r>
              <a:rPr lang="en-US" i="1" dirty="0">
                <a:solidFill>
                  <a:schemeClr val="accent1"/>
                </a:solidFill>
              </a:rPr>
              <a:t>Social Complexity of Immigration and Diversity</a:t>
            </a:r>
            <a:r>
              <a:rPr lang="en-US" dirty="0"/>
              <a:t>” project,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2"/>
                </a:solidFill>
              </a:rPr>
              <a:t>grant </a:t>
            </a:r>
            <a:r>
              <a:rPr lang="en-US" dirty="0">
                <a:solidFill>
                  <a:schemeClr val="bg2"/>
                </a:solidFill>
              </a:rPr>
              <a:t>number EP/</a:t>
            </a:r>
            <a:r>
              <a:rPr lang="en-US" dirty="0" smtClean="0">
                <a:solidFill>
                  <a:schemeClr val="bg2"/>
                </a:solidFill>
              </a:rPr>
              <a:t>H02171X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to start modelling ethnocentrism (</a:t>
            </a:r>
            <a:r>
              <a:rPr lang="en-US" dirty="0" smtClean="0">
                <a:solidFill>
                  <a:srgbClr val="656565"/>
                </a:solidFill>
              </a:rPr>
              <a:t>Edmonds et al. 2020</a:t>
            </a:r>
            <a:r>
              <a:rPr lang="en-US" dirty="0" smtClean="0"/>
              <a:t>)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majority of the work was done by my friend, </a:t>
            </a:r>
            <a:r>
              <a:rPr lang="en-US" i="1" dirty="0" smtClean="0">
                <a:solidFill>
                  <a:schemeClr val="accent2"/>
                </a:solidFill>
              </a:rPr>
              <a:t>David Hales</a:t>
            </a:r>
            <a:r>
              <a:rPr lang="en-US" dirty="0" smtClean="0"/>
              <a:t>, especially in the development and  exploration of the simpler </a:t>
            </a:r>
            <a:r>
              <a:rPr lang="en-US" dirty="0" smtClean="0"/>
              <a:t>model, published in (</a:t>
            </a:r>
            <a:r>
              <a:rPr lang="en-US" dirty="0" smtClean="0">
                <a:solidFill>
                  <a:schemeClr val="bg2"/>
                </a:solidFill>
              </a:rPr>
              <a:t>Hales &amp; Edmonds 2018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44" y="1412776"/>
            <a:ext cx="3144243" cy="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ol EPSRC 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91" y="2492896"/>
            <a:ext cx="232280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501008"/>
            <a:ext cx="159196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7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5536" y="4005064"/>
            <a:ext cx="8424936" cy="2160240"/>
          </a:xfrm>
        </p:spPr>
        <p:txBody>
          <a:bodyPr/>
          <a:lstStyle/>
          <a:p>
            <a:r>
              <a:rPr lang="en-US" sz="2800" dirty="0" smtClean="0"/>
              <a:t>Bruce Edmonds: </a:t>
            </a:r>
            <a:r>
              <a:rPr lang="en-US" sz="2800" dirty="0" err="1" smtClean="0">
                <a:solidFill>
                  <a:schemeClr val="accent1"/>
                </a:solidFill>
              </a:rPr>
              <a:t>bruce@edmonds.name</a:t>
            </a:r>
            <a:endParaRPr lang="en-US" sz="2800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Centre for Policy Modelling: </a:t>
            </a:r>
            <a:r>
              <a:rPr lang="en-US" sz="2800" dirty="0" smtClean="0">
                <a:solidFill>
                  <a:schemeClr val="bg2"/>
                </a:solidFill>
              </a:rPr>
              <a:t>http://</a:t>
            </a:r>
            <a:r>
              <a:rPr lang="en-US" sz="2800" dirty="0" err="1" smtClean="0">
                <a:solidFill>
                  <a:schemeClr val="accent2"/>
                </a:solidFill>
              </a:rPr>
              <a:t>cfpm.org</a:t>
            </a:r>
            <a:endParaRPr lang="en-US" sz="2800" dirty="0" smtClean="0">
              <a:solidFill>
                <a:schemeClr val="accent2"/>
              </a:solidFill>
            </a:endParaRPr>
          </a:p>
          <a:p>
            <a:r>
              <a:rPr lang="en-US" sz="2800" dirty="0" smtClean="0"/>
              <a:t>Slides at: </a:t>
            </a:r>
            <a:r>
              <a:rPr lang="en-US" sz="2800" dirty="0">
                <a:solidFill>
                  <a:schemeClr val="bg2"/>
                </a:solidFill>
              </a:rPr>
              <a:t>http://</a:t>
            </a:r>
            <a:r>
              <a:rPr lang="en-US" sz="2800" dirty="0" err="1" smtClean="0">
                <a:solidFill>
                  <a:schemeClr val="accent2"/>
                </a:solidFill>
              </a:rPr>
              <a:t>cfpm.org</a:t>
            </a:r>
            <a:r>
              <a:rPr lang="en-US" sz="2800" dirty="0" smtClean="0">
                <a:solidFill>
                  <a:schemeClr val="accent2"/>
                </a:solidFill>
              </a:rPr>
              <a:t>/</a:t>
            </a:r>
            <a:r>
              <a:rPr lang="en-US" sz="2800" dirty="0" smtClean="0">
                <a:solidFill>
                  <a:schemeClr val="accent1"/>
                </a:solidFill>
              </a:rPr>
              <a:t>slides </a:t>
            </a:r>
            <a:r>
              <a:rPr lang="en-US" sz="2800" dirty="0" smtClean="0"/>
              <a:t>and in Slack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Models at:  </a:t>
            </a:r>
            <a:r>
              <a:rPr lang="en-US" sz="2800" dirty="0">
                <a:solidFill>
                  <a:schemeClr val="bg2"/>
                </a:solidFill>
              </a:rPr>
              <a:t>http://</a:t>
            </a:r>
            <a:r>
              <a:rPr lang="en-US" sz="2800" dirty="0" err="1">
                <a:solidFill>
                  <a:schemeClr val="accent2"/>
                </a:solidFill>
              </a:rPr>
              <a:t>cfpm.org</a:t>
            </a:r>
            <a:r>
              <a:rPr lang="en-US" sz="2800" dirty="0" smtClean="0">
                <a:solidFill>
                  <a:schemeClr val="accent2"/>
                </a:solidFill>
              </a:rPr>
              <a:t>/</a:t>
            </a:r>
            <a:r>
              <a:rPr lang="en-US" sz="2800" dirty="0" smtClean="0">
                <a:solidFill>
                  <a:schemeClr val="accent1"/>
                </a:solidFill>
              </a:rPr>
              <a:t>models </a:t>
            </a:r>
            <a:r>
              <a:rPr lang="en-US" sz="2800" dirty="0" smtClean="0"/>
              <a:t>and </a:t>
            </a:r>
            <a:r>
              <a:rPr lang="en-US" sz="2800" dirty="0"/>
              <a:t>in Slack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0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Ideas Behind these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assume agents distinguish between in-groups and others, but </a:t>
            </a:r>
            <a:r>
              <a:rPr lang="en-US" b="1" i="1" dirty="0" smtClean="0">
                <a:solidFill>
                  <a:schemeClr val="accent1"/>
                </a:solidFill>
              </a:rPr>
              <a:t>not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 smtClean="0"/>
              <a:t>how they define their in-groups </a:t>
            </a:r>
          </a:p>
          <a:p>
            <a:pPr lvl="1"/>
            <a:r>
              <a:rPr lang="en-US" dirty="0" smtClean="0"/>
              <a:t>how this affects their behaviour</a:t>
            </a:r>
          </a:p>
          <a:p>
            <a:r>
              <a:rPr lang="en-US" dirty="0" smtClean="0"/>
              <a:t>All agents have observable characteristics (‘tags’) that others can use to determine whether they are in their in-group</a:t>
            </a:r>
          </a:p>
          <a:p>
            <a:r>
              <a:rPr lang="en-US" dirty="0" smtClean="0"/>
              <a:t>Two kinds of tag, those that:</a:t>
            </a:r>
          </a:p>
          <a:p>
            <a:pPr lvl="1"/>
            <a:r>
              <a:rPr lang="en-US" dirty="0" smtClean="0"/>
              <a:t>can be changed easily: ‘cultural’ (clothes etc.</a:t>
            </a:r>
            <a:r>
              <a:rPr lang="mr-IN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those that can not: ‘ethnic’ (skin </a:t>
            </a:r>
            <a:r>
              <a:rPr lang="en-US" dirty="0" err="1" smtClean="0"/>
              <a:t>colour</a:t>
            </a:r>
            <a:r>
              <a:rPr lang="en-US" dirty="0" smtClean="0"/>
              <a:t>, sex</a:t>
            </a:r>
            <a:r>
              <a:rPr lang="en-US" dirty="0"/>
              <a:t> etc.</a:t>
            </a:r>
            <a:r>
              <a:rPr lang="mr-IN" dirty="0" smtClean="0"/>
              <a:t>)</a:t>
            </a:r>
            <a:endParaRPr lang="en-US" dirty="0" smtClean="0"/>
          </a:p>
          <a:p>
            <a:r>
              <a:rPr lang="en-US" dirty="0" smtClean="0"/>
              <a:t>Groupings of agents evolve through interaction and imitation (</a:t>
            </a:r>
            <a:r>
              <a:rPr lang="en-US" dirty="0" smtClean="0">
                <a:solidFill>
                  <a:schemeClr val="bg2"/>
                </a:solidFill>
              </a:rPr>
              <a:t>but no change of ethnic tags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quite abstract models (</a:t>
            </a:r>
            <a:r>
              <a:rPr lang="en-US" dirty="0" smtClean="0">
                <a:solidFill>
                  <a:schemeClr val="bg2"/>
                </a:solidFill>
              </a:rPr>
              <a:t>which Dave likes :-/</a:t>
            </a:r>
            <a:r>
              <a:rPr lang="en-US" dirty="0" smtClean="0"/>
              <a:t>)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apart from key assumptions, bung in all possibilities at the start and let the system evolve (</a:t>
            </a:r>
            <a:r>
              <a:rPr lang="en-US" dirty="0" smtClean="0">
                <a:solidFill>
                  <a:srgbClr val="656565"/>
                </a:solidFill>
              </a:rPr>
              <a:t>with particular parameters</a:t>
            </a:r>
            <a:r>
              <a:rPr lang="en-US" dirty="0" smtClean="0"/>
              <a:t>)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 smtClean="0"/>
              <a:t>in order to see what possible kinds of outcome these mechanisms can have</a:t>
            </a:r>
          </a:p>
          <a:p>
            <a:r>
              <a:rPr lang="en-US" dirty="0" smtClean="0"/>
              <a:t>This can inform the formation of hypotheses or counter-examples to assumptions (</a:t>
            </a:r>
            <a:r>
              <a:rPr lang="en-US" dirty="0" smtClean="0">
                <a:solidFill>
                  <a:srgbClr val="656565"/>
                </a:solidFill>
              </a:rPr>
              <a:t>e.g. that ethnocentrism evolves genetically as </a:t>
            </a:r>
            <a:r>
              <a:rPr lang="en-US" dirty="0">
                <a:solidFill>
                  <a:srgbClr val="656565"/>
                </a:solidFill>
              </a:rPr>
              <a:t>in </a:t>
            </a:r>
            <a:r>
              <a:rPr lang="en-US" dirty="0" smtClean="0">
                <a:solidFill>
                  <a:srgbClr val="656565"/>
                </a:solidFill>
              </a:rPr>
              <a:t>Hammond &amp; Axelrod 2006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agents define their in-group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agents are given an arbitrary way of defining in-group at start, including:</a:t>
            </a:r>
          </a:p>
          <a:p>
            <a:pPr lvl="1"/>
            <a:r>
              <a:rPr lang="en-US" dirty="0" smtClean="0"/>
              <a:t>others with similar cultural tags to themselves</a:t>
            </a:r>
          </a:p>
          <a:p>
            <a:pPr lvl="1"/>
            <a:r>
              <a:rPr lang="en-US" dirty="0" smtClean="0"/>
              <a:t>others with similar ethnic tags </a:t>
            </a:r>
            <a:r>
              <a:rPr lang="en-US" dirty="0"/>
              <a:t>to </a:t>
            </a:r>
            <a:r>
              <a:rPr lang="en-US" dirty="0" smtClean="0"/>
              <a:t>themselves</a:t>
            </a:r>
          </a:p>
          <a:p>
            <a:pPr lvl="1"/>
            <a:r>
              <a:rPr lang="en-US" dirty="0" smtClean="0"/>
              <a:t>others with similar cultural </a:t>
            </a:r>
            <a:r>
              <a:rPr lang="en-US" b="1" i="1" dirty="0" smtClean="0"/>
              <a:t>and</a:t>
            </a:r>
            <a:r>
              <a:rPr lang="en-US" dirty="0" smtClean="0"/>
              <a:t> ethnic tags</a:t>
            </a:r>
          </a:p>
          <a:p>
            <a:r>
              <a:rPr lang="en-US" dirty="0" smtClean="0"/>
              <a:t>Periodically, agents compare themselves with another and if that agent is doing better than them, they </a:t>
            </a:r>
            <a:r>
              <a:rPr lang="en-US" b="1" i="1" dirty="0" smtClean="0">
                <a:solidFill>
                  <a:schemeClr val="accent1"/>
                </a:solidFill>
              </a:rPr>
              <a:t>imitate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that agent in all aspects except ethnic tags (i.e. the mutable aspects)</a:t>
            </a:r>
          </a:p>
          <a:p>
            <a:r>
              <a:rPr lang="en-US" dirty="0" smtClean="0"/>
              <a:t>Sometimes agent might change a mutable aspect randomly (</a:t>
            </a:r>
            <a:r>
              <a:rPr lang="en-US" b="1" i="1" dirty="0" smtClean="0">
                <a:solidFill>
                  <a:schemeClr val="accent2"/>
                </a:solidFill>
              </a:rPr>
              <a:t>mutation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3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during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083624" cy="54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is no fixed connection between tags and behaviour</a:t>
            </a:r>
          </a:p>
          <a:p>
            <a:r>
              <a:rPr lang="en-US" dirty="0" smtClean="0"/>
              <a:t>Agents have a pair of strategies that </a:t>
            </a:r>
            <a:r>
              <a:rPr lang="en-US" dirty="0" smtClean="0"/>
              <a:t>determines </a:t>
            </a:r>
            <a:r>
              <a:rPr lang="en-US" dirty="0" smtClean="0"/>
              <a:t>their behaviour during </a:t>
            </a:r>
            <a:r>
              <a:rPr lang="en-US" dirty="0" smtClean="0"/>
              <a:t>interaction: </a:t>
            </a:r>
            <a:r>
              <a:rPr lang="en-US" dirty="0" smtClean="0"/>
              <a:t>one for their in-group, one for others</a:t>
            </a:r>
          </a:p>
          <a:p>
            <a:r>
              <a:rPr lang="en-US" dirty="0" smtClean="0"/>
              <a:t>Possible actions (all in terms of a score), </a:t>
            </a:r>
          </a:p>
          <a:p>
            <a:pPr lvl="1"/>
            <a:r>
              <a:rPr lang="en-US" dirty="0" smtClean="0"/>
              <a:t>Do nothing, ‘Sit’ (S)</a:t>
            </a:r>
          </a:p>
          <a:p>
            <a:pPr lvl="1"/>
            <a:r>
              <a:rPr lang="en-US" dirty="0" smtClean="0"/>
              <a:t>Give value to </a:t>
            </a:r>
            <a:r>
              <a:rPr lang="en-US" dirty="0" smtClean="0"/>
              <a:t>the other (D) (at small cost to self)</a:t>
            </a:r>
          </a:p>
          <a:p>
            <a:r>
              <a:rPr lang="en-US" dirty="0" smtClean="0"/>
              <a:t>All possibilities there at start (</a:t>
            </a:r>
            <a:r>
              <a:rPr lang="en-US" dirty="0" smtClean="0">
                <a:solidFill>
                  <a:srgbClr val="656565"/>
                </a:solidFill>
              </a:rPr>
              <a:t>e.g. ignore in-group, donate to others, donate to in-group and others etc.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2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Version of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‘ECT’ model used in </a:t>
            </a:r>
            <a:r>
              <a:rPr lang="en-US" dirty="0"/>
              <a:t>(</a:t>
            </a:r>
            <a:r>
              <a:rPr lang="en-US" dirty="0">
                <a:solidFill>
                  <a:schemeClr val="bg2"/>
                </a:solidFill>
              </a:rPr>
              <a:t>Hales &amp; Edmonds 2018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Two integers: one for ethnic tag, one for cultural tag</a:t>
            </a:r>
          </a:p>
          <a:p>
            <a:r>
              <a:rPr lang="en-US" dirty="0" smtClean="0"/>
              <a:t>Four possible in-group definitions: </a:t>
            </a:r>
          </a:p>
          <a:p>
            <a:pPr lvl="1"/>
            <a:r>
              <a:rPr lang="en-US" dirty="0" smtClean="0"/>
              <a:t>SN </a:t>
            </a:r>
            <a:r>
              <a:rPr lang="en-US" dirty="0"/>
              <a:t>= </a:t>
            </a:r>
            <a:r>
              <a:rPr lang="en-US" dirty="0" smtClean="0"/>
              <a:t>in</a:t>
            </a:r>
            <a:r>
              <a:rPr lang="en-US" dirty="0"/>
              <a:t>-</a:t>
            </a:r>
            <a:r>
              <a:rPr lang="en-US" dirty="0" smtClean="0"/>
              <a:t>group is everybody</a:t>
            </a:r>
            <a:endParaRPr lang="en-US" dirty="0"/>
          </a:p>
          <a:p>
            <a:pPr lvl="1"/>
            <a:r>
              <a:rPr lang="en-US" dirty="0"/>
              <a:t>SC = cultural in-group </a:t>
            </a:r>
            <a:r>
              <a:rPr lang="en-US" dirty="0" smtClean="0"/>
              <a:t>(same cultural </a:t>
            </a:r>
            <a:r>
              <a:rPr lang="en-US" dirty="0"/>
              <a:t>tag)</a:t>
            </a:r>
          </a:p>
          <a:p>
            <a:pPr lvl="1"/>
            <a:r>
              <a:rPr lang="en-US" dirty="0"/>
              <a:t>SE = ethnic in-group </a:t>
            </a:r>
            <a:r>
              <a:rPr lang="en-US" dirty="0" smtClean="0"/>
              <a:t>(same ethnic </a:t>
            </a:r>
            <a:r>
              <a:rPr lang="en-US" dirty="0"/>
              <a:t>tag)</a:t>
            </a:r>
          </a:p>
          <a:p>
            <a:pPr lvl="1"/>
            <a:r>
              <a:rPr lang="en-US" dirty="0"/>
              <a:t>SB = both in-group </a:t>
            </a:r>
            <a:r>
              <a:rPr lang="en-US" dirty="0" smtClean="0"/>
              <a:t>(same both tags)</a:t>
            </a:r>
          </a:p>
          <a:p>
            <a:r>
              <a:rPr lang="en-US" dirty="0" smtClean="0"/>
              <a:t>Four strategy combinations:</a:t>
            </a:r>
          </a:p>
          <a:p>
            <a:pPr lvl="1"/>
            <a:r>
              <a:rPr lang="en-US" dirty="0"/>
              <a:t>DS = donate to in-group only</a:t>
            </a:r>
          </a:p>
          <a:p>
            <a:pPr lvl="1"/>
            <a:r>
              <a:rPr lang="en-US" dirty="0"/>
              <a:t>SS = donate to nobody</a:t>
            </a:r>
          </a:p>
          <a:p>
            <a:pPr lvl="1"/>
            <a:r>
              <a:rPr lang="en-US" dirty="0"/>
              <a:t>DD = donate to everybody</a:t>
            </a:r>
          </a:p>
          <a:p>
            <a:pPr lvl="1"/>
            <a:r>
              <a:rPr lang="en-US" dirty="0"/>
              <a:t>SD = donate to out-group only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3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458200" cy="52565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Each tick all agents do the following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Partner Selection</a:t>
            </a:r>
            <a:r>
              <a:rPr lang="en-US" dirty="0" smtClean="0"/>
              <a:t>: select another in its in-group as self (</a:t>
            </a:r>
            <a:r>
              <a:rPr lang="en-US" dirty="0" smtClean="0">
                <a:solidFill>
                  <a:srgbClr val="656565"/>
                </a:solidFill>
              </a:rPr>
              <a:t>if there is one</a:t>
            </a:r>
            <a:r>
              <a:rPr lang="en-US" dirty="0" smtClean="0"/>
              <a:t>) otherwise another at random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Game Interaction</a:t>
            </a:r>
            <a:r>
              <a:rPr lang="en-US" dirty="0" smtClean="0"/>
              <a:t>: donate to this other or not depending on strategies and whether other is in- or out-group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Imitation</a:t>
            </a:r>
            <a:r>
              <a:rPr lang="en-US" dirty="0" smtClean="0"/>
              <a:t>: select </a:t>
            </a:r>
            <a:r>
              <a:rPr lang="en-US" dirty="0"/>
              <a:t>another </a:t>
            </a:r>
            <a:r>
              <a:rPr lang="en-US" dirty="0" smtClean="0"/>
              <a:t>from anywhere, if other’s payoff &gt; its own, copy the other’s: selector, cultural tag and strategies (</a:t>
            </a:r>
            <a:r>
              <a:rPr lang="en-US" dirty="0" smtClean="0">
                <a:solidFill>
                  <a:srgbClr val="656565"/>
                </a:solidFill>
              </a:rPr>
              <a:t>but not its ethnic tag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Innovation</a:t>
            </a:r>
            <a:r>
              <a:rPr lang="en-US" dirty="0" smtClean="0"/>
              <a:t>: with small probabilities change (a) cultural tag to a random other and (b) change one of its strategies or selector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2026" y="690673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4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levels of donation evolve in many (</a:t>
            </a:r>
            <a:r>
              <a:rPr lang="en-US" dirty="0" smtClean="0">
                <a:solidFill>
                  <a:srgbClr val="656565"/>
                </a:solidFill>
              </a:rPr>
              <a:t>but not all</a:t>
            </a:r>
            <a:r>
              <a:rPr lang="en-US" dirty="0" smtClean="0"/>
              <a:t>) parameter settings</a:t>
            </a:r>
          </a:p>
          <a:p>
            <a:r>
              <a:rPr lang="en-US" dirty="0" smtClean="0"/>
              <a:t>Highest when interaction is in-group whilst imitation is global (</a:t>
            </a:r>
            <a:r>
              <a:rPr lang="en-US" dirty="0" smtClean="0">
                <a:solidFill>
                  <a:srgbClr val="656565"/>
                </a:solidFill>
              </a:rPr>
              <a:t>can imitate anyone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Culturally defined in-groups dominate (</a:t>
            </a:r>
            <a:r>
              <a:rPr lang="en-US" dirty="0" smtClean="0">
                <a:solidFill>
                  <a:srgbClr val="656565"/>
                </a:solidFill>
              </a:rPr>
              <a:t>sometimes oscillating with purely selfish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Sometimes </a:t>
            </a:r>
            <a:r>
              <a:rPr lang="en-US" dirty="0" err="1" smtClean="0"/>
              <a:t>culturally+ethnically</a:t>
            </a:r>
            <a:r>
              <a:rPr lang="en-US" dirty="0" smtClean="0"/>
              <a:t> defined groups appear</a:t>
            </a:r>
          </a:p>
          <a:p>
            <a:r>
              <a:rPr lang="en-US" dirty="0"/>
              <a:t>Levels of donation to different cultural tags very small </a:t>
            </a:r>
            <a:r>
              <a:rPr lang="mr-IN" dirty="0"/>
              <a:t>–</a:t>
            </a:r>
            <a:r>
              <a:rPr lang="en-US" dirty="0"/>
              <a:t> no pure ethnocentrism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22403"/>
      </p:ext>
    </p:extLst>
  </p:cSld>
  <p:clrMapOvr>
    <a:masterClrMapping/>
  </p:clrMapOvr>
</p:sld>
</file>

<file path=ppt/theme/theme1.xml><?xml version="1.0" encoding="utf-8"?>
<a:theme xmlns:a="http://schemas.openxmlformats.org/drawingml/2006/main" name="becpm">
  <a:themeElements>
    <a:clrScheme name="">
      <a:dk1>
        <a:srgbClr val="000000"/>
      </a:dk1>
      <a:lt1>
        <a:srgbClr val="FFFFFF"/>
      </a:lt1>
      <a:dk2>
        <a:srgbClr val="990000"/>
      </a:dk2>
      <a:lt2>
        <a:srgbClr val="656565"/>
      </a:lt2>
      <a:accent1>
        <a:srgbClr val="25A14B"/>
      </a:accent1>
      <a:accent2>
        <a:srgbClr val="2A50BA"/>
      </a:accent2>
      <a:accent3>
        <a:srgbClr val="FFFFFF"/>
      </a:accent3>
      <a:accent4>
        <a:srgbClr val="000000"/>
      </a:accent4>
      <a:accent5>
        <a:srgbClr val="ACCDB1"/>
      </a:accent5>
      <a:accent6>
        <a:srgbClr val="2548A8"/>
      </a:accent6>
      <a:hlink>
        <a:srgbClr val="912BC9"/>
      </a:hlink>
      <a:folHlink>
        <a:srgbClr val="B2B2B2"/>
      </a:folHlink>
    </a:clrScheme>
    <a:fontScheme name="becp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10000"/>
          </a:schemeClr>
        </a:solidFill>
        <a:ln w="38100" cap="flat" cmpd="sng" algn="ctr">
          <a:solidFill>
            <a:schemeClr val="accent1"/>
          </a:solidFill>
          <a:prstDash val="solid"/>
          <a:round/>
          <a:headEnd type="none" w="lg" len="lg"/>
          <a:tailEnd type="triangle" w="lg" len="lg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/>
      <a:lstStyle/>
    </a:lnDef>
  </a:objectDefaults>
  <a:extraClrSchemeLst>
    <a:extraClrScheme>
      <a:clrScheme name="becp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cp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cp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cp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cp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cp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cp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D:\Users\Bruce\papers\templates\becpm.pot</Template>
  <TotalTime>32822</TotalTime>
  <Words>1378</Words>
  <Application>Microsoft Macintosh PowerPoint</Application>
  <PresentationFormat>On-screen Show (4:3)</PresentationFormat>
  <Paragraphs>114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becpm</vt:lpstr>
      <vt:lpstr>An Abstract Model of the Cultural Evolution of In-Groups</vt:lpstr>
      <vt:lpstr>Acknowledgements</vt:lpstr>
      <vt:lpstr>Basic Ideas Behind these Models</vt:lpstr>
      <vt:lpstr>General approach</vt:lpstr>
      <vt:lpstr>How agents define their in-group</vt:lpstr>
      <vt:lpstr>Action during interaction</vt:lpstr>
      <vt:lpstr>Simpler Version of model</vt:lpstr>
      <vt:lpstr>Model Processes</vt:lpstr>
      <vt:lpstr>Summary of results</vt:lpstr>
      <vt:lpstr>Dominating Model Process</vt:lpstr>
      <vt:lpstr>Cultural groups forming and dying</vt:lpstr>
      <vt:lpstr>Cross section of ethnic&amp;culturally defined group over time</vt:lpstr>
      <vt:lpstr>More complex version of model</vt:lpstr>
      <vt:lpstr>Illustration of characteristics, tolerances and in-group </vt:lpstr>
      <vt:lpstr>A visualisation of a population</vt:lpstr>
      <vt:lpstr>PowerPoint Presentation</vt:lpstr>
      <vt:lpstr>Characteristics of this model</vt:lpstr>
      <vt:lpstr>How this relates to the SIA</vt:lpstr>
      <vt:lpstr>Some References</vt:lpstr>
      <vt:lpstr>Thanks!</vt:lpstr>
    </vt:vector>
  </TitlesOfParts>
  <Company>MMU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Value of Prediction in an Artificial Stock Market</dc:title>
  <dc:creator>Bruce Emdonds</dc:creator>
  <cp:lastModifiedBy>Bruce Edmonds</cp:lastModifiedBy>
  <cp:revision>537</cp:revision>
  <dcterms:created xsi:type="dcterms:W3CDTF">2002-08-05T14:16:21Z</dcterms:created>
  <dcterms:modified xsi:type="dcterms:W3CDTF">2020-10-28T08:40:42Z</dcterms:modified>
</cp:coreProperties>
</file>