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6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567A1-FF7E-46DA-83DC-349AC4C4BCF3}" v="2085" dt="2020-10-26T17:08:56.111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0" d="100"/>
          <a:sy n="80" d="100"/>
        </p:scale>
        <p:origin x="60" y="5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10/27/2020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10/27/2020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models?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Dr Anne Templeton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71745" y="274638"/>
            <a:ext cx="10766267" cy="1020762"/>
          </a:xfrm>
        </p:spPr>
        <p:txBody>
          <a:bodyPr/>
          <a:lstStyle/>
          <a:p>
            <a:r>
              <a:rPr lang="en-US" dirty="0"/>
              <a:t>Models in social psychology </a:t>
            </a:r>
            <a:r>
              <a:rPr lang="en-US" dirty="0" smtClean="0"/>
              <a:t>&amp; </a:t>
            </a:r>
            <a:r>
              <a:rPr lang="en-US" dirty="0"/>
              <a:t>computer science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Very similar!</a:t>
            </a:r>
          </a:p>
          <a:p>
            <a:r>
              <a:rPr lang="en-US" dirty="0"/>
              <a:t>Both:</a:t>
            </a:r>
          </a:p>
          <a:p>
            <a:pPr lvl="1"/>
            <a:r>
              <a:rPr lang="en-US" dirty="0"/>
              <a:t>Are built on a series of assumptions </a:t>
            </a:r>
          </a:p>
          <a:p>
            <a:pPr lvl="1"/>
            <a:r>
              <a:rPr lang="en-US" dirty="0"/>
              <a:t>Are used to test theories /hypotheses </a:t>
            </a:r>
          </a:p>
          <a:p>
            <a:pPr lvl="1"/>
            <a:r>
              <a:rPr lang="en-US" dirty="0"/>
              <a:t>Operate on a series of relations between variables 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B32CC2-52FD-4184-99EF-A871BAB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 data (often exploratory) and create a theoretical model of how the variables fit together</a:t>
            </a:r>
          </a:p>
          <a:p>
            <a:pPr lvl="1">
              <a:buFont typeface="Consolas" pitchFamily="34" charset="0"/>
              <a:buChar char="–"/>
            </a:pPr>
            <a:r>
              <a:rPr lang="en-US" dirty="0"/>
              <a:t>Inductive from observed data, survey data, knowledge from prior research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C7590-EA5F-4BAD-8EBA-0DD139F6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Built on a series of assumptions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46779-06E7-4F98-893D-7CBB1EA0DD34}"/>
              </a:ext>
            </a:extLst>
          </p:cNvPr>
          <p:cNvSpPr/>
          <p:nvPr/>
        </p:nvSpPr>
        <p:spPr>
          <a:xfrm>
            <a:off x="404478" y="4610622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Common fate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E82B9-14DD-42A6-87BE-B525B9A96942}"/>
              </a:ext>
            </a:extLst>
          </p:cNvPr>
          <p:cNvSpPr/>
          <p:nvPr/>
        </p:nvSpPr>
        <p:spPr>
          <a:xfrm>
            <a:off x="3537331" y="4610621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Shared social identity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C6F97-0E2C-4A32-BF94-7EC4742A06B0}"/>
              </a:ext>
            </a:extLst>
          </p:cNvPr>
          <p:cNvSpPr/>
          <p:nvPr/>
        </p:nvSpPr>
        <p:spPr>
          <a:xfrm>
            <a:off x="6305057" y="3525032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Helping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A2796-D3DD-4666-B6D7-453BC89A5327}"/>
              </a:ext>
            </a:extLst>
          </p:cNvPr>
          <p:cNvSpPr/>
          <p:nvPr/>
        </p:nvSpPr>
        <p:spPr>
          <a:xfrm>
            <a:off x="6398972" y="5518758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Expected support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0B164-95D3-4282-805C-42C3835B3E85}"/>
              </a:ext>
            </a:extLst>
          </p:cNvPr>
          <p:cNvSpPr/>
          <p:nvPr/>
        </p:nvSpPr>
        <p:spPr>
          <a:xfrm>
            <a:off x="9448702" y="5570950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Coordinated action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A5AE55-2427-4BBD-BC66-1727C4F418C9}"/>
              </a:ext>
            </a:extLst>
          </p:cNvPr>
          <p:cNvSpPr/>
          <p:nvPr/>
        </p:nvSpPr>
        <p:spPr>
          <a:xfrm>
            <a:off x="2740044" y="4905751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E8775A-B32A-45F5-9DA4-4CA696C04FB0}"/>
              </a:ext>
            </a:extLst>
          </p:cNvPr>
          <p:cNvSpPr/>
          <p:nvPr/>
        </p:nvSpPr>
        <p:spPr>
          <a:xfrm rot="-3060000">
            <a:off x="5662824" y="4164627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B2819F-0806-432D-85DA-3ABCF589E9FF}"/>
              </a:ext>
            </a:extLst>
          </p:cNvPr>
          <p:cNvSpPr/>
          <p:nvPr/>
        </p:nvSpPr>
        <p:spPr>
          <a:xfrm rot="2280000">
            <a:off x="5714960" y="5552928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C67F52F-ECA4-496B-B0A3-26994484F69D}"/>
              </a:ext>
            </a:extLst>
          </p:cNvPr>
          <p:cNvSpPr/>
          <p:nvPr/>
        </p:nvSpPr>
        <p:spPr>
          <a:xfrm>
            <a:off x="8691578" y="5918271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B32CC2-52FD-4184-99EF-A871BAB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 data in other situations and test the model to see if it holds (falsifiability, deductive)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C7590-EA5F-4BAD-8EBA-0DD139F6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Test theories/hypotheses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46779-06E7-4F98-893D-7CBB1EA0DD34}"/>
              </a:ext>
            </a:extLst>
          </p:cNvPr>
          <p:cNvSpPr/>
          <p:nvPr/>
        </p:nvSpPr>
        <p:spPr>
          <a:xfrm>
            <a:off x="404478" y="4610622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Common fate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E82B9-14DD-42A6-87BE-B525B9A96942}"/>
              </a:ext>
            </a:extLst>
          </p:cNvPr>
          <p:cNvSpPr/>
          <p:nvPr/>
        </p:nvSpPr>
        <p:spPr>
          <a:xfrm>
            <a:off x="3537331" y="4610621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Shared social identity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C6F97-0E2C-4A32-BF94-7EC4742A06B0}"/>
              </a:ext>
            </a:extLst>
          </p:cNvPr>
          <p:cNvSpPr/>
          <p:nvPr/>
        </p:nvSpPr>
        <p:spPr>
          <a:xfrm>
            <a:off x="6305057" y="3525032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Helping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A2796-D3DD-4666-B6D7-453BC89A5327}"/>
              </a:ext>
            </a:extLst>
          </p:cNvPr>
          <p:cNvSpPr/>
          <p:nvPr/>
        </p:nvSpPr>
        <p:spPr>
          <a:xfrm>
            <a:off x="6398972" y="5518758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Expected support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0B164-95D3-4282-805C-42C3835B3E85}"/>
              </a:ext>
            </a:extLst>
          </p:cNvPr>
          <p:cNvSpPr/>
          <p:nvPr/>
        </p:nvSpPr>
        <p:spPr>
          <a:xfrm>
            <a:off x="9448702" y="5570950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Coordinated action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A5AE55-2427-4BBD-BC66-1727C4F418C9}"/>
              </a:ext>
            </a:extLst>
          </p:cNvPr>
          <p:cNvSpPr/>
          <p:nvPr/>
        </p:nvSpPr>
        <p:spPr>
          <a:xfrm>
            <a:off x="2740044" y="4905751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E8775A-B32A-45F5-9DA4-4CA696C04FB0}"/>
              </a:ext>
            </a:extLst>
          </p:cNvPr>
          <p:cNvSpPr/>
          <p:nvPr/>
        </p:nvSpPr>
        <p:spPr>
          <a:xfrm rot="-3060000">
            <a:off x="5662824" y="4164627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B2819F-0806-432D-85DA-3ABCF589E9FF}"/>
              </a:ext>
            </a:extLst>
          </p:cNvPr>
          <p:cNvSpPr/>
          <p:nvPr/>
        </p:nvSpPr>
        <p:spPr>
          <a:xfrm rot="2280000">
            <a:off x="5714960" y="5552928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C67F52F-ECA4-496B-B0A3-26994484F69D}"/>
              </a:ext>
            </a:extLst>
          </p:cNvPr>
          <p:cNvSpPr/>
          <p:nvPr/>
        </p:nvSpPr>
        <p:spPr>
          <a:xfrm>
            <a:off x="8691578" y="5918271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8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B32CC2-52FD-4184-99EF-A871BAB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can look at the effect of the variables on one another, e.g., moderation, indirect effects</a:t>
            </a:r>
          </a:p>
          <a:p>
            <a:r>
              <a:rPr lang="en-US" dirty="0"/>
              <a:t>Either test outcomes in data, or create a model with different 'strengths' of variables to test outcome</a:t>
            </a:r>
            <a:endParaRPr lang="en-US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C7590-EA5F-4BAD-8EBA-0DD139F6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Operate on a series of relations between variables 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246779-06E7-4F98-893D-7CBB1EA0DD34}"/>
              </a:ext>
            </a:extLst>
          </p:cNvPr>
          <p:cNvSpPr/>
          <p:nvPr/>
        </p:nvSpPr>
        <p:spPr>
          <a:xfrm>
            <a:off x="404478" y="4610622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Common fate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5E82B9-14DD-42A6-87BE-B525B9A96942}"/>
              </a:ext>
            </a:extLst>
          </p:cNvPr>
          <p:cNvSpPr/>
          <p:nvPr/>
        </p:nvSpPr>
        <p:spPr>
          <a:xfrm>
            <a:off x="3537331" y="4610621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Shared social identity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C6F97-0E2C-4A32-BF94-7EC4742A06B0}"/>
              </a:ext>
            </a:extLst>
          </p:cNvPr>
          <p:cNvSpPr/>
          <p:nvPr/>
        </p:nvSpPr>
        <p:spPr>
          <a:xfrm>
            <a:off x="6305057" y="3525032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Helping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A2796-D3DD-4666-B6D7-453BC89A5327}"/>
              </a:ext>
            </a:extLst>
          </p:cNvPr>
          <p:cNvSpPr/>
          <p:nvPr/>
        </p:nvSpPr>
        <p:spPr>
          <a:xfrm>
            <a:off x="6398972" y="5518758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Expected support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C0B164-95D3-4282-805C-42C3835B3E85}"/>
              </a:ext>
            </a:extLst>
          </p:cNvPr>
          <p:cNvSpPr/>
          <p:nvPr/>
        </p:nvSpPr>
        <p:spPr>
          <a:xfrm>
            <a:off x="9448702" y="5570950"/>
            <a:ext cx="2251306" cy="914400"/>
          </a:xfrm>
          <a:prstGeom prst="rect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Coordinated action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4A5AE55-2427-4BBD-BC66-1727C4F418C9}"/>
              </a:ext>
            </a:extLst>
          </p:cNvPr>
          <p:cNvSpPr/>
          <p:nvPr/>
        </p:nvSpPr>
        <p:spPr>
          <a:xfrm>
            <a:off x="2740044" y="4905751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3E8775A-B32A-45F5-9DA4-4CA696C04FB0}"/>
              </a:ext>
            </a:extLst>
          </p:cNvPr>
          <p:cNvSpPr/>
          <p:nvPr/>
        </p:nvSpPr>
        <p:spPr>
          <a:xfrm rot="-3060000">
            <a:off x="5662824" y="4164627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6B2819F-0806-432D-85DA-3ABCF589E9FF}"/>
              </a:ext>
            </a:extLst>
          </p:cNvPr>
          <p:cNvSpPr/>
          <p:nvPr/>
        </p:nvSpPr>
        <p:spPr>
          <a:xfrm rot="2280000">
            <a:off x="5714960" y="5552928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C67F52F-ECA4-496B-B0A3-26994484F69D}"/>
              </a:ext>
            </a:extLst>
          </p:cNvPr>
          <p:cNvSpPr/>
          <p:nvPr/>
        </p:nvSpPr>
        <p:spPr>
          <a:xfrm>
            <a:off x="8691578" y="5918271"/>
            <a:ext cx="748628" cy="3280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B32CC2-52FD-4184-99EF-A871BAB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Ways to combine models in social psychology and computer science:</a:t>
            </a:r>
          </a:p>
          <a:p>
            <a:pPr lvl="1"/>
            <a:r>
              <a:rPr lang="en-US" sz="2400" dirty="0"/>
              <a:t>Use data from social psychology to inform development of computer models (e.g., how variables are related, effects of parameters/variables on one another)</a:t>
            </a:r>
          </a:p>
          <a:p>
            <a:pPr lvl="1"/>
            <a:r>
              <a:rPr lang="en-US" sz="2400" dirty="0"/>
              <a:t>Use computer models as testing tools for social psychological theories in virtual worlds (I.e., if we assume these parameters then what is the outcome?)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C7590-EA5F-4BAD-8EBA-0DD139F6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0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B32CC2-52FD-4184-99EF-A871BABF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800" dirty="0" err="1" smtClean="0"/>
              <a:t>Formalisation</a:t>
            </a:r>
            <a:endParaRPr lang="en-US" sz="2800" dirty="0"/>
          </a:p>
          <a:p>
            <a:pPr lvl="1"/>
            <a:r>
              <a:rPr lang="en-US" sz="2400" dirty="0" smtClean="0"/>
              <a:t>SP:  creating the model (e.g., how the variables effect one another) and testing it in </a:t>
            </a:r>
            <a:r>
              <a:rPr lang="en-US" sz="2400" smtClean="0"/>
              <a:t>numerous </a:t>
            </a:r>
            <a:r>
              <a:rPr lang="en-US" sz="2400" smtClean="0"/>
              <a:t>scenarios</a:t>
            </a:r>
            <a:endParaRPr lang="en-US" sz="2400" dirty="0" smtClean="0"/>
          </a:p>
          <a:p>
            <a:pPr lvl="1"/>
            <a:r>
              <a:rPr lang="en-US" sz="2400" dirty="0" smtClean="0"/>
              <a:t>CS: creating the model with a set </a:t>
            </a:r>
            <a:r>
              <a:rPr lang="en-US" sz="2400" dirty="0" smtClean="0"/>
              <a:t>of </a:t>
            </a:r>
            <a:r>
              <a:rPr lang="en-US" sz="2400" dirty="0" smtClean="0"/>
              <a:t>assumptions</a:t>
            </a:r>
            <a:r>
              <a:rPr lang="en-US" sz="2400" dirty="0" smtClean="0"/>
              <a:t>?</a:t>
            </a:r>
            <a:endParaRPr lang="en-US" dirty="0"/>
          </a:p>
          <a:p>
            <a:pPr lvl="1"/>
            <a:endParaRPr lang="en-US" sz="2400" dirty="0"/>
          </a:p>
          <a:p>
            <a:r>
              <a:rPr lang="en-US" sz="2800" dirty="0" smtClean="0"/>
              <a:t>Validation</a:t>
            </a:r>
          </a:p>
          <a:p>
            <a:pPr lvl="1"/>
            <a:r>
              <a:rPr lang="en-US" sz="2400" dirty="0" smtClean="0"/>
              <a:t>SP: Testing the model with data to see if it holds, replications</a:t>
            </a:r>
            <a:endParaRPr lang="en-US" sz="2400" dirty="0"/>
          </a:p>
          <a:p>
            <a:pPr lvl="1"/>
            <a:r>
              <a:rPr lang="en-US" sz="2400" dirty="0" smtClean="0"/>
              <a:t>CS: Validating </a:t>
            </a:r>
            <a:r>
              <a:rPr lang="en-GB" sz="2400" dirty="0" smtClean="0"/>
              <a:t>conceptual and formal models, and algorithms </a:t>
            </a:r>
            <a:r>
              <a:rPr lang="en-GB" sz="2400" dirty="0"/>
              <a:t>together by comparing simulation outcomes to empirical </a:t>
            </a:r>
            <a:r>
              <a:rPr lang="en-GB" sz="2400" dirty="0" smtClean="0"/>
              <a:t>evidence</a:t>
            </a:r>
          </a:p>
          <a:p>
            <a:pPr lvl="1"/>
            <a:endParaRPr lang="en-GB" sz="2400" dirty="0" smtClean="0"/>
          </a:p>
          <a:p>
            <a:r>
              <a:rPr lang="en-US" sz="2800" dirty="0" smtClean="0"/>
              <a:t>Theory </a:t>
            </a:r>
            <a:endParaRPr lang="en-US" sz="2800" dirty="0"/>
          </a:p>
          <a:p>
            <a:pPr lvl="1"/>
            <a:r>
              <a:rPr lang="en-US" sz="2400" dirty="0" smtClean="0"/>
              <a:t>SP and CS: A set of principles/assumptions/predictions to explain a phenomenon</a:t>
            </a:r>
            <a:endParaRPr lang="en-US" dirty="0"/>
          </a:p>
          <a:p>
            <a:pPr marL="274320" lvl="1" indent="0">
              <a:buNone/>
            </a:pPr>
            <a:endParaRPr lang="en-GB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C7590-EA5F-4BAD-8EBA-0DD139F6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terms from Slack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AD5329-B445-4C03-9422-17AEA3EE16E8}"/>
              </a:ext>
            </a:extLst>
          </p:cNvPr>
          <p:cNvSpPr txBox="1">
            <a:spLocks/>
          </p:cNvSpPr>
          <p:nvPr/>
        </p:nvSpPr>
        <p:spPr>
          <a:xfrm>
            <a:off x="1334412" y="2967734"/>
            <a:ext cx="9143998" cy="10207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334</Words>
  <Application>Microsoft Office PowerPoint</Application>
  <PresentationFormat>Custom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Chalkboard 16x9</vt:lpstr>
      <vt:lpstr>What are models?</vt:lpstr>
      <vt:lpstr>Models in social psychology &amp; computer science</vt:lpstr>
      <vt:lpstr>Built on a series of assumptions </vt:lpstr>
      <vt:lpstr>Test theories/hypotheses </vt:lpstr>
      <vt:lpstr>Operate on a series of relations between variables  </vt:lpstr>
      <vt:lpstr>Working together</vt:lpstr>
      <vt:lpstr>Key terms from Slack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TEMPLETON Anne</dc:creator>
  <cp:lastModifiedBy>TEMPLETON Anne</cp:lastModifiedBy>
  <cp:revision>222</cp:revision>
  <dcterms:created xsi:type="dcterms:W3CDTF">2020-10-26T16:46:10Z</dcterms:created>
  <dcterms:modified xsi:type="dcterms:W3CDTF">2020-10-27T10:09:23Z</dcterms:modified>
</cp:coreProperties>
</file>