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-18"/>
      <p:regular r:id="rId14"/>
    </p:embeddedFont>
    <p:embeddedFont>
      <p:font typeface="Oswald" panose="020B0604020202020204" charset="-18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56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dd469d0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dd469d0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edd469d0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edd469d0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edd469d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edd469d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edd469d0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edd469d0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2edd469d0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2edd469d0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edd469d0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edd469d0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edd469d0f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edd469d0f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dd469d0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edd469d0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dd469d0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dd469d0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edd469d0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edd469d0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lvas@kss.zcu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ikaberidze@ucdavis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kalvas@kss.zcu.cz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mikaberidze@ucdavis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Opinion dynamic on folded landscape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0" y="3439569"/>
            <a:ext cx="9144000" cy="1336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Why are opinions not a function of information the persons have?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Unpacking </a:t>
            </a:r>
            <a:r>
              <a:rPr lang="cs" dirty="0"/>
              <a:t>the opinion into three dimensions and putting it back together</a:t>
            </a:r>
            <a:endParaRPr dirty="0"/>
          </a:p>
        </p:txBody>
      </p:sp>
      <p:sp>
        <p:nvSpPr>
          <p:cNvPr id="4" name="Google Shape;153;p23"/>
          <p:cNvSpPr txBox="1">
            <a:spLocks/>
          </p:cNvSpPr>
          <p:nvPr/>
        </p:nvSpPr>
        <p:spPr>
          <a:xfrm>
            <a:off x="203416" y="0"/>
            <a:ext cx="8520600" cy="110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Average"/>
              <a:buNone/>
              <a:defRPr sz="21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l"/>
            <a:r>
              <a:rPr lang="en-US" i="1" dirty="0" smtClean="0"/>
              <a:t>In alphabetical order:</a:t>
            </a:r>
          </a:p>
          <a:p>
            <a:pPr marL="0" indent="0" algn="l">
              <a:spcBef>
                <a:spcPts val="1200"/>
              </a:spcBef>
            </a:pPr>
            <a:r>
              <a:rPr lang="en-US" dirty="0" err="1" smtClean="0"/>
              <a:t>FranČesko</a:t>
            </a:r>
            <a:r>
              <a:rPr lang="en-US" dirty="0" smtClean="0"/>
              <a:t> (</a:t>
            </a:r>
            <a:r>
              <a:rPr lang="en-US" u="sng" dirty="0" smtClean="0">
                <a:solidFill>
                  <a:schemeClr val="hlink"/>
                </a:solidFill>
                <a:hlinkClick r:id="rId3"/>
              </a:rPr>
              <a:t>kalvas@kss.zcu.cz</a:t>
            </a:r>
            <a:r>
              <a:rPr lang="en-US" dirty="0" smtClean="0"/>
              <a:t>)</a:t>
            </a:r>
            <a:r>
              <a:rPr lang="cs-CZ" dirty="0" smtClean="0"/>
              <a:t>, </a:t>
            </a:r>
            <a:r>
              <a:rPr lang="en-US" dirty="0" err="1" smtClean="0"/>
              <a:t>Guga</a:t>
            </a:r>
            <a:r>
              <a:rPr lang="en-US" dirty="0" smtClean="0"/>
              <a:t> (</a:t>
            </a:r>
            <a:r>
              <a:rPr lang="en-US" u="sng" dirty="0" smtClean="0">
                <a:solidFill>
                  <a:schemeClr val="hlink"/>
                </a:solidFill>
                <a:hlinkClick r:id="rId4"/>
              </a:rPr>
              <a:t>mikaberidze@ucdavis.edu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Future plans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find reasonable and theoretically justified equation for communication rate and let this key parameter update/change dynamically </a:t>
            </a:r>
            <a:br>
              <a:rPr lang="c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do the same for ratio of memorized (not forgotten) information </a:t>
            </a:r>
            <a:br>
              <a:rPr lang="c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estimate shape of folded landscape of other models (e.g. Galešić et. al. 2023)</a:t>
            </a:r>
            <a:br>
              <a:rPr lang="c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apply other opinion dynamic principles than Deffuant 2002 (e.g. repulsion)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7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Thank you for your kind attention!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Thank you for your questions in advance!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2270150"/>
            <a:ext cx="8520600" cy="22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i="1" dirty="0"/>
              <a:t>In alphabetical order:</a:t>
            </a:r>
            <a:endParaRPr i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s" dirty="0"/>
              <a:t>FranČesko (</a:t>
            </a:r>
            <a:r>
              <a:rPr lang="cs" u="sng" dirty="0">
                <a:solidFill>
                  <a:schemeClr val="hlink"/>
                </a:solidFill>
                <a:hlinkClick r:id="rId3"/>
              </a:rPr>
              <a:t>kalvas@kss.zcu.cz</a:t>
            </a:r>
            <a:r>
              <a:rPr lang="cs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cs" dirty="0"/>
              <a:t>Guga (</a:t>
            </a:r>
            <a:r>
              <a:rPr lang="cs" u="sng" dirty="0">
                <a:solidFill>
                  <a:schemeClr val="hlink"/>
                </a:solidFill>
                <a:hlinkClick r:id="rId4"/>
              </a:rPr>
              <a:t>mikaberidze@ucdavis.edu</a:t>
            </a:r>
            <a:r>
              <a:rPr lang="c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 smtClean="0"/>
              <a:t>Answer is folded </a:t>
            </a:r>
            <a:r>
              <a:rPr lang="cs" dirty="0"/>
              <a:t>landscape 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the public debate on an issue is happening in 3D not just in 1D: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opinion (of course!)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information bias (difference between amounts of negative and positive information)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attention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opinions are on sheet embedded in this 3D space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for higher levels of attention the sheet is folded – </a:t>
            </a:r>
            <a:br>
              <a:rPr lang="cs" dirty="0"/>
            </a:br>
            <a:r>
              <a:rPr lang="cs" dirty="0"/>
              <a:t>the higher attention the more folded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 smtClean="0"/>
              <a:t>Answer </a:t>
            </a:r>
            <a:r>
              <a:rPr lang="cs" dirty="0"/>
              <a:t>to polarization is high attention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Answer to various opinion distributions is</a:t>
            </a:r>
            <a:br>
              <a:rPr lang="cs" dirty="0"/>
            </a:br>
            <a:r>
              <a:rPr lang="cs" dirty="0"/>
              <a:t>variance of discussants’ attention </a:t>
            </a:r>
            <a:endParaRPr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7181" y="2067100"/>
            <a:ext cx="3246820" cy="30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Ising model for internal polarization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Binary nodes x</a:t>
            </a:r>
            <a:r>
              <a:rPr lang="cs" baseline="-25000"/>
              <a:t>i</a:t>
            </a:r>
            <a:endParaRPr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Node interactions ω</a:t>
            </a:r>
            <a:r>
              <a:rPr lang="cs" baseline="-25000"/>
              <a:t>ij</a:t>
            </a:r>
            <a:endParaRPr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Dispositions / external influences 𝜏</a:t>
            </a:r>
            <a:r>
              <a:rPr lang="cs" baseline="-25000"/>
              <a:t>i</a:t>
            </a:r>
            <a:endParaRPr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aseline="-250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750" y="3802025"/>
            <a:ext cx="2906200" cy="7982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750" y="681544"/>
            <a:ext cx="2906199" cy="29238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6" name="Google Shape;76;p15"/>
          <p:cNvSpPr txBox="1"/>
          <p:nvPr/>
        </p:nvSpPr>
        <p:spPr>
          <a:xfrm>
            <a:off x="88875" y="4620300"/>
            <a:ext cx="8413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</a:rPr>
              <a:t>van der Maas, Han LJ, Jonas Dalege, and Lourens Waldorp. "The polarization within and across individuals: The hierarchical Ising opinion model." </a:t>
            </a:r>
            <a:r>
              <a:rPr lang="cs" sz="1100" i="1">
                <a:solidFill>
                  <a:schemeClr val="dk1"/>
                </a:solidFill>
              </a:rPr>
              <a:t>Journal of complex networks</a:t>
            </a:r>
            <a:r>
              <a:rPr lang="cs" sz="1100">
                <a:solidFill>
                  <a:schemeClr val="dk1"/>
                </a:solidFill>
              </a:rPr>
              <a:t> 8, no. 2 (2020): cnaa010.</a:t>
            </a:r>
            <a:endParaRPr sz="1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Ising model for internal polarization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11700" y="4104775"/>
            <a:ext cx="85206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Temperature→Inverse attention; External field→Information bias; Magnetization→Opinion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50" y="1170169"/>
            <a:ext cx="2906199" cy="29238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3203"/>
          <a:stretch/>
        </p:blipFill>
        <p:spPr>
          <a:xfrm>
            <a:off x="5505375" y="1170175"/>
            <a:ext cx="2818618" cy="2923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5" name="Google Shape;85;p16"/>
          <p:cNvSpPr/>
          <p:nvPr/>
        </p:nvSpPr>
        <p:spPr>
          <a:xfrm>
            <a:off x="3925413" y="2478550"/>
            <a:ext cx="948000" cy="464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018475" y="769975"/>
            <a:ext cx="179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cusp catastrophe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More symmetry → less parameters</a:t>
            </a:r>
            <a:endParaRPr/>
          </a:p>
        </p:txBody>
      </p:sp>
      <p:cxnSp>
        <p:nvCxnSpPr>
          <p:cNvPr id="92" name="Google Shape;92;p17"/>
          <p:cNvCxnSpPr/>
          <p:nvPr/>
        </p:nvCxnSpPr>
        <p:spPr>
          <a:xfrm>
            <a:off x="1505075" y="1442875"/>
            <a:ext cx="0" cy="1540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7"/>
          <p:cNvCxnSpPr/>
          <p:nvPr/>
        </p:nvCxnSpPr>
        <p:spPr>
          <a:xfrm>
            <a:off x="310175" y="1442875"/>
            <a:ext cx="2389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Google Shape;94;p17"/>
          <p:cNvSpPr txBox="1"/>
          <p:nvPr/>
        </p:nvSpPr>
        <p:spPr>
          <a:xfrm>
            <a:off x="1169350" y="1117000"/>
            <a:ext cx="18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Info. bias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p17"/>
          <p:cNvSpPr txBox="1"/>
          <p:nvPr/>
        </p:nvSpPr>
        <p:spPr>
          <a:xfrm rot="5400000">
            <a:off x="1124325" y="2013000"/>
            <a:ext cx="100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Attention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96" name="Google Shape;96;p17"/>
          <p:cNvCxnSpPr/>
          <p:nvPr/>
        </p:nvCxnSpPr>
        <p:spPr>
          <a:xfrm>
            <a:off x="7206100" y="1442875"/>
            <a:ext cx="0" cy="166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7"/>
          <p:cNvCxnSpPr/>
          <p:nvPr/>
        </p:nvCxnSpPr>
        <p:spPr>
          <a:xfrm>
            <a:off x="5704950" y="1442875"/>
            <a:ext cx="3071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17"/>
          <p:cNvSpPr txBox="1"/>
          <p:nvPr/>
        </p:nvSpPr>
        <p:spPr>
          <a:xfrm>
            <a:off x="7295000" y="1119263"/>
            <a:ext cx="185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Info. bias</a:t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7"/>
          <p:cNvSpPr txBox="1"/>
          <p:nvPr/>
        </p:nvSpPr>
        <p:spPr>
          <a:xfrm rot="5400000">
            <a:off x="6845000" y="2121647"/>
            <a:ext cx="96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rgbClr val="CCCCCC"/>
                </a:solidFill>
                <a:latin typeface="Average"/>
                <a:ea typeface="Average"/>
                <a:cs typeface="Average"/>
                <a:sym typeface="Average"/>
              </a:rPr>
              <a:t>Attention</a:t>
            </a:r>
            <a:endParaRPr>
              <a:solidFill>
                <a:srgbClr val="CCCC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 flipH="1">
            <a:off x="5695000" y="1442875"/>
            <a:ext cx="1511100" cy="1540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7206100" y="1442875"/>
            <a:ext cx="1579800" cy="1540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7"/>
          <p:cNvSpPr txBox="1"/>
          <p:nvPr/>
        </p:nvSpPr>
        <p:spPr>
          <a:xfrm rot="-2700779">
            <a:off x="5466349" y="1884564"/>
            <a:ext cx="187270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Negative information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 rot="2699221">
            <a:off x="7238200" y="2009464"/>
            <a:ext cx="1872702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Positive information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3128816" y="1458000"/>
            <a:ext cx="2267400" cy="1258800"/>
          </a:xfrm>
          <a:prstGeom prst="rightArrow">
            <a:avLst>
              <a:gd name="adj1" fmla="val 57559"/>
              <a:gd name="adj2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45" y="3215925"/>
            <a:ext cx="2096456" cy="17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128825" y="1758600"/>
            <a:ext cx="1935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s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Rotate horizontal axes by 45° and reinterpret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438" y="3200625"/>
            <a:ext cx="1935300" cy="17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Internal dynamic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Simple differential equation with cusp catastrophe: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775" y="2810025"/>
            <a:ext cx="2470425" cy="21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7125" y="1598000"/>
            <a:ext cx="4474549" cy="11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Simulation results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Parameters important for the state after 100 steps of simulation: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rate of communication – high rate of communication </a:t>
            </a:r>
            <a:br>
              <a:rPr lang="cs"/>
            </a:br>
            <a:r>
              <a:rPr lang="cs"/>
              <a:t>helps discussants to keep a lot of positive and a lot of negative information which leads to high attention which leads to polarization</a:t>
            </a:r>
            <a:br>
              <a:rPr lang="c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ratio of memorized info – low ratio (high forgetting) lets discussants forget dissonant information, ressolves their dissonance and lowers their attention</a:t>
            </a:r>
            <a:br>
              <a:rPr lang="c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folding point – regulates folding of landscape, whether happens sooner or later</a:t>
            </a:r>
            <a:br>
              <a:rPr lang="cs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latitude of acceptance – preserves imperfect symmetry from full break-down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48916" y="20158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dirty="0"/>
              <a:t>Simulation </a:t>
            </a:r>
            <a:r>
              <a:rPr lang="cs" dirty="0" smtClean="0"/>
              <a:t/>
            </a:r>
            <a:br>
              <a:rPr lang="cs" dirty="0" smtClean="0"/>
            </a:br>
            <a:r>
              <a:rPr lang="cs" dirty="0" smtClean="0"/>
              <a:t>rejecting </a:t>
            </a:r>
            <a:r>
              <a:rPr lang="cs" dirty="0" smtClean="0"/>
              <a:t>results</a:t>
            </a:r>
            <a:endParaRPr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47" y="0"/>
            <a:ext cx="6039853" cy="5177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Experiments with ChatGPT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feed a mix of positive/negative info to an LLM and see if the order makes difference 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399" y="1846575"/>
            <a:ext cx="3288049" cy="269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850" y="1846575"/>
            <a:ext cx="2739299" cy="269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8"/>
          <p:cNvGrpSpPr/>
          <p:nvPr/>
        </p:nvGrpSpPr>
        <p:grpSpPr>
          <a:xfrm>
            <a:off x="3572499" y="4460200"/>
            <a:ext cx="1688700" cy="615600"/>
            <a:chOff x="849225" y="3857825"/>
            <a:chExt cx="1688700" cy="615600"/>
          </a:xfrm>
        </p:grpSpPr>
        <p:sp>
          <p:nvSpPr>
            <p:cNvPr id="117" name="Google Shape;117;p18"/>
            <p:cNvSpPr/>
            <p:nvPr/>
          </p:nvSpPr>
          <p:spPr>
            <a:xfrm>
              <a:off x="849225" y="4020623"/>
              <a:ext cx="118500" cy="118500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849225" y="4239348"/>
              <a:ext cx="118500" cy="118500"/>
            </a:xfrm>
            <a:prstGeom prst="ellipse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8"/>
            <p:cNvSpPr txBox="1"/>
            <p:nvPr/>
          </p:nvSpPr>
          <p:spPr>
            <a:xfrm>
              <a:off x="967725" y="3857825"/>
              <a:ext cx="1570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positive info first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negative info first</a:t>
              </a:r>
              <a:endParaRPr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120" name="Google Shape;120;p18"/>
          <p:cNvPicPr preferRelativeResize="0"/>
          <p:nvPr/>
        </p:nvPicPr>
        <p:blipFill rotWithShape="1">
          <a:blip r:embed="rId5">
            <a:alphaModFix/>
          </a:blip>
          <a:srcRect l="1263"/>
          <a:stretch/>
        </p:blipFill>
        <p:spPr>
          <a:xfrm>
            <a:off x="45473" y="1846575"/>
            <a:ext cx="2938779" cy="26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304</Words>
  <Application>Microsoft Office PowerPoint</Application>
  <PresentationFormat>Předvádění na obrazovce (16:9)</PresentationFormat>
  <Paragraphs>54</Paragraphs>
  <Slides>11</Slides>
  <Notes>11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Average</vt:lpstr>
      <vt:lpstr>Oswald</vt:lpstr>
      <vt:lpstr>Arial</vt:lpstr>
      <vt:lpstr>Slate</vt:lpstr>
      <vt:lpstr>Opinion dynamic on folded landscape</vt:lpstr>
      <vt:lpstr>Answer is folded landscape </vt:lpstr>
      <vt:lpstr>Ising model for internal polarization</vt:lpstr>
      <vt:lpstr>Ising model for internal polarization</vt:lpstr>
      <vt:lpstr>More symmetry → less parameters</vt:lpstr>
      <vt:lpstr>Internal dynamic</vt:lpstr>
      <vt:lpstr>Simulation results</vt:lpstr>
      <vt:lpstr>Simulation  rejecting results</vt:lpstr>
      <vt:lpstr>Experiments with ChatGPT</vt:lpstr>
      <vt:lpstr>Future plans</vt:lpstr>
      <vt:lpstr>Thank you for your kind attention!  Thank you for your questions in advance!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Opinion dynamic on folded landscape</dc:title>
  <dc:creator>user</dc:creator>
  <cp:lastModifiedBy>kalvas@kss.zcu.cz</cp:lastModifiedBy>
  <cp:revision>4</cp:revision>
  <dcterms:modified xsi:type="dcterms:W3CDTF">2023-10-31T19:58:28Z</dcterms:modified>
</cp:coreProperties>
</file>