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62" r:id="rId5"/>
    <p:sldId id="263" r:id="rId6"/>
    <p:sldId id="264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5809-6AFA-9BE9-E89F-EAEF4B6E8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180B0-8114-C0E4-942E-655EDA965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FB23F-5153-649E-D2D0-85FE4ACB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0DA-2EC7-4916-BBD4-CEB3B526E53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56B17-0F70-4628-0E80-D5656358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194E-8728-AD68-D2DD-ABDD5417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1809-B0B1-4528-9558-33B50DDFB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E82B-801B-32BD-455D-FB5CCAB9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17CA-5568-7DA1-C99C-1C4F14E1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6ACC-E59C-6B64-764E-F38DC8F1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0DA-2EC7-4916-BBD4-CEB3B526E53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7074-32F2-3357-74D3-7686F8FE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6C60-38F8-94F1-C8DA-C892D431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1809-B0B1-4528-9558-33B50DDFB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90734-1883-B189-F412-4701662B3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F0EF-3D23-48B6-7BE3-787A5B512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B7F0-1E4C-43B9-247A-28F1011E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0DA-2EC7-4916-BBD4-CEB3B526E53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6EDBD-7E20-2BF5-D61A-87337ECE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7F0F-BEF0-7BED-2762-4E89C716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1809-B0B1-4528-9558-33B50DDFB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4C41-30C5-F4D9-26E7-D3CD3AD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750F-87E8-3AED-87AF-EE391481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A13C-3FF2-2F84-20EA-115B22A1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0DA-2EC7-4916-BBD4-CEB3B526E53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11E8-D581-7319-ADA6-E302EF32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94C6-7C6F-DE1F-9905-D81F827F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1809-B0B1-4528-9558-33B50DDFB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62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1623-D55A-4871-1ED7-CC7FF80F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E91F1-26CE-81D2-1597-3C7588E9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49D3-2741-E5AC-64E5-EAB29E45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0DA-2EC7-4916-BBD4-CEB3B526E53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6697B-A149-A246-9C32-6F9F1976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6C49-8737-7DA6-F2CF-831FA914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1809-B0B1-4528-9558-33B50DDFB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2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2B54-5844-9FFA-F467-038AF99B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3108-FDC7-4C63-AB01-D3A594CBD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49E14-6D23-F7D2-F671-3A5B966C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46A7B-EF6B-CA2C-CF69-1B0F6CBC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0DA-2EC7-4916-BBD4-CEB3B526E53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D9B61-55F4-56C7-BF64-D0EAB269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C876F-1587-6DEE-F583-BC63DC62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1809-B0B1-4528-9558-33B50DDFB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2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EF66-32BC-21A7-367E-D824A01D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CE08-5543-8C17-F5E3-BDD0F86C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BD749-1A86-2BFD-EE17-2020FA4E1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EED08-2119-15CA-CD4B-1A6F45CA2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9362E-91C6-23E8-FDF7-04CB82B3C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3821E-2C62-0E30-4BD1-AC04B590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0DA-2EC7-4916-BBD4-CEB3B526E53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77353-BD4A-6AA3-1380-5EFF25DE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3E600-7FBB-3B35-3316-61BC5FD9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1809-B0B1-4528-9558-33B50DDFB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DC81-D7B4-2439-B4F6-9485A132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24995-E0BC-7890-A0CF-C8D2FB9F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0DA-2EC7-4916-BBD4-CEB3B526E53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42F8A-C23A-593A-005C-754E7CF1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6C9A5-ACF4-FC31-6DED-073A9813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1809-B0B1-4528-9558-33B50DDFB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9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D5A6E-27BC-5C9A-64AF-AA706CB7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0DA-2EC7-4916-BBD4-CEB3B526E53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9E58A-BAF3-5E06-5891-7BEBFB0C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60CE8-04E2-F752-07A9-13CCF688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1809-B0B1-4528-9558-33B50DDFB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68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AB23-B569-B9D0-AC81-417AB8C6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9B3B-4D76-6209-4960-490641E7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E6FA5-B361-12A9-5BA6-0AD409ACB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6EA03-2C4B-3E2E-F56E-1647E214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0DA-2EC7-4916-BBD4-CEB3B526E53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414E2-AEA2-7FF8-F88B-063626F3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FDE3-4AF7-A069-D95D-DD978AA3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1809-B0B1-4528-9558-33B50DDFB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42C7-E273-4580-EA94-FC0CA206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BBF57-2E14-9E4E-20F4-2B8D9D0E1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DB7A7-AAC2-23B5-D2C2-562C5A25E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882F-7850-A874-4425-FCCDA0F9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0DA-2EC7-4916-BBD4-CEB3B526E53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E940E-FFFB-756B-9010-91B5F2E5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486BE-CBBC-4051-7F8D-E77B6597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1809-B0B1-4528-9558-33B50DDFB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1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FD300-61CF-1246-76E4-56483E66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13F6-FEBE-8BA6-7BAF-F039CE8EA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FA8B-A37C-DF88-2B20-CE4CDEBD6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80DA-2EC7-4916-BBD4-CEB3B526E53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2F26-90C6-C67E-5CC4-1DB739612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59A1-1116-3FEA-6E87-E5179EE3F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1809-B0B1-4528-9558-33B50DDFB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7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rofile/Fei-Xiong-17/publication/319170701_Analysis_and_application_of_opinion_model_with_multiple_topic_interactions/links/5a893e200f7e9b1a9551dd16/Analysis-and-application-of-opinion-model-with-multiple-topic-interaction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804F-ED2D-059B-67C4-718C3AB8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a Localized Identity assignment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8CF6-ECC1-DFA8-FCF8-8A5E5DFC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our model assumes:</a:t>
            </a:r>
          </a:p>
          <a:p>
            <a:pPr lvl="1"/>
            <a:r>
              <a:rPr lang="en-US" dirty="0"/>
              <a:t>Every agent is geographically connected to every other.</a:t>
            </a:r>
          </a:p>
          <a:p>
            <a:pPr lvl="1"/>
            <a:r>
              <a:rPr lang="en-US" dirty="0"/>
              <a:t>Every agent looks at the opinions of all other agents to determine identities.</a:t>
            </a:r>
            <a:endParaRPr lang="en-IN" sz="2000" dirty="0"/>
          </a:p>
          <a:p>
            <a:endParaRPr lang="en-US" dirty="0"/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Expensive &amp; hard to scale – identity assignment step is O(</a:t>
            </a:r>
            <a:r>
              <a:rPr lang="en-US" dirty="0" err="1"/>
              <a:t>nlogn</a:t>
            </a:r>
            <a:r>
              <a:rPr lang="en-US" dirty="0"/>
              <a:t>) with </a:t>
            </a:r>
            <a:r>
              <a:rPr lang="en-US" dirty="0" err="1"/>
              <a:t>louvain</a:t>
            </a:r>
            <a:endParaRPr lang="en-US" dirty="0"/>
          </a:p>
          <a:p>
            <a:pPr lvl="1"/>
            <a:r>
              <a:rPr lang="en-US" dirty="0"/>
              <a:t>Unrealistic for larger networks – people are limited in their access to the opinion space. </a:t>
            </a:r>
          </a:p>
        </p:txBody>
      </p:sp>
    </p:spTree>
    <p:extLst>
      <p:ext uri="{BB962C8B-B14F-4D97-AF65-F5344CB8AC3E}">
        <p14:creationId xmlns:p14="http://schemas.microsoft.com/office/powerpoint/2010/main" val="180381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D1D27F-9B16-F915-DB39-0BA2FFDB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– The Network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6CEBB-42DA-A99C-1587-F56C18A94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9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46CCB9-91FE-0C8F-433A-DC4348A344F8}"/>
              </a:ext>
            </a:extLst>
          </p:cNvPr>
          <p:cNvSpPr txBox="1"/>
          <p:nvPr/>
        </p:nvSpPr>
        <p:spPr>
          <a:xfrm>
            <a:off x="3441032" y="4114800"/>
            <a:ext cx="4788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geographically connected network ~100 agents</a:t>
            </a:r>
          </a:p>
          <a:p>
            <a:r>
              <a:rPr lang="en-US" dirty="0"/>
              <a:t>Opinion-based dynamics with HK rule in 1D</a:t>
            </a:r>
          </a:p>
          <a:p>
            <a:r>
              <a:rPr lang="en-US" dirty="0"/>
              <a:t>Identity-based dynamics with </a:t>
            </a:r>
            <a:r>
              <a:rPr lang="en-US" dirty="0" err="1"/>
              <a:t>Louvain+clustering</a:t>
            </a:r>
            <a:endParaRPr lang="en-US" dirty="0"/>
          </a:p>
          <a:p>
            <a:r>
              <a:rPr lang="en-US" dirty="0"/>
              <a:t>Connectivity limited by only opinion and identity differences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F1BE2-BF9D-337F-1034-4AD98592E1A1}"/>
              </a:ext>
            </a:extLst>
          </p:cNvPr>
          <p:cNvSpPr txBox="1"/>
          <p:nvPr/>
        </p:nvSpPr>
        <p:spPr>
          <a:xfrm>
            <a:off x="3441032" y="615721"/>
            <a:ext cx="421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we have now</a:t>
            </a:r>
            <a:endParaRPr lang="en-IN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4DDAB4-97A8-C7DA-BA72-6D3FCCD63D6F}"/>
              </a:ext>
            </a:extLst>
          </p:cNvPr>
          <p:cNvSpPr/>
          <p:nvPr/>
        </p:nvSpPr>
        <p:spPr>
          <a:xfrm>
            <a:off x="3880184" y="2033338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475CA4-7075-4ED9-69D1-D9A4536A3CFC}"/>
              </a:ext>
            </a:extLst>
          </p:cNvPr>
          <p:cNvSpPr/>
          <p:nvPr/>
        </p:nvSpPr>
        <p:spPr>
          <a:xfrm>
            <a:off x="3880184" y="3077953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2E7D3E-215A-9646-45BA-39BC42ECAC24}"/>
              </a:ext>
            </a:extLst>
          </p:cNvPr>
          <p:cNvSpPr/>
          <p:nvPr/>
        </p:nvSpPr>
        <p:spPr>
          <a:xfrm>
            <a:off x="5671364" y="3332748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E6C65D-7236-D517-60B2-78C9D9DB27D2}"/>
              </a:ext>
            </a:extLst>
          </p:cNvPr>
          <p:cNvSpPr/>
          <p:nvPr/>
        </p:nvSpPr>
        <p:spPr>
          <a:xfrm>
            <a:off x="4810627" y="3687677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5C8A63-A0C3-0968-63D6-20B8A5390710}"/>
              </a:ext>
            </a:extLst>
          </p:cNvPr>
          <p:cNvSpPr/>
          <p:nvPr/>
        </p:nvSpPr>
        <p:spPr>
          <a:xfrm>
            <a:off x="4846721" y="1558340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A59808-0A4C-EC1D-14DF-DC349970E8A2}"/>
              </a:ext>
            </a:extLst>
          </p:cNvPr>
          <p:cNvSpPr/>
          <p:nvPr/>
        </p:nvSpPr>
        <p:spPr>
          <a:xfrm>
            <a:off x="5803232" y="2207796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18343-3AAD-B311-EB88-7827871E82CF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4253162" y="2219827"/>
            <a:ext cx="1550070" cy="17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3B33C7-4681-3BF5-CC0A-06EA38073D9E}"/>
              </a:ext>
            </a:extLst>
          </p:cNvPr>
          <p:cNvCxnSpPr>
            <a:cxnSpLocks/>
            <a:stCxn id="9" idx="4"/>
            <a:endCxn id="4" idx="1"/>
          </p:cNvCxnSpPr>
          <p:nvPr/>
        </p:nvCxnSpPr>
        <p:spPr>
          <a:xfrm>
            <a:off x="5033210" y="1931318"/>
            <a:ext cx="692775" cy="145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771DD8-EE8B-F324-5440-A30C08CC28E3}"/>
              </a:ext>
            </a:extLst>
          </p:cNvPr>
          <p:cNvCxnSpPr>
            <a:cxnSpLocks/>
            <a:stCxn id="3" idx="6"/>
            <a:endCxn id="10" idx="3"/>
          </p:cNvCxnSpPr>
          <p:nvPr/>
        </p:nvCxnSpPr>
        <p:spPr>
          <a:xfrm flipV="1">
            <a:off x="4253162" y="2526153"/>
            <a:ext cx="1604691" cy="73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E99336-7335-A76A-D77F-672D5D15357F}"/>
              </a:ext>
            </a:extLst>
          </p:cNvPr>
          <p:cNvCxnSpPr>
            <a:cxnSpLocks/>
            <a:stCxn id="10" idx="4"/>
            <a:endCxn id="4" idx="0"/>
          </p:cNvCxnSpPr>
          <p:nvPr/>
        </p:nvCxnSpPr>
        <p:spPr>
          <a:xfrm flipH="1">
            <a:off x="5857853" y="2580774"/>
            <a:ext cx="131868" cy="75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569E05-770A-B2E1-8F4B-8E5475AB346A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4253162" y="2219827"/>
            <a:ext cx="1472823" cy="116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1BB4E9-7572-4685-0760-DCD87AF42CBC}"/>
              </a:ext>
            </a:extLst>
          </p:cNvPr>
          <p:cNvCxnSpPr>
            <a:cxnSpLocks/>
            <a:stCxn id="2" idx="6"/>
            <a:endCxn id="9" idx="3"/>
          </p:cNvCxnSpPr>
          <p:nvPr/>
        </p:nvCxnSpPr>
        <p:spPr>
          <a:xfrm flipV="1">
            <a:off x="4253162" y="1876697"/>
            <a:ext cx="648180" cy="34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30FF36-1411-BDC6-318B-F599F7A8EB13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165078" y="1876697"/>
            <a:ext cx="692775" cy="38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E4969-BAD9-1672-2146-0B202C154F50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 flipH="1">
            <a:off x="4997116" y="1931318"/>
            <a:ext cx="36094" cy="175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FEC3D5-E0E3-7593-6BCB-4A7FB1CA2277}"/>
              </a:ext>
            </a:extLst>
          </p:cNvPr>
          <p:cNvCxnSpPr>
            <a:cxnSpLocks/>
            <a:stCxn id="9" idx="4"/>
            <a:endCxn id="3" idx="7"/>
          </p:cNvCxnSpPr>
          <p:nvPr/>
        </p:nvCxnSpPr>
        <p:spPr>
          <a:xfrm flipH="1">
            <a:off x="4198541" y="1931318"/>
            <a:ext cx="834669" cy="120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F084ED-D8DE-F975-9185-F355925DFE14}"/>
              </a:ext>
            </a:extLst>
          </p:cNvPr>
          <p:cNvCxnSpPr>
            <a:cxnSpLocks/>
            <a:stCxn id="3" idx="6"/>
            <a:endCxn id="8" idx="1"/>
          </p:cNvCxnSpPr>
          <p:nvPr/>
        </p:nvCxnSpPr>
        <p:spPr>
          <a:xfrm>
            <a:off x="4253162" y="3264442"/>
            <a:ext cx="612086" cy="47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91E91C-EB98-CBAF-7CBA-3CD683C3ECAD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5128984" y="3519237"/>
            <a:ext cx="542380" cy="2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30876B-4A15-62EC-F483-EC1705F22DB0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4066673" y="2406316"/>
            <a:ext cx="0" cy="67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5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EBC6-B673-B9E4-8C92-1078715F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network do we want?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D3223B-B069-188D-FBAD-A43855DC3749}"/>
              </a:ext>
            </a:extLst>
          </p:cNvPr>
          <p:cNvSpPr/>
          <p:nvPr/>
        </p:nvSpPr>
        <p:spPr>
          <a:xfrm>
            <a:off x="1750595" y="3104149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18521D-8A57-F578-1F39-1F7B4038A4EA}"/>
              </a:ext>
            </a:extLst>
          </p:cNvPr>
          <p:cNvSpPr/>
          <p:nvPr/>
        </p:nvSpPr>
        <p:spPr>
          <a:xfrm>
            <a:off x="1750595" y="4148764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887C2A-0A9F-7B97-D9B7-67A5009144A4}"/>
              </a:ext>
            </a:extLst>
          </p:cNvPr>
          <p:cNvSpPr/>
          <p:nvPr/>
        </p:nvSpPr>
        <p:spPr>
          <a:xfrm>
            <a:off x="3541775" y="4403559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88328-A361-84EB-FBDC-E4713D027EAD}"/>
              </a:ext>
            </a:extLst>
          </p:cNvPr>
          <p:cNvSpPr/>
          <p:nvPr/>
        </p:nvSpPr>
        <p:spPr>
          <a:xfrm>
            <a:off x="2681038" y="4758488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430C3F-0CF6-210F-59B1-FA6F0815A730}"/>
              </a:ext>
            </a:extLst>
          </p:cNvPr>
          <p:cNvSpPr/>
          <p:nvPr/>
        </p:nvSpPr>
        <p:spPr>
          <a:xfrm>
            <a:off x="2735659" y="2377404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152AAB-B2EF-1EA8-A063-391F736CD9D2}"/>
              </a:ext>
            </a:extLst>
          </p:cNvPr>
          <p:cNvSpPr/>
          <p:nvPr/>
        </p:nvSpPr>
        <p:spPr>
          <a:xfrm>
            <a:off x="3719720" y="3290394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B13BC2-408F-D4AE-A392-1A211172A46B}"/>
              </a:ext>
            </a:extLst>
          </p:cNvPr>
          <p:cNvCxnSpPr>
            <a:cxnSpLocks/>
            <a:stCxn id="60" idx="2"/>
            <a:endCxn id="6" idx="6"/>
          </p:cNvCxnSpPr>
          <p:nvPr/>
        </p:nvCxnSpPr>
        <p:spPr>
          <a:xfrm flipH="1" flipV="1">
            <a:off x="3914753" y="4590048"/>
            <a:ext cx="1435289" cy="3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7A645-CDC3-972B-1733-312490557BF6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 flipH="1">
            <a:off x="3728264" y="3663372"/>
            <a:ext cx="177945" cy="74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383562-A616-3DAD-15B8-026C9C11E52D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2123573" y="3290638"/>
            <a:ext cx="1472823" cy="116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41FB21-138D-2EF7-B631-E08DE0561B4D}"/>
              </a:ext>
            </a:extLst>
          </p:cNvPr>
          <p:cNvCxnSpPr>
            <a:cxnSpLocks/>
            <a:stCxn id="4" idx="6"/>
            <a:endCxn id="8" idx="4"/>
          </p:cNvCxnSpPr>
          <p:nvPr/>
        </p:nvCxnSpPr>
        <p:spPr>
          <a:xfrm flipV="1">
            <a:off x="2123573" y="2750382"/>
            <a:ext cx="798575" cy="540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54E5EE-04F4-85B8-945B-14ABD1541516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2922148" y="2750382"/>
            <a:ext cx="852193" cy="594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178568-6CEE-55BF-B0BF-DE0ECE89404C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2867527" y="2750382"/>
            <a:ext cx="54621" cy="200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E8EEF5-B9BB-74EA-2B04-395C27848CFB}"/>
              </a:ext>
            </a:extLst>
          </p:cNvPr>
          <p:cNvCxnSpPr>
            <a:cxnSpLocks/>
            <a:stCxn id="8" idx="4"/>
            <a:endCxn id="5" idx="7"/>
          </p:cNvCxnSpPr>
          <p:nvPr/>
        </p:nvCxnSpPr>
        <p:spPr>
          <a:xfrm flipH="1">
            <a:off x="2068952" y="2750382"/>
            <a:ext cx="853196" cy="1453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E58D19-8948-10A1-94CB-455284FB186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123573" y="4335253"/>
            <a:ext cx="612086" cy="47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7240B-59D1-59F8-9B47-0A92B12A88FB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2999395" y="4590048"/>
            <a:ext cx="542380" cy="2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174F5B-A144-C796-1AB1-53F54E7C7CF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937084" y="3477127"/>
            <a:ext cx="0" cy="67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142DF5-853D-FE78-D9F2-EEB91EDD7568}"/>
              </a:ext>
            </a:extLst>
          </p:cNvPr>
          <p:cNvSpPr txBox="1"/>
          <p:nvPr/>
        </p:nvSpPr>
        <p:spPr>
          <a:xfrm>
            <a:off x="4897583" y="1640563"/>
            <a:ext cx="6262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away from full connectivity – </a:t>
            </a:r>
          </a:p>
          <a:p>
            <a:r>
              <a:rPr lang="en-US" dirty="0"/>
              <a:t>Network can represent (spatial/geographic + digital accessibility)</a:t>
            </a:r>
          </a:p>
          <a:p>
            <a:endParaRPr lang="en-US" dirty="0"/>
          </a:p>
          <a:p>
            <a:r>
              <a:rPr lang="en-US" dirty="0"/>
              <a:t>How do we define this network?</a:t>
            </a:r>
          </a:p>
          <a:p>
            <a:r>
              <a:rPr lang="en-US" dirty="0"/>
              <a:t>Realistic parameters?</a:t>
            </a:r>
          </a:p>
          <a:p>
            <a:r>
              <a:rPr lang="en-US" dirty="0"/>
              <a:t>What do large-scale ABM’s of opinion </a:t>
            </a:r>
            <a:r>
              <a:rPr lang="en-US" dirty="0" err="1"/>
              <a:t>dymamics</a:t>
            </a:r>
            <a:r>
              <a:rPr lang="en-US" dirty="0"/>
              <a:t> do?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F8C3BF-BD77-3B5C-D456-4FCCF99763D5}"/>
              </a:ext>
            </a:extLst>
          </p:cNvPr>
          <p:cNvSpPr/>
          <p:nvPr/>
        </p:nvSpPr>
        <p:spPr>
          <a:xfrm>
            <a:off x="5350042" y="4436122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B85D4C-00B3-14F4-A670-AA325505926F}"/>
              </a:ext>
            </a:extLst>
          </p:cNvPr>
          <p:cNvSpPr/>
          <p:nvPr/>
        </p:nvSpPr>
        <p:spPr>
          <a:xfrm>
            <a:off x="5350042" y="5480737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19981D8-5415-D0C6-A3CD-93D70B0C57C5}"/>
              </a:ext>
            </a:extLst>
          </p:cNvPr>
          <p:cNvSpPr/>
          <p:nvPr/>
        </p:nvSpPr>
        <p:spPr>
          <a:xfrm>
            <a:off x="7141222" y="5735532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118BD8-16B5-4786-2465-447AB05F4EE8}"/>
              </a:ext>
            </a:extLst>
          </p:cNvPr>
          <p:cNvSpPr/>
          <p:nvPr/>
        </p:nvSpPr>
        <p:spPr>
          <a:xfrm>
            <a:off x="6280485" y="6090461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91B86AF-BE7A-FFE8-DC9E-2FE976318D3A}"/>
              </a:ext>
            </a:extLst>
          </p:cNvPr>
          <p:cNvSpPr/>
          <p:nvPr/>
        </p:nvSpPr>
        <p:spPr>
          <a:xfrm>
            <a:off x="6316579" y="3961124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7D33BB2-E9FA-9D20-274E-27B3B5BCA779}"/>
              </a:ext>
            </a:extLst>
          </p:cNvPr>
          <p:cNvSpPr/>
          <p:nvPr/>
        </p:nvSpPr>
        <p:spPr>
          <a:xfrm>
            <a:off x="7273090" y="4610580"/>
            <a:ext cx="372978" cy="372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C5D860-8464-F3A6-B9E5-352DE79B8AC4}"/>
              </a:ext>
            </a:extLst>
          </p:cNvPr>
          <p:cNvCxnSpPr>
            <a:cxnSpLocks/>
            <a:stCxn id="64" idx="4"/>
            <a:endCxn id="62" idx="1"/>
          </p:cNvCxnSpPr>
          <p:nvPr/>
        </p:nvCxnSpPr>
        <p:spPr>
          <a:xfrm>
            <a:off x="6503068" y="4334102"/>
            <a:ext cx="692775" cy="145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2590A3-2F24-A845-56DC-56C2A113332F}"/>
              </a:ext>
            </a:extLst>
          </p:cNvPr>
          <p:cNvCxnSpPr>
            <a:cxnSpLocks/>
            <a:stCxn id="65" idx="4"/>
            <a:endCxn id="62" idx="0"/>
          </p:cNvCxnSpPr>
          <p:nvPr/>
        </p:nvCxnSpPr>
        <p:spPr>
          <a:xfrm flipH="1">
            <a:off x="7327711" y="4983558"/>
            <a:ext cx="131868" cy="75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9EDA5E-5F6C-94FF-1F61-026D2A30DE97}"/>
              </a:ext>
            </a:extLst>
          </p:cNvPr>
          <p:cNvCxnSpPr>
            <a:cxnSpLocks/>
            <a:stCxn id="60" idx="5"/>
            <a:endCxn id="62" idx="1"/>
          </p:cNvCxnSpPr>
          <p:nvPr/>
        </p:nvCxnSpPr>
        <p:spPr>
          <a:xfrm>
            <a:off x="5668399" y="4754479"/>
            <a:ext cx="1527444" cy="103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235F9F-9752-5A3B-071B-BADB70292372}"/>
              </a:ext>
            </a:extLst>
          </p:cNvPr>
          <p:cNvCxnSpPr>
            <a:cxnSpLocks/>
            <a:stCxn id="60" idx="6"/>
            <a:endCxn id="64" idx="3"/>
          </p:cNvCxnSpPr>
          <p:nvPr/>
        </p:nvCxnSpPr>
        <p:spPr>
          <a:xfrm flipV="1">
            <a:off x="5723020" y="4279481"/>
            <a:ext cx="648180" cy="34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7C06A26-81D6-6B0F-ECCA-F1826ACCAB1B}"/>
              </a:ext>
            </a:extLst>
          </p:cNvPr>
          <p:cNvCxnSpPr>
            <a:cxnSpLocks/>
            <a:stCxn id="64" idx="5"/>
            <a:endCxn id="65" idx="1"/>
          </p:cNvCxnSpPr>
          <p:nvPr/>
        </p:nvCxnSpPr>
        <p:spPr>
          <a:xfrm>
            <a:off x="6634936" y="4279481"/>
            <a:ext cx="692775" cy="38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E406BE-7478-D644-474A-AACB47CDF028}"/>
              </a:ext>
            </a:extLst>
          </p:cNvPr>
          <p:cNvCxnSpPr>
            <a:cxnSpLocks/>
            <a:stCxn id="64" idx="4"/>
            <a:endCxn id="63" idx="0"/>
          </p:cNvCxnSpPr>
          <p:nvPr/>
        </p:nvCxnSpPr>
        <p:spPr>
          <a:xfrm flipH="1">
            <a:off x="6466974" y="4334102"/>
            <a:ext cx="36094" cy="175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793BA-89FF-2619-EE97-E4C0052DE401}"/>
              </a:ext>
            </a:extLst>
          </p:cNvPr>
          <p:cNvCxnSpPr>
            <a:cxnSpLocks/>
            <a:stCxn id="64" idx="4"/>
            <a:endCxn id="61" idx="7"/>
          </p:cNvCxnSpPr>
          <p:nvPr/>
        </p:nvCxnSpPr>
        <p:spPr>
          <a:xfrm flipH="1">
            <a:off x="5668399" y="4334102"/>
            <a:ext cx="834669" cy="120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4AD6C75-9325-EA77-938F-0AB6D5D59991}"/>
              </a:ext>
            </a:extLst>
          </p:cNvPr>
          <p:cNvCxnSpPr>
            <a:cxnSpLocks/>
            <a:stCxn id="61" idx="6"/>
            <a:endCxn id="63" idx="1"/>
          </p:cNvCxnSpPr>
          <p:nvPr/>
        </p:nvCxnSpPr>
        <p:spPr>
          <a:xfrm>
            <a:off x="5723020" y="5667226"/>
            <a:ext cx="612086" cy="47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E51D33D-F8DF-F322-23EE-2E0F94FB12E7}"/>
              </a:ext>
            </a:extLst>
          </p:cNvPr>
          <p:cNvCxnSpPr>
            <a:cxnSpLocks/>
            <a:stCxn id="63" idx="7"/>
            <a:endCxn id="62" idx="2"/>
          </p:cNvCxnSpPr>
          <p:nvPr/>
        </p:nvCxnSpPr>
        <p:spPr>
          <a:xfrm flipV="1">
            <a:off x="6598842" y="5922021"/>
            <a:ext cx="542380" cy="2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2AF4E91-D911-9962-9BD3-3F4EA2220CE7}"/>
              </a:ext>
            </a:extLst>
          </p:cNvPr>
          <p:cNvCxnSpPr>
            <a:cxnSpLocks/>
            <a:stCxn id="60" idx="4"/>
            <a:endCxn id="61" idx="0"/>
          </p:cNvCxnSpPr>
          <p:nvPr/>
        </p:nvCxnSpPr>
        <p:spPr>
          <a:xfrm>
            <a:off x="5536531" y="4809100"/>
            <a:ext cx="0" cy="67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85DAF5B-6F84-69AC-D64C-7D2A65707106}"/>
              </a:ext>
            </a:extLst>
          </p:cNvPr>
          <p:cNvCxnSpPr>
            <a:cxnSpLocks/>
            <a:stCxn id="8" idx="4"/>
            <a:endCxn id="64" idx="0"/>
          </p:cNvCxnSpPr>
          <p:nvPr/>
        </p:nvCxnSpPr>
        <p:spPr>
          <a:xfrm>
            <a:off x="2922148" y="2750382"/>
            <a:ext cx="3580920" cy="121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02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DD8E-0EE0-EFD1-323B-6F530431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– Opinions and Social influence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A9BF-4A8E-C7AD-3177-B47BE08A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questions:</a:t>
            </a:r>
          </a:p>
          <a:p>
            <a:pPr lvl="1"/>
            <a:r>
              <a:rPr lang="en-US" dirty="0"/>
              <a:t>Do we need a multidimensional opinion model for RSM?</a:t>
            </a:r>
          </a:p>
          <a:p>
            <a:pPr lvl="1"/>
            <a:r>
              <a:rPr lang="en-US" dirty="0"/>
              <a:t>Do we stick with HK, or do we go with a more local model for opinion sharing such as DW?</a:t>
            </a:r>
          </a:p>
          <a:p>
            <a:pPr lvl="2"/>
            <a:r>
              <a:rPr lang="en-US" dirty="0"/>
              <a:t>DW: Pairwise communications. </a:t>
            </a:r>
            <a:r>
              <a:rPr lang="en-US" dirty="0">
                <a:hlinkClick r:id="rId2"/>
              </a:rPr>
              <a:t>Can be made to be about a specific topic/opinion dimension.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4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DD8E-0EE0-EFD1-323B-6F530431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– Social identity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A9BF-4A8E-C7AD-3177-B47BE08A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Possibility: Computational equivalency.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Currently in our algorithm, every cluster found counts as a distinct identity group.</a:t>
            </a:r>
          </a:p>
          <a:p>
            <a:pPr lvl="1"/>
            <a:r>
              <a:rPr lang="en-US" dirty="0"/>
              <a:t>In a localized clustering scenario, we will have tons of clusters potentially.</a:t>
            </a:r>
          </a:p>
          <a:p>
            <a:pPr lvl="1"/>
            <a:r>
              <a:rPr lang="en-US" dirty="0"/>
              <a:t>How can two agents in completely different spatial/geographical locations identify with the same identity group? More generally how are all agents aware of the same set of possible identity groups?</a:t>
            </a:r>
          </a:p>
          <a:p>
            <a:pPr lvl="2"/>
            <a:r>
              <a:rPr lang="en-US" dirty="0"/>
              <a:t>Some mechanism to propagate ‘knowledge’ of existing identity groups, along with opinions?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58777-8367-5BDA-FE28-A685E9190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35" y="2123574"/>
            <a:ext cx="7567864" cy="20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7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7798-8260-D607-331D-232AC6AB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BA5A-DB5A-29A8-E2D5-8A89F2A9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26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B8D6-43F2-F718-8C38-CD854986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FB8F-A26A-1CC5-74DA-46A59B87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kinds of acquaintances: you know personally and online.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does SI emerge?</a:t>
            </a:r>
          </a:p>
          <a:p>
            <a:pPr marL="0" indent="0">
              <a:buNone/>
            </a:pPr>
            <a:r>
              <a:rPr lang="en-IN" dirty="0"/>
              <a:t>How does it </a:t>
            </a:r>
            <a:r>
              <a:rPr lang="en-IN" dirty="0" err="1"/>
              <a:t>propgate</a:t>
            </a:r>
            <a:r>
              <a:rPr lang="en-IN" dirty="0"/>
              <a:t> – Socialization?</a:t>
            </a:r>
          </a:p>
          <a:p>
            <a:pPr marL="0" indent="0">
              <a:buNone/>
            </a:pPr>
            <a:r>
              <a:rPr lang="en-IN" dirty="0"/>
              <a:t>Some people take the identities of their accessible people – friends, family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6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EBAA-3C90-0724-ED7B-8B9961C8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37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Graphic 3" descr="Social network with solid fill">
            <a:extLst>
              <a:ext uri="{FF2B5EF4-FFF2-40B4-BE49-F238E27FC236}">
                <a16:creationId xmlns:a16="http://schemas.microsoft.com/office/drawing/2014/main" id="{96D1E402-341D-C431-479E-24F6BE65B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957" y="2035342"/>
            <a:ext cx="2338137" cy="2338137"/>
          </a:xfrm>
          <a:prstGeom prst="rect">
            <a:avLst/>
          </a:prstGeom>
        </p:spPr>
      </p:pic>
      <p:pic>
        <p:nvPicPr>
          <p:cNvPr id="5" name="Graphic 4" descr="Social network with solid fill">
            <a:extLst>
              <a:ext uri="{FF2B5EF4-FFF2-40B4-BE49-F238E27FC236}">
                <a16:creationId xmlns:a16="http://schemas.microsoft.com/office/drawing/2014/main" id="{E0A9F01C-1B85-D128-FE57-1754115D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712" y="489410"/>
            <a:ext cx="2338137" cy="2338137"/>
          </a:xfrm>
          <a:prstGeom prst="rect">
            <a:avLst/>
          </a:prstGeom>
        </p:spPr>
      </p:pic>
      <p:pic>
        <p:nvPicPr>
          <p:cNvPr id="6" name="Graphic 5" descr="Social network with solid fill">
            <a:extLst>
              <a:ext uri="{FF2B5EF4-FFF2-40B4-BE49-F238E27FC236}">
                <a16:creationId xmlns:a16="http://schemas.microsoft.com/office/drawing/2014/main" id="{A71C1ED5-D14D-81C9-CFE9-8B3D838FC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1023" y="2259931"/>
            <a:ext cx="2338137" cy="2338137"/>
          </a:xfrm>
          <a:prstGeom prst="rect">
            <a:avLst/>
          </a:prstGeom>
        </p:spPr>
      </p:pic>
      <p:pic>
        <p:nvPicPr>
          <p:cNvPr id="7" name="Graphic 6" descr="Social network with solid fill">
            <a:extLst>
              <a:ext uri="{FF2B5EF4-FFF2-40B4-BE49-F238E27FC236}">
                <a16:creationId xmlns:a16="http://schemas.microsoft.com/office/drawing/2014/main" id="{E6DD2DF9-CAE9-B27B-0FAB-03EF9DA9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0490" y="4373478"/>
            <a:ext cx="2338137" cy="23381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6B96B-0A54-9DD3-7045-4B8934477E9B}"/>
              </a:ext>
            </a:extLst>
          </p:cNvPr>
          <p:cNvCxnSpPr/>
          <p:nvPr/>
        </p:nvCxnSpPr>
        <p:spPr>
          <a:xfrm flipV="1">
            <a:off x="3603458" y="1863015"/>
            <a:ext cx="2622884" cy="11569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57A930-E350-1B1A-643F-621739AEA668}"/>
              </a:ext>
            </a:extLst>
          </p:cNvPr>
          <p:cNvCxnSpPr>
            <a:cxnSpLocks/>
          </p:cNvCxnSpPr>
          <p:nvPr/>
        </p:nvCxnSpPr>
        <p:spPr>
          <a:xfrm>
            <a:off x="3676149" y="3428999"/>
            <a:ext cx="2616367" cy="188895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647D8A-8E72-9D42-29A2-83B3548249E0}"/>
              </a:ext>
            </a:extLst>
          </p:cNvPr>
          <p:cNvCxnSpPr>
            <a:cxnSpLocks/>
          </p:cNvCxnSpPr>
          <p:nvPr/>
        </p:nvCxnSpPr>
        <p:spPr>
          <a:xfrm>
            <a:off x="6899109" y="1814973"/>
            <a:ext cx="2496551" cy="14204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8B046-1226-4245-2F9E-F3AC475983FC}"/>
              </a:ext>
            </a:extLst>
          </p:cNvPr>
          <p:cNvCxnSpPr>
            <a:cxnSpLocks/>
          </p:cNvCxnSpPr>
          <p:nvPr/>
        </p:nvCxnSpPr>
        <p:spPr>
          <a:xfrm flipV="1">
            <a:off x="6706601" y="3772026"/>
            <a:ext cx="2792331" cy="18948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112697-F716-75BF-3B26-2757B538529E}"/>
              </a:ext>
            </a:extLst>
          </p:cNvPr>
          <p:cNvSpPr txBox="1"/>
          <p:nvPr/>
        </p:nvSpPr>
        <p:spPr>
          <a:xfrm>
            <a:off x="813233" y="4214293"/>
            <a:ext cx="341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Larger network ~mil agents</a:t>
            </a:r>
          </a:p>
          <a:p>
            <a:r>
              <a:rPr lang="en-US" dirty="0"/>
              <a:t>Geographic constraints.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3FF1B-E440-F4EE-E6F2-08FE0E6BDCBB}"/>
              </a:ext>
            </a:extLst>
          </p:cNvPr>
          <p:cNvSpPr txBox="1"/>
          <p:nvPr/>
        </p:nvSpPr>
        <p:spPr>
          <a:xfrm>
            <a:off x="9300117" y="4860624"/>
            <a:ext cx="2810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Geographic edges aren’t just proximity</a:t>
            </a:r>
          </a:p>
          <a:p>
            <a:r>
              <a:rPr lang="en-US" dirty="0"/>
              <a:t>Accessibility  - via media or SM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9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359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Towards a Localized Identity assignment Algorithm</vt:lpstr>
      <vt:lpstr>Part I – The Network</vt:lpstr>
      <vt:lpstr>PowerPoint Presentation</vt:lpstr>
      <vt:lpstr>What kind of network do we want?</vt:lpstr>
      <vt:lpstr>Part II – Opinions and Social influence</vt:lpstr>
      <vt:lpstr>Part III – Social identity</vt:lpstr>
      <vt:lpstr>PowerPoint Presentation</vt:lpstr>
      <vt:lpstr>Some notes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 Ramaswamy</dc:creator>
  <cp:lastModifiedBy>Ashwin Ramaswamy</cp:lastModifiedBy>
  <cp:revision>14</cp:revision>
  <dcterms:created xsi:type="dcterms:W3CDTF">2024-07-19T15:02:12Z</dcterms:created>
  <dcterms:modified xsi:type="dcterms:W3CDTF">2024-08-02T17:55:08Z</dcterms:modified>
</cp:coreProperties>
</file>