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35172650" cy="21383625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538" autoAdjust="0"/>
  </p:normalViewPr>
  <p:slideViewPr>
    <p:cSldViewPr snapToGrid="0">
      <p:cViewPr>
        <p:scale>
          <a:sx n="40" d="100"/>
          <a:sy n="40" d="100"/>
        </p:scale>
        <p:origin x="4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D3A76-ED46-40FD-9B71-09B76469D531}" type="datetimeFigureOut">
              <a:rPr lang="cs-CZ" smtClean="0"/>
              <a:t>23.05.2022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233488"/>
            <a:ext cx="5480050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8319F-CDF8-4DD0-B469-096917BA79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6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8319F-CDF8-4DD0-B469-096917BA798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7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581" y="3499590"/>
            <a:ext cx="26379488" cy="7444669"/>
          </a:xfrm>
        </p:spPr>
        <p:txBody>
          <a:bodyPr anchor="b"/>
          <a:lstStyle>
            <a:lvl1pPr algn="ctr"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581" y="11231355"/>
            <a:ext cx="26379488" cy="5162758"/>
          </a:xfrm>
        </p:spPr>
        <p:txBody>
          <a:bodyPr/>
          <a:lstStyle>
            <a:lvl1pPr marL="0" indent="0" algn="ctr">
              <a:buNone/>
              <a:defRPr sz="6924"/>
            </a:lvl1pPr>
            <a:lvl2pPr marL="1318976" indent="0" algn="ctr">
              <a:buNone/>
              <a:defRPr sz="5770"/>
            </a:lvl2pPr>
            <a:lvl3pPr marL="2637953" indent="0" algn="ctr">
              <a:buNone/>
              <a:defRPr sz="5193"/>
            </a:lvl3pPr>
            <a:lvl4pPr marL="3956929" indent="0" algn="ctr">
              <a:buNone/>
              <a:defRPr sz="4616"/>
            </a:lvl4pPr>
            <a:lvl5pPr marL="5275905" indent="0" algn="ctr">
              <a:buNone/>
              <a:defRPr sz="4616"/>
            </a:lvl5pPr>
            <a:lvl6pPr marL="6594881" indent="0" algn="ctr">
              <a:buNone/>
              <a:defRPr sz="4616"/>
            </a:lvl6pPr>
            <a:lvl7pPr marL="7913858" indent="0" algn="ctr">
              <a:buNone/>
              <a:defRPr sz="4616"/>
            </a:lvl7pPr>
            <a:lvl8pPr marL="9232834" indent="0" algn="ctr">
              <a:buNone/>
              <a:defRPr sz="4616"/>
            </a:lvl8pPr>
            <a:lvl9pPr marL="10551810" indent="0" algn="ctr">
              <a:buNone/>
              <a:defRPr sz="46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9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70427" y="1138480"/>
            <a:ext cx="758410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8120" y="1138480"/>
            <a:ext cx="22312650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6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800" y="5331060"/>
            <a:ext cx="30336411" cy="8894992"/>
          </a:xfrm>
        </p:spPr>
        <p:txBody>
          <a:bodyPr anchor="b"/>
          <a:lstStyle>
            <a:lvl1pPr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9800" y="14310202"/>
            <a:ext cx="30336411" cy="4677666"/>
          </a:xfrm>
        </p:spPr>
        <p:txBody>
          <a:bodyPr/>
          <a:lstStyle>
            <a:lvl1pPr marL="0" indent="0">
              <a:buNone/>
              <a:defRPr sz="6924">
                <a:solidFill>
                  <a:schemeClr val="tx1">
                    <a:tint val="75000"/>
                  </a:schemeClr>
                </a:solidFill>
              </a:defRPr>
            </a:lvl1pPr>
            <a:lvl2pPr marL="1318976" indent="0">
              <a:buNone/>
              <a:defRPr sz="5770">
                <a:solidFill>
                  <a:schemeClr val="tx1">
                    <a:tint val="75000"/>
                  </a:schemeClr>
                </a:solidFill>
              </a:defRPr>
            </a:lvl2pPr>
            <a:lvl3pPr marL="2637953" indent="0">
              <a:buNone/>
              <a:defRPr sz="5193">
                <a:solidFill>
                  <a:schemeClr val="tx1">
                    <a:tint val="75000"/>
                  </a:schemeClr>
                </a:solidFill>
              </a:defRPr>
            </a:lvl3pPr>
            <a:lvl4pPr marL="3956929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4pPr>
            <a:lvl5pPr marL="5275905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5pPr>
            <a:lvl6pPr marL="6594881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6pPr>
            <a:lvl7pPr marL="7913858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7pPr>
            <a:lvl8pPr marL="9232834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8pPr>
            <a:lvl9pPr marL="10551810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8120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6154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0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1" y="1138482"/>
            <a:ext cx="3033641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702" y="5241960"/>
            <a:ext cx="14879678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2702" y="7810963"/>
            <a:ext cx="14879678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06154" y="5241960"/>
            <a:ext cx="14952957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06154" y="7810963"/>
            <a:ext cx="14952957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9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6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2957" y="3078847"/>
            <a:ext cx="17806154" cy="15196234"/>
          </a:xfrm>
        </p:spPr>
        <p:txBody>
          <a:bodyPr/>
          <a:lstStyle>
            <a:lvl1pPr>
              <a:defRPr sz="9232"/>
            </a:lvl1pPr>
            <a:lvl2pPr>
              <a:defRPr sz="8078"/>
            </a:lvl2pPr>
            <a:lvl3pPr>
              <a:defRPr sz="6924"/>
            </a:lvl3pPr>
            <a:lvl4pPr>
              <a:defRPr sz="5770"/>
            </a:lvl4pPr>
            <a:lvl5pPr>
              <a:defRPr sz="5770"/>
            </a:lvl5pPr>
            <a:lvl6pPr>
              <a:defRPr sz="5770"/>
            </a:lvl6pPr>
            <a:lvl7pPr>
              <a:defRPr sz="5770"/>
            </a:lvl7pPr>
            <a:lvl8pPr>
              <a:defRPr sz="5770"/>
            </a:lvl8pPr>
            <a:lvl9pPr>
              <a:defRPr sz="5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52957" y="3078847"/>
            <a:ext cx="17806154" cy="15196234"/>
          </a:xfrm>
        </p:spPr>
        <p:txBody>
          <a:bodyPr anchor="t"/>
          <a:lstStyle>
            <a:lvl1pPr marL="0" indent="0">
              <a:buNone/>
              <a:defRPr sz="9232"/>
            </a:lvl1pPr>
            <a:lvl2pPr marL="1318976" indent="0">
              <a:buNone/>
              <a:defRPr sz="8078"/>
            </a:lvl2pPr>
            <a:lvl3pPr marL="2637953" indent="0">
              <a:buNone/>
              <a:defRPr sz="6924"/>
            </a:lvl3pPr>
            <a:lvl4pPr marL="3956929" indent="0">
              <a:buNone/>
              <a:defRPr sz="5770"/>
            </a:lvl4pPr>
            <a:lvl5pPr marL="5275905" indent="0">
              <a:buNone/>
              <a:defRPr sz="5770"/>
            </a:lvl5pPr>
            <a:lvl6pPr marL="6594881" indent="0">
              <a:buNone/>
              <a:defRPr sz="5770"/>
            </a:lvl6pPr>
            <a:lvl7pPr marL="7913858" indent="0">
              <a:buNone/>
              <a:defRPr sz="5770"/>
            </a:lvl7pPr>
            <a:lvl8pPr marL="9232834" indent="0">
              <a:buNone/>
              <a:defRPr sz="5770"/>
            </a:lvl8pPr>
            <a:lvl9pPr marL="10551810" indent="0">
              <a:buNone/>
              <a:defRPr sz="57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8120" y="1138482"/>
            <a:ext cx="3033641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120" y="5692400"/>
            <a:ext cx="3033641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18120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914D-9757-43FE-8FE9-E8F91AA6F270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50941" y="19819454"/>
            <a:ext cx="11870769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40684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37953" rtl="0" eaLnBrk="1" latinLnBrk="0" hangingPunct="1">
        <a:lnSpc>
          <a:spcPct val="90000"/>
        </a:lnSpc>
        <a:spcBef>
          <a:spcPct val="0"/>
        </a:spcBef>
        <a:buNone/>
        <a:defRPr sz="12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488" indent="-659488" algn="l" defTabSz="2637953" rtl="0" eaLnBrk="1" latinLnBrk="0" hangingPunct="1">
        <a:lnSpc>
          <a:spcPct val="90000"/>
        </a:lnSpc>
        <a:spcBef>
          <a:spcPts val="2885"/>
        </a:spcBef>
        <a:buFont typeface="Arial" panose="020B0604020202020204" pitchFamily="34" charset="0"/>
        <a:buChar char="•"/>
        <a:defRPr sz="8078" kern="1200">
          <a:solidFill>
            <a:schemeClr val="tx1"/>
          </a:solidFill>
          <a:latin typeface="+mn-lt"/>
          <a:ea typeface="+mn-ea"/>
          <a:cs typeface="+mn-cs"/>
        </a:defRPr>
      </a:lvl1pPr>
      <a:lvl2pPr marL="1978464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6924" kern="1200">
          <a:solidFill>
            <a:schemeClr val="tx1"/>
          </a:solidFill>
          <a:latin typeface="+mn-lt"/>
          <a:ea typeface="+mn-ea"/>
          <a:cs typeface="+mn-cs"/>
        </a:defRPr>
      </a:lvl2pPr>
      <a:lvl3pPr marL="3297441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770" kern="1200">
          <a:solidFill>
            <a:schemeClr val="tx1"/>
          </a:solidFill>
          <a:latin typeface="+mn-lt"/>
          <a:ea typeface="+mn-ea"/>
          <a:cs typeface="+mn-cs"/>
        </a:defRPr>
      </a:lvl3pPr>
      <a:lvl4pPr marL="4616417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935393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7254370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8573346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892322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1211298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1pPr>
      <a:lvl2pPr marL="1318976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2pPr>
      <a:lvl3pPr marL="2637953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3pPr>
      <a:lvl4pPr marL="3956929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275905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6594881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7913858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232834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055181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CB035C5-F531-8238-A792-B81C559F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i="1" dirty="0"/>
              <a:t>Simulating Components of the Reinforcing Spirals Model and Spiral of Silence: An Agent-Based Modeling Approach</a:t>
            </a:r>
          </a:p>
          <a:p>
            <a:r>
              <a:rPr lang="en-US" sz="3600" dirty="0" err="1"/>
              <a:t>František</a:t>
            </a:r>
            <a:r>
              <a:rPr lang="en-US" sz="3600" dirty="0"/>
              <a:t> </a:t>
            </a:r>
            <a:r>
              <a:rPr lang="en-US" sz="3600" dirty="0" err="1"/>
              <a:t>Kalvas</a:t>
            </a:r>
            <a:r>
              <a:rPr lang="en-US" sz="3600" dirty="0"/>
              <a:t>, </a:t>
            </a:r>
            <a:r>
              <a:rPr lang="en-US" sz="3600" i="1" dirty="0"/>
              <a:t>University of West Bohemia (Czech </a:t>
            </a:r>
            <a:r>
              <a:rPr lang="en-US" sz="3600" i="1" dirty="0" smtClean="0"/>
              <a:t>Republic</a:t>
            </a:r>
            <a:r>
              <a:rPr lang="cs-CZ" sz="3600" i="1" dirty="0" smtClean="0"/>
              <a:t>, kalvas@kss.zcu.cz</a:t>
            </a:r>
            <a:r>
              <a:rPr lang="en-US" sz="3600" i="1" dirty="0" smtClean="0"/>
              <a:t>)</a:t>
            </a:r>
            <a:r>
              <a:rPr lang="en-US" sz="3600" dirty="0" smtClean="0"/>
              <a:t>; </a:t>
            </a:r>
            <a:r>
              <a:rPr lang="en-US" sz="3600" dirty="0"/>
              <a:t>Ashley Sanders-Jackson, </a:t>
            </a:r>
            <a:r>
              <a:rPr lang="en-US" sz="3600" i="1" dirty="0"/>
              <a:t>Michigan State University (</a:t>
            </a:r>
            <a:r>
              <a:rPr lang="en-US" sz="3600" i="1" dirty="0" smtClean="0"/>
              <a:t>USA</a:t>
            </a:r>
            <a:r>
              <a:rPr lang="cs-CZ" sz="3600" i="1" dirty="0" smtClean="0"/>
              <a:t>, sande411@msu.edu</a:t>
            </a:r>
            <a:r>
              <a:rPr lang="en-US" sz="3600" i="1" dirty="0" smtClean="0"/>
              <a:t>);</a:t>
            </a:r>
            <a:r>
              <a:rPr lang="en-US" sz="3600" dirty="0" smtClean="0"/>
              <a:t> </a:t>
            </a:r>
            <a:r>
              <a:rPr lang="cs-CZ" sz="3600" dirty="0" smtClean="0"/>
              <a:t> </a:t>
            </a:r>
            <a:endParaRPr lang="en-IN" sz="3600" dirty="0"/>
          </a:p>
          <a:p>
            <a:pPr>
              <a:tabLst>
                <a:tab pos="2789238" algn="l"/>
              </a:tabLst>
            </a:pPr>
            <a:r>
              <a:rPr lang="en-US" sz="3600" dirty="0"/>
              <a:t>Ashwin Ramaswamy</a:t>
            </a:r>
            <a:r>
              <a:rPr lang="en-US" sz="3600" i="1" dirty="0"/>
              <a:t>,</a:t>
            </a:r>
            <a:r>
              <a:rPr lang="cs-CZ" sz="3600" i="1" dirty="0"/>
              <a:t> </a:t>
            </a:r>
            <a:r>
              <a:rPr lang="en-IN" sz="3600" i="1" dirty="0"/>
              <a:t>Independent Researcher (</a:t>
            </a:r>
            <a:r>
              <a:rPr lang="en-IN" sz="3600" i="1" dirty="0" smtClean="0"/>
              <a:t>India</a:t>
            </a:r>
            <a:r>
              <a:rPr lang="cs-CZ" sz="3600" i="1" dirty="0"/>
              <a:t>, ashwin.ramaswamy.92@gmail.com</a:t>
            </a:r>
            <a:r>
              <a:rPr lang="en-IN" sz="3600" i="1" dirty="0" smtClean="0"/>
              <a:t>);</a:t>
            </a:r>
            <a:r>
              <a:rPr lang="en-US" sz="3600" dirty="0" smtClean="0"/>
              <a:t> </a:t>
            </a:r>
            <a:r>
              <a:rPr lang="en-US" sz="3600" dirty="0"/>
              <a:t>Mike Slater, </a:t>
            </a:r>
            <a:r>
              <a:rPr lang="en-US" sz="3600" i="1" dirty="0"/>
              <a:t>The Ohio State University (</a:t>
            </a:r>
            <a:r>
              <a:rPr lang="en-US" sz="3600" i="1" dirty="0" smtClean="0"/>
              <a:t>USA</a:t>
            </a:r>
            <a:r>
              <a:rPr lang="cs-CZ" sz="3600" i="1" dirty="0" smtClean="0"/>
              <a:t>, slater.59@osu.edu</a:t>
            </a:r>
            <a:r>
              <a:rPr lang="en-US" sz="3600" i="1" dirty="0" smtClean="0"/>
              <a:t>) </a:t>
            </a:r>
            <a:endParaRPr lang="en-US" sz="36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839E9-B8C4-A767-9B9A-8705C3414B91}"/>
              </a:ext>
            </a:extLst>
          </p:cNvPr>
          <p:cNvSpPr txBox="1"/>
          <p:nvPr/>
        </p:nvSpPr>
        <p:spPr>
          <a:xfrm>
            <a:off x="876660" y="4489595"/>
            <a:ext cx="13212925" cy="1340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Polarization has significant impact on the ability to implement health and political change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Spiral of Silence and Reinforcing Spirals are two dynamic models that describe the polarization processes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apply agent-based modeling approaches to elucidate theoretical underpinnings and understand the dynamic processes to reach equilibrium states for communication networks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describe methodological processes and empirical findings to developing these models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 QUESTIONS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1: Can the Hegselmann-Krause algorithm create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polarized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public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2: How does 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openness to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different opinion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3: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salience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identity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4: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properties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communication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network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5: How does pressure to conform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dimensions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probability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speaking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METHODS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We utilize </a:t>
            </a:r>
            <a:r>
              <a:rPr lang="en-US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, an agent-based modeling piece of software, to develop emergent systems to study the process of polarization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Hegselmann-Krause 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(HK)</a:t>
            </a:r>
            <a:r>
              <a:rPr lang="en-US" sz="3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cs-CZ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ESBG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3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measure of polarization (0-1 scale).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Stepwise regression.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completed a series of stepwise regression models to determine the impact of variables of interest on our ABM. We only display the final model on this handout.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DB3BF-A86D-7366-FD52-9EC8D93E708B}"/>
              </a:ext>
            </a:extLst>
          </p:cNvPr>
          <p:cNvSpPr txBox="1"/>
          <p:nvPr/>
        </p:nvSpPr>
        <p:spPr>
          <a:xfrm>
            <a:off x="14657890" y="4489595"/>
            <a:ext cx="18630542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VARIABLES OF INTEREST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Opinions </a:t>
            </a:r>
            <a:r>
              <a:rPr lang="cs-CZ" sz="3000" dirty="0">
                <a:latin typeface="Helvetica" pitchFamily="2" charset="0"/>
              </a:rPr>
              <a:t>(1, 2, 4) indicating how many dimensions does the opinion space have</a:t>
            </a:r>
            <a:r>
              <a:rPr lang="en-IN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endParaRPr lang="cs-CZ" sz="3000" b="1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Salience of </a:t>
            </a:r>
            <a:r>
              <a:rPr lang="en-US" sz="3000" b="1" dirty="0">
                <a:latin typeface="Helvetica" pitchFamily="2" charset="0"/>
              </a:rPr>
              <a:t>identity </a:t>
            </a:r>
            <a:r>
              <a:rPr lang="en-US" sz="3000" dirty="0">
                <a:latin typeface="Helvetica" pitchFamily="2" charset="0"/>
              </a:rPr>
              <a:t>is measured using identity threshold (0-1 scale) which determines minimum similarity between two agents for them to be included in part of a community. </a:t>
            </a:r>
            <a:endParaRPr lang="cs-CZ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Openness of communication norms</a:t>
            </a:r>
            <a:r>
              <a:rPr lang="en-US" sz="3000" b="1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is measured using boundary (0-1 scale) with a boundary closer to 1 indicating a </a:t>
            </a:r>
            <a:r>
              <a:rPr lang="cs-CZ" sz="3000" dirty="0">
                <a:latin typeface="Helvetica" pitchFamily="2" charset="0"/>
              </a:rPr>
              <a:t>willingness </a:t>
            </a:r>
            <a:r>
              <a:rPr lang="en-US" sz="3000" dirty="0">
                <a:latin typeface="Helvetica" pitchFamily="2" charset="0"/>
              </a:rPr>
              <a:t>to </a:t>
            </a:r>
            <a:r>
              <a:rPr lang="cs-CZ" sz="3000" dirty="0">
                <a:latin typeface="Helvetica" pitchFamily="2" charset="0"/>
              </a:rPr>
              <a:t>accept</a:t>
            </a:r>
            <a:r>
              <a:rPr lang="en-US" sz="3000" dirty="0">
                <a:latin typeface="Helvetica" pitchFamily="2" charset="0"/>
              </a:rPr>
              <a:t> </a:t>
            </a:r>
            <a:r>
              <a:rPr lang="cs-CZ" sz="3000" dirty="0">
                <a:latin typeface="Helvetica" pitchFamily="2" charset="0"/>
              </a:rPr>
              <a:t>very different opinions and use them for updating own opinion.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Probability of speaking </a:t>
            </a:r>
            <a:r>
              <a:rPr lang="en-US" sz="3000" dirty="0">
                <a:latin typeface="Helvetica" pitchFamily="2" charset="0"/>
              </a:rPr>
              <a:t>(0-1) with 1 indicating a greater probability of speaking</a:t>
            </a:r>
            <a:r>
              <a:rPr lang="cs-CZ" sz="3000" dirty="0">
                <a:latin typeface="Helvetica" pitchFamily="2" charset="0"/>
              </a:rPr>
              <a:t>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Conformity level </a:t>
            </a:r>
            <a:r>
              <a:rPr lang="en-US" sz="3000" dirty="0">
                <a:latin typeface="Helvetica" pitchFamily="2" charset="0"/>
              </a:rPr>
              <a:t>(0-1) with 1 indicating a greater conform</a:t>
            </a:r>
            <a:r>
              <a:rPr lang="cs-CZ" sz="3000" dirty="0">
                <a:latin typeface="Helvetica" pitchFamily="2" charset="0"/>
              </a:rPr>
              <a:t>ity and a faster movement to seen concensus.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Rewiring </a:t>
            </a:r>
            <a:r>
              <a:rPr lang="cs-CZ" sz="3000" dirty="0">
                <a:latin typeface="Helvetica" pitchFamily="2" charset="0"/>
              </a:rPr>
              <a:t>(0-1) probability of rewiring edge of small-world network, with 1 indicating the network of interpersonal communication is close to random network, 0 indicating the clear small-world network.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Neighbors</a:t>
            </a:r>
            <a:r>
              <a:rPr lang="cs-CZ" sz="3000" dirty="0">
                <a:latin typeface="Helvetica" pitchFamily="2" charset="0"/>
              </a:rPr>
              <a:t> (1-128) number of neighbors in communication neighborhood.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RESULTS</a:t>
            </a:r>
            <a:endParaRPr lang="cs-CZ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Tab1</a:t>
            </a:r>
            <a:r>
              <a:rPr lang="cs-CZ" sz="3000" b="1" dirty="0">
                <a:latin typeface="Helvetica" pitchFamily="2" charset="0"/>
              </a:rPr>
              <a:t>:</a:t>
            </a:r>
            <a:r>
              <a:rPr lang="en-US" sz="3000" b="1" dirty="0">
                <a:latin typeface="Helvetica" pitchFamily="2" charset="0"/>
              </a:rPr>
              <a:t> Regression predicting contributors </a:t>
            </a:r>
            <a:r>
              <a:rPr lang="cs-CZ" sz="3000" b="1" dirty="0">
                <a:latin typeface="Helvetica" pitchFamily="2" charset="0"/>
              </a:rPr>
              <a:t/>
            </a:r>
            <a:br>
              <a:rPr lang="cs-CZ" sz="3000" b="1" dirty="0">
                <a:latin typeface="Helvetica" pitchFamily="2" charset="0"/>
              </a:rPr>
            </a:br>
            <a:r>
              <a:rPr lang="en-US" sz="3000" b="1" dirty="0">
                <a:latin typeface="Helvetica" pitchFamily="2" charset="0"/>
              </a:rPr>
              <a:t>to </a:t>
            </a:r>
            <a:r>
              <a:rPr lang="cs-CZ" sz="3000" b="1" dirty="0">
                <a:latin typeface="Helvetica" pitchFamily="2" charset="0"/>
              </a:rPr>
              <a:t>polarization. (N=603,434; R</a:t>
            </a:r>
            <a:r>
              <a:rPr lang="cs-CZ" sz="3000" b="1" baseline="30000" dirty="0">
                <a:latin typeface="Helvetica" pitchFamily="2" charset="0"/>
              </a:rPr>
              <a:t>2</a:t>
            </a:r>
            <a:r>
              <a:rPr lang="cs-CZ" sz="3000" b="1" dirty="0">
                <a:latin typeface="Helvetica" pitchFamily="2" charset="0"/>
              </a:rPr>
              <a:t>=51.6% ).</a:t>
            </a:r>
            <a:endParaRPr lang="en-US" sz="3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03CDBF-0E5B-25DF-DD0B-DD851497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00185"/>
              </p:ext>
            </p:extLst>
          </p:nvPr>
        </p:nvGraphicFramePr>
        <p:xfrm>
          <a:off x="14706245" y="11793153"/>
          <a:ext cx="9388222" cy="557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2858">
                  <a:extLst>
                    <a:ext uri="{9D8B030D-6E8A-4147-A177-3AD203B41FA5}">
                      <a16:colId xmlns:a16="http://schemas.microsoft.com/office/drawing/2014/main" val="4029539884"/>
                    </a:ext>
                  </a:extLst>
                </a:gridCol>
                <a:gridCol w="3275364">
                  <a:extLst>
                    <a:ext uri="{9D8B030D-6E8A-4147-A177-3AD203B41FA5}">
                      <a16:colId xmlns:a16="http://schemas.microsoft.com/office/drawing/2014/main" val="3434945954"/>
                    </a:ext>
                  </a:extLst>
                </a:gridCol>
              </a:tblGrid>
              <a:tr h="15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974555"/>
                  </a:ext>
                </a:extLst>
              </a:tr>
              <a:tr h="161739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Opinions</a:t>
                      </a:r>
                      <a:r>
                        <a:rPr lang="cs-CZ" sz="3000" u="none" strike="noStrike" dirty="0">
                          <a:effectLst/>
                        </a:rPr>
                        <a:t> (2)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606575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Opinions</a:t>
                      </a:r>
                      <a:r>
                        <a:rPr lang="cs-CZ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(4)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244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(0.39)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0.1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(0.49)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263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(0.59)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259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Openness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of </a:t>
                      </a:r>
                      <a:r>
                        <a:rPr lang="cs-CZ" sz="3000" u="none" strike="noStrike" dirty="0" err="1">
                          <a:effectLst/>
                        </a:rPr>
                        <a:t>comm</a:t>
                      </a:r>
                      <a:r>
                        <a:rPr lang="cs-CZ" sz="3000" u="none" strike="noStrike" dirty="0">
                          <a:effectLst/>
                        </a:rPr>
                        <a:t>.</a:t>
                      </a:r>
                      <a:r>
                        <a:rPr lang="en-US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norms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Probability of speaking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Conformity level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Rewiring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N</a:t>
                      </a:r>
                      <a:r>
                        <a:rPr lang="cs-CZ" sz="3000" u="none" strike="noStrike" dirty="0" err="1">
                          <a:effectLst/>
                        </a:rPr>
                        <a:t>eighbors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Constant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227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DC60C6-5EE2-832E-9773-F8BFCED30B93}"/>
              </a:ext>
            </a:extLst>
          </p:cNvPr>
          <p:cNvSpPr txBox="1"/>
          <p:nvPr/>
        </p:nvSpPr>
        <p:spPr>
          <a:xfrm>
            <a:off x="20599610" y="17360726"/>
            <a:ext cx="3543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*** significant at the .001 level</a:t>
            </a:r>
            <a:endParaRPr lang="en-US" sz="2000" dirty="0"/>
          </a:p>
        </p:txBody>
      </p:sp>
      <p:pic>
        <p:nvPicPr>
          <p:cNvPr id="10" name="Obrázek 2">
            <a:extLst>
              <a:ext uri="{FF2B5EF4-FFF2-40B4-BE49-F238E27FC236}">
                <a16:creationId xmlns:a16="http://schemas.microsoft.com/office/drawing/2014/main" id="{3DC5D232-8F30-B13E-9121-2D1F0B215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127" y="10283127"/>
            <a:ext cx="9486542" cy="77927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F9EEB4-05AC-2BA8-1EB7-474A7D2D6604}"/>
              </a:ext>
            </a:extLst>
          </p:cNvPr>
          <p:cNvSpPr/>
          <p:nvPr/>
        </p:nvSpPr>
        <p:spPr>
          <a:xfrm>
            <a:off x="14657890" y="17760836"/>
            <a:ext cx="1995215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CONCLUSIONS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itchFamily="2" charset="0"/>
              </a:rPr>
              <a:t>Results suggest that the HK can be used to model communication processes focused on polarization. Our </a:t>
            </a:r>
            <a:r>
              <a:rPr lang="cs-CZ" sz="3000" dirty="0">
                <a:latin typeface="Helvetica" pitchFamily="2" charset="0"/>
              </a:rPr>
              <a:t>speaking </a:t>
            </a:r>
            <a:r>
              <a:rPr lang="en-US" sz="3000" dirty="0">
                <a:latin typeface="Helvetica" pitchFamily="2" charset="0"/>
              </a:rPr>
              <a:t>variable did not significantly impact our model, nor did our network variable</a:t>
            </a:r>
            <a:r>
              <a:rPr lang="cs-CZ" sz="3000" dirty="0">
                <a:latin typeface="Helvetica" pitchFamily="2" charset="0"/>
              </a:rPr>
              <a:t>s</a:t>
            </a:r>
            <a:r>
              <a:rPr lang="en-US" sz="3000" dirty="0">
                <a:latin typeface="Helvetica" pitchFamily="2" charset="0"/>
              </a:rPr>
              <a:t>. However, </a:t>
            </a:r>
            <a:r>
              <a:rPr lang="cs-CZ" sz="3000" dirty="0">
                <a:latin typeface="Helvetica" pitchFamily="2" charset="0"/>
              </a:rPr>
              <a:t>salience of </a:t>
            </a:r>
            <a:r>
              <a:rPr lang="en-US" sz="3000" dirty="0">
                <a:latin typeface="Helvetica" pitchFamily="2" charset="0"/>
              </a:rPr>
              <a:t>identity, </a:t>
            </a:r>
            <a:r>
              <a:rPr lang="cs-CZ" sz="3000" dirty="0">
                <a:latin typeface="Helvetica" pitchFamily="2" charset="0"/>
              </a:rPr>
              <a:t>number of opinons, </a:t>
            </a:r>
            <a:r>
              <a:rPr lang="en-US" sz="3000" dirty="0">
                <a:latin typeface="Helvetica" pitchFamily="2" charset="0"/>
              </a:rPr>
              <a:t>and </a:t>
            </a:r>
            <a:r>
              <a:rPr lang="cs-CZ" sz="3000" dirty="0">
                <a:latin typeface="Helvetica" pitchFamily="2" charset="0"/>
              </a:rPr>
              <a:t>openness of communication norms </a:t>
            </a:r>
            <a:r>
              <a:rPr lang="en-US" sz="3000" dirty="0">
                <a:latin typeface="Helvetica" pitchFamily="2" charset="0"/>
              </a:rPr>
              <a:t>did significantly impact </a:t>
            </a:r>
            <a:r>
              <a:rPr lang="cs-CZ" sz="3000" dirty="0">
                <a:latin typeface="Helvetica" pitchFamily="2" charset="0"/>
              </a:rPr>
              <a:t>polarization</a:t>
            </a:r>
            <a:r>
              <a:rPr lang="en-US" sz="3000" dirty="0">
                <a:latin typeface="Helvetica" pitchFamily="2" charset="0"/>
              </a:rPr>
              <a:t>. Future work should consider other parameterizations of social network variables, including a focus on social media</a:t>
            </a:r>
            <a:r>
              <a:rPr lang="cs-CZ" sz="3000" dirty="0">
                <a:latin typeface="Helvetica" pitchFamily="2" charset="0"/>
              </a:rPr>
              <a:t> and polarized initial state of simulations</a:t>
            </a:r>
            <a:r>
              <a:rPr lang="en-US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The impact of identity salience and openness/closedness of communication norms is consistent with the emphasis on these variables as contingencies in the RSM.</a:t>
            </a:r>
            <a:endParaRPr lang="en-US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77513-01C7-F9D8-18F6-26F0C42EF437}"/>
              </a:ext>
            </a:extLst>
          </p:cNvPr>
          <p:cNvSpPr/>
          <p:nvPr/>
        </p:nvSpPr>
        <p:spPr>
          <a:xfrm>
            <a:off x="0" y="18075904"/>
            <a:ext cx="14089585" cy="3307721"/>
          </a:xfrm>
          <a:prstGeom prst="rect">
            <a:avLst/>
          </a:prstGeom>
          <a:solidFill>
            <a:srgbClr val="1F4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Tisue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S., &amp; Wilensky, U. (2004).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Design and implementation of a multi-agent modeling environment. Proceedings of the Agent 2004 Conference on Social Dynamics: Interaction, Reflexivity and Emergence, Chicago, IL.</a:t>
            </a:r>
          </a:p>
          <a:p>
            <a:pPr marL="457200" indent="-457200" algn="just">
              <a:buAutoNum type="arabicPeriod"/>
            </a:pP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Hegselmann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R., &amp; Krause, U. (2002). Opinion dynamics and bounded confidence models, analysis, and simulation.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Journal of artificial societies and social simulation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(3).</a:t>
            </a:r>
          </a:p>
          <a:p>
            <a:pPr marL="457200" indent="-457200" algn="just"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Tang, T.,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Ghorbani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Squazzoni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F.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et al.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Together alone: a group-based polarization measurement.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Qual Quant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(2021). https://doi.org/10.1007/s11135-021-01271-y</a:t>
            </a:r>
          </a:p>
        </p:txBody>
      </p:sp>
    </p:spTree>
    <p:extLst>
      <p:ext uri="{BB962C8B-B14F-4D97-AF65-F5344CB8AC3E}">
        <p14:creationId xmlns:p14="http://schemas.microsoft.com/office/powerpoint/2010/main" val="388749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63724"/>
            <a:ext cx="35172651" cy="13662301"/>
          </a:xfrm>
          <a:prstGeom prst="rect">
            <a:avLst/>
          </a:prstGeom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5CB035C5-F531-8238-A792-B81C559F37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659488" indent="-659488" algn="l" defTabSz="2637953" rtl="0" eaLnBrk="1" latinLnBrk="0" hangingPunct="1">
              <a:lnSpc>
                <a:spcPct val="90000"/>
              </a:lnSpc>
              <a:spcBef>
                <a:spcPts val="2885"/>
              </a:spcBef>
              <a:buFont typeface="Arial" panose="020B0604020202020204" pitchFamily="34" charset="0"/>
              <a:buChar char="•"/>
              <a:defRPr sz="807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978464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69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7441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7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16417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35393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254370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573346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892322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211298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cs-CZ" sz="5400" b="1" i="1" dirty="0" err="1" smtClean="0"/>
              <a:t>Screenshot</a:t>
            </a:r>
            <a:r>
              <a:rPr lang="cs-CZ" sz="5400" b="1" i="1" dirty="0" smtClean="0"/>
              <a:t> </a:t>
            </a:r>
            <a:r>
              <a:rPr lang="cs-CZ" sz="5400" b="1" i="1" dirty="0" err="1" smtClean="0"/>
              <a:t>of</a:t>
            </a:r>
            <a:r>
              <a:rPr lang="cs-CZ" sz="5400" b="1" i="1" dirty="0" smtClean="0"/>
              <a:t> </a:t>
            </a:r>
            <a:r>
              <a:rPr lang="cs-CZ" sz="5400" b="1" i="1" dirty="0" err="1" smtClean="0"/>
              <a:t>NetLogo</a:t>
            </a:r>
            <a:r>
              <a:rPr lang="cs-CZ" sz="5400" b="1" i="1" dirty="0" smtClean="0"/>
              <a:t> ABM </a:t>
            </a:r>
            <a:r>
              <a:rPr lang="en-US" sz="5400" b="1" i="1" dirty="0" err="1" smtClean="0"/>
              <a:t>Simulati</a:t>
            </a:r>
            <a:r>
              <a:rPr lang="cs-CZ" sz="5400" b="1" i="1" dirty="0" smtClean="0"/>
              <a:t>o</a:t>
            </a:r>
            <a:r>
              <a:rPr lang="en-US" sz="5400" b="1" i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1405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>
            <a:extLst>
              <a:ext uri="{FF2B5EF4-FFF2-40B4-BE49-F238E27FC236}">
                <a16:creationId xmlns:a16="http://schemas.microsoft.com/office/drawing/2014/main" id="{5CB035C5-F531-8238-A792-B81C559F37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659488" indent="-659488" algn="l" defTabSz="2637953" rtl="0" eaLnBrk="1" latinLnBrk="0" hangingPunct="1">
              <a:lnSpc>
                <a:spcPct val="90000"/>
              </a:lnSpc>
              <a:spcBef>
                <a:spcPts val="2885"/>
              </a:spcBef>
              <a:buFont typeface="Arial" panose="020B0604020202020204" pitchFamily="34" charset="0"/>
              <a:buChar char="•"/>
              <a:defRPr sz="807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978464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692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7441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7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616417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5935393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254370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8573346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9892322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1211298" indent="-659488" algn="l" defTabSz="2637953" rtl="0" eaLnBrk="1" latinLnBrk="0" hangingPunct="1">
              <a:lnSpc>
                <a:spcPct val="90000"/>
              </a:lnSpc>
              <a:spcBef>
                <a:spcPts val="1442"/>
              </a:spcBef>
              <a:buFont typeface="Arial" panose="020B0604020202020204" pitchFamily="34" charset="0"/>
              <a:buChar char="•"/>
              <a:defRPr sz="519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i="1" dirty="0" smtClean="0"/>
              <a:t>Simulating Components of the Reinforcing Spirals Model and Spiral of Silence: An Agent-Based Modeling Approach</a:t>
            </a:r>
          </a:p>
          <a:p>
            <a:pPr marL="0" indent="0" algn="ctr">
              <a:buNone/>
            </a:pPr>
            <a:r>
              <a:rPr lang="en-US" sz="3600" dirty="0" err="1" smtClean="0"/>
              <a:t>František</a:t>
            </a:r>
            <a:r>
              <a:rPr lang="en-US" sz="3600" dirty="0" smtClean="0"/>
              <a:t> </a:t>
            </a:r>
            <a:r>
              <a:rPr lang="en-US" sz="3600" dirty="0" err="1" smtClean="0"/>
              <a:t>Kalvas</a:t>
            </a:r>
            <a:r>
              <a:rPr lang="en-US" sz="3600" dirty="0" smtClean="0"/>
              <a:t>, </a:t>
            </a:r>
            <a:r>
              <a:rPr lang="en-US" sz="3600" i="1" dirty="0" smtClean="0"/>
              <a:t>University of West Bohemia (Czech Republic</a:t>
            </a:r>
            <a:r>
              <a:rPr lang="cs-CZ" sz="3600" i="1" dirty="0" smtClean="0"/>
              <a:t>, kalvas@kss.zcu.cz</a:t>
            </a:r>
            <a:r>
              <a:rPr lang="en-US" sz="3600" i="1" dirty="0" smtClean="0"/>
              <a:t>)</a:t>
            </a:r>
            <a:r>
              <a:rPr lang="en-US" sz="3600" dirty="0" smtClean="0"/>
              <a:t>; Ashley Sanders-Jackson, </a:t>
            </a:r>
            <a:r>
              <a:rPr lang="en-US" sz="3600" i="1" dirty="0" smtClean="0"/>
              <a:t>Michigan State University (USA</a:t>
            </a:r>
            <a:r>
              <a:rPr lang="cs-CZ" sz="3600" i="1" dirty="0" smtClean="0"/>
              <a:t>, sande411@msu.edu</a:t>
            </a:r>
            <a:r>
              <a:rPr lang="en-US" sz="3600" i="1" dirty="0" smtClean="0"/>
              <a:t>);</a:t>
            </a:r>
            <a:r>
              <a:rPr lang="en-US" sz="3600" dirty="0" smtClean="0"/>
              <a:t> </a:t>
            </a:r>
            <a:r>
              <a:rPr lang="cs-CZ" sz="3600" dirty="0" smtClean="0"/>
              <a:t> </a:t>
            </a:r>
            <a:endParaRPr lang="en-IN" sz="3600" dirty="0" smtClean="0"/>
          </a:p>
          <a:p>
            <a:pPr marL="0" indent="0" algn="ctr">
              <a:buNone/>
              <a:tabLst>
                <a:tab pos="2789238" algn="l"/>
              </a:tabLst>
            </a:pPr>
            <a:r>
              <a:rPr lang="en-US" sz="3600" dirty="0" err="1" smtClean="0"/>
              <a:t>Ashwin</a:t>
            </a:r>
            <a:r>
              <a:rPr lang="en-US" sz="3600" dirty="0" smtClean="0"/>
              <a:t> </a:t>
            </a:r>
            <a:r>
              <a:rPr lang="en-US" sz="3600" dirty="0" err="1" smtClean="0"/>
              <a:t>Ramaswamy</a:t>
            </a:r>
            <a:r>
              <a:rPr lang="en-US" sz="3600" i="1" dirty="0" smtClean="0"/>
              <a:t>,</a:t>
            </a:r>
            <a:r>
              <a:rPr lang="cs-CZ" sz="3600" i="1" dirty="0" smtClean="0"/>
              <a:t> </a:t>
            </a:r>
            <a:r>
              <a:rPr lang="en-IN" sz="3600" i="1" dirty="0" smtClean="0"/>
              <a:t>Independent Researcher (India</a:t>
            </a:r>
            <a:r>
              <a:rPr lang="cs-CZ" sz="3600" i="1" dirty="0" smtClean="0"/>
              <a:t>, ashwin.ramaswamy.92@gmail.com</a:t>
            </a:r>
            <a:r>
              <a:rPr lang="en-IN" sz="3600" i="1" dirty="0" smtClean="0"/>
              <a:t>);</a:t>
            </a:r>
            <a:r>
              <a:rPr lang="en-US" sz="3600" dirty="0" smtClean="0"/>
              <a:t> Mike Slater, </a:t>
            </a:r>
            <a:r>
              <a:rPr lang="en-US" sz="3600" i="1" dirty="0" smtClean="0"/>
              <a:t>The Ohio State University (USA</a:t>
            </a:r>
            <a:r>
              <a:rPr lang="cs-CZ" sz="3600" i="1" dirty="0" smtClean="0"/>
              <a:t>, slater.59@osu.edu</a:t>
            </a:r>
            <a:r>
              <a:rPr lang="en-US" sz="3600" i="1" dirty="0" smtClean="0"/>
              <a:t>) </a:t>
            </a:r>
            <a:endParaRPr lang="en-US" sz="3600" i="1" dirty="0"/>
          </a:p>
        </p:txBody>
      </p:sp>
      <p:pic>
        <p:nvPicPr>
          <p:cNvPr id="14" name="Obráze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8" y="3935413"/>
            <a:ext cx="33554254" cy="17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9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10431" y="-12310431"/>
            <a:ext cx="10551793" cy="35172655"/>
          </a:xfrm>
          <a:prstGeom prst="rect">
            <a:avLst/>
          </a:prstGeom>
        </p:spPr>
      </p:pic>
      <p:pic>
        <p:nvPicPr>
          <p:cNvPr id="37" name="Obrázek 3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10206" y="-1758414"/>
            <a:ext cx="10551600" cy="351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714</Words>
  <Application>Microsoft Office PowerPoint</Application>
  <PresentationFormat>Vlastní</PresentationFormat>
  <Paragraphs>66</Paragraphs>
  <Slides>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RAMASWAMY</dc:creator>
  <cp:lastModifiedBy>user@adlib.cz</cp:lastModifiedBy>
  <cp:revision>26</cp:revision>
  <cp:lastPrinted>2022-05-23T16:54:17Z</cp:lastPrinted>
  <dcterms:created xsi:type="dcterms:W3CDTF">2022-05-20T12:46:55Z</dcterms:created>
  <dcterms:modified xsi:type="dcterms:W3CDTF">2022-05-23T16:57:14Z</dcterms:modified>
</cp:coreProperties>
</file>