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5172650" cy="21383625"/>
  <p:notesSz cx="6797675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6538" autoAdjust="0"/>
  </p:normalViewPr>
  <p:slideViewPr>
    <p:cSldViewPr snapToGrid="0">
      <p:cViewPr varScale="1">
        <p:scale>
          <a:sx n="27" d="100"/>
          <a:sy n="27" d="100"/>
        </p:scale>
        <p:origin x="9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D3A76-ED46-40FD-9B71-09B76469D531}" type="datetimeFigureOut">
              <a:rPr lang="cs-CZ" smtClean="0"/>
              <a:t>12.08.2022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1239838"/>
            <a:ext cx="55118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76431"/>
            <a:ext cx="5438140" cy="39079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2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5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8319F-CDF8-4DD0-B469-096917BA79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86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581" y="3499590"/>
            <a:ext cx="26379488" cy="7444669"/>
          </a:xfrm>
        </p:spPr>
        <p:txBody>
          <a:bodyPr anchor="b"/>
          <a:lstStyle>
            <a:lvl1pPr algn="ctr">
              <a:defRPr sz="173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6581" y="11231355"/>
            <a:ext cx="26379488" cy="5162758"/>
          </a:xfrm>
        </p:spPr>
        <p:txBody>
          <a:bodyPr/>
          <a:lstStyle>
            <a:lvl1pPr marL="0" indent="0" algn="ctr">
              <a:buNone/>
              <a:defRPr sz="6924"/>
            </a:lvl1pPr>
            <a:lvl2pPr marL="1318976" indent="0" algn="ctr">
              <a:buNone/>
              <a:defRPr sz="5770"/>
            </a:lvl2pPr>
            <a:lvl3pPr marL="2637953" indent="0" algn="ctr">
              <a:buNone/>
              <a:defRPr sz="5193"/>
            </a:lvl3pPr>
            <a:lvl4pPr marL="3956929" indent="0" algn="ctr">
              <a:buNone/>
              <a:defRPr sz="4616"/>
            </a:lvl4pPr>
            <a:lvl5pPr marL="5275905" indent="0" algn="ctr">
              <a:buNone/>
              <a:defRPr sz="4616"/>
            </a:lvl5pPr>
            <a:lvl6pPr marL="6594881" indent="0" algn="ctr">
              <a:buNone/>
              <a:defRPr sz="4616"/>
            </a:lvl6pPr>
            <a:lvl7pPr marL="7913858" indent="0" algn="ctr">
              <a:buNone/>
              <a:defRPr sz="4616"/>
            </a:lvl7pPr>
            <a:lvl8pPr marL="9232834" indent="0" algn="ctr">
              <a:buNone/>
              <a:defRPr sz="4616"/>
            </a:lvl8pPr>
            <a:lvl9pPr marL="10551810" indent="0" algn="ctr">
              <a:buNone/>
              <a:defRPr sz="46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9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6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170427" y="1138480"/>
            <a:ext cx="758410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18120" y="1138480"/>
            <a:ext cx="22312650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6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37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800" y="5331060"/>
            <a:ext cx="30336411" cy="8894992"/>
          </a:xfrm>
        </p:spPr>
        <p:txBody>
          <a:bodyPr anchor="b"/>
          <a:lstStyle>
            <a:lvl1pPr>
              <a:defRPr sz="173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9800" y="14310202"/>
            <a:ext cx="30336411" cy="4677666"/>
          </a:xfrm>
        </p:spPr>
        <p:txBody>
          <a:bodyPr/>
          <a:lstStyle>
            <a:lvl1pPr marL="0" indent="0">
              <a:buNone/>
              <a:defRPr sz="6924">
                <a:solidFill>
                  <a:schemeClr val="tx1">
                    <a:tint val="75000"/>
                  </a:schemeClr>
                </a:solidFill>
              </a:defRPr>
            </a:lvl1pPr>
            <a:lvl2pPr marL="1318976" indent="0">
              <a:buNone/>
              <a:defRPr sz="5770">
                <a:solidFill>
                  <a:schemeClr val="tx1">
                    <a:tint val="75000"/>
                  </a:schemeClr>
                </a:solidFill>
              </a:defRPr>
            </a:lvl2pPr>
            <a:lvl3pPr marL="2637953" indent="0">
              <a:buNone/>
              <a:defRPr sz="5193">
                <a:solidFill>
                  <a:schemeClr val="tx1">
                    <a:tint val="75000"/>
                  </a:schemeClr>
                </a:solidFill>
              </a:defRPr>
            </a:lvl3pPr>
            <a:lvl4pPr marL="3956929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4pPr>
            <a:lvl5pPr marL="5275905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5pPr>
            <a:lvl6pPr marL="6594881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6pPr>
            <a:lvl7pPr marL="7913858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7pPr>
            <a:lvl8pPr marL="9232834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8pPr>
            <a:lvl9pPr marL="10551810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8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8120" y="5692400"/>
            <a:ext cx="1494837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06154" y="5692400"/>
            <a:ext cx="1494837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0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1" y="1138482"/>
            <a:ext cx="3033641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702" y="5241960"/>
            <a:ext cx="14879678" cy="2569003"/>
          </a:xfrm>
        </p:spPr>
        <p:txBody>
          <a:bodyPr anchor="b"/>
          <a:lstStyle>
            <a:lvl1pPr marL="0" indent="0">
              <a:buNone/>
              <a:defRPr sz="6924" b="1"/>
            </a:lvl1pPr>
            <a:lvl2pPr marL="1318976" indent="0">
              <a:buNone/>
              <a:defRPr sz="5770" b="1"/>
            </a:lvl2pPr>
            <a:lvl3pPr marL="2637953" indent="0">
              <a:buNone/>
              <a:defRPr sz="5193" b="1"/>
            </a:lvl3pPr>
            <a:lvl4pPr marL="3956929" indent="0">
              <a:buNone/>
              <a:defRPr sz="4616" b="1"/>
            </a:lvl4pPr>
            <a:lvl5pPr marL="5275905" indent="0">
              <a:buNone/>
              <a:defRPr sz="4616" b="1"/>
            </a:lvl5pPr>
            <a:lvl6pPr marL="6594881" indent="0">
              <a:buNone/>
              <a:defRPr sz="4616" b="1"/>
            </a:lvl6pPr>
            <a:lvl7pPr marL="7913858" indent="0">
              <a:buNone/>
              <a:defRPr sz="4616" b="1"/>
            </a:lvl7pPr>
            <a:lvl8pPr marL="9232834" indent="0">
              <a:buNone/>
              <a:defRPr sz="4616" b="1"/>
            </a:lvl8pPr>
            <a:lvl9pPr marL="10551810" indent="0">
              <a:buNone/>
              <a:defRPr sz="46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2702" y="7810963"/>
            <a:ext cx="14879678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06154" y="5241960"/>
            <a:ext cx="14952957" cy="2569003"/>
          </a:xfrm>
        </p:spPr>
        <p:txBody>
          <a:bodyPr anchor="b"/>
          <a:lstStyle>
            <a:lvl1pPr marL="0" indent="0">
              <a:buNone/>
              <a:defRPr sz="6924" b="1"/>
            </a:lvl1pPr>
            <a:lvl2pPr marL="1318976" indent="0">
              <a:buNone/>
              <a:defRPr sz="5770" b="1"/>
            </a:lvl2pPr>
            <a:lvl3pPr marL="2637953" indent="0">
              <a:buNone/>
              <a:defRPr sz="5193" b="1"/>
            </a:lvl3pPr>
            <a:lvl4pPr marL="3956929" indent="0">
              <a:buNone/>
              <a:defRPr sz="4616" b="1"/>
            </a:lvl4pPr>
            <a:lvl5pPr marL="5275905" indent="0">
              <a:buNone/>
              <a:defRPr sz="4616" b="1"/>
            </a:lvl5pPr>
            <a:lvl6pPr marL="6594881" indent="0">
              <a:buNone/>
              <a:defRPr sz="4616" b="1"/>
            </a:lvl6pPr>
            <a:lvl7pPr marL="7913858" indent="0">
              <a:buNone/>
              <a:defRPr sz="4616" b="1"/>
            </a:lvl7pPr>
            <a:lvl8pPr marL="9232834" indent="0">
              <a:buNone/>
              <a:defRPr sz="4616" b="1"/>
            </a:lvl8pPr>
            <a:lvl9pPr marL="10551810" indent="0">
              <a:buNone/>
              <a:defRPr sz="46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06154" y="7810963"/>
            <a:ext cx="14952957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9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6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7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2" y="1425575"/>
            <a:ext cx="11344094" cy="4989513"/>
          </a:xfrm>
        </p:spPr>
        <p:txBody>
          <a:bodyPr anchor="b"/>
          <a:lstStyle>
            <a:lvl1pPr>
              <a:defRPr sz="9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2957" y="3078847"/>
            <a:ext cx="17806154" cy="15196234"/>
          </a:xfrm>
        </p:spPr>
        <p:txBody>
          <a:bodyPr/>
          <a:lstStyle>
            <a:lvl1pPr>
              <a:defRPr sz="9232"/>
            </a:lvl1pPr>
            <a:lvl2pPr>
              <a:defRPr sz="8078"/>
            </a:lvl2pPr>
            <a:lvl3pPr>
              <a:defRPr sz="6924"/>
            </a:lvl3pPr>
            <a:lvl4pPr>
              <a:defRPr sz="5770"/>
            </a:lvl4pPr>
            <a:lvl5pPr>
              <a:defRPr sz="5770"/>
            </a:lvl5pPr>
            <a:lvl6pPr>
              <a:defRPr sz="5770"/>
            </a:lvl6pPr>
            <a:lvl7pPr>
              <a:defRPr sz="5770"/>
            </a:lvl7pPr>
            <a:lvl8pPr>
              <a:defRPr sz="5770"/>
            </a:lvl8pPr>
            <a:lvl9pPr>
              <a:defRPr sz="5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2702" y="6415088"/>
            <a:ext cx="11344094" cy="11884743"/>
          </a:xfrm>
        </p:spPr>
        <p:txBody>
          <a:bodyPr/>
          <a:lstStyle>
            <a:lvl1pPr marL="0" indent="0">
              <a:buNone/>
              <a:defRPr sz="4616"/>
            </a:lvl1pPr>
            <a:lvl2pPr marL="1318976" indent="0">
              <a:buNone/>
              <a:defRPr sz="4039"/>
            </a:lvl2pPr>
            <a:lvl3pPr marL="2637953" indent="0">
              <a:buNone/>
              <a:defRPr sz="3462"/>
            </a:lvl3pPr>
            <a:lvl4pPr marL="3956929" indent="0">
              <a:buNone/>
              <a:defRPr sz="2885"/>
            </a:lvl4pPr>
            <a:lvl5pPr marL="5275905" indent="0">
              <a:buNone/>
              <a:defRPr sz="2885"/>
            </a:lvl5pPr>
            <a:lvl6pPr marL="6594881" indent="0">
              <a:buNone/>
              <a:defRPr sz="2885"/>
            </a:lvl6pPr>
            <a:lvl7pPr marL="7913858" indent="0">
              <a:buNone/>
              <a:defRPr sz="2885"/>
            </a:lvl7pPr>
            <a:lvl8pPr marL="9232834" indent="0">
              <a:buNone/>
              <a:defRPr sz="2885"/>
            </a:lvl8pPr>
            <a:lvl9pPr marL="10551810" indent="0">
              <a:buNone/>
              <a:defRPr sz="2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2" y="1425575"/>
            <a:ext cx="11344094" cy="4989513"/>
          </a:xfrm>
        </p:spPr>
        <p:txBody>
          <a:bodyPr anchor="b"/>
          <a:lstStyle>
            <a:lvl1pPr>
              <a:defRPr sz="9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52957" y="3078847"/>
            <a:ext cx="17806154" cy="15196234"/>
          </a:xfrm>
        </p:spPr>
        <p:txBody>
          <a:bodyPr anchor="t"/>
          <a:lstStyle>
            <a:lvl1pPr marL="0" indent="0">
              <a:buNone/>
              <a:defRPr sz="9232"/>
            </a:lvl1pPr>
            <a:lvl2pPr marL="1318976" indent="0">
              <a:buNone/>
              <a:defRPr sz="8078"/>
            </a:lvl2pPr>
            <a:lvl3pPr marL="2637953" indent="0">
              <a:buNone/>
              <a:defRPr sz="6924"/>
            </a:lvl3pPr>
            <a:lvl4pPr marL="3956929" indent="0">
              <a:buNone/>
              <a:defRPr sz="5770"/>
            </a:lvl4pPr>
            <a:lvl5pPr marL="5275905" indent="0">
              <a:buNone/>
              <a:defRPr sz="5770"/>
            </a:lvl5pPr>
            <a:lvl6pPr marL="6594881" indent="0">
              <a:buNone/>
              <a:defRPr sz="5770"/>
            </a:lvl6pPr>
            <a:lvl7pPr marL="7913858" indent="0">
              <a:buNone/>
              <a:defRPr sz="5770"/>
            </a:lvl7pPr>
            <a:lvl8pPr marL="9232834" indent="0">
              <a:buNone/>
              <a:defRPr sz="5770"/>
            </a:lvl8pPr>
            <a:lvl9pPr marL="10551810" indent="0">
              <a:buNone/>
              <a:defRPr sz="57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2702" y="6415088"/>
            <a:ext cx="11344094" cy="11884743"/>
          </a:xfrm>
        </p:spPr>
        <p:txBody>
          <a:bodyPr/>
          <a:lstStyle>
            <a:lvl1pPr marL="0" indent="0">
              <a:buNone/>
              <a:defRPr sz="4616"/>
            </a:lvl1pPr>
            <a:lvl2pPr marL="1318976" indent="0">
              <a:buNone/>
              <a:defRPr sz="4039"/>
            </a:lvl2pPr>
            <a:lvl3pPr marL="2637953" indent="0">
              <a:buNone/>
              <a:defRPr sz="3462"/>
            </a:lvl3pPr>
            <a:lvl4pPr marL="3956929" indent="0">
              <a:buNone/>
              <a:defRPr sz="2885"/>
            </a:lvl4pPr>
            <a:lvl5pPr marL="5275905" indent="0">
              <a:buNone/>
              <a:defRPr sz="2885"/>
            </a:lvl5pPr>
            <a:lvl6pPr marL="6594881" indent="0">
              <a:buNone/>
              <a:defRPr sz="2885"/>
            </a:lvl6pPr>
            <a:lvl7pPr marL="7913858" indent="0">
              <a:buNone/>
              <a:defRPr sz="2885"/>
            </a:lvl7pPr>
            <a:lvl8pPr marL="9232834" indent="0">
              <a:buNone/>
              <a:defRPr sz="2885"/>
            </a:lvl8pPr>
            <a:lvl9pPr marL="10551810" indent="0">
              <a:buNone/>
              <a:defRPr sz="2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8120" y="1138482"/>
            <a:ext cx="3033641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120" y="5692400"/>
            <a:ext cx="3033641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18120" y="19819454"/>
            <a:ext cx="7913846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50941" y="19819454"/>
            <a:ext cx="11870769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40684" y="19819454"/>
            <a:ext cx="7913846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3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37953" rtl="0" eaLnBrk="1" latinLnBrk="0" hangingPunct="1">
        <a:lnSpc>
          <a:spcPct val="90000"/>
        </a:lnSpc>
        <a:spcBef>
          <a:spcPct val="0"/>
        </a:spcBef>
        <a:buNone/>
        <a:defRPr sz="12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488" indent="-659488" algn="l" defTabSz="2637953" rtl="0" eaLnBrk="1" latinLnBrk="0" hangingPunct="1">
        <a:lnSpc>
          <a:spcPct val="90000"/>
        </a:lnSpc>
        <a:spcBef>
          <a:spcPts val="2885"/>
        </a:spcBef>
        <a:buFont typeface="Arial" panose="020B0604020202020204" pitchFamily="34" charset="0"/>
        <a:buChar char="•"/>
        <a:defRPr sz="8078" kern="1200">
          <a:solidFill>
            <a:schemeClr val="tx1"/>
          </a:solidFill>
          <a:latin typeface="+mn-lt"/>
          <a:ea typeface="+mn-ea"/>
          <a:cs typeface="+mn-cs"/>
        </a:defRPr>
      </a:lvl1pPr>
      <a:lvl2pPr marL="1978464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6924" kern="1200">
          <a:solidFill>
            <a:schemeClr val="tx1"/>
          </a:solidFill>
          <a:latin typeface="+mn-lt"/>
          <a:ea typeface="+mn-ea"/>
          <a:cs typeface="+mn-cs"/>
        </a:defRPr>
      </a:lvl2pPr>
      <a:lvl3pPr marL="3297441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770" kern="1200">
          <a:solidFill>
            <a:schemeClr val="tx1"/>
          </a:solidFill>
          <a:latin typeface="+mn-lt"/>
          <a:ea typeface="+mn-ea"/>
          <a:cs typeface="+mn-cs"/>
        </a:defRPr>
      </a:lvl3pPr>
      <a:lvl4pPr marL="4616417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4pPr>
      <a:lvl5pPr marL="5935393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5pPr>
      <a:lvl6pPr marL="7254370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6pPr>
      <a:lvl7pPr marL="8573346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7pPr>
      <a:lvl8pPr marL="9892322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8pPr>
      <a:lvl9pPr marL="11211298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1pPr>
      <a:lvl2pPr marL="1318976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2pPr>
      <a:lvl3pPr marL="2637953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3pPr>
      <a:lvl4pPr marL="3956929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4pPr>
      <a:lvl5pPr marL="5275905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5pPr>
      <a:lvl6pPr marL="6594881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6pPr>
      <a:lvl7pPr marL="7913858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7pPr>
      <a:lvl8pPr marL="9232834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8pPr>
      <a:lvl9pPr marL="10551810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5CB035C5-F531-8238-A792-B81C559F3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35172650" cy="3935413"/>
          </a:xfrm>
          <a:prstGeom prst="rect">
            <a:avLst/>
          </a:prstGeom>
          <a:solidFill>
            <a:srgbClr val="1F4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i="1" dirty="0" smtClean="0"/>
              <a:t>Advancements of Hegselmann-Krause model: identity, variability and dimensions</a:t>
            </a:r>
          </a:p>
          <a:p>
            <a:r>
              <a:rPr lang="en-US" sz="3600" dirty="0" smtClean="0"/>
              <a:t>František Kalvas, </a:t>
            </a:r>
            <a:r>
              <a:rPr lang="en-US" sz="3600" i="1" dirty="0" smtClean="0"/>
              <a:t>University of West Bohemia (Czech Republic, kalvas@kss.zcu.cz)</a:t>
            </a:r>
            <a:r>
              <a:rPr lang="en-US" sz="3600" dirty="0" smtClean="0"/>
              <a:t>; Ashley Sanders-Jackson, </a:t>
            </a:r>
            <a:r>
              <a:rPr lang="en-US" sz="3600" i="1" dirty="0" smtClean="0"/>
              <a:t>Michigan State University (USA, sande411@msu.edu);</a:t>
            </a:r>
            <a:r>
              <a:rPr lang="en-US" sz="3600" dirty="0" smtClean="0"/>
              <a:t>  </a:t>
            </a:r>
          </a:p>
          <a:p>
            <a:pPr>
              <a:tabLst>
                <a:tab pos="2789238" algn="l"/>
              </a:tabLst>
            </a:pPr>
            <a:r>
              <a:rPr lang="en-US" sz="3600" dirty="0" smtClean="0"/>
              <a:t>Ashwin Ramaswamy</a:t>
            </a:r>
            <a:r>
              <a:rPr lang="en-US" sz="3600" i="1" dirty="0" smtClean="0"/>
              <a:t>, Independent Researcher (India, ashwin.ramaswamy.92@gmail.com);</a:t>
            </a:r>
            <a:r>
              <a:rPr lang="en-US" sz="3600" dirty="0" smtClean="0"/>
              <a:t> Mike Slater, </a:t>
            </a:r>
            <a:r>
              <a:rPr lang="en-US" sz="3600" i="1" dirty="0" smtClean="0"/>
              <a:t>The Ohio State University (USA, slater.59@osu.edu) </a:t>
            </a:r>
            <a:endParaRPr lang="en-US" sz="3600" i="1" dirty="0"/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5413"/>
            <a:ext cx="35141667" cy="12666662"/>
          </a:xfrm>
          <a:prstGeom prst="rect">
            <a:avLst/>
          </a:prstGeom>
        </p:spPr>
      </p:pic>
      <p:graphicFrame>
        <p:nvGraphicFramePr>
          <p:cNvPr id="14" name="Table 7">
            <a:extLst>
              <a:ext uri="{FF2B5EF4-FFF2-40B4-BE49-F238E27FC236}">
                <a16:creationId xmlns="" xmlns:a16="http://schemas.microsoft.com/office/drawing/2014/main" id="{5B03CDBF-0E5B-25DF-DD0B-DD8514973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38552"/>
              </p:ext>
            </p:extLst>
          </p:nvPr>
        </p:nvGraphicFramePr>
        <p:xfrm>
          <a:off x="0" y="16826866"/>
          <a:ext cx="35172650" cy="455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7875">
                  <a:extLst>
                    <a:ext uri="{9D8B030D-6E8A-4147-A177-3AD203B41FA5}">
                      <a16:colId xmlns="" xmlns:a16="http://schemas.microsoft.com/office/drawing/2014/main" val="4029539884"/>
                    </a:ext>
                  </a:extLst>
                </a:gridCol>
                <a:gridCol w="17884775">
                  <a:extLst>
                    <a:ext uri="{9D8B030D-6E8A-4147-A177-3AD203B41FA5}">
                      <a16:colId xmlns="" xmlns:a16="http://schemas.microsoft.com/office/drawing/2014/main" val="3434945954"/>
                    </a:ext>
                  </a:extLst>
                </a:gridCol>
              </a:tblGrid>
              <a:tr h="466798">
                <a:tc>
                  <a:txBody>
                    <a:bodyPr/>
                    <a:lstStyle/>
                    <a:p>
                      <a:pPr algn="l" fontAlgn="b"/>
                      <a:r>
                        <a:rPr lang="en-US" sz="37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Classical Hegselmann-Krause</a:t>
                      </a:r>
                      <a:endParaRPr lang="en-US" sz="37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700" b="1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Our model</a:t>
                      </a:r>
                      <a:endParaRPr lang="en-US" sz="37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529974555"/>
                  </a:ext>
                </a:extLst>
              </a:tr>
              <a:tr h="466798">
                <a:tc>
                  <a:txBody>
                    <a:bodyPr/>
                    <a:lstStyle/>
                    <a:p>
                      <a:pPr algn="l" fontAlgn="b"/>
                      <a:r>
                        <a:rPr lang="en-US" sz="3700" u="none" strike="noStrike" noProof="0" dirty="0" smtClean="0">
                          <a:effectLst/>
                        </a:rPr>
                        <a:t>Constant boundary</a:t>
                      </a:r>
                      <a:endParaRPr lang="en-US" sz="37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Random normal distributed boundary</a:t>
                      </a:r>
                      <a:endParaRPr lang="en-US" sz="37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326065756"/>
                  </a:ext>
                </a:extLst>
              </a:tr>
              <a:tr h="4667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 conformity (beta)</a:t>
                      </a:r>
                      <a:endParaRPr lang="en-US" sz="37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Random normal distributed conformity (beta)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67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b="0" i="0" u="none" strike="noStrike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One</a:t>
                      </a:r>
                      <a:r>
                        <a:rPr lang="en-US" sz="3700" b="0" i="0" u="none" strike="noStrike" baseline="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dimensional opinion space</a:t>
                      </a:r>
                      <a:endParaRPr lang="en-US" sz="37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7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Possibility</a:t>
                      </a:r>
                      <a:r>
                        <a:rPr lang="en-US" sz="37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of multiple dimensions</a:t>
                      </a:r>
                      <a:endParaRPr lang="en-US" sz="37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67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Deterministic function </a:t>
                      </a:r>
                      <a:r>
                        <a:rPr lang="en-US" sz="37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– opinion is accepted </a:t>
                      </a:r>
                      <a:r>
                        <a:rPr lang="cs-CZ" sz="3700" b="0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inside</a:t>
                      </a:r>
                      <a:r>
                        <a:rPr lang="cs-CZ" sz="37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37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</a:t>
                      </a:r>
                      <a:r>
                        <a:rPr lang="en-US" sz="37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rejected outside </a:t>
                      </a:r>
                      <a:r>
                        <a:rPr lang="en-US" sz="37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</a:t>
                      </a:r>
                      <a:endParaRPr lang="en-US" sz="37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7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Sigmoid function</a:t>
                      </a:r>
                      <a:r>
                        <a:rPr lang="en-US" sz="37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probability of acceptation nonlinearly decreases with opinion distance</a:t>
                      </a:r>
                      <a:endParaRPr lang="en-US" sz="37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27372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b="0" i="1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other constraints</a:t>
                      </a:r>
                    </a:p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7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700" b="0" i="1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Identity</a:t>
                      </a:r>
                      <a:r>
                        <a:rPr lang="en-US" sz="3700" b="0" i="1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based on opinion as other constraint </a:t>
                      </a:r>
                      <a:r>
                        <a:rPr lang="en-US" sz="37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– individual (categorized) recognition of identity groups, acceptance of opinions nonlinearly decreases with group centroids </a:t>
                      </a:r>
                      <a:r>
                        <a:rPr lang="en-US" sz="3700" b="0" i="0" u="none" strike="noStrike" baseline="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  <a:endParaRPr lang="cs-CZ" sz="3700" b="0" i="0" u="none" strike="noStrike" baseline="0" noProof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3700" b="0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49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138</Words>
  <Application>Microsoft Office PowerPoint</Application>
  <PresentationFormat>Vlastní</PresentationFormat>
  <Paragraphs>15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RAMASWAMY</dc:creator>
  <cp:lastModifiedBy>Účet Microsoft</cp:lastModifiedBy>
  <cp:revision>42</cp:revision>
  <cp:lastPrinted>2022-08-12T12:49:03Z</cp:lastPrinted>
  <dcterms:created xsi:type="dcterms:W3CDTF">2022-05-20T12:46:55Z</dcterms:created>
  <dcterms:modified xsi:type="dcterms:W3CDTF">2022-08-12T13:03:18Z</dcterms:modified>
</cp:coreProperties>
</file>