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351726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-1301" y="-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581" y="3499590"/>
            <a:ext cx="26379488" cy="7444669"/>
          </a:xfrm>
        </p:spPr>
        <p:txBody>
          <a:bodyPr anchor="b"/>
          <a:lstStyle>
            <a:lvl1pPr algn="ctr"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81" y="11231355"/>
            <a:ext cx="26379488" cy="5162758"/>
          </a:xfrm>
        </p:spPr>
        <p:txBody>
          <a:bodyPr/>
          <a:lstStyle>
            <a:lvl1pPr marL="0" indent="0" algn="ctr">
              <a:buNone/>
              <a:defRPr sz="6924"/>
            </a:lvl1pPr>
            <a:lvl2pPr marL="1318976" indent="0" algn="ctr">
              <a:buNone/>
              <a:defRPr sz="5770"/>
            </a:lvl2pPr>
            <a:lvl3pPr marL="2637953" indent="0" algn="ctr">
              <a:buNone/>
              <a:defRPr sz="5193"/>
            </a:lvl3pPr>
            <a:lvl4pPr marL="3956929" indent="0" algn="ctr">
              <a:buNone/>
              <a:defRPr sz="4616"/>
            </a:lvl4pPr>
            <a:lvl5pPr marL="5275905" indent="0" algn="ctr">
              <a:buNone/>
              <a:defRPr sz="4616"/>
            </a:lvl5pPr>
            <a:lvl6pPr marL="6594881" indent="0" algn="ctr">
              <a:buNone/>
              <a:defRPr sz="4616"/>
            </a:lvl6pPr>
            <a:lvl7pPr marL="7913858" indent="0" algn="ctr">
              <a:buNone/>
              <a:defRPr sz="4616"/>
            </a:lvl7pPr>
            <a:lvl8pPr marL="9232834" indent="0" algn="ctr">
              <a:buNone/>
              <a:defRPr sz="4616"/>
            </a:lvl8pPr>
            <a:lvl9pPr marL="10551810" indent="0" algn="ctr">
              <a:buNone/>
              <a:defRPr sz="46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0427" y="1138480"/>
            <a:ext cx="758410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8120" y="1138480"/>
            <a:ext cx="22312650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00" y="5331060"/>
            <a:ext cx="30336411" cy="8894992"/>
          </a:xfrm>
        </p:spPr>
        <p:txBody>
          <a:bodyPr anchor="b"/>
          <a:lstStyle>
            <a:lvl1pPr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800" y="14310202"/>
            <a:ext cx="30336411" cy="4677666"/>
          </a:xfrm>
        </p:spPr>
        <p:txBody>
          <a:bodyPr/>
          <a:lstStyle>
            <a:lvl1pPr marL="0" indent="0">
              <a:buNone/>
              <a:defRPr sz="6924">
                <a:solidFill>
                  <a:schemeClr val="tx1">
                    <a:tint val="75000"/>
                  </a:schemeClr>
                </a:solidFill>
              </a:defRPr>
            </a:lvl1pPr>
            <a:lvl2pPr marL="1318976" indent="0">
              <a:buNone/>
              <a:defRPr sz="5770">
                <a:solidFill>
                  <a:schemeClr val="tx1">
                    <a:tint val="75000"/>
                  </a:schemeClr>
                </a:solidFill>
              </a:defRPr>
            </a:lvl2pPr>
            <a:lvl3pPr marL="2637953" indent="0">
              <a:buNone/>
              <a:defRPr sz="5193">
                <a:solidFill>
                  <a:schemeClr val="tx1">
                    <a:tint val="75000"/>
                  </a:schemeClr>
                </a:solidFill>
              </a:defRPr>
            </a:lvl3pPr>
            <a:lvl4pPr marL="3956929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4pPr>
            <a:lvl5pPr marL="5275905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5pPr>
            <a:lvl6pPr marL="6594881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6pPr>
            <a:lvl7pPr marL="7913858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7pPr>
            <a:lvl8pPr marL="9232834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8pPr>
            <a:lvl9pPr marL="10551810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8120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6154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1" y="1138482"/>
            <a:ext cx="3033641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702" y="5241960"/>
            <a:ext cx="14879678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702" y="7810963"/>
            <a:ext cx="14879678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06154" y="5241960"/>
            <a:ext cx="14952957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06154" y="7810963"/>
            <a:ext cx="149529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957" y="3078847"/>
            <a:ext cx="17806154" cy="15196234"/>
          </a:xfrm>
        </p:spPr>
        <p:txBody>
          <a:bodyPr/>
          <a:lstStyle>
            <a:lvl1pPr>
              <a:defRPr sz="9232"/>
            </a:lvl1pPr>
            <a:lvl2pPr>
              <a:defRPr sz="8078"/>
            </a:lvl2pPr>
            <a:lvl3pPr>
              <a:defRPr sz="6924"/>
            </a:lvl3pPr>
            <a:lvl4pPr>
              <a:defRPr sz="5770"/>
            </a:lvl4pPr>
            <a:lvl5pPr>
              <a:defRPr sz="5770"/>
            </a:lvl5pPr>
            <a:lvl6pPr>
              <a:defRPr sz="5770"/>
            </a:lvl6pPr>
            <a:lvl7pPr>
              <a:defRPr sz="5770"/>
            </a:lvl7pPr>
            <a:lvl8pPr>
              <a:defRPr sz="5770"/>
            </a:lvl8pPr>
            <a:lvl9pPr>
              <a:defRPr sz="5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52957" y="3078847"/>
            <a:ext cx="17806154" cy="15196234"/>
          </a:xfrm>
        </p:spPr>
        <p:txBody>
          <a:bodyPr anchor="t"/>
          <a:lstStyle>
            <a:lvl1pPr marL="0" indent="0">
              <a:buNone/>
              <a:defRPr sz="9232"/>
            </a:lvl1pPr>
            <a:lvl2pPr marL="1318976" indent="0">
              <a:buNone/>
              <a:defRPr sz="8078"/>
            </a:lvl2pPr>
            <a:lvl3pPr marL="2637953" indent="0">
              <a:buNone/>
              <a:defRPr sz="6924"/>
            </a:lvl3pPr>
            <a:lvl4pPr marL="3956929" indent="0">
              <a:buNone/>
              <a:defRPr sz="5770"/>
            </a:lvl4pPr>
            <a:lvl5pPr marL="5275905" indent="0">
              <a:buNone/>
              <a:defRPr sz="5770"/>
            </a:lvl5pPr>
            <a:lvl6pPr marL="6594881" indent="0">
              <a:buNone/>
              <a:defRPr sz="5770"/>
            </a:lvl6pPr>
            <a:lvl7pPr marL="7913858" indent="0">
              <a:buNone/>
              <a:defRPr sz="5770"/>
            </a:lvl7pPr>
            <a:lvl8pPr marL="9232834" indent="0">
              <a:buNone/>
              <a:defRPr sz="5770"/>
            </a:lvl8pPr>
            <a:lvl9pPr marL="10551810" indent="0">
              <a:buNone/>
              <a:defRPr sz="5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120" y="1138482"/>
            <a:ext cx="3033641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120" y="5692400"/>
            <a:ext cx="3033641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8120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941" y="19819454"/>
            <a:ext cx="118707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40684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7953" rtl="0" eaLnBrk="1" latinLnBrk="0" hangingPunct="1">
        <a:lnSpc>
          <a:spcPct val="90000"/>
        </a:lnSpc>
        <a:spcBef>
          <a:spcPct val="0"/>
        </a:spcBef>
        <a:buNone/>
        <a:defRPr sz="1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488" indent="-659488" algn="l" defTabSz="2637953" rtl="0" eaLnBrk="1" latinLnBrk="0" hangingPunct="1">
        <a:lnSpc>
          <a:spcPct val="90000"/>
        </a:lnSpc>
        <a:spcBef>
          <a:spcPts val="2885"/>
        </a:spcBef>
        <a:buFont typeface="Arial" panose="020B0604020202020204" pitchFamily="34" charset="0"/>
        <a:buChar char="•"/>
        <a:defRPr sz="8078" kern="1200">
          <a:solidFill>
            <a:schemeClr val="tx1"/>
          </a:solidFill>
          <a:latin typeface="+mn-lt"/>
          <a:ea typeface="+mn-ea"/>
          <a:cs typeface="+mn-cs"/>
        </a:defRPr>
      </a:lvl1pPr>
      <a:lvl2pPr marL="1978464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6924" kern="1200">
          <a:solidFill>
            <a:schemeClr val="tx1"/>
          </a:solidFill>
          <a:latin typeface="+mn-lt"/>
          <a:ea typeface="+mn-ea"/>
          <a:cs typeface="+mn-cs"/>
        </a:defRPr>
      </a:lvl2pPr>
      <a:lvl3pPr marL="3297441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770" kern="1200">
          <a:solidFill>
            <a:schemeClr val="tx1"/>
          </a:solidFill>
          <a:latin typeface="+mn-lt"/>
          <a:ea typeface="+mn-ea"/>
          <a:cs typeface="+mn-cs"/>
        </a:defRPr>
      </a:lvl3pPr>
      <a:lvl4pPr marL="4616417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935393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7254370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8573346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892322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1211298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1pPr>
      <a:lvl2pPr marL="1318976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2pPr>
      <a:lvl3pPr marL="2637953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3pPr>
      <a:lvl4pPr marL="3956929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275905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6594881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7913858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232834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055181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/>
              <a:t>Simulating Components of the Reinforcing Spirals Model and Spiral of Silence: An Agent-Based Modeling Approach</a:t>
            </a:r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Republic)</a:t>
            </a:r>
            <a:r>
              <a:rPr lang="en-US" sz="3600" dirty="0"/>
              <a:t>; Ashley Sanders-Jackson, </a:t>
            </a:r>
            <a:r>
              <a:rPr lang="en-US" sz="3600" i="1" dirty="0"/>
              <a:t>Michigan State University (USA);</a:t>
            </a:r>
            <a:r>
              <a:rPr lang="en-US" sz="3600" dirty="0"/>
              <a:t> </a:t>
            </a:r>
            <a:r>
              <a:rPr lang="cs-CZ" sz="3600" dirty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 dirty="0"/>
              <a:t>Independent Researcher;</a:t>
            </a:r>
            <a:r>
              <a:rPr lang="en-US" sz="3600" dirty="0"/>
              <a:t> Mike Slater, </a:t>
            </a:r>
            <a:r>
              <a:rPr lang="en-US" sz="3600" i="1" dirty="0"/>
              <a:t>The Ohio State University (USA)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/>
        </p:nvGraphicFramePr>
        <p:xfrm>
          <a:off x="14706245" y="1179315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:a16="http://schemas.microsoft.com/office/drawing/2014/main" val="3434945954"/>
                    </a:ext>
                  </a:extLst>
                </a:gridCol>
              </a:tblGrid>
              <a:tr h="15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51255" y="17675794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8198806"/>
            <a:ext cx="199521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  <p:pic>
        <p:nvPicPr>
          <p:cNvPr id="12" name="Obrázek 10">
            <a:extLst>
              <a:ext uri="{FF2B5EF4-FFF2-40B4-BE49-F238E27FC236}">
                <a16:creationId xmlns:a16="http://schemas.microsoft.com/office/drawing/2014/main" id="{A25AA2F1-BFCE-E1A2-6051-A772598F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396486"/>
            <a:ext cx="9976075" cy="81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/>
              <a:t>Simulating Components of the Reinforcing Spirals Model and Spiral of Silence: An Agent-Based Modeling Approach</a:t>
            </a:r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Republic)</a:t>
            </a:r>
            <a:r>
              <a:rPr lang="en-US" sz="3600" dirty="0"/>
              <a:t>; Ashley Sanders-Jackson, </a:t>
            </a:r>
            <a:r>
              <a:rPr lang="en-US" sz="3600" i="1" dirty="0"/>
              <a:t>Michigan State University (USA);</a:t>
            </a:r>
            <a:r>
              <a:rPr lang="en-US" sz="3600" dirty="0"/>
              <a:t> </a:t>
            </a:r>
            <a:r>
              <a:rPr lang="cs-CZ" sz="3600" dirty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 dirty="0"/>
              <a:t>Independent Researcher;</a:t>
            </a:r>
            <a:r>
              <a:rPr lang="en-US" sz="3600" dirty="0"/>
              <a:t> Mike Slater, </a:t>
            </a:r>
            <a:r>
              <a:rPr lang="en-US" sz="3600" i="1" dirty="0"/>
              <a:t>The Ohio State University (USA)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185"/>
              </p:ext>
            </p:extLst>
          </p:nvPr>
        </p:nvGraphicFramePr>
        <p:xfrm>
          <a:off x="14706245" y="1179315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:a16="http://schemas.microsoft.com/office/drawing/2014/main" val="3434945954"/>
                    </a:ext>
                  </a:extLst>
                </a:gridCol>
              </a:tblGrid>
              <a:tr h="15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51255" y="17675794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pic>
        <p:nvPicPr>
          <p:cNvPr id="10" name="Obrázek 2">
            <a:extLst>
              <a:ext uri="{FF2B5EF4-FFF2-40B4-BE49-F238E27FC236}">
                <a16:creationId xmlns:a16="http://schemas.microsoft.com/office/drawing/2014/main" id="{3DC5D232-8F30-B13E-9121-2D1F0B21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283127"/>
            <a:ext cx="9486542" cy="77927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8198806"/>
            <a:ext cx="1995215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</p:spTree>
    <p:extLst>
      <p:ext uri="{BB962C8B-B14F-4D97-AF65-F5344CB8AC3E}">
        <p14:creationId xmlns:p14="http://schemas.microsoft.com/office/powerpoint/2010/main" val="3887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1464</Words>
  <Application>Microsoft Office PowerPoint</Application>
  <PresentationFormat>Custom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RAMASWAMY</dc:creator>
  <cp:lastModifiedBy>ASHWIN RAMASWAMY</cp:lastModifiedBy>
  <cp:revision>2</cp:revision>
  <dcterms:created xsi:type="dcterms:W3CDTF">2022-05-20T12:46:55Z</dcterms:created>
  <dcterms:modified xsi:type="dcterms:W3CDTF">2022-05-20T14:58:28Z</dcterms:modified>
</cp:coreProperties>
</file>