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10688638" cy="75628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ers-Jackson, Ashley" initials="SA" lastIdx="6" clrIdx="0">
    <p:extLst>
      <p:ext uri="{19B8F6BF-5375-455C-9EA6-DF929625EA0E}">
        <p15:presenceInfo xmlns:p15="http://schemas.microsoft.com/office/powerpoint/2012/main" userId="S-1-5-21-135449833-236529722-1300305565-833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F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417"/>
    <p:restoredTop sz="94586"/>
  </p:normalViewPr>
  <p:slideViewPr>
    <p:cSldViewPr snapToGrid="0" snapToObjects="1">
      <p:cViewPr varScale="1">
        <p:scale>
          <a:sx n="76" d="100"/>
          <a:sy n="76" d="100"/>
        </p:scale>
        <p:origin x="180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1648" y="1237717"/>
            <a:ext cx="9085342" cy="2632992"/>
          </a:xfrm>
        </p:spPr>
        <p:txBody>
          <a:bodyPr anchor="b"/>
          <a:lstStyle>
            <a:lvl1pPr algn="ctr">
              <a:defRPr sz="6617"/>
            </a:lvl1pPr>
          </a:lstStyle>
          <a:p>
            <a:r>
              <a:rPr lang="en-US"/>
              <a:t>Click to edit Master title style</a:t>
            </a:r>
            <a:endParaRPr lang="en-US" dirty="0"/>
          </a:p>
        </p:txBody>
      </p:sp>
      <p:sp>
        <p:nvSpPr>
          <p:cNvPr id="3" name="Subtitle 2"/>
          <p:cNvSpPr>
            <a:spLocks noGrp="1"/>
          </p:cNvSpPr>
          <p:nvPr>
            <p:ph type="subTitle" idx="1"/>
          </p:nvPr>
        </p:nvSpPr>
        <p:spPr>
          <a:xfrm>
            <a:off x="1336080" y="3972247"/>
            <a:ext cx="8016479" cy="1825938"/>
          </a:xfrm>
        </p:spPr>
        <p:txBody>
          <a:bodyPr/>
          <a:lstStyle>
            <a:lvl1pPr marL="0" indent="0" algn="ctr">
              <a:buNone/>
              <a:defRPr sz="2647"/>
            </a:lvl1pPr>
            <a:lvl2pPr marL="504200" indent="0" algn="ctr">
              <a:buNone/>
              <a:defRPr sz="2206"/>
            </a:lvl2pPr>
            <a:lvl3pPr marL="1008400" indent="0" algn="ctr">
              <a:buNone/>
              <a:defRPr sz="1985"/>
            </a:lvl3pPr>
            <a:lvl4pPr marL="1512600" indent="0" algn="ctr">
              <a:buNone/>
              <a:defRPr sz="1764"/>
            </a:lvl4pPr>
            <a:lvl5pPr marL="2016801" indent="0" algn="ctr">
              <a:buNone/>
              <a:defRPr sz="1764"/>
            </a:lvl5pPr>
            <a:lvl6pPr marL="2521001" indent="0" algn="ctr">
              <a:buNone/>
              <a:defRPr sz="1764"/>
            </a:lvl6pPr>
            <a:lvl7pPr marL="3025201" indent="0" algn="ctr">
              <a:buNone/>
              <a:defRPr sz="1764"/>
            </a:lvl7pPr>
            <a:lvl8pPr marL="3529401" indent="0" algn="ctr">
              <a:buNone/>
              <a:defRPr sz="1764"/>
            </a:lvl8pPr>
            <a:lvl9pPr marL="4033601" indent="0" algn="ctr">
              <a:buNone/>
              <a:defRPr sz="17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A27DF-E395-034D-9F18-8D83515BAE81}"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1C26F-DC74-F847-8B09-594D49FE8C12}" type="slidenum">
              <a:rPr lang="en-US" smtClean="0"/>
              <a:t>‹#›</a:t>
            </a:fld>
            <a:endParaRPr lang="en-US"/>
          </a:p>
        </p:txBody>
      </p:sp>
    </p:spTree>
    <p:extLst>
      <p:ext uri="{BB962C8B-B14F-4D97-AF65-F5344CB8AC3E}">
        <p14:creationId xmlns:p14="http://schemas.microsoft.com/office/powerpoint/2010/main" val="3063952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A27DF-E395-034D-9F18-8D83515BAE81}"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1C26F-DC74-F847-8B09-594D49FE8C12}" type="slidenum">
              <a:rPr lang="en-US" smtClean="0"/>
              <a:t>‹#›</a:t>
            </a:fld>
            <a:endParaRPr lang="en-US"/>
          </a:p>
        </p:txBody>
      </p:sp>
    </p:spTree>
    <p:extLst>
      <p:ext uri="{BB962C8B-B14F-4D97-AF65-F5344CB8AC3E}">
        <p14:creationId xmlns:p14="http://schemas.microsoft.com/office/powerpoint/2010/main" val="4120304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49057" y="402652"/>
            <a:ext cx="2304738" cy="64091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4844" y="402652"/>
            <a:ext cx="6780605" cy="64091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A27DF-E395-034D-9F18-8D83515BAE81}"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1C26F-DC74-F847-8B09-594D49FE8C12}" type="slidenum">
              <a:rPr lang="en-US" smtClean="0"/>
              <a:t>‹#›</a:t>
            </a:fld>
            <a:endParaRPr lang="en-US"/>
          </a:p>
        </p:txBody>
      </p:sp>
    </p:spTree>
    <p:extLst>
      <p:ext uri="{BB962C8B-B14F-4D97-AF65-F5344CB8AC3E}">
        <p14:creationId xmlns:p14="http://schemas.microsoft.com/office/powerpoint/2010/main" val="399779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A27DF-E395-034D-9F18-8D83515BAE81}"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1C26F-DC74-F847-8B09-594D49FE8C12}" type="slidenum">
              <a:rPr lang="en-US" smtClean="0"/>
              <a:t>‹#›</a:t>
            </a:fld>
            <a:endParaRPr lang="en-US"/>
          </a:p>
        </p:txBody>
      </p:sp>
    </p:spTree>
    <p:extLst>
      <p:ext uri="{BB962C8B-B14F-4D97-AF65-F5344CB8AC3E}">
        <p14:creationId xmlns:p14="http://schemas.microsoft.com/office/powerpoint/2010/main" val="382927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9278" y="1885463"/>
            <a:ext cx="9218950" cy="3145935"/>
          </a:xfrm>
        </p:spPr>
        <p:txBody>
          <a:bodyPr anchor="b"/>
          <a:lstStyle>
            <a:lvl1pPr>
              <a:defRPr sz="6617"/>
            </a:lvl1pPr>
          </a:lstStyle>
          <a:p>
            <a:r>
              <a:rPr lang="en-US"/>
              <a:t>Click to edit Master title style</a:t>
            </a:r>
            <a:endParaRPr lang="en-US" dirty="0"/>
          </a:p>
        </p:txBody>
      </p:sp>
      <p:sp>
        <p:nvSpPr>
          <p:cNvPr id="3" name="Text Placeholder 2"/>
          <p:cNvSpPr>
            <a:spLocks noGrp="1"/>
          </p:cNvSpPr>
          <p:nvPr>
            <p:ph type="body" idx="1"/>
          </p:nvPr>
        </p:nvSpPr>
        <p:spPr>
          <a:xfrm>
            <a:off x="729278" y="5061159"/>
            <a:ext cx="9218950" cy="1654373"/>
          </a:xfrm>
        </p:spPr>
        <p:txBody>
          <a:bodyPr/>
          <a:lstStyle>
            <a:lvl1pPr marL="0" indent="0">
              <a:buNone/>
              <a:defRPr sz="2647">
                <a:solidFill>
                  <a:schemeClr val="tx1"/>
                </a:solidFill>
              </a:defRPr>
            </a:lvl1pPr>
            <a:lvl2pPr marL="504200" indent="0">
              <a:buNone/>
              <a:defRPr sz="2206">
                <a:solidFill>
                  <a:schemeClr val="tx1">
                    <a:tint val="75000"/>
                  </a:schemeClr>
                </a:solidFill>
              </a:defRPr>
            </a:lvl2pPr>
            <a:lvl3pPr marL="1008400" indent="0">
              <a:buNone/>
              <a:defRPr sz="1985">
                <a:solidFill>
                  <a:schemeClr val="tx1">
                    <a:tint val="75000"/>
                  </a:schemeClr>
                </a:solidFill>
              </a:defRPr>
            </a:lvl3pPr>
            <a:lvl4pPr marL="1512600" indent="0">
              <a:buNone/>
              <a:defRPr sz="1764">
                <a:solidFill>
                  <a:schemeClr val="tx1">
                    <a:tint val="75000"/>
                  </a:schemeClr>
                </a:solidFill>
              </a:defRPr>
            </a:lvl4pPr>
            <a:lvl5pPr marL="2016801" indent="0">
              <a:buNone/>
              <a:defRPr sz="1764">
                <a:solidFill>
                  <a:schemeClr val="tx1">
                    <a:tint val="75000"/>
                  </a:schemeClr>
                </a:solidFill>
              </a:defRPr>
            </a:lvl5pPr>
            <a:lvl6pPr marL="2521001" indent="0">
              <a:buNone/>
              <a:defRPr sz="1764">
                <a:solidFill>
                  <a:schemeClr val="tx1">
                    <a:tint val="75000"/>
                  </a:schemeClr>
                </a:solidFill>
              </a:defRPr>
            </a:lvl6pPr>
            <a:lvl7pPr marL="3025201" indent="0">
              <a:buNone/>
              <a:defRPr sz="1764">
                <a:solidFill>
                  <a:schemeClr val="tx1">
                    <a:tint val="75000"/>
                  </a:schemeClr>
                </a:solidFill>
              </a:defRPr>
            </a:lvl7pPr>
            <a:lvl8pPr marL="3529401" indent="0">
              <a:buNone/>
              <a:defRPr sz="1764">
                <a:solidFill>
                  <a:schemeClr val="tx1">
                    <a:tint val="75000"/>
                  </a:schemeClr>
                </a:solidFill>
              </a:defRPr>
            </a:lvl8pPr>
            <a:lvl9pPr marL="4033601" indent="0">
              <a:buNone/>
              <a:defRPr sz="176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4A27DF-E395-034D-9F18-8D83515BAE81}"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1C26F-DC74-F847-8B09-594D49FE8C12}" type="slidenum">
              <a:rPr lang="en-US" smtClean="0"/>
              <a:t>‹#›</a:t>
            </a:fld>
            <a:endParaRPr lang="en-US"/>
          </a:p>
        </p:txBody>
      </p:sp>
    </p:spTree>
    <p:extLst>
      <p:ext uri="{BB962C8B-B14F-4D97-AF65-F5344CB8AC3E}">
        <p14:creationId xmlns:p14="http://schemas.microsoft.com/office/powerpoint/2010/main" val="230487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4844" y="2013259"/>
            <a:ext cx="4542671"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11123" y="2013259"/>
            <a:ext cx="4542671" cy="4798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4A27DF-E395-034D-9F18-8D83515BAE81}"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1C26F-DC74-F847-8B09-594D49FE8C12}" type="slidenum">
              <a:rPr lang="en-US" smtClean="0"/>
              <a:t>‹#›</a:t>
            </a:fld>
            <a:endParaRPr lang="en-US"/>
          </a:p>
        </p:txBody>
      </p:sp>
    </p:spTree>
    <p:extLst>
      <p:ext uri="{BB962C8B-B14F-4D97-AF65-F5344CB8AC3E}">
        <p14:creationId xmlns:p14="http://schemas.microsoft.com/office/powerpoint/2010/main" val="325520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236" y="402654"/>
            <a:ext cx="9218950" cy="1461801"/>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6237" y="1853949"/>
            <a:ext cx="4521794" cy="908592"/>
          </a:xfrm>
        </p:spPr>
        <p:txBody>
          <a:bodyPr anchor="b"/>
          <a:lstStyle>
            <a:lvl1pPr marL="0" indent="0">
              <a:buNone/>
              <a:defRPr sz="2647" b="1"/>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4" name="Content Placeholder 3"/>
          <p:cNvSpPr>
            <a:spLocks noGrp="1"/>
          </p:cNvSpPr>
          <p:nvPr>
            <p:ph sz="half" idx="2"/>
          </p:nvPr>
        </p:nvSpPr>
        <p:spPr>
          <a:xfrm>
            <a:off x="736237" y="2762541"/>
            <a:ext cx="4521794"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11124" y="1853949"/>
            <a:ext cx="4544063" cy="908592"/>
          </a:xfrm>
        </p:spPr>
        <p:txBody>
          <a:bodyPr anchor="b"/>
          <a:lstStyle>
            <a:lvl1pPr marL="0" indent="0">
              <a:buNone/>
              <a:defRPr sz="2647" b="1"/>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6" name="Content Placeholder 5"/>
          <p:cNvSpPr>
            <a:spLocks noGrp="1"/>
          </p:cNvSpPr>
          <p:nvPr>
            <p:ph sz="quarter" idx="4"/>
          </p:nvPr>
        </p:nvSpPr>
        <p:spPr>
          <a:xfrm>
            <a:off x="5411124" y="2762541"/>
            <a:ext cx="4544063" cy="4063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A27DF-E395-034D-9F18-8D83515BAE81}"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1C26F-DC74-F847-8B09-594D49FE8C12}" type="slidenum">
              <a:rPr lang="en-US" smtClean="0"/>
              <a:t>‹#›</a:t>
            </a:fld>
            <a:endParaRPr lang="en-US"/>
          </a:p>
        </p:txBody>
      </p:sp>
    </p:spTree>
    <p:extLst>
      <p:ext uri="{BB962C8B-B14F-4D97-AF65-F5344CB8AC3E}">
        <p14:creationId xmlns:p14="http://schemas.microsoft.com/office/powerpoint/2010/main" val="2223428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4A27DF-E395-034D-9F18-8D83515BAE81}"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1C26F-DC74-F847-8B09-594D49FE8C12}" type="slidenum">
              <a:rPr lang="en-US" smtClean="0"/>
              <a:t>‹#›</a:t>
            </a:fld>
            <a:endParaRPr lang="en-US"/>
          </a:p>
        </p:txBody>
      </p:sp>
    </p:spTree>
    <p:extLst>
      <p:ext uri="{BB962C8B-B14F-4D97-AF65-F5344CB8AC3E}">
        <p14:creationId xmlns:p14="http://schemas.microsoft.com/office/powerpoint/2010/main" val="826470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A27DF-E395-034D-9F18-8D83515BAE81}"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1C26F-DC74-F847-8B09-594D49FE8C12}" type="slidenum">
              <a:rPr lang="en-US" smtClean="0"/>
              <a:t>‹#›</a:t>
            </a:fld>
            <a:endParaRPr lang="en-US"/>
          </a:p>
        </p:txBody>
      </p:sp>
    </p:spTree>
    <p:extLst>
      <p:ext uri="{BB962C8B-B14F-4D97-AF65-F5344CB8AC3E}">
        <p14:creationId xmlns:p14="http://schemas.microsoft.com/office/powerpoint/2010/main" val="2092168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236" y="504190"/>
            <a:ext cx="3447364" cy="1764665"/>
          </a:xfrm>
        </p:spPr>
        <p:txBody>
          <a:bodyPr anchor="b"/>
          <a:lstStyle>
            <a:lvl1pPr>
              <a:defRPr sz="3529"/>
            </a:lvl1pPr>
          </a:lstStyle>
          <a:p>
            <a:r>
              <a:rPr lang="en-US"/>
              <a:t>Click to edit Master title style</a:t>
            </a:r>
            <a:endParaRPr lang="en-US" dirty="0"/>
          </a:p>
        </p:txBody>
      </p:sp>
      <p:sp>
        <p:nvSpPr>
          <p:cNvPr id="3" name="Content Placeholder 2"/>
          <p:cNvSpPr>
            <a:spLocks noGrp="1"/>
          </p:cNvSpPr>
          <p:nvPr>
            <p:ph idx="1"/>
          </p:nvPr>
        </p:nvSpPr>
        <p:spPr>
          <a:xfrm>
            <a:off x="4544063" y="1088912"/>
            <a:ext cx="5411123" cy="5374525"/>
          </a:xfrm>
        </p:spPr>
        <p:txBody>
          <a:bodyPr/>
          <a:lstStyle>
            <a:lvl1pPr>
              <a:defRPr sz="3529"/>
            </a:lvl1pPr>
            <a:lvl2pPr>
              <a:defRPr sz="3088"/>
            </a:lvl2pPr>
            <a:lvl3pPr>
              <a:defRPr sz="2647"/>
            </a:lvl3pPr>
            <a:lvl4pPr>
              <a:defRPr sz="2206"/>
            </a:lvl4pPr>
            <a:lvl5pPr>
              <a:defRPr sz="2206"/>
            </a:lvl5pPr>
            <a:lvl6pPr>
              <a:defRPr sz="2206"/>
            </a:lvl6pPr>
            <a:lvl7pPr>
              <a:defRPr sz="2206"/>
            </a:lvl7pPr>
            <a:lvl8pPr>
              <a:defRPr sz="2206"/>
            </a:lvl8pPr>
            <a:lvl9pPr>
              <a:defRPr sz="22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236" y="2268855"/>
            <a:ext cx="3447364" cy="4203335"/>
          </a:xfrm>
        </p:spPr>
        <p:txBody>
          <a:bodyPr/>
          <a:lstStyle>
            <a:lvl1pPr marL="0" indent="0">
              <a:buNone/>
              <a:defRPr sz="1764"/>
            </a:lvl1pPr>
            <a:lvl2pPr marL="504200" indent="0">
              <a:buNone/>
              <a:defRPr sz="1544"/>
            </a:lvl2pPr>
            <a:lvl3pPr marL="1008400" indent="0">
              <a:buNone/>
              <a:defRPr sz="1323"/>
            </a:lvl3pPr>
            <a:lvl4pPr marL="1512600" indent="0">
              <a:buNone/>
              <a:defRPr sz="1103"/>
            </a:lvl4pPr>
            <a:lvl5pPr marL="2016801" indent="0">
              <a:buNone/>
              <a:defRPr sz="1103"/>
            </a:lvl5pPr>
            <a:lvl6pPr marL="2521001" indent="0">
              <a:buNone/>
              <a:defRPr sz="1103"/>
            </a:lvl6pPr>
            <a:lvl7pPr marL="3025201" indent="0">
              <a:buNone/>
              <a:defRPr sz="1103"/>
            </a:lvl7pPr>
            <a:lvl8pPr marL="3529401" indent="0">
              <a:buNone/>
              <a:defRPr sz="1103"/>
            </a:lvl8pPr>
            <a:lvl9pPr marL="4033601" indent="0">
              <a:buNone/>
              <a:defRPr sz="1103"/>
            </a:lvl9pPr>
          </a:lstStyle>
          <a:p>
            <a:pPr lvl="0"/>
            <a:r>
              <a:rPr lang="en-US"/>
              <a:t>Click to edit Master text styles</a:t>
            </a:r>
          </a:p>
        </p:txBody>
      </p:sp>
      <p:sp>
        <p:nvSpPr>
          <p:cNvPr id="5" name="Date Placeholder 4"/>
          <p:cNvSpPr>
            <a:spLocks noGrp="1"/>
          </p:cNvSpPr>
          <p:nvPr>
            <p:ph type="dt" sz="half" idx="10"/>
          </p:nvPr>
        </p:nvSpPr>
        <p:spPr/>
        <p:txBody>
          <a:bodyPr/>
          <a:lstStyle/>
          <a:p>
            <a:fld id="{334A27DF-E395-034D-9F18-8D83515BAE81}"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1C26F-DC74-F847-8B09-594D49FE8C12}" type="slidenum">
              <a:rPr lang="en-US" smtClean="0"/>
              <a:t>‹#›</a:t>
            </a:fld>
            <a:endParaRPr lang="en-US"/>
          </a:p>
        </p:txBody>
      </p:sp>
    </p:spTree>
    <p:extLst>
      <p:ext uri="{BB962C8B-B14F-4D97-AF65-F5344CB8AC3E}">
        <p14:creationId xmlns:p14="http://schemas.microsoft.com/office/powerpoint/2010/main" val="67499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236" y="504190"/>
            <a:ext cx="3447364" cy="1764665"/>
          </a:xfrm>
        </p:spPr>
        <p:txBody>
          <a:bodyPr anchor="b"/>
          <a:lstStyle>
            <a:lvl1pPr>
              <a:defRPr sz="3529"/>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4063" y="1088912"/>
            <a:ext cx="5411123" cy="5374525"/>
          </a:xfrm>
        </p:spPr>
        <p:txBody>
          <a:bodyPr anchor="t"/>
          <a:lstStyle>
            <a:lvl1pPr marL="0" indent="0">
              <a:buNone/>
              <a:defRPr sz="3529"/>
            </a:lvl1pPr>
            <a:lvl2pPr marL="504200" indent="0">
              <a:buNone/>
              <a:defRPr sz="3088"/>
            </a:lvl2pPr>
            <a:lvl3pPr marL="1008400" indent="0">
              <a:buNone/>
              <a:defRPr sz="2647"/>
            </a:lvl3pPr>
            <a:lvl4pPr marL="1512600" indent="0">
              <a:buNone/>
              <a:defRPr sz="2206"/>
            </a:lvl4pPr>
            <a:lvl5pPr marL="2016801" indent="0">
              <a:buNone/>
              <a:defRPr sz="2206"/>
            </a:lvl5pPr>
            <a:lvl6pPr marL="2521001" indent="0">
              <a:buNone/>
              <a:defRPr sz="2206"/>
            </a:lvl6pPr>
            <a:lvl7pPr marL="3025201" indent="0">
              <a:buNone/>
              <a:defRPr sz="2206"/>
            </a:lvl7pPr>
            <a:lvl8pPr marL="3529401" indent="0">
              <a:buNone/>
              <a:defRPr sz="2206"/>
            </a:lvl8pPr>
            <a:lvl9pPr marL="4033601" indent="0">
              <a:buNone/>
              <a:defRPr sz="2206"/>
            </a:lvl9pPr>
          </a:lstStyle>
          <a:p>
            <a:r>
              <a:rPr lang="en-US"/>
              <a:t>Click icon to add picture</a:t>
            </a:r>
            <a:endParaRPr lang="en-US" dirty="0"/>
          </a:p>
        </p:txBody>
      </p:sp>
      <p:sp>
        <p:nvSpPr>
          <p:cNvPr id="4" name="Text Placeholder 3"/>
          <p:cNvSpPr>
            <a:spLocks noGrp="1"/>
          </p:cNvSpPr>
          <p:nvPr>
            <p:ph type="body" sz="half" idx="2"/>
          </p:nvPr>
        </p:nvSpPr>
        <p:spPr>
          <a:xfrm>
            <a:off x="736236" y="2268855"/>
            <a:ext cx="3447364" cy="4203335"/>
          </a:xfrm>
        </p:spPr>
        <p:txBody>
          <a:bodyPr/>
          <a:lstStyle>
            <a:lvl1pPr marL="0" indent="0">
              <a:buNone/>
              <a:defRPr sz="1764"/>
            </a:lvl1pPr>
            <a:lvl2pPr marL="504200" indent="0">
              <a:buNone/>
              <a:defRPr sz="1544"/>
            </a:lvl2pPr>
            <a:lvl3pPr marL="1008400" indent="0">
              <a:buNone/>
              <a:defRPr sz="1323"/>
            </a:lvl3pPr>
            <a:lvl4pPr marL="1512600" indent="0">
              <a:buNone/>
              <a:defRPr sz="1103"/>
            </a:lvl4pPr>
            <a:lvl5pPr marL="2016801" indent="0">
              <a:buNone/>
              <a:defRPr sz="1103"/>
            </a:lvl5pPr>
            <a:lvl6pPr marL="2521001" indent="0">
              <a:buNone/>
              <a:defRPr sz="1103"/>
            </a:lvl6pPr>
            <a:lvl7pPr marL="3025201" indent="0">
              <a:buNone/>
              <a:defRPr sz="1103"/>
            </a:lvl7pPr>
            <a:lvl8pPr marL="3529401" indent="0">
              <a:buNone/>
              <a:defRPr sz="1103"/>
            </a:lvl8pPr>
            <a:lvl9pPr marL="4033601" indent="0">
              <a:buNone/>
              <a:defRPr sz="1103"/>
            </a:lvl9pPr>
          </a:lstStyle>
          <a:p>
            <a:pPr lvl="0"/>
            <a:r>
              <a:rPr lang="en-US"/>
              <a:t>Click to edit Master text styles</a:t>
            </a:r>
          </a:p>
        </p:txBody>
      </p:sp>
      <p:sp>
        <p:nvSpPr>
          <p:cNvPr id="5" name="Date Placeholder 4"/>
          <p:cNvSpPr>
            <a:spLocks noGrp="1"/>
          </p:cNvSpPr>
          <p:nvPr>
            <p:ph type="dt" sz="half" idx="10"/>
          </p:nvPr>
        </p:nvSpPr>
        <p:spPr/>
        <p:txBody>
          <a:bodyPr/>
          <a:lstStyle/>
          <a:p>
            <a:fld id="{334A27DF-E395-034D-9F18-8D83515BAE81}"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1C26F-DC74-F847-8B09-594D49FE8C12}" type="slidenum">
              <a:rPr lang="en-US" smtClean="0"/>
              <a:t>‹#›</a:t>
            </a:fld>
            <a:endParaRPr lang="en-US"/>
          </a:p>
        </p:txBody>
      </p:sp>
    </p:spTree>
    <p:extLst>
      <p:ext uri="{BB962C8B-B14F-4D97-AF65-F5344CB8AC3E}">
        <p14:creationId xmlns:p14="http://schemas.microsoft.com/office/powerpoint/2010/main" val="390396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4844" y="402654"/>
            <a:ext cx="9218950" cy="14618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4844" y="2013259"/>
            <a:ext cx="9218950" cy="47985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4844" y="7009643"/>
            <a:ext cx="2404944" cy="402652"/>
          </a:xfrm>
          <a:prstGeom prst="rect">
            <a:avLst/>
          </a:prstGeom>
        </p:spPr>
        <p:txBody>
          <a:bodyPr vert="horz" lIns="91440" tIns="45720" rIns="91440" bIns="45720" rtlCol="0" anchor="ctr"/>
          <a:lstStyle>
            <a:lvl1pPr algn="l">
              <a:defRPr sz="1323">
                <a:solidFill>
                  <a:schemeClr val="tx1">
                    <a:tint val="75000"/>
                  </a:schemeClr>
                </a:solidFill>
              </a:defRPr>
            </a:lvl1pPr>
          </a:lstStyle>
          <a:p>
            <a:fld id="{334A27DF-E395-034D-9F18-8D83515BAE81}" type="datetimeFigureOut">
              <a:rPr lang="en-US" smtClean="0"/>
              <a:t>5/19/2022</a:t>
            </a:fld>
            <a:endParaRPr lang="en-US"/>
          </a:p>
        </p:txBody>
      </p:sp>
      <p:sp>
        <p:nvSpPr>
          <p:cNvPr id="5" name="Footer Placeholder 4"/>
          <p:cNvSpPr>
            <a:spLocks noGrp="1"/>
          </p:cNvSpPr>
          <p:nvPr>
            <p:ph type="ftr" sz="quarter" idx="3"/>
          </p:nvPr>
        </p:nvSpPr>
        <p:spPr>
          <a:xfrm>
            <a:off x="3540612" y="7009643"/>
            <a:ext cx="3607415" cy="402652"/>
          </a:xfrm>
          <a:prstGeom prst="rect">
            <a:avLst/>
          </a:prstGeom>
        </p:spPr>
        <p:txBody>
          <a:bodyPr vert="horz" lIns="91440" tIns="45720" rIns="91440" bIns="45720" rtlCol="0" anchor="ctr"/>
          <a:lstStyle>
            <a:lvl1pPr algn="ctr">
              <a:defRPr sz="132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48850" y="7009643"/>
            <a:ext cx="2404944" cy="402652"/>
          </a:xfrm>
          <a:prstGeom prst="rect">
            <a:avLst/>
          </a:prstGeom>
        </p:spPr>
        <p:txBody>
          <a:bodyPr vert="horz" lIns="91440" tIns="45720" rIns="91440" bIns="45720" rtlCol="0" anchor="ctr"/>
          <a:lstStyle>
            <a:lvl1pPr algn="r">
              <a:defRPr sz="1323">
                <a:solidFill>
                  <a:schemeClr val="tx1">
                    <a:tint val="75000"/>
                  </a:schemeClr>
                </a:solidFill>
              </a:defRPr>
            </a:lvl1pPr>
          </a:lstStyle>
          <a:p>
            <a:fld id="{9BB1C26F-DC74-F847-8B09-594D49FE8C12}" type="slidenum">
              <a:rPr lang="en-US" smtClean="0"/>
              <a:t>‹#›</a:t>
            </a:fld>
            <a:endParaRPr lang="en-US"/>
          </a:p>
        </p:txBody>
      </p:sp>
    </p:spTree>
    <p:extLst>
      <p:ext uri="{BB962C8B-B14F-4D97-AF65-F5344CB8AC3E}">
        <p14:creationId xmlns:p14="http://schemas.microsoft.com/office/powerpoint/2010/main" val="15616678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08400" rtl="0" eaLnBrk="1" latinLnBrk="0" hangingPunct="1">
        <a:lnSpc>
          <a:spcPct val="90000"/>
        </a:lnSpc>
        <a:spcBef>
          <a:spcPct val="0"/>
        </a:spcBef>
        <a:buNone/>
        <a:defRPr sz="4852" kern="1200">
          <a:solidFill>
            <a:schemeClr val="tx1"/>
          </a:solidFill>
          <a:latin typeface="+mj-lt"/>
          <a:ea typeface="+mj-ea"/>
          <a:cs typeface="+mj-cs"/>
        </a:defRPr>
      </a:lvl1pPr>
    </p:titleStyle>
    <p:bodyStyle>
      <a:lvl1pPr marL="252100" indent="-252100" algn="l" defTabSz="1008400" rtl="0" eaLnBrk="1" latinLnBrk="0" hangingPunct="1">
        <a:lnSpc>
          <a:spcPct val="90000"/>
        </a:lnSpc>
        <a:spcBef>
          <a:spcPts val="1103"/>
        </a:spcBef>
        <a:buFont typeface="Arial" panose="020B0604020202020204" pitchFamily="34" charset="0"/>
        <a:buChar char="•"/>
        <a:defRPr sz="3088" kern="1200">
          <a:solidFill>
            <a:schemeClr val="tx1"/>
          </a:solidFill>
          <a:latin typeface="+mn-lt"/>
          <a:ea typeface="+mn-ea"/>
          <a:cs typeface="+mn-cs"/>
        </a:defRPr>
      </a:lvl1pPr>
      <a:lvl2pPr marL="756300" indent="-252100" algn="l" defTabSz="1008400" rtl="0" eaLnBrk="1" latinLnBrk="0" hangingPunct="1">
        <a:lnSpc>
          <a:spcPct val="90000"/>
        </a:lnSpc>
        <a:spcBef>
          <a:spcPts val="551"/>
        </a:spcBef>
        <a:buFont typeface="Arial" panose="020B0604020202020204" pitchFamily="34" charset="0"/>
        <a:buChar char="•"/>
        <a:defRPr sz="2647" kern="1200">
          <a:solidFill>
            <a:schemeClr val="tx1"/>
          </a:solidFill>
          <a:latin typeface="+mn-lt"/>
          <a:ea typeface="+mn-ea"/>
          <a:cs typeface="+mn-cs"/>
        </a:defRPr>
      </a:lvl2pPr>
      <a:lvl3pPr marL="1260500" indent="-252100" algn="l" defTabSz="1008400" rtl="0" eaLnBrk="1" latinLnBrk="0" hangingPunct="1">
        <a:lnSpc>
          <a:spcPct val="90000"/>
        </a:lnSpc>
        <a:spcBef>
          <a:spcPts val="551"/>
        </a:spcBef>
        <a:buFont typeface="Arial" panose="020B0604020202020204" pitchFamily="34" charset="0"/>
        <a:buChar char="•"/>
        <a:defRPr sz="2206" kern="1200">
          <a:solidFill>
            <a:schemeClr val="tx1"/>
          </a:solidFill>
          <a:latin typeface="+mn-lt"/>
          <a:ea typeface="+mn-ea"/>
          <a:cs typeface="+mn-cs"/>
        </a:defRPr>
      </a:lvl3pPr>
      <a:lvl4pPr marL="1764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4pPr>
      <a:lvl5pPr marL="22689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5pPr>
      <a:lvl6pPr marL="27731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6pPr>
      <a:lvl7pPr marL="32773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7pPr>
      <a:lvl8pPr marL="37815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8pPr>
      <a:lvl9pPr marL="4285701" indent="-252100" algn="l" defTabSz="1008400" rtl="0" eaLnBrk="1" latinLnBrk="0" hangingPunct="1">
        <a:lnSpc>
          <a:spcPct val="90000"/>
        </a:lnSpc>
        <a:spcBef>
          <a:spcPts val="551"/>
        </a:spcBef>
        <a:buFont typeface="Arial" panose="020B0604020202020204" pitchFamily="34" charset="0"/>
        <a:buChar char="•"/>
        <a:defRPr sz="1985" kern="1200">
          <a:solidFill>
            <a:schemeClr val="tx1"/>
          </a:solidFill>
          <a:latin typeface="+mn-lt"/>
          <a:ea typeface="+mn-ea"/>
          <a:cs typeface="+mn-cs"/>
        </a:defRPr>
      </a:lvl9pPr>
    </p:bodyStyle>
    <p:otherStyle>
      <a:defPPr>
        <a:defRPr lang="en-US"/>
      </a:defPPr>
      <a:lvl1pPr marL="0" algn="l" defTabSz="1008400" rtl="0" eaLnBrk="1" latinLnBrk="0" hangingPunct="1">
        <a:defRPr sz="1985" kern="1200">
          <a:solidFill>
            <a:schemeClr val="tx1"/>
          </a:solidFill>
          <a:latin typeface="+mn-lt"/>
          <a:ea typeface="+mn-ea"/>
          <a:cs typeface="+mn-cs"/>
        </a:defRPr>
      </a:lvl1pPr>
      <a:lvl2pPr marL="504200" algn="l" defTabSz="1008400" rtl="0" eaLnBrk="1" latinLnBrk="0" hangingPunct="1">
        <a:defRPr sz="1985" kern="1200">
          <a:solidFill>
            <a:schemeClr val="tx1"/>
          </a:solidFill>
          <a:latin typeface="+mn-lt"/>
          <a:ea typeface="+mn-ea"/>
          <a:cs typeface="+mn-cs"/>
        </a:defRPr>
      </a:lvl2pPr>
      <a:lvl3pPr marL="1008400" algn="l" defTabSz="1008400" rtl="0" eaLnBrk="1" latinLnBrk="0" hangingPunct="1">
        <a:defRPr sz="1985" kern="1200">
          <a:solidFill>
            <a:schemeClr val="tx1"/>
          </a:solidFill>
          <a:latin typeface="+mn-lt"/>
          <a:ea typeface="+mn-ea"/>
          <a:cs typeface="+mn-cs"/>
        </a:defRPr>
      </a:lvl3pPr>
      <a:lvl4pPr marL="1512600" algn="l" defTabSz="1008400" rtl="0" eaLnBrk="1" latinLnBrk="0" hangingPunct="1">
        <a:defRPr sz="1985" kern="1200">
          <a:solidFill>
            <a:schemeClr val="tx1"/>
          </a:solidFill>
          <a:latin typeface="+mn-lt"/>
          <a:ea typeface="+mn-ea"/>
          <a:cs typeface="+mn-cs"/>
        </a:defRPr>
      </a:lvl4pPr>
      <a:lvl5pPr marL="2016801" algn="l" defTabSz="1008400" rtl="0" eaLnBrk="1" latinLnBrk="0" hangingPunct="1">
        <a:defRPr sz="1985" kern="1200">
          <a:solidFill>
            <a:schemeClr val="tx1"/>
          </a:solidFill>
          <a:latin typeface="+mn-lt"/>
          <a:ea typeface="+mn-ea"/>
          <a:cs typeface="+mn-cs"/>
        </a:defRPr>
      </a:lvl5pPr>
      <a:lvl6pPr marL="2521001" algn="l" defTabSz="1008400" rtl="0" eaLnBrk="1" latinLnBrk="0" hangingPunct="1">
        <a:defRPr sz="1985" kern="1200">
          <a:solidFill>
            <a:schemeClr val="tx1"/>
          </a:solidFill>
          <a:latin typeface="+mn-lt"/>
          <a:ea typeface="+mn-ea"/>
          <a:cs typeface="+mn-cs"/>
        </a:defRPr>
      </a:lvl6pPr>
      <a:lvl7pPr marL="3025201" algn="l" defTabSz="1008400" rtl="0" eaLnBrk="1" latinLnBrk="0" hangingPunct="1">
        <a:defRPr sz="1985" kern="1200">
          <a:solidFill>
            <a:schemeClr val="tx1"/>
          </a:solidFill>
          <a:latin typeface="+mn-lt"/>
          <a:ea typeface="+mn-ea"/>
          <a:cs typeface="+mn-cs"/>
        </a:defRPr>
      </a:lvl7pPr>
      <a:lvl8pPr marL="3529401" algn="l" defTabSz="1008400" rtl="0" eaLnBrk="1" latinLnBrk="0" hangingPunct="1">
        <a:defRPr sz="1985" kern="1200">
          <a:solidFill>
            <a:schemeClr val="tx1"/>
          </a:solidFill>
          <a:latin typeface="+mn-lt"/>
          <a:ea typeface="+mn-ea"/>
          <a:cs typeface="+mn-cs"/>
        </a:defRPr>
      </a:lvl8pPr>
      <a:lvl9pPr marL="4033601" algn="l" defTabSz="100840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35CFCE93-3E3C-3942-BA9B-5A0BC45AB34C}"/>
              </a:ext>
            </a:extLst>
          </p:cNvPr>
          <p:cNvSpPr/>
          <p:nvPr/>
        </p:nvSpPr>
        <p:spPr>
          <a:xfrm>
            <a:off x="0" y="76843"/>
            <a:ext cx="10688638" cy="792734"/>
          </a:xfrm>
          <a:prstGeom prst="rect">
            <a:avLst/>
          </a:prstGeom>
          <a:solidFill>
            <a:srgbClr val="1F4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t>Simulating Components of the Reinforcing Spirals Model and Spiral of Silence: An Agent-Based Modeling Approach</a:t>
            </a:r>
            <a:endParaRPr lang="en-US" sz="700" b="1" i="1" dirty="0"/>
          </a:p>
          <a:p>
            <a:r>
              <a:rPr lang="en-US" sz="1200" dirty="0" err="1"/>
              <a:t>František</a:t>
            </a:r>
            <a:r>
              <a:rPr lang="en-US" sz="1200" dirty="0"/>
              <a:t> Kalvas, University of West Bohemia (Czech Republic), Ashley Sanders-Jackson, Michigan State University (USA), Ashwin Ramaswamy, Mike Slater, The Ohio State University (USA) </a:t>
            </a:r>
          </a:p>
        </p:txBody>
      </p:sp>
      <p:sp>
        <p:nvSpPr>
          <p:cNvPr id="9" name="TextBox 8">
            <a:extLst>
              <a:ext uri="{FF2B5EF4-FFF2-40B4-BE49-F238E27FC236}">
                <a16:creationId xmlns:a16="http://schemas.microsoft.com/office/drawing/2014/main" xmlns="" id="{520A9242-89D5-954E-8CB7-25F35FB5284D}"/>
              </a:ext>
            </a:extLst>
          </p:cNvPr>
          <p:cNvSpPr txBox="1"/>
          <p:nvPr/>
        </p:nvSpPr>
        <p:spPr>
          <a:xfrm>
            <a:off x="-37740" y="869577"/>
            <a:ext cx="4035997" cy="6155531"/>
          </a:xfrm>
          <a:prstGeom prst="rect">
            <a:avLst/>
          </a:prstGeom>
          <a:noFill/>
        </p:spPr>
        <p:txBody>
          <a:bodyPr wrap="square" rtlCol="0">
            <a:spAutoFit/>
          </a:bodyPr>
          <a:lstStyle/>
          <a:p>
            <a:pPr>
              <a:spcBef>
                <a:spcPts val="300"/>
              </a:spcBef>
              <a:spcAft>
                <a:spcPts val="300"/>
              </a:spcAft>
            </a:pPr>
            <a:r>
              <a:rPr lang="en-US" sz="1200" b="1" dirty="0">
                <a:solidFill>
                  <a:srgbClr val="034F39"/>
                </a:solidFill>
                <a:latin typeface="Helvetica" panose="020B0604020202020204" pitchFamily="34" charset="0"/>
                <a:cs typeface="Helvetica" panose="020B0604020202020204" pitchFamily="34" charset="0"/>
              </a:rPr>
              <a:t>INTRODUCTION</a:t>
            </a:r>
          </a:p>
          <a:p>
            <a:pPr marL="228600" indent="-228600">
              <a:spcBef>
                <a:spcPts val="300"/>
              </a:spcBef>
              <a:spcAft>
                <a:spcPts val="300"/>
              </a:spcAft>
              <a:buFont typeface="+mj-lt"/>
              <a:buAutoNum type="arabicPeriod"/>
            </a:pPr>
            <a:r>
              <a:rPr lang="en-US" sz="1100" dirty="0">
                <a:latin typeface="Helvetica" panose="020B0604020202020204" pitchFamily="34" charset="0"/>
                <a:cs typeface="Helvetica" panose="020B0604020202020204" pitchFamily="34" charset="0"/>
              </a:rPr>
              <a:t>Polarization has significant impact on the ability to implement health and political change</a:t>
            </a:r>
          </a:p>
          <a:p>
            <a:pPr marL="228600" indent="-228600">
              <a:spcBef>
                <a:spcPts val="300"/>
              </a:spcBef>
              <a:spcAft>
                <a:spcPts val="300"/>
              </a:spcAft>
              <a:buFont typeface="+mj-lt"/>
              <a:buAutoNum type="arabicPeriod"/>
            </a:pPr>
            <a:r>
              <a:rPr lang="en-US" sz="1100" dirty="0">
                <a:latin typeface="Helvetica" panose="020B0604020202020204" pitchFamily="34" charset="0"/>
                <a:cs typeface="Helvetica" panose="020B0604020202020204" pitchFamily="34" charset="0"/>
              </a:rPr>
              <a:t>Spiral of Silence and Reinforcing Spirals are two dynamic models that describe the polarization processes</a:t>
            </a:r>
          </a:p>
          <a:p>
            <a:pPr marL="228600" indent="-228600">
              <a:spcBef>
                <a:spcPts val="300"/>
              </a:spcBef>
              <a:spcAft>
                <a:spcPts val="300"/>
              </a:spcAft>
              <a:buFont typeface="+mj-lt"/>
              <a:buAutoNum type="arabicPeriod"/>
            </a:pPr>
            <a:r>
              <a:rPr lang="en-US" sz="1100" dirty="0">
                <a:latin typeface="Helvetica" panose="020B0604020202020204" pitchFamily="34" charset="0"/>
                <a:cs typeface="Helvetica" panose="020B0604020202020204" pitchFamily="34" charset="0"/>
              </a:rPr>
              <a:t>We apply agent-based modeling approaches to elucidate theoretical underpinnings and understand the dynamic processes to reach equilibrium states for communication networks</a:t>
            </a:r>
          </a:p>
          <a:p>
            <a:pPr marL="228600" indent="-228600">
              <a:spcBef>
                <a:spcPts val="300"/>
              </a:spcBef>
              <a:spcAft>
                <a:spcPts val="300"/>
              </a:spcAft>
              <a:buFont typeface="+mj-lt"/>
              <a:buAutoNum type="arabicPeriod"/>
            </a:pPr>
            <a:r>
              <a:rPr lang="en-US" sz="1100" dirty="0">
                <a:latin typeface="Helvetica" panose="020B0604020202020204" pitchFamily="34" charset="0"/>
                <a:cs typeface="Helvetica" panose="020B0604020202020204" pitchFamily="34" charset="0"/>
              </a:rPr>
              <a:t>We describe methodological processes and empirical findings to developing these models</a:t>
            </a:r>
          </a:p>
          <a:p>
            <a:pPr>
              <a:spcBef>
                <a:spcPts val="300"/>
              </a:spcBef>
              <a:spcAft>
                <a:spcPts val="300"/>
              </a:spcAft>
            </a:pPr>
            <a:r>
              <a:rPr lang="en-US" sz="1200" b="1" dirty="0">
                <a:solidFill>
                  <a:srgbClr val="034F39"/>
                </a:solidFill>
                <a:latin typeface="Helvetica" panose="020B0604020202020204" pitchFamily="34" charset="0"/>
                <a:cs typeface="Helvetica" panose="020B0604020202020204" pitchFamily="34" charset="0"/>
              </a:rPr>
              <a:t>RESEARCH QUESTIONS</a:t>
            </a:r>
            <a:endParaRPr lang="en-US" sz="1200" dirty="0">
              <a:latin typeface="Helvetica" panose="020B0604020202020204" pitchFamily="34" charset="0"/>
              <a:cs typeface="Helvetica" panose="020B0604020202020204" pitchFamily="34" charset="0"/>
            </a:endParaRPr>
          </a:p>
          <a:p>
            <a:pPr>
              <a:spcBef>
                <a:spcPts val="300"/>
              </a:spcBef>
              <a:spcAft>
                <a:spcPts val="300"/>
              </a:spcAft>
            </a:pPr>
            <a:r>
              <a:rPr lang="en-US" sz="1100" dirty="0">
                <a:latin typeface="Helvetica" panose="020B0604020202020204" pitchFamily="34" charset="0"/>
                <a:cs typeface="Helvetica" panose="020B0604020202020204" pitchFamily="34" charset="0"/>
              </a:rPr>
              <a:t>RQ1: Can the </a:t>
            </a:r>
            <a:r>
              <a:rPr lang="en-US" sz="1100" dirty="0" err="1">
                <a:latin typeface="Helvetica" panose="020B0604020202020204" pitchFamily="34" charset="0"/>
                <a:cs typeface="Helvetica" panose="020B0604020202020204" pitchFamily="34" charset="0"/>
              </a:rPr>
              <a:t>Hegselmann</a:t>
            </a:r>
            <a:r>
              <a:rPr lang="en-US" sz="1100" dirty="0">
                <a:latin typeface="Helvetica" panose="020B0604020202020204" pitchFamily="34" charset="0"/>
                <a:cs typeface="Helvetica" panose="020B0604020202020204" pitchFamily="34" charset="0"/>
              </a:rPr>
              <a:t>-Krause algorithm create converging networks?</a:t>
            </a:r>
          </a:p>
          <a:p>
            <a:r>
              <a:rPr lang="en-US" sz="1100" dirty="0">
                <a:latin typeface="Helvetica" panose="020B0604020202020204" pitchFamily="34" charset="0"/>
                <a:cs typeface="Helvetica" panose="020B0604020202020204" pitchFamily="34" charset="0"/>
              </a:rPr>
              <a:t>RQ2: How does willingness to connect impact model development?</a:t>
            </a:r>
          </a:p>
          <a:p>
            <a:r>
              <a:rPr lang="en-US" sz="1100" dirty="0">
                <a:latin typeface="Helvetica" panose="020B0604020202020204" pitchFamily="34" charset="0"/>
                <a:cs typeface="Helvetica" panose="020B0604020202020204" pitchFamily="34" charset="0"/>
              </a:rPr>
              <a:t>RQ3: How does perceived similarity between individuals impact model development?</a:t>
            </a:r>
          </a:p>
          <a:p>
            <a:r>
              <a:rPr lang="en-US" sz="1100" dirty="0">
                <a:latin typeface="Helvetica" panose="020B0604020202020204" pitchFamily="34" charset="0"/>
                <a:cs typeface="Helvetica" panose="020B0604020202020204" pitchFamily="34" charset="0"/>
              </a:rPr>
              <a:t>RQ4: How does tolerance for different impact model development?</a:t>
            </a:r>
          </a:p>
          <a:p>
            <a:r>
              <a:rPr lang="en-US" sz="1100" dirty="0">
                <a:latin typeface="Helvetica" panose="020B0604020202020204" pitchFamily="34" charset="0"/>
                <a:cs typeface="Helvetica" panose="020B0604020202020204" pitchFamily="34" charset="0"/>
              </a:rPr>
              <a:t>RQ5: Does doe pressure to conform impact model development?</a:t>
            </a:r>
          </a:p>
          <a:p>
            <a:pPr>
              <a:spcBef>
                <a:spcPts val="300"/>
              </a:spcBef>
              <a:spcAft>
                <a:spcPts val="300"/>
              </a:spcAft>
            </a:pPr>
            <a:r>
              <a:rPr lang="en-US" sz="1200" b="1" dirty="0">
                <a:solidFill>
                  <a:srgbClr val="034F39"/>
                </a:solidFill>
                <a:latin typeface="Helvetica" panose="020B0604020202020204" pitchFamily="34" charset="0"/>
              </a:rPr>
              <a:t>METHODS</a:t>
            </a:r>
          </a:p>
          <a:p>
            <a:pPr>
              <a:spcBef>
                <a:spcPts val="300"/>
              </a:spcBef>
              <a:spcAft>
                <a:spcPts val="300"/>
              </a:spcAft>
            </a:pPr>
            <a:r>
              <a:rPr lang="en-US" sz="1100" b="1" dirty="0" err="1">
                <a:latin typeface="Helvetica" panose="020B0604020202020204" pitchFamily="34" charset="0"/>
                <a:cs typeface="Helvetica" panose="020B0604020202020204" pitchFamily="34" charset="0"/>
              </a:rPr>
              <a:t>Netlogo</a:t>
            </a:r>
            <a:r>
              <a:rPr lang="en-US" sz="1100" b="1" dirty="0">
                <a:latin typeface="Helvetica" panose="020B0604020202020204" pitchFamily="34" charset="0"/>
                <a:cs typeface="Helvetica" panose="020B0604020202020204" pitchFamily="34" charset="0"/>
              </a:rPr>
              <a:t>. </a:t>
            </a:r>
            <a:r>
              <a:rPr lang="en-US" sz="1100" dirty="0">
                <a:latin typeface="Helvetica" panose="020B0604020202020204" pitchFamily="34" charset="0"/>
                <a:cs typeface="Helvetica" panose="020B0604020202020204" pitchFamily="34" charset="0"/>
              </a:rPr>
              <a:t>We utilize </a:t>
            </a:r>
            <a:r>
              <a:rPr lang="en-US" sz="1100" dirty="0" err="1">
                <a:latin typeface="Helvetica" panose="020B0604020202020204" pitchFamily="34" charset="0"/>
                <a:cs typeface="Helvetica" panose="020B0604020202020204" pitchFamily="34" charset="0"/>
              </a:rPr>
              <a:t>Netlogo</a:t>
            </a:r>
            <a:r>
              <a:rPr lang="en-US" sz="1100" dirty="0">
                <a:latin typeface="Helvetica" panose="020B0604020202020204" pitchFamily="34" charset="0"/>
                <a:cs typeface="Helvetica" panose="020B0604020202020204" pitchFamily="34" charset="0"/>
              </a:rPr>
              <a:t>, an agent-based modeling piece of software, to develop emergent systems to study the process of polarization</a:t>
            </a:r>
          </a:p>
          <a:p>
            <a:pPr>
              <a:spcBef>
                <a:spcPts val="300"/>
              </a:spcBef>
              <a:spcAft>
                <a:spcPts val="300"/>
              </a:spcAft>
            </a:pPr>
            <a:r>
              <a:rPr lang="en-US" sz="1100" b="1" dirty="0" err="1">
                <a:latin typeface="Helvetica" panose="020B0604020202020204" pitchFamily="34" charset="0"/>
                <a:cs typeface="Helvetica" panose="020B0604020202020204" pitchFamily="34" charset="0"/>
              </a:rPr>
              <a:t>Hegselmann</a:t>
            </a:r>
            <a:r>
              <a:rPr lang="en-US" sz="1100" b="1" dirty="0">
                <a:latin typeface="Helvetica" panose="020B0604020202020204" pitchFamily="34" charset="0"/>
                <a:cs typeface="Helvetica" panose="020B0604020202020204" pitchFamily="34" charset="0"/>
              </a:rPr>
              <a:t>-Krause (HK).</a:t>
            </a:r>
          </a:p>
          <a:p>
            <a:pPr>
              <a:spcBef>
                <a:spcPts val="300"/>
              </a:spcBef>
              <a:spcAft>
                <a:spcPts val="300"/>
              </a:spcAft>
            </a:pPr>
            <a:r>
              <a:rPr lang="en-US" sz="1100" b="1" dirty="0">
                <a:latin typeface="Helvetica" panose="020B0604020202020204" pitchFamily="34" charset="0"/>
                <a:cs typeface="Helvetica" panose="020B0604020202020204" pitchFamily="34" charset="0"/>
              </a:rPr>
              <a:t>Stepwise regression.</a:t>
            </a:r>
            <a:r>
              <a:rPr lang="en-US" sz="1100" dirty="0">
                <a:latin typeface="Helvetica" panose="020B0604020202020204" pitchFamily="34" charset="0"/>
                <a:cs typeface="Helvetica" panose="020B0604020202020204" pitchFamily="34" charset="0"/>
              </a:rPr>
              <a:t> We completed a series of stepwise regression models to determine the impact of variables of interest on our ABM. We only display the final model on this handout.</a:t>
            </a:r>
            <a:endParaRPr lang="en-US" sz="1100" b="1" dirty="0">
              <a:latin typeface="Helvetica" panose="020B0604020202020204" pitchFamily="34" charset="0"/>
              <a:cs typeface="Helvetica" panose="020B0604020202020204" pitchFamily="34" charset="0"/>
            </a:endParaRPr>
          </a:p>
        </p:txBody>
      </p:sp>
      <p:sp>
        <p:nvSpPr>
          <p:cNvPr id="16" name="Rectangle 15">
            <a:extLst>
              <a:ext uri="{FF2B5EF4-FFF2-40B4-BE49-F238E27FC236}">
                <a16:creationId xmlns:a16="http://schemas.microsoft.com/office/drawing/2014/main" xmlns="" id="{69E652F3-DDE0-DD47-958B-A2A67A447728}"/>
              </a:ext>
            </a:extLst>
          </p:cNvPr>
          <p:cNvSpPr/>
          <p:nvPr/>
        </p:nvSpPr>
        <p:spPr>
          <a:xfrm>
            <a:off x="3998258" y="871996"/>
            <a:ext cx="6690379" cy="2492990"/>
          </a:xfrm>
          <a:prstGeom prst="rect">
            <a:avLst/>
          </a:prstGeom>
        </p:spPr>
        <p:txBody>
          <a:bodyPr wrap="square">
            <a:spAutoFit/>
          </a:bodyPr>
          <a:lstStyle/>
          <a:p>
            <a:pPr>
              <a:spcBef>
                <a:spcPts val="300"/>
              </a:spcBef>
              <a:spcAft>
                <a:spcPts val="300"/>
              </a:spcAft>
            </a:pPr>
            <a:r>
              <a:rPr lang="en-US" sz="1100" b="1" dirty="0">
                <a:solidFill>
                  <a:srgbClr val="034F39"/>
                </a:solidFill>
                <a:latin typeface="Helvetica" panose="020B0604020202020204" pitchFamily="34" charset="0"/>
              </a:rPr>
              <a:t>VARIABLES OF INTEREST</a:t>
            </a:r>
          </a:p>
          <a:p>
            <a:pPr>
              <a:spcBef>
                <a:spcPts val="300"/>
              </a:spcBef>
              <a:spcAft>
                <a:spcPts val="300"/>
              </a:spcAft>
            </a:pPr>
            <a:r>
              <a:rPr lang="en-US" sz="1100" b="1" dirty="0">
                <a:latin typeface="Helvetica" pitchFamily="2" charset="0"/>
              </a:rPr>
              <a:t>Willingness to connect</a:t>
            </a:r>
            <a:r>
              <a:rPr lang="en-US" sz="1100" dirty="0">
                <a:latin typeface="Helvetica" pitchFamily="2" charset="0"/>
              </a:rPr>
              <a:t> is measured using, boundary (0-1 scale) with a boundary closer to 1 indicating a greater ability to reach out to others and connect</a:t>
            </a:r>
          </a:p>
          <a:p>
            <a:pPr>
              <a:spcBef>
                <a:spcPts val="300"/>
              </a:spcBef>
              <a:spcAft>
                <a:spcPts val="300"/>
              </a:spcAft>
            </a:pPr>
            <a:r>
              <a:rPr lang="en-US" sz="1100" b="1" dirty="0">
                <a:latin typeface="Helvetica" pitchFamily="2" charset="0"/>
              </a:rPr>
              <a:t>Group identity </a:t>
            </a:r>
            <a:r>
              <a:rPr lang="en-US" sz="1100" dirty="0">
                <a:latin typeface="Helvetica" pitchFamily="2" charset="0"/>
              </a:rPr>
              <a:t>is measured using identity threshold (0-1 scale) which determines minimum similarity between two agents for them to be included in part of a community</a:t>
            </a:r>
          </a:p>
          <a:p>
            <a:pPr>
              <a:spcBef>
                <a:spcPts val="300"/>
              </a:spcBef>
              <a:spcAft>
                <a:spcPts val="300"/>
              </a:spcAft>
            </a:pPr>
            <a:r>
              <a:rPr lang="en-US" sz="1100" b="1" dirty="0">
                <a:latin typeface="Helvetica" pitchFamily="2" charset="0"/>
              </a:rPr>
              <a:t>Tolerance for difference </a:t>
            </a:r>
            <a:r>
              <a:rPr lang="en-US" sz="1100" dirty="0">
                <a:latin typeface="Helvetica" pitchFamily="2" charset="0"/>
              </a:rPr>
              <a:t>(0-1) with 1 indicating a greater tolerance for difference</a:t>
            </a:r>
          </a:p>
          <a:p>
            <a:pPr>
              <a:spcBef>
                <a:spcPts val="300"/>
              </a:spcBef>
              <a:spcAft>
                <a:spcPts val="300"/>
              </a:spcAft>
            </a:pPr>
            <a:r>
              <a:rPr lang="en-US" sz="1100" b="1" dirty="0">
                <a:latin typeface="Helvetica" pitchFamily="2" charset="0"/>
              </a:rPr>
              <a:t>Probability of speaking </a:t>
            </a:r>
            <a:r>
              <a:rPr lang="en-US" sz="1100" dirty="0">
                <a:latin typeface="Helvetica" pitchFamily="2" charset="0"/>
              </a:rPr>
              <a:t>(0-1) with 1 indicating a greater probability of speaking</a:t>
            </a:r>
          </a:p>
          <a:p>
            <a:pPr>
              <a:spcBef>
                <a:spcPts val="300"/>
              </a:spcBef>
              <a:spcAft>
                <a:spcPts val="300"/>
              </a:spcAft>
            </a:pPr>
            <a:r>
              <a:rPr lang="en-US" sz="1100" b="1" dirty="0">
                <a:latin typeface="Helvetica" pitchFamily="2" charset="0"/>
              </a:rPr>
              <a:t>Conformity level </a:t>
            </a:r>
            <a:r>
              <a:rPr lang="en-US" sz="1100" dirty="0">
                <a:latin typeface="Helvetica" pitchFamily="2" charset="0"/>
              </a:rPr>
              <a:t>(0-1) with 1 indicating a greater preference for network partners to conform</a:t>
            </a:r>
          </a:p>
          <a:p>
            <a:pPr>
              <a:spcBef>
                <a:spcPts val="300"/>
              </a:spcBef>
              <a:spcAft>
                <a:spcPts val="300"/>
              </a:spcAft>
            </a:pPr>
            <a:r>
              <a:rPr lang="en-US" sz="1100" b="1" dirty="0">
                <a:latin typeface="Helvetica" pitchFamily="2" charset="0"/>
              </a:rPr>
              <a:t>Vaguely-speaking </a:t>
            </a:r>
            <a:r>
              <a:rPr lang="en-US" sz="1100" dirty="0">
                <a:latin typeface="Helvetica" pitchFamily="2" charset="0"/>
              </a:rPr>
              <a:t>determines whose HK epsilon value is used to determine whether a given speaker will be heard by a given listener - between the speaker and the listener.</a:t>
            </a:r>
          </a:p>
          <a:p>
            <a:pPr>
              <a:spcBef>
                <a:spcPts val="300"/>
              </a:spcBef>
              <a:spcAft>
                <a:spcPts val="300"/>
              </a:spcAft>
            </a:pPr>
            <a:r>
              <a:rPr lang="en-US" sz="1100" b="1" dirty="0">
                <a:latin typeface="Helvetica" pitchFamily="2" charset="0"/>
              </a:rPr>
              <a:t>p-random</a:t>
            </a:r>
            <a:r>
              <a:rPr lang="en-US" sz="1100" dirty="0">
                <a:latin typeface="Helvetica" pitchFamily="2" charset="0"/>
              </a:rPr>
              <a:t>, which is a randomized example of the probabilistic speech from the original HK model</a:t>
            </a:r>
          </a:p>
        </p:txBody>
      </p:sp>
      <p:sp>
        <p:nvSpPr>
          <p:cNvPr id="17" name="Rectangle 16">
            <a:extLst>
              <a:ext uri="{FF2B5EF4-FFF2-40B4-BE49-F238E27FC236}">
                <a16:creationId xmlns:a16="http://schemas.microsoft.com/office/drawing/2014/main" xmlns="" id="{9EE12D34-F467-B148-A2DC-300CD2BA362E}"/>
              </a:ext>
            </a:extLst>
          </p:cNvPr>
          <p:cNvSpPr/>
          <p:nvPr/>
        </p:nvSpPr>
        <p:spPr>
          <a:xfrm>
            <a:off x="3998258" y="3379118"/>
            <a:ext cx="6690379" cy="2685351"/>
          </a:xfrm>
          <a:prstGeom prst="rect">
            <a:avLst/>
          </a:prstGeom>
        </p:spPr>
        <p:txBody>
          <a:bodyPr wrap="square">
            <a:spAutoFit/>
          </a:bodyPr>
          <a:lstStyle/>
          <a:p>
            <a:pPr>
              <a:spcBef>
                <a:spcPts val="300"/>
              </a:spcBef>
              <a:spcAft>
                <a:spcPts val="300"/>
              </a:spcAft>
            </a:pPr>
            <a:r>
              <a:rPr lang="en-US" sz="1100" b="1" dirty="0">
                <a:solidFill>
                  <a:srgbClr val="034F39"/>
                </a:solidFill>
                <a:latin typeface="Helvetica" panose="020B0604020202020204" pitchFamily="34" charset="0"/>
              </a:rPr>
              <a:t>RESULTS</a:t>
            </a: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endParaRPr lang="en-US" sz="1100" b="1" dirty="0">
              <a:solidFill>
                <a:srgbClr val="034F39"/>
              </a:solidFill>
              <a:latin typeface="Helvetica" panose="020B0604020202020204" pitchFamily="34" charset="0"/>
            </a:endParaRPr>
          </a:p>
        </p:txBody>
      </p:sp>
      <p:graphicFrame>
        <p:nvGraphicFramePr>
          <p:cNvPr id="2" name="Table 1">
            <a:extLst>
              <a:ext uri="{FF2B5EF4-FFF2-40B4-BE49-F238E27FC236}">
                <a16:creationId xmlns:a16="http://schemas.microsoft.com/office/drawing/2014/main" xmlns="" id="{DFB41014-BE13-9B5F-9A15-5325FFCFE97E}"/>
              </a:ext>
            </a:extLst>
          </p:cNvPr>
          <p:cNvGraphicFramePr>
            <a:graphicFrameLocks noGrp="1"/>
          </p:cNvGraphicFramePr>
          <p:nvPr>
            <p:extLst>
              <p:ext uri="{D42A27DB-BD31-4B8C-83A1-F6EECF244321}">
                <p14:modId xmlns:p14="http://schemas.microsoft.com/office/powerpoint/2010/main" val="3999988548"/>
              </p:ext>
            </p:extLst>
          </p:nvPr>
        </p:nvGraphicFramePr>
        <p:xfrm>
          <a:off x="4061571" y="4007603"/>
          <a:ext cx="2124076" cy="2240500"/>
        </p:xfrm>
        <a:graphic>
          <a:graphicData uri="http://schemas.openxmlformats.org/drawingml/2006/table">
            <a:tbl>
              <a:tblPr>
                <a:tableStyleId>{5C22544A-7EE6-4342-B048-85BDC9FD1C3A}</a:tableStyleId>
              </a:tblPr>
              <a:tblGrid>
                <a:gridCol w="1335182">
                  <a:extLst>
                    <a:ext uri="{9D8B030D-6E8A-4147-A177-3AD203B41FA5}">
                      <a16:colId xmlns:a16="http://schemas.microsoft.com/office/drawing/2014/main" xmlns="" val="4029539884"/>
                    </a:ext>
                  </a:extLst>
                </a:gridCol>
                <a:gridCol w="788894">
                  <a:extLst>
                    <a:ext uri="{9D8B030D-6E8A-4147-A177-3AD203B41FA5}">
                      <a16:colId xmlns:a16="http://schemas.microsoft.com/office/drawing/2014/main" xmlns="" val="3434945954"/>
                    </a:ext>
                  </a:extLst>
                </a:gridCol>
              </a:tblGrid>
              <a:tr h="152415">
                <a:tc>
                  <a:txBody>
                    <a:bodyPr/>
                    <a:lstStyle/>
                    <a:p>
                      <a:pPr algn="l" fontAlgn="b"/>
                      <a:r>
                        <a:rPr lang="en-US" sz="1100" b="1" i="0" u="none" strike="noStrike" dirty="0">
                          <a:solidFill>
                            <a:srgbClr val="000000"/>
                          </a:solidFill>
                          <a:effectLst/>
                          <a:latin typeface="Calibri" panose="020F0502020204030204" pitchFamily="34" charset="0"/>
                        </a:rPr>
                        <a:t>Variable</a:t>
                      </a:r>
                    </a:p>
                  </a:txBody>
                  <a:tcPr marL="7620" marR="7620" marT="7620" marB="0" anchor="b"/>
                </a:tc>
                <a:tc>
                  <a:txBody>
                    <a:bodyPr/>
                    <a:lstStyle/>
                    <a:p>
                      <a:pPr algn="l" fontAlgn="b"/>
                      <a:r>
                        <a:rPr lang="en-US" sz="1100" b="1" i="0" u="none" strike="noStrike" dirty="0">
                          <a:solidFill>
                            <a:srgbClr val="000000"/>
                          </a:solidFill>
                          <a:effectLst/>
                          <a:latin typeface="Calibri" panose="020F0502020204030204" pitchFamily="34" charset="0"/>
                        </a:rPr>
                        <a:t>Coefficient</a:t>
                      </a:r>
                    </a:p>
                  </a:txBody>
                  <a:tcPr marL="7620" marR="7620" marT="7620" marB="0" anchor="b"/>
                </a:tc>
                <a:extLst>
                  <a:ext uri="{0D108BD9-81ED-4DB2-BD59-A6C34878D82A}">
                    <a16:rowId xmlns:a16="http://schemas.microsoft.com/office/drawing/2014/main" xmlns="" val="1529974555"/>
                  </a:ext>
                </a:extLst>
              </a:tr>
              <a:tr h="161739">
                <a:tc>
                  <a:txBody>
                    <a:bodyPr/>
                    <a:lstStyle/>
                    <a:p>
                      <a:pPr algn="l" fontAlgn="b"/>
                      <a:r>
                        <a:rPr lang="cs-CZ" sz="1100" u="none" strike="noStrike" dirty="0" err="1" smtClean="0">
                          <a:effectLst/>
                        </a:rPr>
                        <a:t>Opinions</a:t>
                      </a:r>
                      <a:r>
                        <a:rPr lang="cs-CZ" sz="1100" u="none" strike="noStrike" dirty="0" smtClean="0">
                          <a:effectLst/>
                        </a:rPr>
                        <a:t> (2)</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r" defTabSz="1008400" rtl="0" eaLnBrk="1" fontAlgn="b" latinLnBrk="0" hangingPunct="1">
                        <a:lnSpc>
                          <a:spcPct val="100000"/>
                        </a:lnSpc>
                        <a:spcBef>
                          <a:spcPts val="0"/>
                        </a:spcBef>
                        <a:spcAft>
                          <a:spcPts val="0"/>
                        </a:spcAft>
                        <a:buClrTx/>
                        <a:buSzTx/>
                        <a:buFontTx/>
                        <a:buNone/>
                        <a:tabLst/>
                        <a:defRPr/>
                      </a:pPr>
                      <a:r>
                        <a:rPr lang="en-US" sz="1100" u="none" strike="noStrike" dirty="0" smtClean="0">
                          <a:effectLst/>
                        </a:rPr>
                        <a:t>-0.1</a:t>
                      </a:r>
                      <a:r>
                        <a:rPr lang="cs-CZ" sz="1100" u="none" strike="noStrike" dirty="0" smtClean="0">
                          <a:effectLst/>
                        </a:rPr>
                        <a:t>59</a:t>
                      </a:r>
                      <a:r>
                        <a:rPr lang="en-US" sz="1100" u="none" strike="noStrike" dirty="0" smtClean="0">
                          <a:effectLst/>
                        </a:rPr>
                        <a:t>***</a:t>
                      </a:r>
                      <a:endParaRPr lang="en-US" sz="1100" b="0" i="0" u="none" strike="noStrike" dirty="0" smtClean="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xmlns="" val="2326065756"/>
                  </a:ext>
                </a:extLst>
              </a:tr>
              <a:tr h="188998">
                <a:tc>
                  <a:txBody>
                    <a:bodyPr/>
                    <a:lstStyle/>
                    <a:p>
                      <a:pPr marL="0" marR="0" lvl="0" indent="0" algn="l" defTabSz="1008400" rtl="0" eaLnBrk="1" fontAlgn="b" latinLnBrk="0" hangingPunct="1">
                        <a:lnSpc>
                          <a:spcPct val="100000"/>
                        </a:lnSpc>
                        <a:spcBef>
                          <a:spcPts val="0"/>
                        </a:spcBef>
                        <a:spcAft>
                          <a:spcPts val="0"/>
                        </a:spcAft>
                        <a:buClrTx/>
                        <a:buSzTx/>
                        <a:buFontTx/>
                        <a:buNone/>
                        <a:tabLst/>
                        <a:defRPr/>
                      </a:pPr>
                      <a:r>
                        <a:rPr lang="cs-CZ" sz="1100" b="0" i="0" u="none" strike="noStrike" dirty="0" err="1" smtClean="0">
                          <a:solidFill>
                            <a:srgbClr val="000000"/>
                          </a:solidFill>
                          <a:effectLst/>
                          <a:latin typeface="Calibri" panose="020F0502020204030204" pitchFamily="34" charset="0"/>
                        </a:rPr>
                        <a:t>Opinions</a:t>
                      </a:r>
                      <a:r>
                        <a:rPr lang="cs-CZ" sz="1100" b="0" i="0" u="none" strike="noStrike" dirty="0" smtClean="0">
                          <a:solidFill>
                            <a:srgbClr val="000000"/>
                          </a:solidFill>
                          <a:effectLst/>
                          <a:latin typeface="Calibri" panose="020F0502020204030204" pitchFamily="34" charset="0"/>
                        </a:rPr>
                        <a:t> (4)</a:t>
                      </a:r>
                      <a:endParaRPr lang="en-US" sz="1100" b="0" i="0" u="none" strike="noStrike" dirty="0" smtClean="0">
                        <a:solidFill>
                          <a:srgbClr val="000000"/>
                        </a:solidFill>
                        <a:effectLst/>
                        <a:latin typeface="Calibri" panose="020F0502020204030204" pitchFamily="34" charset="0"/>
                      </a:endParaRPr>
                    </a:p>
                  </a:txBody>
                  <a:tcPr marL="7620" marR="7620" marT="7620" marB="0" anchor="b"/>
                </a:tc>
                <a:tc>
                  <a:txBody>
                    <a:bodyPr/>
                    <a:lstStyle/>
                    <a:p>
                      <a:pPr marL="0" marR="0" lvl="0" indent="0" algn="r" defTabSz="1008400" rtl="0" eaLnBrk="1" fontAlgn="b" latinLnBrk="0" hangingPunct="1">
                        <a:lnSpc>
                          <a:spcPct val="100000"/>
                        </a:lnSpc>
                        <a:spcBef>
                          <a:spcPts val="0"/>
                        </a:spcBef>
                        <a:spcAft>
                          <a:spcPts val="0"/>
                        </a:spcAft>
                        <a:buClrTx/>
                        <a:buSzTx/>
                        <a:buFontTx/>
                        <a:buNone/>
                        <a:tabLst/>
                        <a:defRPr/>
                      </a:pPr>
                      <a:r>
                        <a:rPr lang="en-US" sz="1100" u="none" strike="noStrike" dirty="0" smtClean="0">
                          <a:effectLst/>
                        </a:rPr>
                        <a:t>-0.</a:t>
                      </a:r>
                      <a:r>
                        <a:rPr lang="cs-CZ" sz="1100" u="none" strike="noStrike" dirty="0" smtClean="0">
                          <a:effectLst/>
                        </a:rPr>
                        <a:t>244</a:t>
                      </a:r>
                      <a:r>
                        <a:rPr lang="en-US" sz="1100" u="none" strike="noStrike" dirty="0" smtClean="0">
                          <a:effectLst/>
                        </a:rPr>
                        <a:t>***</a:t>
                      </a:r>
                      <a:endParaRPr lang="en-US" sz="1100" b="0" i="0" u="none" strike="noStrike" dirty="0" smtClean="0">
                        <a:solidFill>
                          <a:srgbClr val="000000"/>
                        </a:solidFill>
                        <a:effectLst/>
                        <a:latin typeface="Calibri" panose="020F0502020204030204" pitchFamily="34" charset="0"/>
                      </a:endParaRPr>
                    </a:p>
                  </a:txBody>
                  <a:tcPr marL="7620" marR="7620" marT="7620" marB="0" anchor="b"/>
                </a:tc>
              </a:tr>
              <a:tr h="188998">
                <a:tc>
                  <a:txBody>
                    <a:bodyPr/>
                    <a:lstStyle/>
                    <a:p>
                      <a:pPr marL="0" marR="0" lvl="0" indent="0" algn="l" defTabSz="1008400" rtl="0" eaLnBrk="1" fontAlgn="b" latinLnBrk="0" hangingPunct="1">
                        <a:lnSpc>
                          <a:spcPct val="100000"/>
                        </a:lnSpc>
                        <a:spcBef>
                          <a:spcPts val="0"/>
                        </a:spcBef>
                        <a:spcAft>
                          <a:spcPts val="0"/>
                        </a:spcAft>
                        <a:buClrTx/>
                        <a:buSzTx/>
                        <a:buFontTx/>
                        <a:buNone/>
                        <a:tabLst/>
                        <a:defRPr/>
                      </a:pPr>
                      <a:r>
                        <a:rPr lang="en-US" sz="1100" u="none" strike="noStrike" dirty="0" smtClean="0">
                          <a:effectLst/>
                        </a:rPr>
                        <a:t>Group identity</a:t>
                      </a:r>
                      <a:r>
                        <a:rPr lang="cs-CZ" sz="1100" u="none" strike="noStrike" dirty="0" smtClean="0">
                          <a:effectLst/>
                        </a:rPr>
                        <a:t> (0.39)</a:t>
                      </a:r>
                      <a:endParaRPr lang="en-US" sz="1100" b="0" i="0" u="none" strike="noStrike" dirty="0" smtClean="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.1</a:t>
                      </a:r>
                      <a:r>
                        <a:rPr lang="cs-CZ" sz="1100" u="none" strike="noStrike" dirty="0" smtClean="0">
                          <a:effectLst/>
                        </a:rPr>
                        <a:t>67</a:t>
                      </a:r>
                      <a:r>
                        <a:rPr lang="en-US" sz="1100" u="none" strike="noStrike" dirty="0" smtClean="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r h="188998">
                <a:tc>
                  <a:txBody>
                    <a:bodyPr/>
                    <a:lstStyle/>
                    <a:p>
                      <a:pPr marL="0" marR="0" lvl="0" indent="0" algn="l" defTabSz="1008400" rtl="0" eaLnBrk="1" fontAlgn="b" latinLnBrk="0" hangingPunct="1">
                        <a:lnSpc>
                          <a:spcPct val="100000"/>
                        </a:lnSpc>
                        <a:spcBef>
                          <a:spcPts val="0"/>
                        </a:spcBef>
                        <a:spcAft>
                          <a:spcPts val="0"/>
                        </a:spcAft>
                        <a:buClrTx/>
                        <a:buSzTx/>
                        <a:buFontTx/>
                        <a:buNone/>
                        <a:tabLst/>
                        <a:defRPr/>
                      </a:pPr>
                      <a:r>
                        <a:rPr lang="en-US" sz="1100" u="none" strike="noStrike" dirty="0" smtClean="0">
                          <a:effectLst/>
                        </a:rPr>
                        <a:t>Group identity</a:t>
                      </a:r>
                      <a:r>
                        <a:rPr lang="cs-CZ" sz="1100" u="none" strike="noStrike" dirty="0" smtClean="0">
                          <a:effectLst/>
                        </a:rPr>
                        <a:t> (0.49)</a:t>
                      </a:r>
                      <a:endParaRPr lang="en-US" sz="1100" b="0" i="0" u="none" strike="noStrike" dirty="0" smtClean="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a:t>
                      </a:r>
                      <a:r>
                        <a:rPr lang="cs-CZ" sz="1100" u="none" strike="noStrike" dirty="0" smtClean="0">
                          <a:effectLst/>
                        </a:rPr>
                        <a:t>263</a:t>
                      </a:r>
                      <a:r>
                        <a:rPr lang="en-US" sz="1100" u="none" strike="noStrike" dirty="0" smtClean="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r h="188998">
                <a:tc>
                  <a:txBody>
                    <a:bodyPr/>
                    <a:lstStyle/>
                    <a:p>
                      <a:pPr marL="0" marR="0" lvl="0" indent="0" algn="l" defTabSz="1008400" rtl="0" eaLnBrk="1" fontAlgn="b" latinLnBrk="0" hangingPunct="1">
                        <a:lnSpc>
                          <a:spcPct val="100000"/>
                        </a:lnSpc>
                        <a:spcBef>
                          <a:spcPts val="0"/>
                        </a:spcBef>
                        <a:spcAft>
                          <a:spcPts val="0"/>
                        </a:spcAft>
                        <a:buClrTx/>
                        <a:buSzTx/>
                        <a:buFontTx/>
                        <a:buNone/>
                        <a:tabLst/>
                        <a:defRPr/>
                      </a:pPr>
                      <a:r>
                        <a:rPr lang="en-US" sz="1100" u="none" strike="noStrike" dirty="0" smtClean="0">
                          <a:effectLst/>
                        </a:rPr>
                        <a:t>Group identity</a:t>
                      </a:r>
                      <a:r>
                        <a:rPr lang="cs-CZ" sz="1100" u="none" strike="noStrike" dirty="0" smtClean="0">
                          <a:effectLst/>
                        </a:rPr>
                        <a:t> (0.59)</a:t>
                      </a:r>
                      <a:endParaRPr lang="en-US" sz="1100" b="0" i="0" u="none" strike="noStrike" dirty="0" smtClean="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a:t>
                      </a:r>
                      <a:r>
                        <a:rPr lang="cs-CZ" sz="1100" u="none" strike="noStrike" dirty="0" smtClean="0">
                          <a:effectLst/>
                        </a:rPr>
                        <a:t>259</a:t>
                      </a:r>
                      <a:r>
                        <a:rPr lang="en-US" sz="1100" u="none" strike="noStrike" dirty="0" smtClean="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r h="188998">
                <a:tc>
                  <a:txBody>
                    <a:bodyPr/>
                    <a:lstStyle/>
                    <a:p>
                      <a:pPr algn="l" fontAlgn="b"/>
                      <a:r>
                        <a:rPr lang="en-US" sz="1100" u="none" strike="noStrike" dirty="0">
                          <a:effectLst/>
                        </a:rPr>
                        <a:t>Willingness to connect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smtClean="0">
                          <a:effectLst/>
                        </a:rPr>
                        <a:t>-0.1</a:t>
                      </a:r>
                      <a:r>
                        <a:rPr lang="cs-CZ" sz="1100" u="none" strike="noStrike" dirty="0" smtClean="0">
                          <a:effectLst/>
                        </a:rPr>
                        <a:t>9</a:t>
                      </a:r>
                      <a:r>
                        <a:rPr lang="en-US" sz="1100" u="none" strike="noStrike" dirty="0" smtClean="0">
                          <a:effectLst/>
                        </a:rPr>
                        <a:t>4***</a:t>
                      </a:r>
                      <a:endParaRPr lang="en-US" sz="1100" b="0" i="0" u="none" strike="noStrike" dirty="0">
                        <a:solidFill>
                          <a:srgbClr val="000000"/>
                        </a:solidFill>
                        <a:effectLst/>
                        <a:latin typeface="Calibri" panose="020F0502020204030204" pitchFamily="34" charset="0"/>
                      </a:endParaRPr>
                    </a:p>
                  </a:txBody>
                  <a:tcPr marL="7620" marR="7620" marT="7620" marB="0" anchor="b"/>
                </a:tc>
              </a:tr>
              <a:tr h="188998">
                <a:tc>
                  <a:txBody>
                    <a:bodyPr/>
                    <a:lstStyle/>
                    <a:p>
                      <a:pPr algn="l" fontAlgn="b"/>
                      <a:r>
                        <a:rPr lang="en-US" sz="1100" u="none" strike="noStrike" dirty="0">
                          <a:effectLst/>
                        </a:rPr>
                        <a:t>Conformity level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smtClean="0">
                          <a:effectLst/>
                        </a:rPr>
                        <a:t>-0.0</a:t>
                      </a:r>
                      <a:r>
                        <a:rPr lang="cs-CZ" sz="1100" u="none" strike="noStrike" dirty="0" smtClean="0">
                          <a:effectLst/>
                        </a:rPr>
                        <a:t>03</a:t>
                      </a:r>
                      <a:endParaRPr lang="en-US" sz="1100" b="0" i="0" u="none" strike="noStrike" dirty="0">
                        <a:solidFill>
                          <a:srgbClr val="000000"/>
                        </a:solidFill>
                        <a:effectLst/>
                        <a:latin typeface="Calibri" panose="020F0502020204030204" pitchFamily="34" charset="0"/>
                      </a:endParaRPr>
                    </a:p>
                  </a:txBody>
                  <a:tcPr marL="7620" marR="7620" marT="7620" marB="0" anchor="b"/>
                </a:tc>
              </a:tr>
              <a:tr h="188998">
                <a:tc>
                  <a:txBody>
                    <a:bodyPr/>
                    <a:lstStyle/>
                    <a:p>
                      <a:pPr algn="l" fontAlgn="b"/>
                      <a:r>
                        <a:rPr lang="en-US" sz="1100" u="none" strike="noStrike" dirty="0">
                          <a:effectLst/>
                        </a:rPr>
                        <a:t>Probability of speaking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smtClean="0">
                          <a:effectLst/>
                        </a:rPr>
                        <a:t>-0.01</a:t>
                      </a:r>
                      <a:r>
                        <a:rPr lang="cs-CZ" sz="1100" u="none" strike="noStrike" dirty="0" smtClean="0">
                          <a:effectLst/>
                        </a:rPr>
                        <a:t>2</a:t>
                      </a:r>
                      <a:r>
                        <a:rPr lang="en-US" sz="1100" u="none" strike="noStrike" dirty="0" smtClean="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r h="188998">
                <a:tc>
                  <a:txBody>
                    <a:bodyPr/>
                    <a:lstStyle/>
                    <a:p>
                      <a:pPr algn="l" fontAlgn="b"/>
                      <a:r>
                        <a:rPr lang="cs-CZ" sz="1100" u="none" strike="noStrike" dirty="0" err="1" smtClean="0">
                          <a:effectLst/>
                        </a:rPr>
                        <a:t>Rewiring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smtClean="0">
                          <a:effectLst/>
                        </a:rPr>
                        <a:t>-0.003</a:t>
                      </a:r>
                      <a:endParaRPr lang="en-US" sz="1100" b="0" i="0" u="none" strike="noStrike" dirty="0">
                        <a:solidFill>
                          <a:srgbClr val="000000"/>
                        </a:solidFill>
                        <a:effectLst/>
                        <a:latin typeface="Calibri" panose="020F0502020204030204" pitchFamily="34" charset="0"/>
                      </a:endParaRPr>
                    </a:p>
                  </a:txBody>
                  <a:tcPr marL="7620" marR="7620" marT="7620" marB="0" anchor="b"/>
                </a:tc>
              </a:tr>
              <a:tr h="188998">
                <a:tc>
                  <a:txBody>
                    <a:bodyPr/>
                    <a:lstStyle/>
                    <a:p>
                      <a:pPr algn="l" fontAlgn="b"/>
                      <a:r>
                        <a:rPr lang="en-US" sz="1100" u="none" strike="noStrike" dirty="0" smtClean="0">
                          <a:effectLst/>
                        </a:rPr>
                        <a:t>N</a:t>
                      </a:r>
                      <a:r>
                        <a:rPr lang="cs-CZ" sz="1100" u="none" strike="noStrike" dirty="0" err="1" smtClean="0">
                          <a:effectLst/>
                        </a:rPr>
                        <a:t>eighbors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smtClean="0">
                          <a:effectLst/>
                        </a:rPr>
                        <a:t>-0.000</a:t>
                      </a:r>
                      <a:r>
                        <a:rPr lang="cs-CZ" sz="1100" u="none" strike="noStrike" dirty="0" smtClean="0">
                          <a:effectLst/>
                        </a:rPr>
                        <a:t>1</a:t>
                      </a:r>
                      <a:r>
                        <a:rPr lang="en-US" sz="1100" u="none" strike="noStrike" dirty="0" smtClean="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r h="188998">
                <a:tc>
                  <a:txBody>
                    <a:bodyPr/>
                    <a:lstStyle/>
                    <a:p>
                      <a:pPr algn="l" fontAlgn="b"/>
                      <a:r>
                        <a:rPr lang="en-US" sz="1100" u="none" strike="noStrike" dirty="0">
                          <a:effectLst/>
                        </a:rPr>
                        <a:t>Constant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smtClean="0">
                          <a:effectLst/>
                        </a:rPr>
                        <a:t>.</a:t>
                      </a:r>
                      <a:r>
                        <a:rPr lang="cs-CZ" sz="1100" u="none" strike="noStrike" dirty="0" smtClean="0">
                          <a:effectLst/>
                        </a:rPr>
                        <a:t>227</a:t>
                      </a:r>
                      <a:r>
                        <a:rPr lang="en-US" sz="1100" u="none" strike="noStrike" dirty="0" smtClean="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
        <p:nvSpPr>
          <p:cNvPr id="10" name="TextBox 9">
            <a:extLst>
              <a:ext uri="{FF2B5EF4-FFF2-40B4-BE49-F238E27FC236}">
                <a16:creationId xmlns:a16="http://schemas.microsoft.com/office/drawing/2014/main" xmlns="" id="{92C182DC-3838-936D-5D2E-0DFA4EEE418C}"/>
              </a:ext>
            </a:extLst>
          </p:cNvPr>
          <p:cNvSpPr txBox="1"/>
          <p:nvPr/>
        </p:nvSpPr>
        <p:spPr>
          <a:xfrm>
            <a:off x="3998257" y="3604091"/>
            <a:ext cx="2692126" cy="430887"/>
          </a:xfrm>
          <a:prstGeom prst="rect">
            <a:avLst/>
          </a:prstGeom>
          <a:noFill/>
        </p:spPr>
        <p:txBody>
          <a:bodyPr wrap="square">
            <a:spAutoFit/>
          </a:bodyPr>
          <a:lstStyle/>
          <a:p>
            <a:r>
              <a:rPr lang="en-US" sz="1100" b="1" dirty="0">
                <a:latin typeface="Helvetica" pitchFamily="2" charset="0"/>
              </a:rPr>
              <a:t>Table 1. Regression predicting contributors to </a:t>
            </a:r>
            <a:r>
              <a:rPr lang="cs-CZ" sz="1100" b="1" smtClean="0">
                <a:latin typeface="Helvetica" pitchFamily="2" charset="0"/>
              </a:rPr>
              <a:t>polarization</a:t>
            </a:r>
            <a:endParaRPr lang="en-US" sz="1100" dirty="0"/>
          </a:p>
        </p:txBody>
      </p:sp>
      <p:sp>
        <p:nvSpPr>
          <p:cNvPr id="12" name="TextBox 11">
            <a:extLst>
              <a:ext uri="{FF2B5EF4-FFF2-40B4-BE49-F238E27FC236}">
                <a16:creationId xmlns:a16="http://schemas.microsoft.com/office/drawing/2014/main" xmlns="" id="{6FABD73C-B247-DCFB-5AB3-8E2238423DF7}"/>
              </a:ext>
            </a:extLst>
          </p:cNvPr>
          <p:cNvSpPr txBox="1"/>
          <p:nvPr/>
        </p:nvSpPr>
        <p:spPr>
          <a:xfrm>
            <a:off x="4061571" y="6246754"/>
            <a:ext cx="5378824" cy="246221"/>
          </a:xfrm>
          <a:prstGeom prst="rect">
            <a:avLst/>
          </a:prstGeom>
          <a:noFill/>
        </p:spPr>
        <p:txBody>
          <a:bodyPr wrap="square">
            <a:spAutoFit/>
          </a:bodyPr>
          <a:lstStyle/>
          <a:p>
            <a:r>
              <a:rPr lang="en-US" sz="1000" dirty="0">
                <a:latin typeface="Helvetica" pitchFamily="2" charset="0"/>
              </a:rPr>
              <a:t>*** significant at the .001 level</a:t>
            </a:r>
            <a:endParaRPr lang="en-US" sz="1000" dirty="0"/>
          </a:p>
        </p:txBody>
      </p:sp>
      <p:sp>
        <p:nvSpPr>
          <p:cNvPr id="13" name="Rectangle 12">
            <a:extLst>
              <a:ext uri="{FF2B5EF4-FFF2-40B4-BE49-F238E27FC236}">
                <a16:creationId xmlns:a16="http://schemas.microsoft.com/office/drawing/2014/main" xmlns="" id="{D0EB0582-512C-F609-5E7C-7B717243449D}"/>
              </a:ext>
            </a:extLst>
          </p:cNvPr>
          <p:cNvSpPr/>
          <p:nvPr/>
        </p:nvSpPr>
        <p:spPr>
          <a:xfrm>
            <a:off x="3954788" y="6400223"/>
            <a:ext cx="6690379" cy="3362459"/>
          </a:xfrm>
          <a:prstGeom prst="rect">
            <a:avLst/>
          </a:prstGeom>
        </p:spPr>
        <p:txBody>
          <a:bodyPr wrap="square">
            <a:spAutoFit/>
          </a:bodyPr>
          <a:lstStyle/>
          <a:p>
            <a:pPr>
              <a:spcBef>
                <a:spcPts val="300"/>
              </a:spcBef>
              <a:spcAft>
                <a:spcPts val="300"/>
              </a:spcAft>
            </a:pPr>
            <a:r>
              <a:rPr lang="en-US" sz="1100" b="1" dirty="0">
                <a:solidFill>
                  <a:srgbClr val="034F39"/>
                </a:solidFill>
                <a:latin typeface="Helvetica" panose="020B0604020202020204" pitchFamily="34" charset="0"/>
              </a:rPr>
              <a:t>CONCLUSIONS</a:t>
            </a:r>
          </a:p>
          <a:p>
            <a:pPr>
              <a:spcBef>
                <a:spcPts val="300"/>
              </a:spcBef>
              <a:spcAft>
                <a:spcPts val="300"/>
              </a:spcAft>
            </a:pPr>
            <a:r>
              <a:rPr lang="en-US" sz="1100" dirty="0">
                <a:latin typeface="Helvetica" pitchFamily="2" charset="0"/>
              </a:rPr>
              <a:t>Results suggest that the HK approach can be used to model communication processes focused on polarization. Our random variable did not significantly impact our model, nor did our network variable. However, our identity variables, and likelihood of being heard did significantly impact our models. Future work should consider other parameterizations of social network variables, including a focus on social media.</a:t>
            </a: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pPr>
              <a:spcBef>
                <a:spcPts val="300"/>
              </a:spcBef>
              <a:spcAft>
                <a:spcPts val="300"/>
              </a:spcAft>
            </a:pPr>
            <a:endParaRPr lang="en-US" sz="1100" b="1" dirty="0">
              <a:solidFill>
                <a:srgbClr val="034F39"/>
              </a:solidFill>
              <a:latin typeface="Helvetica" panose="020B0604020202020204" pitchFamily="34" charset="0"/>
            </a:endParaRPr>
          </a:p>
          <a:p>
            <a:endParaRPr lang="en-US" sz="1100" b="1" dirty="0">
              <a:solidFill>
                <a:srgbClr val="034F39"/>
              </a:solidFill>
              <a:latin typeface="Helvetica" panose="020B0604020202020204" pitchFamily="34" charset="0"/>
            </a:endParaRPr>
          </a:p>
        </p:txBody>
      </p:sp>
    </p:spTree>
    <p:extLst>
      <p:ext uri="{BB962C8B-B14F-4D97-AF65-F5344CB8AC3E}">
        <p14:creationId xmlns:p14="http://schemas.microsoft.com/office/powerpoint/2010/main" val="1313593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164</TotalTime>
  <Words>538</Words>
  <Application>Microsoft Office PowerPoint</Application>
  <PresentationFormat>Vlastní</PresentationFormat>
  <Paragraphs>69</Paragraphs>
  <Slides>1</Slides>
  <Notes>0</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1</vt:i4>
      </vt:variant>
    </vt:vector>
  </HeadingPairs>
  <TitlesOfParts>
    <vt:vector size="6" baseType="lpstr">
      <vt:lpstr>Arial</vt:lpstr>
      <vt:lpstr>Calibri</vt:lpstr>
      <vt:lpstr>Calibri Light</vt:lpstr>
      <vt:lpstr>Helvetica</vt:lpstr>
      <vt:lpstr>Office Theme</vt:lpstr>
      <vt:lpstr>Prezentace aplikace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Neumann, Dominik</dc:creator>
  <cp:lastModifiedBy>Účet Microsoft</cp:lastModifiedBy>
  <cp:revision>18</cp:revision>
  <dcterms:created xsi:type="dcterms:W3CDTF">2020-05-06T10:49:34Z</dcterms:created>
  <dcterms:modified xsi:type="dcterms:W3CDTF">2022-05-19T20:49:30Z</dcterms:modified>
</cp:coreProperties>
</file>