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oboto"/>
      <p:regular r:id="rId26"/>
      <p:bold r:id="rId27"/>
      <p:italic r:id="rId28"/>
      <p:boldItalic r:id="rId29"/>
    </p:embeddedFont>
    <p:embeddedFont>
      <p:font typeface="Caveat"/>
      <p:regular r:id="rId30"/>
      <p:bold r:id="rId31"/>
    </p:embeddedFont>
    <p:embeddedFont>
      <p:font typeface="Alice"/>
      <p:regular r:id="rId32"/>
    </p:embeddedFont>
    <p:embeddedFont>
      <p:font typeface="Playfair Display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5" roundtripDataSignature="AMtx7mj6yObSY7Y8RqKKRm+HH+SVTdZ2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DA69ED-5E6D-40DE-B584-18A1A4153C13}">
  <a:tblStyle styleId="{53DA69ED-5E6D-40DE-B584-18A1A4153C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veat-bold.fntdata"/><Relationship Id="rId30" Type="http://schemas.openxmlformats.org/officeDocument/2006/relationships/font" Target="fonts/Caveat-regular.fntdata"/><Relationship Id="rId11" Type="http://schemas.openxmlformats.org/officeDocument/2006/relationships/slide" Target="slides/slide5.xml"/><Relationship Id="rId33" Type="http://schemas.openxmlformats.org/officeDocument/2006/relationships/font" Target="fonts/PlayfairDisplayBlack-bold.fntdata"/><Relationship Id="rId10" Type="http://schemas.openxmlformats.org/officeDocument/2006/relationships/slide" Target="slides/slide4.xml"/><Relationship Id="rId32" Type="http://schemas.openxmlformats.org/officeDocument/2006/relationships/font" Target="fonts/Alice-regular.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PlayfairDisplayBlack-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3f95abb0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93f95abb0d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3f5cefe0a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293f5cefe0a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3f5cefe0a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293f5cefe0a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93f95abb0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g293f95abb0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93f5cefe0a_1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g293f5cefe0a_1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93f5cefe0a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g293f5cefe0a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3f5cefe0a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93f5cefe0a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de9f53e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61de9f53e5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3f5cefe0a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93f5cefe0a_1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3f95abb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93f95abb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7887" y="0"/>
            <a:ext cx="12192000" cy="6858000"/>
          </a:xfrm>
          <a:prstGeom prst="rect">
            <a:avLst/>
          </a:prstGeom>
          <a:gradFill>
            <a:gsLst>
              <a:gs pos="0">
                <a:srgbClr val="F5F7FC">
                  <a:alpha val="11372"/>
                </a:srgbClr>
              </a:gs>
              <a:gs pos="19000">
                <a:srgbClr val="FFF2CC">
                  <a:alpha val="60000"/>
                </a:srgbClr>
              </a:gs>
              <a:gs pos="48000">
                <a:srgbClr val="FEE599">
                  <a:alpha val="64313"/>
                </a:srgbClr>
              </a:gs>
              <a:gs pos="74000">
                <a:srgbClr val="FFD966">
                  <a:alpha val="69411"/>
                </a:srgbClr>
              </a:gs>
              <a:gs pos="100000">
                <a:srgbClr val="FFD966">
                  <a:alpha val="60000"/>
                </a:srgbClr>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nvSpPr>
        <p:spPr>
          <a:xfrm>
            <a:off x="2959510" y="363794"/>
            <a:ext cx="8927700" cy="1754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i="0" lang="en-IN" sz="5400" u="none" cap="none" strike="noStrike">
                <a:solidFill>
                  <a:srgbClr val="595959"/>
                </a:solidFill>
                <a:latin typeface="Playfair Display Black"/>
                <a:ea typeface="Playfair Display Black"/>
                <a:cs typeface="Playfair Display Black"/>
                <a:sym typeface="Playfair Display Black"/>
              </a:rPr>
              <a:t>Farewise</a:t>
            </a:r>
            <a:r>
              <a:rPr i="0" lang="en-IN" sz="5400" u="none" cap="none" strike="noStrike">
                <a:solidFill>
                  <a:srgbClr val="595959"/>
                </a:solidFill>
                <a:latin typeface="Playfair Display Black"/>
                <a:ea typeface="Playfair Display Black"/>
                <a:cs typeface="Playfair Display Black"/>
                <a:sym typeface="Playfair Display Black"/>
              </a:rPr>
              <a:t>:</a:t>
            </a:r>
            <a:r>
              <a:rPr i="0" lang="en-IN" sz="5400" u="none" cap="none" strike="noStrike">
                <a:solidFill>
                  <a:srgbClr val="595959"/>
                </a:solidFill>
                <a:latin typeface="Playfair Display Black"/>
                <a:ea typeface="Playfair Display Black"/>
                <a:cs typeface="Playfair Display Black"/>
                <a:sym typeface="Playfair Display Black"/>
              </a:rPr>
              <a:t> Predictive Analytics for Taxi Pricing</a:t>
            </a:r>
            <a:endParaRPr i="0" sz="1400" u="none" cap="none" strike="noStrike">
              <a:solidFill>
                <a:srgbClr val="000000"/>
              </a:solidFill>
              <a:latin typeface="Playfair Display Black"/>
              <a:ea typeface="Playfair Display Black"/>
              <a:cs typeface="Playfair Display Black"/>
              <a:sym typeface="Playfair Display Black"/>
            </a:endParaRPr>
          </a:p>
        </p:txBody>
      </p:sp>
      <p:sp>
        <p:nvSpPr>
          <p:cNvPr id="86" name="Google Shape;86;p1"/>
          <p:cNvSpPr/>
          <p:nvPr/>
        </p:nvSpPr>
        <p:spPr>
          <a:xfrm>
            <a:off x="1945" y="0"/>
            <a:ext cx="12192000" cy="6858000"/>
          </a:xfrm>
          <a:prstGeom prst="rtTriangle">
            <a:avLst/>
          </a:prstGeom>
          <a:blipFill rotWithShape="1">
            <a:blip r:embed="rId3">
              <a:alphaModFix amt="60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8"/>
          <p:cNvPicPr preferRelativeResize="0"/>
          <p:nvPr/>
        </p:nvPicPr>
        <p:blipFill rotWithShape="1">
          <a:blip r:embed="rId3">
            <a:alphaModFix/>
          </a:blip>
          <a:srcRect b="8009" l="0" r="0" t="6782"/>
          <a:stretch/>
        </p:blipFill>
        <p:spPr>
          <a:xfrm>
            <a:off x="228600" y="152400"/>
            <a:ext cx="12035021" cy="6857825"/>
          </a:xfrm>
          <a:prstGeom prst="rect">
            <a:avLst/>
          </a:prstGeom>
          <a:noFill/>
          <a:ln>
            <a:noFill/>
          </a:ln>
        </p:spPr>
      </p:pic>
      <p:grpSp>
        <p:nvGrpSpPr>
          <p:cNvPr id="264" name="Google Shape;264;p18"/>
          <p:cNvGrpSpPr/>
          <p:nvPr/>
        </p:nvGrpSpPr>
        <p:grpSpPr>
          <a:xfrm rot="5400000">
            <a:off x="-3265716" y="3265715"/>
            <a:ext cx="6858001" cy="326571"/>
            <a:chOff x="0" y="270586"/>
            <a:chExt cx="12590100" cy="1282699"/>
          </a:xfrm>
        </p:grpSpPr>
        <p:pic>
          <p:nvPicPr>
            <p:cNvPr id="265" name="Google Shape;265;p18"/>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66" name="Google Shape;266;p18"/>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67" name="Google Shape;267;p18"/>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68" name="Google Shape;268;p18"/>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269" name="Google Shape;269;p18"/>
          <p:cNvGrpSpPr/>
          <p:nvPr/>
        </p:nvGrpSpPr>
        <p:grpSpPr>
          <a:xfrm rot="-5400000">
            <a:off x="8599714" y="3265714"/>
            <a:ext cx="6858001" cy="326571"/>
            <a:chOff x="0" y="270586"/>
            <a:chExt cx="12590100" cy="1282699"/>
          </a:xfrm>
        </p:grpSpPr>
        <p:pic>
          <p:nvPicPr>
            <p:cNvPr id="270" name="Google Shape;270;p18"/>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71" name="Google Shape;271;p18"/>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72" name="Google Shape;272;p18"/>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73" name="Google Shape;273;p18"/>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sp>
        <p:nvSpPr>
          <p:cNvPr id="274" name="Google Shape;274;p18"/>
          <p:cNvSpPr txBox="1"/>
          <p:nvPr/>
        </p:nvSpPr>
        <p:spPr>
          <a:xfrm>
            <a:off x="767400" y="332650"/>
            <a:ext cx="415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Proposed</a:t>
            </a:r>
            <a:r>
              <a:rPr b="1" i="0" lang="en-IN" sz="3200" u="none" cap="none" strike="noStrike">
                <a:solidFill>
                  <a:srgbClr val="000000"/>
                </a:solidFill>
                <a:latin typeface="Alice"/>
                <a:ea typeface="Alice"/>
                <a:cs typeface="Alice"/>
                <a:sym typeface="Alice"/>
              </a:rPr>
              <a:t> System</a:t>
            </a:r>
            <a:endParaRPr b="1" i="0" sz="3200" u="none" cap="none" strike="noStrike">
              <a:solidFill>
                <a:srgbClr val="000000"/>
              </a:solidFill>
              <a:latin typeface="Alice"/>
              <a:ea typeface="Alice"/>
              <a:cs typeface="Alice"/>
              <a:sym typeface="Alice"/>
            </a:endParaRPr>
          </a:p>
        </p:txBody>
      </p:sp>
      <p:sp>
        <p:nvSpPr>
          <p:cNvPr id="275" name="Google Shape;275;p18"/>
          <p:cNvSpPr txBox="1"/>
          <p:nvPr/>
        </p:nvSpPr>
        <p:spPr>
          <a:xfrm>
            <a:off x="779575" y="1104900"/>
            <a:ext cx="10624200" cy="4569300"/>
          </a:xfrm>
          <a:prstGeom prst="rect">
            <a:avLst/>
          </a:prstGeom>
          <a:noFill/>
          <a:ln>
            <a:noFill/>
          </a:ln>
        </p:spPr>
        <p:txBody>
          <a:bodyPr anchorCtr="0" anchor="t" bIns="91425" lIns="91425" spcFirstLastPara="1" rIns="91425" wrap="square" tIns="91425">
            <a:noAutofit/>
          </a:bodyPr>
          <a:lstStyle/>
          <a:p>
            <a:pPr indent="0" lvl="0" marL="0" marR="148590" rtl="0" algn="just">
              <a:lnSpc>
                <a:spcPct val="115000"/>
              </a:lnSpc>
              <a:spcBef>
                <a:spcPts val="980"/>
              </a:spcBef>
              <a:spcAft>
                <a:spcPts val="0"/>
              </a:spcAft>
              <a:buClr>
                <a:schemeClr val="dk1"/>
              </a:buClr>
              <a:buSzPts val="1100"/>
              <a:buFont typeface="Arial"/>
              <a:buNone/>
            </a:pPr>
            <a:r>
              <a:rPr lang="en-IN" sz="2000">
                <a:solidFill>
                  <a:schemeClr val="dk1"/>
                </a:solidFill>
                <a:latin typeface="Roboto"/>
                <a:ea typeface="Roboto"/>
                <a:cs typeface="Roboto"/>
                <a:sym typeface="Roboto"/>
              </a:rPr>
              <a:t>Feature engineering is the process of transforming raw data into features that are suitable for machine learning models. In other words, it is the process of selecting, extracting, and transforming the most relevant features from the available data to build more accurate and efficient machine learning models.</a:t>
            </a:r>
            <a:r>
              <a:rPr lang="en-IN" sz="1700">
                <a:solidFill>
                  <a:schemeClr val="dk1"/>
                </a:solidFill>
                <a:latin typeface="Roboto"/>
                <a:ea typeface="Roboto"/>
                <a:cs typeface="Roboto"/>
                <a:sym typeface="Roboto"/>
              </a:rPr>
              <a:t> </a:t>
            </a:r>
            <a:r>
              <a:rPr lang="en-IN" sz="2000">
                <a:solidFill>
                  <a:schemeClr val="dk1"/>
                </a:solidFill>
                <a:latin typeface="Roboto"/>
                <a:ea typeface="Roboto"/>
                <a:cs typeface="Roboto"/>
                <a:sym typeface="Roboto"/>
              </a:rPr>
              <a:t>In the context of this project, the goal is to engineer features that can capture the factors influencing taxi fares effectively.The summary outlines the process of calculating the distance between pickup and dropoff locations, extracting information from the timestamp, creating a binary feature for day/night, categorizing features like weather conditions, special events, and passenger count, and creating a binary feature for luggage, as these factors can impact fares. The summary also mentions the importance of determining the number of passengers and the impact of luggage on fares, as these factors can influence the overall cost.</a:t>
            </a:r>
            <a:endParaRPr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293f95abb0d_0_15"/>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281" name="Google Shape;281;g293f95abb0d_0_15"/>
          <p:cNvGrpSpPr/>
          <p:nvPr/>
        </p:nvGrpSpPr>
        <p:grpSpPr>
          <a:xfrm>
            <a:off x="-2" y="1"/>
            <a:ext cx="12192127" cy="326576"/>
            <a:chOff x="0" y="1063690"/>
            <a:chExt cx="12192127" cy="326576"/>
          </a:xfrm>
        </p:grpSpPr>
        <p:grpSp>
          <p:nvGrpSpPr>
            <p:cNvPr id="282" name="Google Shape;282;g293f95abb0d_0_15"/>
            <p:cNvGrpSpPr/>
            <p:nvPr/>
          </p:nvGrpSpPr>
          <p:grpSpPr>
            <a:xfrm>
              <a:off x="0" y="1063691"/>
              <a:ext cx="6096126" cy="326575"/>
              <a:chOff x="0" y="270586"/>
              <a:chExt cx="12590100" cy="1282699"/>
            </a:xfrm>
          </p:grpSpPr>
          <p:pic>
            <p:nvPicPr>
              <p:cNvPr id="283" name="Google Shape;283;g293f95abb0d_0_1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284" name="Google Shape;284;g293f95abb0d_0_1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285" name="Google Shape;285;g293f95abb0d_0_1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286" name="Google Shape;286;g293f95abb0d_0_1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287" name="Google Shape;287;g293f95abb0d_0_15"/>
            <p:cNvGrpSpPr/>
            <p:nvPr/>
          </p:nvGrpSpPr>
          <p:grpSpPr>
            <a:xfrm>
              <a:off x="6096001" y="1063690"/>
              <a:ext cx="6096126" cy="326575"/>
              <a:chOff x="0" y="270586"/>
              <a:chExt cx="12590100" cy="1282699"/>
            </a:xfrm>
          </p:grpSpPr>
          <p:pic>
            <p:nvPicPr>
              <p:cNvPr id="288" name="Google Shape;288;g293f95abb0d_0_1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289" name="Google Shape;289;g293f95abb0d_0_1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290" name="Google Shape;290;g293f95abb0d_0_1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291" name="Google Shape;291;g293f95abb0d_0_1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grpSp>
        <p:nvGrpSpPr>
          <p:cNvPr id="292" name="Google Shape;292;g293f95abb0d_0_15"/>
          <p:cNvGrpSpPr/>
          <p:nvPr/>
        </p:nvGrpSpPr>
        <p:grpSpPr>
          <a:xfrm>
            <a:off x="0" y="6554754"/>
            <a:ext cx="12192127" cy="326576"/>
            <a:chOff x="0" y="1063690"/>
            <a:chExt cx="12192127" cy="326576"/>
          </a:xfrm>
        </p:grpSpPr>
        <p:grpSp>
          <p:nvGrpSpPr>
            <p:cNvPr id="293" name="Google Shape;293;g293f95abb0d_0_15"/>
            <p:cNvGrpSpPr/>
            <p:nvPr/>
          </p:nvGrpSpPr>
          <p:grpSpPr>
            <a:xfrm>
              <a:off x="0" y="1063691"/>
              <a:ext cx="6096126" cy="326575"/>
              <a:chOff x="0" y="270586"/>
              <a:chExt cx="12590100" cy="1282699"/>
            </a:xfrm>
          </p:grpSpPr>
          <p:pic>
            <p:nvPicPr>
              <p:cNvPr id="294" name="Google Shape;294;g293f95abb0d_0_1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295" name="Google Shape;295;g293f95abb0d_0_1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296" name="Google Shape;296;g293f95abb0d_0_1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297" name="Google Shape;297;g293f95abb0d_0_1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298" name="Google Shape;298;g293f95abb0d_0_15"/>
            <p:cNvGrpSpPr/>
            <p:nvPr/>
          </p:nvGrpSpPr>
          <p:grpSpPr>
            <a:xfrm>
              <a:off x="6096001" y="1063690"/>
              <a:ext cx="6096126" cy="326575"/>
              <a:chOff x="0" y="270586"/>
              <a:chExt cx="12590100" cy="1282699"/>
            </a:xfrm>
          </p:grpSpPr>
          <p:pic>
            <p:nvPicPr>
              <p:cNvPr id="299" name="Google Shape;299;g293f95abb0d_0_1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00" name="Google Shape;300;g293f95abb0d_0_1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01" name="Google Shape;301;g293f95abb0d_0_1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02" name="Google Shape;302;g293f95abb0d_0_1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sp>
        <p:nvSpPr>
          <p:cNvPr id="303" name="Google Shape;303;g293f95abb0d_0_15"/>
          <p:cNvSpPr txBox="1"/>
          <p:nvPr/>
        </p:nvSpPr>
        <p:spPr>
          <a:xfrm>
            <a:off x="491875" y="548675"/>
            <a:ext cx="3801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Times New Roman"/>
                <a:ea typeface="Times New Roman"/>
                <a:cs typeface="Times New Roman"/>
                <a:sym typeface="Times New Roman"/>
              </a:rPr>
              <a:t>Literature review</a:t>
            </a:r>
            <a:endParaRPr b="1" i="0" sz="3200" u="none" cap="none" strike="noStrike">
              <a:solidFill>
                <a:srgbClr val="000000"/>
              </a:solidFill>
              <a:latin typeface="Times New Roman"/>
              <a:ea typeface="Times New Roman"/>
              <a:cs typeface="Times New Roman"/>
              <a:sym typeface="Times New Roman"/>
            </a:endParaRPr>
          </a:p>
        </p:txBody>
      </p:sp>
      <p:sp>
        <p:nvSpPr>
          <p:cNvPr id="304" name="Google Shape;304;g293f95abb0d_0_15"/>
          <p:cNvSpPr txBox="1"/>
          <p:nvPr/>
        </p:nvSpPr>
        <p:spPr>
          <a:xfrm>
            <a:off x="800775" y="1069451"/>
            <a:ext cx="10442700" cy="5046000"/>
          </a:xfrm>
          <a:prstGeom prst="rect">
            <a:avLst/>
          </a:prstGeom>
          <a:noFill/>
          <a:ln>
            <a:noFill/>
          </a:ln>
        </p:spPr>
        <p:txBody>
          <a:bodyPr anchorCtr="0" anchor="t" bIns="91425" lIns="91425" spcFirstLastPara="1" rIns="91425" wrap="square" tIns="91425">
            <a:noAutofit/>
          </a:bodyPr>
          <a:lstStyle/>
          <a:p>
            <a:pPr indent="0" lvl="0" marL="0" marR="147320" rtl="0" algn="just">
              <a:lnSpc>
                <a:spcPct val="115000"/>
              </a:lnSpc>
              <a:spcBef>
                <a:spcPts val="5"/>
              </a:spcBef>
              <a:spcAft>
                <a:spcPts val="0"/>
              </a:spcAft>
              <a:buClr>
                <a:schemeClr val="dk1"/>
              </a:buClr>
              <a:buSzPts val="1100"/>
              <a:buFont typeface="Arial"/>
              <a:buNone/>
            </a:pPr>
            <a:r>
              <a:rPr b="1" lang="en-IN" sz="1800">
                <a:solidFill>
                  <a:schemeClr val="dk1"/>
                </a:solidFill>
                <a:latin typeface="Roboto"/>
                <a:ea typeface="Roboto"/>
                <a:cs typeface="Roboto"/>
                <a:sym typeface="Roboto"/>
              </a:rPr>
              <a:t>PAPER 1:</a:t>
            </a:r>
            <a:r>
              <a:rPr lang="en-IN" sz="1800">
                <a:solidFill>
                  <a:schemeClr val="dk1"/>
                </a:solidFill>
                <a:latin typeface="Roboto"/>
                <a:ea typeface="Roboto"/>
                <a:cs typeface="Roboto"/>
                <a:sym typeface="Roboto"/>
              </a:rPr>
              <a:t> </a:t>
            </a:r>
            <a:r>
              <a:rPr lang="en-IN" sz="1800">
                <a:solidFill>
                  <a:srgbClr val="333333"/>
                </a:solidFill>
                <a:latin typeface="Roboto"/>
                <a:ea typeface="Roboto"/>
                <a:cs typeface="Roboto"/>
                <a:sym typeface="Roboto"/>
              </a:rPr>
              <a:t>An Automated Cost Prediction in Uber/Call Taxi Using Machine Learning Algorithm</a:t>
            </a:r>
            <a:endParaRPr sz="1800">
              <a:solidFill>
                <a:srgbClr val="333333"/>
              </a:solidFill>
              <a:latin typeface="Roboto"/>
              <a:ea typeface="Roboto"/>
              <a:cs typeface="Roboto"/>
              <a:sym typeface="Roboto"/>
            </a:endParaRPr>
          </a:p>
          <a:p>
            <a:pPr indent="0" lvl="0" marL="0" marR="147320" rtl="0" algn="just">
              <a:lnSpc>
                <a:spcPct val="115000"/>
              </a:lnSpc>
              <a:spcBef>
                <a:spcPts val="5"/>
              </a:spcBef>
              <a:spcAft>
                <a:spcPts val="0"/>
              </a:spcAft>
              <a:buClr>
                <a:schemeClr val="dk1"/>
              </a:buClr>
              <a:buSzPts val="1100"/>
              <a:buFont typeface="Arial"/>
              <a:buNone/>
            </a:pPr>
            <a:r>
              <a:t/>
            </a:r>
            <a:endParaRPr sz="1800">
              <a:solidFill>
                <a:srgbClr val="333333"/>
              </a:solidFill>
              <a:latin typeface="Roboto"/>
              <a:ea typeface="Roboto"/>
              <a:cs typeface="Roboto"/>
              <a:sym typeface="Roboto"/>
            </a:endParaRPr>
          </a:p>
          <a:p>
            <a:pPr indent="0" lvl="0" marL="0" marR="147320" rtl="0" algn="just">
              <a:lnSpc>
                <a:spcPct val="115000"/>
              </a:lnSpc>
              <a:spcBef>
                <a:spcPts val="5"/>
              </a:spcBef>
              <a:spcAft>
                <a:spcPts val="0"/>
              </a:spcAft>
              <a:buNone/>
            </a:pPr>
            <a:r>
              <a:rPr lang="en-IN" sz="1800">
                <a:solidFill>
                  <a:srgbClr val="333333"/>
                </a:solidFill>
                <a:highlight>
                  <a:srgbClr val="FFFFFF"/>
                </a:highlight>
                <a:latin typeface="Roboto"/>
                <a:ea typeface="Roboto"/>
                <a:cs typeface="Roboto"/>
                <a:sym typeface="Roboto"/>
              </a:rPr>
              <a:t>Elizabeth Rani. G, Revanth Raj. R proposed that the model aims to improve the efficiency of taxi businesses like Uber, Ola, and Meru Cabs by predicting the lowest fare using a linear regression model. The model compares fare details for Uber Go, Go Sedan, and Uber Auto, and uses machine learning techniques to build an application that helps users select the best cab with the lowest fare, improving transport accessibility and reducing waiting times.</a:t>
            </a:r>
            <a:endParaRPr sz="1800">
              <a:solidFill>
                <a:srgbClr val="333333"/>
              </a:solidFill>
              <a:highlight>
                <a:srgbClr val="FFFFFF"/>
              </a:highlight>
              <a:latin typeface="Roboto"/>
              <a:ea typeface="Roboto"/>
              <a:cs typeface="Roboto"/>
              <a:sym typeface="Roboto"/>
            </a:endParaRPr>
          </a:p>
          <a:p>
            <a:pPr indent="0" lvl="0" marL="0" marR="147320" rtl="0" algn="just">
              <a:lnSpc>
                <a:spcPct val="115000"/>
              </a:lnSpc>
              <a:spcBef>
                <a:spcPts val="5"/>
              </a:spcBef>
              <a:spcAft>
                <a:spcPts val="0"/>
              </a:spcAft>
              <a:buNone/>
            </a:pPr>
            <a:r>
              <a:t/>
            </a:r>
            <a:endParaRPr sz="1800">
              <a:solidFill>
                <a:srgbClr val="333333"/>
              </a:solidFill>
              <a:highlight>
                <a:srgbClr val="FFFFFF"/>
              </a:highlight>
              <a:latin typeface="Roboto"/>
              <a:ea typeface="Roboto"/>
              <a:cs typeface="Roboto"/>
              <a:sym typeface="Roboto"/>
            </a:endParaRPr>
          </a:p>
          <a:p>
            <a:pPr indent="0" lvl="0" marL="0" rtl="0" algn="l">
              <a:lnSpc>
                <a:spcPct val="115000"/>
              </a:lnSpc>
              <a:spcBef>
                <a:spcPts val="185"/>
              </a:spcBef>
              <a:spcAft>
                <a:spcPts val="0"/>
              </a:spcAft>
              <a:buNone/>
            </a:pPr>
            <a:r>
              <a:rPr b="1" lang="en-IN" sz="1800">
                <a:solidFill>
                  <a:schemeClr val="dk1"/>
                </a:solidFill>
                <a:latin typeface="Roboto"/>
                <a:ea typeface="Roboto"/>
                <a:cs typeface="Roboto"/>
                <a:sym typeface="Roboto"/>
              </a:rPr>
              <a:t>PAPER 2: </a:t>
            </a:r>
            <a:r>
              <a:rPr lang="en-IN" sz="1800">
                <a:solidFill>
                  <a:srgbClr val="333333"/>
                </a:solidFill>
                <a:latin typeface="Roboto"/>
                <a:ea typeface="Roboto"/>
                <a:cs typeface="Roboto"/>
                <a:sym typeface="Roboto"/>
              </a:rPr>
              <a:t>Real Time Prediction of Cab Fare Using Machine Learning</a:t>
            </a:r>
            <a:endParaRPr sz="1800">
              <a:solidFill>
                <a:srgbClr val="333333"/>
              </a:solidFill>
              <a:latin typeface="Roboto"/>
              <a:ea typeface="Roboto"/>
              <a:cs typeface="Roboto"/>
              <a:sym typeface="Roboto"/>
            </a:endParaRPr>
          </a:p>
          <a:p>
            <a:pPr indent="0" lvl="0" marL="0" rtl="0" algn="l">
              <a:lnSpc>
                <a:spcPct val="115000"/>
              </a:lnSpc>
              <a:spcBef>
                <a:spcPts val="185"/>
              </a:spcBef>
              <a:spcAft>
                <a:spcPts val="0"/>
              </a:spcAft>
              <a:buNone/>
            </a:pPr>
            <a:r>
              <a:t/>
            </a:r>
            <a:endParaRPr sz="1800">
              <a:solidFill>
                <a:schemeClr val="dk1"/>
              </a:solidFill>
              <a:latin typeface="Roboto"/>
              <a:ea typeface="Roboto"/>
              <a:cs typeface="Roboto"/>
              <a:sym typeface="Roboto"/>
            </a:endParaRPr>
          </a:p>
          <a:p>
            <a:pPr indent="0" lvl="0" marL="0" marR="147320" rtl="0" algn="just">
              <a:lnSpc>
                <a:spcPct val="115000"/>
              </a:lnSpc>
              <a:spcBef>
                <a:spcPts val="5"/>
              </a:spcBef>
              <a:spcAft>
                <a:spcPts val="0"/>
              </a:spcAft>
              <a:buClr>
                <a:schemeClr val="dk1"/>
              </a:buClr>
              <a:buSzPts val="1100"/>
              <a:buFont typeface="Arial"/>
              <a:buNone/>
            </a:pPr>
            <a:r>
              <a:rPr lang="en-IN" sz="1800">
                <a:solidFill>
                  <a:schemeClr val="dk1"/>
                </a:solidFill>
                <a:highlight>
                  <a:srgbClr val="FFFFFF"/>
                </a:highlight>
                <a:latin typeface="Roboto"/>
                <a:ea typeface="Roboto"/>
                <a:cs typeface="Roboto"/>
                <a:sym typeface="Roboto"/>
              </a:rPr>
              <a:t>T. Prem Jacob, A. Pravin proposed a model built to improve the efficiency of taxi businesses like Uber, Ola, and Meru Cabs by predicting the lowest fare using a linear regression model. The model compares fare details for Uber Go, Go Sedan, and Uber Auto, and uses machine learning techniques to build an application that helps users select the best cab with the lowest fare, improving transport accessibility and reducing waiting times.</a:t>
            </a:r>
            <a:endParaRPr sz="18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9"/>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310" name="Google Shape;310;p19"/>
          <p:cNvGrpSpPr/>
          <p:nvPr/>
        </p:nvGrpSpPr>
        <p:grpSpPr>
          <a:xfrm>
            <a:off x="-2" y="0"/>
            <a:ext cx="12192001" cy="326572"/>
            <a:chOff x="0" y="1063689"/>
            <a:chExt cx="12192001" cy="326572"/>
          </a:xfrm>
        </p:grpSpPr>
        <p:grpSp>
          <p:nvGrpSpPr>
            <p:cNvPr id="311" name="Google Shape;311;p19"/>
            <p:cNvGrpSpPr/>
            <p:nvPr/>
          </p:nvGrpSpPr>
          <p:grpSpPr>
            <a:xfrm>
              <a:off x="0" y="1063690"/>
              <a:ext cx="6095999" cy="326571"/>
              <a:chOff x="0" y="270586"/>
              <a:chExt cx="12590100" cy="1282699"/>
            </a:xfrm>
          </p:grpSpPr>
          <p:pic>
            <p:nvPicPr>
              <p:cNvPr id="312" name="Google Shape;312;p19"/>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13" name="Google Shape;313;p19"/>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14" name="Google Shape;314;p19"/>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15" name="Google Shape;315;p19"/>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316" name="Google Shape;316;p19"/>
            <p:cNvGrpSpPr/>
            <p:nvPr/>
          </p:nvGrpSpPr>
          <p:grpSpPr>
            <a:xfrm>
              <a:off x="6096001" y="1063689"/>
              <a:ext cx="6096000" cy="326571"/>
              <a:chOff x="0" y="270586"/>
              <a:chExt cx="12590100" cy="1282699"/>
            </a:xfrm>
          </p:grpSpPr>
          <p:pic>
            <p:nvPicPr>
              <p:cNvPr id="317" name="Google Shape;317;p19"/>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18" name="Google Shape;318;p19"/>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19" name="Google Shape;319;p19"/>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20" name="Google Shape;320;p19"/>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grpSp>
        <p:nvGrpSpPr>
          <p:cNvPr id="321" name="Google Shape;321;p19"/>
          <p:cNvGrpSpPr/>
          <p:nvPr/>
        </p:nvGrpSpPr>
        <p:grpSpPr>
          <a:xfrm>
            <a:off x="0" y="6554753"/>
            <a:ext cx="12192001" cy="326572"/>
            <a:chOff x="0" y="1063689"/>
            <a:chExt cx="12192001" cy="326572"/>
          </a:xfrm>
        </p:grpSpPr>
        <p:grpSp>
          <p:nvGrpSpPr>
            <p:cNvPr id="322" name="Google Shape;322;p19"/>
            <p:cNvGrpSpPr/>
            <p:nvPr/>
          </p:nvGrpSpPr>
          <p:grpSpPr>
            <a:xfrm>
              <a:off x="0" y="1063690"/>
              <a:ext cx="6095999" cy="326571"/>
              <a:chOff x="0" y="270586"/>
              <a:chExt cx="12590100" cy="1282699"/>
            </a:xfrm>
          </p:grpSpPr>
          <p:pic>
            <p:nvPicPr>
              <p:cNvPr id="323" name="Google Shape;323;p19"/>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24" name="Google Shape;324;p19"/>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25" name="Google Shape;325;p19"/>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26" name="Google Shape;326;p19"/>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327" name="Google Shape;327;p19"/>
            <p:cNvGrpSpPr/>
            <p:nvPr/>
          </p:nvGrpSpPr>
          <p:grpSpPr>
            <a:xfrm>
              <a:off x="6096001" y="1063689"/>
              <a:ext cx="6096000" cy="326571"/>
              <a:chOff x="0" y="270586"/>
              <a:chExt cx="12590100" cy="1282699"/>
            </a:xfrm>
          </p:grpSpPr>
          <p:pic>
            <p:nvPicPr>
              <p:cNvPr id="328" name="Google Shape;328;p19"/>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29" name="Google Shape;329;p19"/>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30" name="Google Shape;330;p19"/>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31" name="Google Shape;331;p19"/>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sp>
        <p:nvSpPr>
          <p:cNvPr id="332" name="Google Shape;332;p19"/>
          <p:cNvSpPr txBox="1"/>
          <p:nvPr/>
        </p:nvSpPr>
        <p:spPr>
          <a:xfrm>
            <a:off x="779575" y="484900"/>
            <a:ext cx="3952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Architecture Design</a:t>
            </a:r>
            <a:endParaRPr b="1" i="0" sz="3200" u="none" cap="none" strike="noStrike">
              <a:solidFill>
                <a:srgbClr val="000000"/>
              </a:solidFill>
              <a:latin typeface="Alice"/>
              <a:ea typeface="Alice"/>
              <a:cs typeface="Alice"/>
              <a:sym typeface="Alice"/>
            </a:endParaRPr>
          </a:p>
        </p:txBody>
      </p:sp>
      <p:pic>
        <p:nvPicPr>
          <p:cNvPr id="333" name="Google Shape;333;p19"/>
          <p:cNvPicPr preferRelativeResize="0"/>
          <p:nvPr/>
        </p:nvPicPr>
        <p:blipFill>
          <a:blip r:embed="rId5">
            <a:alphaModFix/>
          </a:blip>
          <a:stretch>
            <a:fillRect/>
          </a:stretch>
        </p:blipFill>
        <p:spPr>
          <a:xfrm>
            <a:off x="1942875" y="958550"/>
            <a:ext cx="8390350" cy="535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0"/>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339" name="Google Shape;339;p20"/>
          <p:cNvGrpSpPr/>
          <p:nvPr/>
        </p:nvGrpSpPr>
        <p:grpSpPr>
          <a:xfrm rot="5400000">
            <a:off x="-3265716" y="3265715"/>
            <a:ext cx="6858001" cy="326571"/>
            <a:chOff x="0" y="270586"/>
            <a:chExt cx="12590100" cy="1282699"/>
          </a:xfrm>
        </p:grpSpPr>
        <p:pic>
          <p:nvPicPr>
            <p:cNvPr id="340" name="Google Shape;340;p20"/>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41" name="Google Shape;341;p20"/>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42" name="Google Shape;342;p20"/>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43" name="Google Shape;343;p20"/>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344" name="Google Shape;344;p20"/>
          <p:cNvGrpSpPr/>
          <p:nvPr/>
        </p:nvGrpSpPr>
        <p:grpSpPr>
          <a:xfrm rot="-5400000">
            <a:off x="8599714" y="3265714"/>
            <a:ext cx="6858001" cy="326571"/>
            <a:chOff x="0" y="270586"/>
            <a:chExt cx="12590100" cy="1282699"/>
          </a:xfrm>
        </p:grpSpPr>
        <p:pic>
          <p:nvPicPr>
            <p:cNvPr id="345" name="Google Shape;345;p20"/>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346" name="Google Shape;346;p20"/>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347" name="Google Shape;347;p20"/>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348" name="Google Shape;348;p20"/>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sp>
        <p:nvSpPr>
          <p:cNvPr id="349" name="Google Shape;349;p20"/>
          <p:cNvSpPr txBox="1"/>
          <p:nvPr/>
        </p:nvSpPr>
        <p:spPr>
          <a:xfrm>
            <a:off x="767408" y="332656"/>
            <a:ext cx="331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System Design</a:t>
            </a:r>
            <a:endParaRPr b="1" i="0" sz="3200" u="none" cap="none" strike="noStrike">
              <a:solidFill>
                <a:srgbClr val="000000"/>
              </a:solidFill>
              <a:latin typeface="Alice"/>
              <a:ea typeface="Alice"/>
              <a:cs typeface="Alice"/>
              <a:sym typeface="Alice"/>
            </a:endParaRPr>
          </a:p>
        </p:txBody>
      </p:sp>
      <p:sp>
        <p:nvSpPr>
          <p:cNvPr id="350" name="Google Shape;350;p20"/>
          <p:cNvSpPr txBox="1"/>
          <p:nvPr/>
        </p:nvSpPr>
        <p:spPr>
          <a:xfrm>
            <a:off x="767400" y="865700"/>
            <a:ext cx="9620100" cy="2562000"/>
          </a:xfrm>
          <a:prstGeom prst="rect">
            <a:avLst/>
          </a:prstGeom>
          <a:noFill/>
          <a:ln>
            <a:noFill/>
          </a:ln>
        </p:spPr>
        <p:txBody>
          <a:bodyPr anchorCtr="0" anchor="t" bIns="91425" lIns="91425" spcFirstLastPara="1" rIns="91425" wrap="square" tIns="91425">
            <a:spAutoFit/>
          </a:bodyPr>
          <a:lstStyle/>
          <a:p>
            <a:pPr indent="0" lvl="0" marL="212090" rtl="0" algn="just">
              <a:lnSpc>
                <a:spcPct val="115000"/>
              </a:lnSpc>
              <a:spcBef>
                <a:spcPts val="800"/>
              </a:spcBef>
              <a:spcAft>
                <a:spcPts val="0"/>
              </a:spcAft>
              <a:buNone/>
            </a:pPr>
            <a:r>
              <a:rPr b="1" lang="en-IN" sz="2400">
                <a:solidFill>
                  <a:schemeClr val="dk1"/>
                </a:solidFill>
                <a:latin typeface="Alice"/>
                <a:ea typeface="Alice"/>
                <a:cs typeface="Alice"/>
                <a:sym typeface="Alice"/>
              </a:rPr>
              <a:t>SOFTWARE REQUIREMENTS</a:t>
            </a:r>
            <a:endParaRPr b="1" sz="2400">
              <a:solidFill>
                <a:schemeClr val="dk1"/>
              </a:solidFill>
              <a:latin typeface="Alice"/>
              <a:ea typeface="Alice"/>
              <a:cs typeface="Alice"/>
              <a:sym typeface="Alice"/>
            </a:endParaRPr>
          </a:p>
          <a:p>
            <a:pPr indent="0" lvl="0" marL="212090" rtl="0" algn="just">
              <a:lnSpc>
                <a:spcPct val="115000"/>
              </a:lnSpc>
              <a:spcBef>
                <a:spcPts val="800"/>
              </a:spcBef>
              <a:spcAft>
                <a:spcPts val="0"/>
              </a:spcAft>
              <a:buNone/>
            </a:pPr>
            <a:r>
              <a:t/>
            </a:r>
            <a:endParaRPr b="1" sz="1800">
              <a:solidFill>
                <a:schemeClr val="dk1"/>
              </a:solidFill>
              <a:latin typeface="Times New Roman"/>
              <a:ea typeface="Times New Roman"/>
              <a:cs typeface="Times New Roman"/>
              <a:sym typeface="Times New Roman"/>
            </a:endParaRPr>
          </a:p>
          <a:p>
            <a:pPr indent="-330835" lvl="0" marL="64262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Language	:	Python</a:t>
            </a:r>
            <a:endParaRPr sz="1800">
              <a:solidFill>
                <a:schemeClr val="dk1"/>
              </a:solidFill>
              <a:latin typeface="Times New Roman"/>
              <a:ea typeface="Times New Roman"/>
              <a:cs typeface="Times New Roman"/>
              <a:sym typeface="Times New Roman"/>
            </a:endParaRPr>
          </a:p>
          <a:p>
            <a:pPr indent="-330835" lvl="0" marL="642620" rtl="0" algn="l">
              <a:lnSpc>
                <a:spcPct val="115000"/>
              </a:lnSpc>
              <a:spcBef>
                <a:spcPts val="77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Platform	:	Anaconda, Jupyter Notebook</a:t>
            </a:r>
            <a:endParaRPr sz="1800">
              <a:solidFill>
                <a:schemeClr val="dk1"/>
              </a:solidFill>
              <a:latin typeface="Times New Roman"/>
              <a:ea typeface="Times New Roman"/>
              <a:cs typeface="Times New Roman"/>
              <a:sym typeface="Times New Roman"/>
            </a:endParaRPr>
          </a:p>
          <a:p>
            <a:pPr indent="-330835" lvl="0" marL="642620" rtl="0" algn="l">
              <a:lnSpc>
                <a:spcPct val="115000"/>
              </a:lnSpc>
              <a:spcBef>
                <a:spcPts val="78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Tool	:	Forecasting</a:t>
            </a:r>
            <a:endParaRPr sz="1800">
              <a:solidFill>
                <a:schemeClr val="dk1"/>
              </a:solidFill>
              <a:latin typeface="Times New Roman"/>
              <a:ea typeface="Times New Roman"/>
              <a:cs typeface="Times New Roman"/>
              <a:sym typeface="Times New Roman"/>
            </a:endParaRPr>
          </a:p>
          <a:p>
            <a:pPr indent="-330835" lvl="0" marL="642620" rtl="0" algn="l">
              <a:lnSpc>
                <a:spcPct val="115000"/>
              </a:lnSpc>
              <a:spcBef>
                <a:spcPts val="775"/>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Operating System: windows 7 and above or Linux based OS or MAC OS.</a:t>
            </a:r>
            <a:endParaRPr sz="1800">
              <a:solidFill>
                <a:schemeClr val="dk1"/>
              </a:solidFill>
              <a:latin typeface="Times New Roman"/>
              <a:ea typeface="Times New Roman"/>
              <a:cs typeface="Times New Roman"/>
              <a:sym typeface="Times New Roman"/>
            </a:endParaRPr>
          </a:p>
        </p:txBody>
      </p:sp>
      <p:sp>
        <p:nvSpPr>
          <p:cNvPr id="351" name="Google Shape;351;p20"/>
          <p:cNvSpPr txBox="1"/>
          <p:nvPr/>
        </p:nvSpPr>
        <p:spPr>
          <a:xfrm>
            <a:off x="767405" y="3493475"/>
            <a:ext cx="10252200" cy="2678100"/>
          </a:xfrm>
          <a:prstGeom prst="rect">
            <a:avLst/>
          </a:prstGeom>
          <a:noFill/>
          <a:ln>
            <a:noFill/>
          </a:ln>
        </p:spPr>
        <p:txBody>
          <a:bodyPr anchorCtr="0" anchor="t" bIns="91425" lIns="91425" spcFirstLastPara="1" rIns="91425" wrap="square" tIns="91425">
            <a:spAutoFit/>
          </a:bodyPr>
          <a:lstStyle/>
          <a:p>
            <a:pPr indent="0" lvl="0" marL="212090" rtl="0" algn="l">
              <a:lnSpc>
                <a:spcPct val="150000"/>
              </a:lnSpc>
              <a:spcBef>
                <a:spcPts val="0"/>
              </a:spcBef>
              <a:spcAft>
                <a:spcPts val="0"/>
              </a:spcAft>
              <a:buNone/>
            </a:pPr>
            <a:r>
              <a:rPr b="1" lang="en-IN" sz="2400" cap="small">
                <a:solidFill>
                  <a:schemeClr val="dk1"/>
                </a:solidFill>
                <a:latin typeface="Alice"/>
                <a:ea typeface="Alice"/>
                <a:cs typeface="Alice"/>
                <a:sym typeface="Alice"/>
              </a:rPr>
              <a:t>HARDWARE REQUIREMENTS</a:t>
            </a:r>
            <a:endParaRPr b="1" sz="2400" cap="small">
              <a:solidFill>
                <a:schemeClr val="dk1"/>
              </a:solidFill>
              <a:latin typeface="Alice"/>
              <a:ea typeface="Alice"/>
              <a:cs typeface="Alice"/>
              <a:sym typeface="Alice"/>
            </a:endParaRPr>
          </a:p>
          <a:p>
            <a:pPr indent="0" lvl="0" marL="212090" rtl="0" algn="l">
              <a:lnSpc>
                <a:spcPct val="150000"/>
              </a:lnSpc>
              <a:spcBef>
                <a:spcPts val="0"/>
              </a:spcBef>
              <a:spcAft>
                <a:spcPts val="0"/>
              </a:spcAft>
              <a:buNone/>
            </a:pPr>
            <a:r>
              <a:t/>
            </a:r>
            <a:endParaRPr b="1" sz="1800" cap="small">
              <a:solidFill>
                <a:schemeClr val="dk1"/>
              </a:solidFill>
              <a:latin typeface="Times New Roman"/>
              <a:ea typeface="Times New Roman"/>
              <a:cs typeface="Times New Roman"/>
              <a:sym typeface="Times New Roman"/>
            </a:endParaRPr>
          </a:p>
          <a:p>
            <a:pPr indent="-330835" lvl="2" marL="642620" rtl="0" algn="l">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R</a:t>
            </a:r>
            <a:r>
              <a:rPr lang="en-IN" sz="1800">
                <a:solidFill>
                  <a:schemeClr val="dk1"/>
                </a:solidFill>
                <a:latin typeface="Times New Roman"/>
                <a:ea typeface="Times New Roman"/>
                <a:cs typeface="Times New Roman"/>
                <a:sym typeface="Times New Roman"/>
              </a:rPr>
              <a:t>A</a:t>
            </a:r>
            <a:r>
              <a:rPr lang="en-IN" sz="1800">
                <a:solidFill>
                  <a:schemeClr val="dk1"/>
                </a:solidFill>
                <a:latin typeface="Times New Roman"/>
                <a:ea typeface="Times New Roman"/>
                <a:cs typeface="Times New Roman"/>
                <a:sym typeface="Times New Roman"/>
              </a:rPr>
              <a:t>M: 4 GB</a:t>
            </a:r>
            <a:endParaRPr sz="1800">
              <a:solidFill>
                <a:schemeClr val="dk1"/>
              </a:solidFill>
              <a:latin typeface="Times New Roman"/>
              <a:ea typeface="Times New Roman"/>
              <a:cs typeface="Times New Roman"/>
              <a:sym typeface="Times New Roman"/>
            </a:endParaRPr>
          </a:p>
          <a:p>
            <a:pPr indent="-330835" lvl="2" marL="642620" rtl="0" algn="l">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Storage: 500 GB</a:t>
            </a:r>
            <a:endParaRPr sz="1800">
              <a:solidFill>
                <a:schemeClr val="dk1"/>
              </a:solidFill>
              <a:latin typeface="Times New Roman"/>
              <a:ea typeface="Times New Roman"/>
              <a:cs typeface="Times New Roman"/>
              <a:sym typeface="Times New Roman"/>
            </a:endParaRPr>
          </a:p>
          <a:p>
            <a:pPr indent="-330835" lvl="2" marL="642620" rtl="0" algn="l">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CPU: 2 GHz or faster</a:t>
            </a:r>
            <a:endParaRPr sz="1800">
              <a:solidFill>
                <a:schemeClr val="dk1"/>
              </a:solidFill>
              <a:latin typeface="Times New Roman"/>
              <a:ea typeface="Times New Roman"/>
              <a:cs typeface="Times New Roman"/>
              <a:sym typeface="Times New Roman"/>
            </a:endParaRPr>
          </a:p>
          <a:p>
            <a:pPr indent="-330835" lvl="2" marL="642620" rtl="0" algn="l">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Architecture: 32-bit or 64-bit</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293f5cefe0a_1_107"/>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357" name="Google Shape;357;g293f5cefe0a_1_107"/>
          <p:cNvGrpSpPr/>
          <p:nvPr/>
        </p:nvGrpSpPr>
        <p:grpSpPr>
          <a:xfrm>
            <a:off x="-2" y="1"/>
            <a:ext cx="12192127" cy="326576"/>
            <a:chOff x="0" y="1063690"/>
            <a:chExt cx="12192127" cy="326576"/>
          </a:xfrm>
        </p:grpSpPr>
        <p:grpSp>
          <p:nvGrpSpPr>
            <p:cNvPr id="358" name="Google Shape;358;g293f5cefe0a_1_107"/>
            <p:cNvGrpSpPr/>
            <p:nvPr/>
          </p:nvGrpSpPr>
          <p:grpSpPr>
            <a:xfrm>
              <a:off x="0" y="1063691"/>
              <a:ext cx="6096126" cy="326575"/>
              <a:chOff x="0" y="270586"/>
              <a:chExt cx="12590100" cy="1282699"/>
            </a:xfrm>
          </p:grpSpPr>
          <p:pic>
            <p:nvPicPr>
              <p:cNvPr id="359" name="Google Shape;359;g293f5cefe0a_1_10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60" name="Google Shape;360;g293f5cefe0a_1_10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61" name="Google Shape;361;g293f5cefe0a_1_10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62" name="Google Shape;362;g293f5cefe0a_1_10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363" name="Google Shape;363;g293f5cefe0a_1_107"/>
            <p:cNvGrpSpPr/>
            <p:nvPr/>
          </p:nvGrpSpPr>
          <p:grpSpPr>
            <a:xfrm>
              <a:off x="6096001" y="1063690"/>
              <a:ext cx="6096126" cy="326575"/>
              <a:chOff x="0" y="270586"/>
              <a:chExt cx="12590100" cy="1282699"/>
            </a:xfrm>
          </p:grpSpPr>
          <p:pic>
            <p:nvPicPr>
              <p:cNvPr id="364" name="Google Shape;364;g293f5cefe0a_1_10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65" name="Google Shape;365;g293f5cefe0a_1_10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66" name="Google Shape;366;g293f5cefe0a_1_10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67" name="Google Shape;367;g293f5cefe0a_1_10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grpSp>
        <p:nvGrpSpPr>
          <p:cNvPr id="368" name="Google Shape;368;g293f5cefe0a_1_107"/>
          <p:cNvGrpSpPr/>
          <p:nvPr/>
        </p:nvGrpSpPr>
        <p:grpSpPr>
          <a:xfrm>
            <a:off x="0" y="6554754"/>
            <a:ext cx="12192127" cy="326576"/>
            <a:chOff x="0" y="1063690"/>
            <a:chExt cx="12192127" cy="326576"/>
          </a:xfrm>
        </p:grpSpPr>
        <p:grpSp>
          <p:nvGrpSpPr>
            <p:cNvPr id="369" name="Google Shape;369;g293f5cefe0a_1_107"/>
            <p:cNvGrpSpPr/>
            <p:nvPr/>
          </p:nvGrpSpPr>
          <p:grpSpPr>
            <a:xfrm>
              <a:off x="0" y="1063691"/>
              <a:ext cx="6096126" cy="326575"/>
              <a:chOff x="0" y="270586"/>
              <a:chExt cx="12590100" cy="1282699"/>
            </a:xfrm>
          </p:grpSpPr>
          <p:pic>
            <p:nvPicPr>
              <p:cNvPr id="370" name="Google Shape;370;g293f5cefe0a_1_10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71" name="Google Shape;371;g293f5cefe0a_1_10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72" name="Google Shape;372;g293f5cefe0a_1_10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73" name="Google Shape;373;g293f5cefe0a_1_10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374" name="Google Shape;374;g293f5cefe0a_1_107"/>
            <p:cNvGrpSpPr/>
            <p:nvPr/>
          </p:nvGrpSpPr>
          <p:grpSpPr>
            <a:xfrm>
              <a:off x="6096001" y="1063690"/>
              <a:ext cx="6096126" cy="326575"/>
              <a:chOff x="0" y="270586"/>
              <a:chExt cx="12590100" cy="1282699"/>
            </a:xfrm>
          </p:grpSpPr>
          <p:pic>
            <p:nvPicPr>
              <p:cNvPr id="375" name="Google Shape;375;g293f5cefe0a_1_10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76" name="Google Shape;376;g293f5cefe0a_1_10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77" name="Google Shape;377;g293f5cefe0a_1_10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78" name="Google Shape;378;g293f5cefe0a_1_10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sp>
        <p:nvSpPr>
          <p:cNvPr id="379" name="Google Shape;379;g293f5cefe0a_1_107"/>
          <p:cNvSpPr txBox="1"/>
          <p:nvPr/>
        </p:nvSpPr>
        <p:spPr>
          <a:xfrm>
            <a:off x="779575" y="484900"/>
            <a:ext cx="3024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Result</a:t>
            </a:r>
            <a:endParaRPr b="1" i="0" sz="3200" u="none" cap="none" strike="noStrike">
              <a:solidFill>
                <a:srgbClr val="000000"/>
              </a:solidFill>
              <a:latin typeface="Alice"/>
              <a:ea typeface="Alice"/>
              <a:cs typeface="Alice"/>
              <a:sym typeface="Alice"/>
            </a:endParaRPr>
          </a:p>
        </p:txBody>
      </p:sp>
      <p:sp>
        <p:nvSpPr>
          <p:cNvPr id="380" name="Google Shape;380;g293f5cefe0a_1_107"/>
          <p:cNvSpPr txBox="1"/>
          <p:nvPr/>
        </p:nvSpPr>
        <p:spPr>
          <a:xfrm>
            <a:off x="597875" y="1104925"/>
            <a:ext cx="10834800" cy="486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The project "FareWise: Predictive Analytics for Taxi Pricing" has produced promising results in estimating taxi fares using a Gradient Boosting algorithm and feature engineering. The model's predictions were found to be within $3.60 of actual fares, with an </a:t>
            </a:r>
            <a:r>
              <a:rPr lang="en-IN" sz="1800">
                <a:latin typeface="Times New Roman"/>
                <a:ea typeface="Times New Roman"/>
                <a:cs typeface="Times New Roman"/>
                <a:sym typeface="Times New Roman"/>
              </a:rPr>
              <a:t>R2</a:t>
            </a:r>
            <a:r>
              <a:rPr lang="en-IN" sz="1800">
                <a:latin typeface="Times New Roman"/>
                <a:ea typeface="Times New Roman"/>
                <a:cs typeface="Times New Roman"/>
                <a:sym typeface="Times New Roman"/>
              </a:rPr>
              <a:t> score of 0.</a:t>
            </a:r>
            <a:r>
              <a:rPr lang="en-IN" sz="1800">
                <a:latin typeface="Times New Roman"/>
                <a:ea typeface="Times New Roman"/>
                <a:cs typeface="Times New Roman"/>
                <a:sym typeface="Times New Roman"/>
              </a:rPr>
              <a:t>85</a:t>
            </a:r>
            <a:r>
              <a:rPr lang="en-IN" sz="1800">
                <a:latin typeface="Times New Roman"/>
                <a:ea typeface="Times New Roman"/>
                <a:cs typeface="Times New Roman"/>
                <a:sym typeface="Times New Roman"/>
              </a:rPr>
              <a:t>, indicating that </a:t>
            </a:r>
            <a:r>
              <a:rPr lang="en-IN" sz="1800">
                <a:latin typeface="Times New Roman"/>
                <a:ea typeface="Times New Roman"/>
                <a:cs typeface="Times New Roman"/>
                <a:sym typeface="Times New Roman"/>
              </a:rPr>
              <a:t>85</a:t>
            </a:r>
            <a:r>
              <a:rPr lang="en-IN" sz="1800">
                <a:latin typeface="Times New Roman"/>
                <a:ea typeface="Times New Roman"/>
                <a:cs typeface="Times New Roman"/>
                <a:sym typeface="Times New Roman"/>
              </a:rPr>
              <a:t>% of the variance in fare amounts was explained by predictive features. The model outperformed a baseline model, demonstrating its practical utility. The interpretability of the model was achieved through SHAP values, revealing that distance between pick-up and drop-off locations was the most influential factor in fare predictions. This information can be valuable for transparency and user trust. However, the model has limitations, such as data quality and bias in fare predictions based on geographic location. Mitigating these biases is a challenge that the team is actively addressing. The practical implications of the predictive analytics model include improved fare estimates for taxi service providers, enhanced customer satisfaction, and operational efficiency. The model can assist in demand forecasting, optimize driver allocation, and reduce operational costs for taxi companies. Challenges include continuous monitoring and regular model updates, addressing scalability challenges during peak hours, and addressing bias and fairness. Ethical considerations include ensuring privacy and data security, handling sensitive passenger data securely, and addressing fairness concerns.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293f5cefe0a_1_134"/>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386" name="Google Shape;386;g293f5cefe0a_1_134"/>
          <p:cNvGrpSpPr/>
          <p:nvPr/>
        </p:nvGrpSpPr>
        <p:grpSpPr>
          <a:xfrm rot="5400000">
            <a:off x="-3265632" y="3265626"/>
            <a:ext cx="6857827" cy="326575"/>
            <a:chOff x="0" y="270586"/>
            <a:chExt cx="12590100" cy="1282699"/>
          </a:xfrm>
        </p:grpSpPr>
        <p:pic>
          <p:nvPicPr>
            <p:cNvPr id="387" name="Google Shape;387;g293f5cefe0a_1_13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88" name="Google Shape;388;g293f5cefe0a_1_13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89" name="Google Shape;389;g293f5cefe0a_1_13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90" name="Google Shape;390;g293f5cefe0a_1_13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391" name="Google Shape;391;g293f5cefe0a_1_134"/>
          <p:cNvGrpSpPr/>
          <p:nvPr/>
        </p:nvGrpSpPr>
        <p:grpSpPr>
          <a:xfrm rot="-5400000">
            <a:off x="8599804" y="3265799"/>
            <a:ext cx="6857827" cy="326575"/>
            <a:chOff x="0" y="270586"/>
            <a:chExt cx="12590100" cy="1282699"/>
          </a:xfrm>
        </p:grpSpPr>
        <p:pic>
          <p:nvPicPr>
            <p:cNvPr id="392" name="Google Shape;392;g293f5cefe0a_1_13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393" name="Google Shape;393;g293f5cefe0a_1_13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394" name="Google Shape;394;g293f5cefe0a_1_13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395" name="Google Shape;395;g293f5cefe0a_1_13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sp>
        <p:nvSpPr>
          <p:cNvPr id="396" name="Google Shape;396;g293f5cefe0a_1_134"/>
          <p:cNvSpPr txBox="1"/>
          <p:nvPr/>
        </p:nvSpPr>
        <p:spPr>
          <a:xfrm>
            <a:off x="767408" y="332656"/>
            <a:ext cx="331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Output</a:t>
            </a:r>
            <a:endParaRPr b="1" i="0" sz="3200" u="none" cap="none" strike="noStrike">
              <a:solidFill>
                <a:srgbClr val="000000"/>
              </a:solidFill>
              <a:latin typeface="Alice"/>
              <a:ea typeface="Alice"/>
              <a:cs typeface="Alice"/>
              <a:sym typeface="Alice"/>
            </a:endParaRPr>
          </a:p>
        </p:txBody>
      </p:sp>
      <p:pic>
        <p:nvPicPr>
          <p:cNvPr id="397" name="Google Shape;397;g293f5cefe0a_1_134"/>
          <p:cNvPicPr preferRelativeResize="0"/>
          <p:nvPr/>
        </p:nvPicPr>
        <p:blipFill>
          <a:blip r:embed="rId5">
            <a:alphaModFix/>
          </a:blip>
          <a:stretch>
            <a:fillRect/>
          </a:stretch>
        </p:blipFill>
        <p:spPr>
          <a:xfrm>
            <a:off x="1013200" y="1050100"/>
            <a:ext cx="5862125" cy="1685925"/>
          </a:xfrm>
          <a:prstGeom prst="rect">
            <a:avLst/>
          </a:prstGeom>
          <a:noFill/>
          <a:ln>
            <a:noFill/>
          </a:ln>
        </p:spPr>
      </p:pic>
      <p:pic>
        <p:nvPicPr>
          <p:cNvPr id="398" name="Google Shape;398;g293f5cefe0a_1_134"/>
          <p:cNvPicPr preferRelativeResize="0"/>
          <p:nvPr/>
        </p:nvPicPr>
        <p:blipFill>
          <a:blip r:embed="rId6">
            <a:alphaModFix/>
          </a:blip>
          <a:stretch>
            <a:fillRect/>
          </a:stretch>
        </p:blipFill>
        <p:spPr>
          <a:xfrm>
            <a:off x="7115200" y="996200"/>
            <a:ext cx="4380375" cy="4452475"/>
          </a:xfrm>
          <a:prstGeom prst="rect">
            <a:avLst/>
          </a:prstGeom>
          <a:noFill/>
          <a:ln>
            <a:noFill/>
          </a:ln>
        </p:spPr>
      </p:pic>
      <p:pic>
        <p:nvPicPr>
          <p:cNvPr id="399" name="Google Shape;399;g293f5cefe0a_1_134"/>
          <p:cNvPicPr preferRelativeResize="0"/>
          <p:nvPr/>
        </p:nvPicPr>
        <p:blipFill>
          <a:blip r:embed="rId7">
            <a:alphaModFix/>
          </a:blip>
          <a:stretch>
            <a:fillRect/>
          </a:stretch>
        </p:blipFill>
        <p:spPr>
          <a:xfrm>
            <a:off x="1013200" y="2991775"/>
            <a:ext cx="5862125" cy="342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1"/>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405" name="Google Shape;405;p21"/>
          <p:cNvGrpSpPr/>
          <p:nvPr/>
        </p:nvGrpSpPr>
        <p:grpSpPr>
          <a:xfrm>
            <a:off x="-2" y="0"/>
            <a:ext cx="12192001" cy="326572"/>
            <a:chOff x="0" y="1063689"/>
            <a:chExt cx="12192001" cy="326572"/>
          </a:xfrm>
        </p:grpSpPr>
        <p:grpSp>
          <p:nvGrpSpPr>
            <p:cNvPr id="406" name="Google Shape;406;p21"/>
            <p:cNvGrpSpPr/>
            <p:nvPr/>
          </p:nvGrpSpPr>
          <p:grpSpPr>
            <a:xfrm>
              <a:off x="0" y="1063690"/>
              <a:ext cx="6095999" cy="326571"/>
              <a:chOff x="0" y="270586"/>
              <a:chExt cx="12590100" cy="1282699"/>
            </a:xfrm>
          </p:grpSpPr>
          <p:pic>
            <p:nvPicPr>
              <p:cNvPr id="407" name="Google Shape;407;p21"/>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408" name="Google Shape;408;p21"/>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409" name="Google Shape;409;p21"/>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410" name="Google Shape;410;p21"/>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411" name="Google Shape;411;p21"/>
            <p:cNvGrpSpPr/>
            <p:nvPr/>
          </p:nvGrpSpPr>
          <p:grpSpPr>
            <a:xfrm>
              <a:off x="6096001" y="1063689"/>
              <a:ext cx="6096000" cy="326571"/>
              <a:chOff x="0" y="270586"/>
              <a:chExt cx="12590100" cy="1282699"/>
            </a:xfrm>
          </p:grpSpPr>
          <p:pic>
            <p:nvPicPr>
              <p:cNvPr id="412" name="Google Shape;412;p21"/>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413" name="Google Shape;413;p21"/>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414" name="Google Shape;414;p21"/>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415" name="Google Shape;415;p21"/>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grpSp>
        <p:nvGrpSpPr>
          <p:cNvPr id="416" name="Google Shape;416;p21"/>
          <p:cNvGrpSpPr/>
          <p:nvPr/>
        </p:nvGrpSpPr>
        <p:grpSpPr>
          <a:xfrm>
            <a:off x="0" y="6554753"/>
            <a:ext cx="12192001" cy="326572"/>
            <a:chOff x="0" y="1063689"/>
            <a:chExt cx="12192001" cy="326572"/>
          </a:xfrm>
        </p:grpSpPr>
        <p:grpSp>
          <p:nvGrpSpPr>
            <p:cNvPr id="417" name="Google Shape;417;p21"/>
            <p:cNvGrpSpPr/>
            <p:nvPr/>
          </p:nvGrpSpPr>
          <p:grpSpPr>
            <a:xfrm>
              <a:off x="0" y="1063690"/>
              <a:ext cx="6095999" cy="326571"/>
              <a:chOff x="0" y="270586"/>
              <a:chExt cx="12590100" cy="1282699"/>
            </a:xfrm>
          </p:grpSpPr>
          <p:pic>
            <p:nvPicPr>
              <p:cNvPr id="418" name="Google Shape;418;p21"/>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419" name="Google Shape;419;p21"/>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420" name="Google Shape;420;p21"/>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421" name="Google Shape;421;p21"/>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422" name="Google Shape;422;p21"/>
            <p:cNvGrpSpPr/>
            <p:nvPr/>
          </p:nvGrpSpPr>
          <p:grpSpPr>
            <a:xfrm>
              <a:off x="6096001" y="1063689"/>
              <a:ext cx="6096000" cy="326571"/>
              <a:chOff x="0" y="270586"/>
              <a:chExt cx="12590100" cy="1282699"/>
            </a:xfrm>
          </p:grpSpPr>
          <p:pic>
            <p:nvPicPr>
              <p:cNvPr id="423" name="Google Shape;423;p21"/>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424" name="Google Shape;424;p21"/>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425" name="Google Shape;425;p21"/>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426" name="Google Shape;426;p21"/>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sp>
        <p:nvSpPr>
          <p:cNvPr id="427" name="Google Shape;427;p21"/>
          <p:cNvSpPr txBox="1"/>
          <p:nvPr/>
        </p:nvSpPr>
        <p:spPr>
          <a:xfrm>
            <a:off x="651975" y="614100"/>
            <a:ext cx="32328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Future Enhancement:</a:t>
            </a:r>
            <a:endParaRPr b="1" sz="2400">
              <a:latin typeface="Times New Roman"/>
              <a:ea typeface="Times New Roman"/>
              <a:cs typeface="Times New Roman"/>
              <a:sym typeface="Times New Roman"/>
            </a:endParaRPr>
          </a:p>
        </p:txBody>
      </p:sp>
      <p:sp>
        <p:nvSpPr>
          <p:cNvPr id="428" name="Google Shape;428;p21"/>
          <p:cNvSpPr txBox="1"/>
          <p:nvPr/>
        </p:nvSpPr>
        <p:spPr>
          <a:xfrm>
            <a:off x="797625" y="1298850"/>
            <a:ext cx="10455300" cy="51159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Calibri"/>
              <a:buChar char="●"/>
            </a:pPr>
            <a:r>
              <a:rPr lang="en-IN" sz="2300">
                <a:solidFill>
                  <a:schemeClr val="dk1"/>
                </a:solidFill>
                <a:latin typeface="Calibri"/>
                <a:ea typeface="Calibri"/>
                <a:cs typeface="Calibri"/>
                <a:sym typeface="Calibri"/>
              </a:rPr>
              <a:t>Enhancing the predictive model for taxi fare prices using the XGBoost algorithm presents exciting opportunities for future development. To improve the model's accuracy and responsiveness, one avenue of enhancement involves a comprehensive exploration of feature engineering. The integration of additional relevant features, such as real-time traffic conditions, special events, or even sentiment analysis of user reviews, can provide a more nuanced understanding of the dynamic factors influencing taxi fares.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IN" sz="2300">
                <a:solidFill>
                  <a:schemeClr val="dk1"/>
                </a:solidFill>
                <a:latin typeface="Calibri"/>
                <a:ea typeface="Calibri"/>
                <a:cs typeface="Calibri"/>
                <a:sym typeface="Calibri"/>
              </a:rPr>
              <a:t>Future enhancements for predicting taxi fare prices using the Random Forest algorithm offer exciting possibilities for refining and extending the predictive model. To enhance the accuracy of the model, additional feature exploration is a promising avenue. Introducing new features such as real-time weather updates, local events, or social factors can enrich the dataset, providing the model with a more comprehensive understanding of the variables influencing taxi fares.</a:t>
            </a:r>
            <a:endParaRPr sz="2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g293f95abb0d_0_47"/>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434" name="Google Shape;434;g293f95abb0d_0_47"/>
          <p:cNvGrpSpPr/>
          <p:nvPr/>
        </p:nvGrpSpPr>
        <p:grpSpPr>
          <a:xfrm rot="5400000">
            <a:off x="-3265632" y="3265626"/>
            <a:ext cx="6857827" cy="326575"/>
            <a:chOff x="0" y="270586"/>
            <a:chExt cx="12590100" cy="1282699"/>
          </a:xfrm>
        </p:grpSpPr>
        <p:pic>
          <p:nvPicPr>
            <p:cNvPr id="435" name="Google Shape;435;g293f95abb0d_0_4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36" name="Google Shape;436;g293f95abb0d_0_4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37" name="Google Shape;437;g293f95abb0d_0_4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38" name="Google Shape;438;g293f95abb0d_0_4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439" name="Google Shape;439;g293f95abb0d_0_47"/>
          <p:cNvGrpSpPr/>
          <p:nvPr/>
        </p:nvGrpSpPr>
        <p:grpSpPr>
          <a:xfrm rot="-5400000">
            <a:off x="8599804" y="3265799"/>
            <a:ext cx="6857827" cy="326575"/>
            <a:chOff x="0" y="270586"/>
            <a:chExt cx="12590100" cy="1282699"/>
          </a:xfrm>
        </p:grpSpPr>
        <p:pic>
          <p:nvPicPr>
            <p:cNvPr id="440" name="Google Shape;440;g293f95abb0d_0_47"/>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41" name="Google Shape;441;g293f95abb0d_0_47"/>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42" name="Google Shape;442;g293f95abb0d_0_47"/>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43" name="Google Shape;443;g293f95abb0d_0_47"/>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sp>
        <p:nvSpPr>
          <p:cNvPr id="444" name="Google Shape;444;g293f95abb0d_0_47"/>
          <p:cNvSpPr txBox="1"/>
          <p:nvPr/>
        </p:nvSpPr>
        <p:spPr>
          <a:xfrm>
            <a:off x="767408" y="332656"/>
            <a:ext cx="331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200" u="none" cap="none" strike="noStrike">
                <a:solidFill>
                  <a:srgbClr val="000000"/>
                </a:solidFill>
                <a:latin typeface="Alice"/>
                <a:ea typeface="Alice"/>
                <a:cs typeface="Alice"/>
                <a:sym typeface="Alice"/>
              </a:rPr>
              <a:t>Conclusion</a:t>
            </a:r>
            <a:endParaRPr b="1" i="0" sz="3200" u="none" cap="none" strike="noStrike">
              <a:solidFill>
                <a:srgbClr val="000000"/>
              </a:solidFill>
              <a:latin typeface="Alice"/>
              <a:ea typeface="Alice"/>
              <a:cs typeface="Alice"/>
              <a:sym typeface="Alice"/>
            </a:endParaRPr>
          </a:p>
        </p:txBody>
      </p:sp>
      <p:sp>
        <p:nvSpPr>
          <p:cNvPr id="445" name="Google Shape;445;g293f95abb0d_0_47"/>
          <p:cNvSpPr txBox="1"/>
          <p:nvPr/>
        </p:nvSpPr>
        <p:spPr>
          <a:xfrm>
            <a:off x="767400" y="1154450"/>
            <a:ext cx="10483200" cy="387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IN" sz="1900">
                <a:solidFill>
                  <a:schemeClr val="dk1"/>
                </a:solidFill>
                <a:latin typeface="Roboto"/>
                <a:ea typeface="Roboto"/>
                <a:cs typeface="Roboto"/>
                <a:sym typeface="Roboto"/>
              </a:rPr>
              <a:t>In conclusion, the "FareWise" project has successfully delivered a predictive analytics system that significantly enhances the taxi pricing experience for both passengers and service providers. This project has represented a critical step in modernizing the taxi industry, harnessing the power of data and machine learning to offer more accurate and transparent fare predictions. The "FareWise" project is poised for further growth and improvement. Future enhancements will expand the system's capabilities to offer multi-platform support, real-time traffic data integration, route suggestions, and many other user-centric features. By embracing these future developments, "FareWise" will continue to provide value to its users and maintain its relevance in the ever-evolving transportation industry. In the coming years, we anticipate that "FareWise" will continue to serve as a valuable tool for both passengers and taxi service providers. </a:t>
            </a:r>
            <a:endParaRPr sz="19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g293f5cefe0a_1_202"/>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451" name="Google Shape;451;g293f5cefe0a_1_202"/>
          <p:cNvGrpSpPr/>
          <p:nvPr/>
        </p:nvGrpSpPr>
        <p:grpSpPr>
          <a:xfrm>
            <a:off x="-2" y="1"/>
            <a:ext cx="12192127" cy="326576"/>
            <a:chOff x="0" y="1063690"/>
            <a:chExt cx="12192127" cy="326576"/>
          </a:xfrm>
        </p:grpSpPr>
        <p:grpSp>
          <p:nvGrpSpPr>
            <p:cNvPr id="452" name="Google Shape;452;g293f5cefe0a_1_202"/>
            <p:cNvGrpSpPr/>
            <p:nvPr/>
          </p:nvGrpSpPr>
          <p:grpSpPr>
            <a:xfrm>
              <a:off x="0" y="1063691"/>
              <a:ext cx="6096126" cy="326575"/>
              <a:chOff x="0" y="270586"/>
              <a:chExt cx="12590100" cy="1282699"/>
            </a:xfrm>
          </p:grpSpPr>
          <p:pic>
            <p:nvPicPr>
              <p:cNvPr id="453" name="Google Shape;453;g293f5cefe0a_1_202"/>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54" name="Google Shape;454;g293f5cefe0a_1_202"/>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55" name="Google Shape;455;g293f5cefe0a_1_202"/>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56" name="Google Shape;456;g293f5cefe0a_1_202"/>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457" name="Google Shape;457;g293f5cefe0a_1_202"/>
            <p:cNvGrpSpPr/>
            <p:nvPr/>
          </p:nvGrpSpPr>
          <p:grpSpPr>
            <a:xfrm>
              <a:off x="6096001" y="1063690"/>
              <a:ext cx="6096126" cy="326575"/>
              <a:chOff x="0" y="270586"/>
              <a:chExt cx="12590100" cy="1282699"/>
            </a:xfrm>
          </p:grpSpPr>
          <p:pic>
            <p:nvPicPr>
              <p:cNvPr id="458" name="Google Shape;458;g293f5cefe0a_1_202"/>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59" name="Google Shape;459;g293f5cefe0a_1_202"/>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60" name="Google Shape;460;g293f5cefe0a_1_202"/>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61" name="Google Shape;461;g293f5cefe0a_1_202"/>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grpSp>
        <p:nvGrpSpPr>
          <p:cNvPr id="462" name="Google Shape;462;g293f5cefe0a_1_202"/>
          <p:cNvGrpSpPr/>
          <p:nvPr/>
        </p:nvGrpSpPr>
        <p:grpSpPr>
          <a:xfrm>
            <a:off x="0" y="6554754"/>
            <a:ext cx="12192127" cy="326576"/>
            <a:chOff x="0" y="1063690"/>
            <a:chExt cx="12192127" cy="326576"/>
          </a:xfrm>
        </p:grpSpPr>
        <p:grpSp>
          <p:nvGrpSpPr>
            <p:cNvPr id="463" name="Google Shape;463;g293f5cefe0a_1_202"/>
            <p:cNvGrpSpPr/>
            <p:nvPr/>
          </p:nvGrpSpPr>
          <p:grpSpPr>
            <a:xfrm>
              <a:off x="0" y="1063691"/>
              <a:ext cx="6096126" cy="326575"/>
              <a:chOff x="0" y="270586"/>
              <a:chExt cx="12590100" cy="1282699"/>
            </a:xfrm>
          </p:grpSpPr>
          <p:pic>
            <p:nvPicPr>
              <p:cNvPr id="464" name="Google Shape;464;g293f5cefe0a_1_202"/>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65" name="Google Shape;465;g293f5cefe0a_1_202"/>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66" name="Google Shape;466;g293f5cefe0a_1_202"/>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67" name="Google Shape;467;g293f5cefe0a_1_202"/>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468" name="Google Shape;468;g293f5cefe0a_1_202"/>
            <p:cNvGrpSpPr/>
            <p:nvPr/>
          </p:nvGrpSpPr>
          <p:grpSpPr>
            <a:xfrm>
              <a:off x="6096001" y="1063690"/>
              <a:ext cx="6096126" cy="326575"/>
              <a:chOff x="0" y="270586"/>
              <a:chExt cx="12590100" cy="1282699"/>
            </a:xfrm>
          </p:grpSpPr>
          <p:pic>
            <p:nvPicPr>
              <p:cNvPr id="469" name="Google Shape;469;g293f5cefe0a_1_202"/>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70" name="Google Shape;470;g293f5cefe0a_1_202"/>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71" name="Google Shape;471;g293f5cefe0a_1_202"/>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72" name="Google Shape;472;g293f5cefe0a_1_202"/>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sp>
        <p:nvSpPr>
          <p:cNvPr id="473" name="Google Shape;473;g293f5cefe0a_1_202"/>
          <p:cNvSpPr txBox="1"/>
          <p:nvPr/>
        </p:nvSpPr>
        <p:spPr>
          <a:xfrm>
            <a:off x="753875" y="502175"/>
            <a:ext cx="3441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400">
                <a:latin typeface="Times New Roman"/>
                <a:ea typeface="Times New Roman"/>
                <a:cs typeface="Times New Roman"/>
                <a:sym typeface="Times New Roman"/>
              </a:rPr>
              <a:t>References</a:t>
            </a:r>
            <a:endParaRPr b="1" i="0" sz="2400" u="none" cap="none" strike="noStrike">
              <a:solidFill>
                <a:srgbClr val="000000"/>
              </a:solidFill>
              <a:latin typeface="Times New Roman"/>
              <a:ea typeface="Times New Roman"/>
              <a:cs typeface="Times New Roman"/>
              <a:sym typeface="Times New Roman"/>
            </a:endParaRPr>
          </a:p>
        </p:txBody>
      </p:sp>
      <p:sp>
        <p:nvSpPr>
          <p:cNvPr id="474" name="Google Shape;474;g293f5cefe0a_1_202"/>
          <p:cNvSpPr txBox="1"/>
          <p:nvPr/>
        </p:nvSpPr>
        <p:spPr>
          <a:xfrm>
            <a:off x="881925" y="965982"/>
            <a:ext cx="10361400" cy="5459100"/>
          </a:xfrm>
          <a:prstGeom prst="rect">
            <a:avLst/>
          </a:prstGeom>
          <a:noFill/>
          <a:ln>
            <a:noFill/>
          </a:ln>
        </p:spPr>
        <p:txBody>
          <a:bodyPr anchorCtr="0" anchor="t" bIns="91425" lIns="91425" spcFirstLastPara="1" rIns="91425" wrap="square" tIns="91425">
            <a:noAutofit/>
          </a:bodyPr>
          <a:lstStyle/>
          <a:p>
            <a:pPr indent="0" lvl="0" marL="0" marR="149860" rtl="0" algn="just">
              <a:lnSpc>
                <a:spcPct val="115000"/>
              </a:lnSpc>
              <a:spcBef>
                <a:spcPts val="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1.	T. Kim, S. Sharda, X. Zhou and R. M Pendyala, "A stepwise interpretable machine learning framework using linear regression (LR) and long short-term memory (LSTM): City-wide demand-side prediction of yellow taxi and for-hire vehicle (FHV) service", </a:t>
            </a:r>
            <a:r>
              <a:rPr i="1" lang="en-IN" sz="1800">
                <a:solidFill>
                  <a:srgbClr val="333333"/>
                </a:solidFill>
                <a:highlight>
                  <a:srgbClr val="FFFFFF"/>
                </a:highlight>
                <a:latin typeface="Times New Roman"/>
                <a:ea typeface="Times New Roman"/>
                <a:cs typeface="Times New Roman"/>
                <a:sym typeface="Times New Roman"/>
              </a:rPr>
              <a:t>Transportation Research Part C: Emerging Technologies</a:t>
            </a:r>
            <a:r>
              <a:rPr lang="en-IN" sz="1800">
                <a:solidFill>
                  <a:srgbClr val="333333"/>
                </a:solidFill>
                <a:highlight>
                  <a:srgbClr val="FFFFFF"/>
                </a:highlight>
                <a:latin typeface="Times New Roman"/>
                <a:ea typeface="Times New Roman"/>
                <a:cs typeface="Times New Roman"/>
                <a:sym typeface="Times New Roman"/>
              </a:rPr>
              <a:t>, vol. 120, no. 102786, 2020.</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2.	Gunjan panda and Supriya p. panda, "Machine learning using exploratory analysis to predict cab fare", </a:t>
            </a:r>
            <a:r>
              <a:rPr i="1" lang="en-IN" sz="1800">
                <a:solidFill>
                  <a:srgbClr val="333333"/>
                </a:solidFill>
                <a:highlight>
                  <a:srgbClr val="FFFFFF"/>
                </a:highlight>
                <a:latin typeface="Times New Roman"/>
                <a:ea typeface="Times New Roman"/>
                <a:cs typeface="Times New Roman"/>
                <a:sym typeface="Times New Roman"/>
              </a:rPr>
              <a:t>International Journal for Research in Applied Science &amp; Engineering Technology (IJRASET)</a:t>
            </a:r>
            <a:r>
              <a:rPr lang="en-IN" sz="1800">
                <a:solidFill>
                  <a:srgbClr val="333333"/>
                </a:solidFill>
                <a:highlight>
                  <a:srgbClr val="FFFFFF"/>
                </a:highlight>
                <a:latin typeface="Times New Roman"/>
                <a:ea typeface="Times New Roman"/>
                <a:cs typeface="Times New Roman"/>
                <a:sym typeface="Times New Roman"/>
              </a:rPr>
              <a:t>, Aug 2019.</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rPr lang="en-IN" sz="1800">
                <a:solidFill>
                  <a:srgbClr val="333333"/>
                </a:solidFill>
                <a:highlight>
                  <a:srgbClr val="FFFFFF"/>
                </a:highlight>
                <a:latin typeface="Times New Roman"/>
                <a:ea typeface="Times New Roman"/>
                <a:cs typeface="Times New Roman"/>
                <a:sym typeface="Times New Roman"/>
              </a:rPr>
              <a:t>3.	Bruce, S., "Issues in Fare Policy-the Case of the New York Taxi Industry," Transportation Research Board, 1998 Annual Meetings.</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4.	James, G, D Witten, T Hastie, and R Tibshirani, An introduction to statistical learning. Vol. 6. ,New York, Springer., 2013.</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14986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5.	</a:t>
            </a:r>
            <a:r>
              <a:rPr lang="en-IN" sz="1800">
                <a:solidFill>
                  <a:schemeClr val="dk1"/>
                </a:solidFill>
                <a:latin typeface="Times New Roman"/>
                <a:ea typeface="Times New Roman"/>
                <a:cs typeface="Times New Roman"/>
                <a:sym typeface="Times New Roman"/>
              </a:rPr>
              <a:t>Weijie Wang 1 and Yanmin Lu , Analysis of the Mean Absolute Error (MAE) and the Root Mean Square     Error (RMSE) in Assessing Rounding Model.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g293f5cefe0a_1_14"/>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480" name="Google Shape;480;g293f5cefe0a_1_14"/>
          <p:cNvGrpSpPr/>
          <p:nvPr/>
        </p:nvGrpSpPr>
        <p:grpSpPr>
          <a:xfrm>
            <a:off x="-2" y="1"/>
            <a:ext cx="12192127" cy="326576"/>
            <a:chOff x="0" y="1063690"/>
            <a:chExt cx="12192127" cy="326576"/>
          </a:xfrm>
        </p:grpSpPr>
        <p:grpSp>
          <p:nvGrpSpPr>
            <p:cNvPr id="481" name="Google Shape;481;g293f5cefe0a_1_14"/>
            <p:cNvGrpSpPr/>
            <p:nvPr/>
          </p:nvGrpSpPr>
          <p:grpSpPr>
            <a:xfrm>
              <a:off x="0" y="1063691"/>
              <a:ext cx="6096126" cy="326575"/>
              <a:chOff x="0" y="270586"/>
              <a:chExt cx="12590100" cy="1282699"/>
            </a:xfrm>
          </p:grpSpPr>
          <p:pic>
            <p:nvPicPr>
              <p:cNvPr id="482" name="Google Shape;482;g293f5cefe0a_1_1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83" name="Google Shape;483;g293f5cefe0a_1_1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84" name="Google Shape;484;g293f5cefe0a_1_1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85" name="Google Shape;485;g293f5cefe0a_1_1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486" name="Google Shape;486;g293f5cefe0a_1_14"/>
            <p:cNvGrpSpPr/>
            <p:nvPr/>
          </p:nvGrpSpPr>
          <p:grpSpPr>
            <a:xfrm>
              <a:off x="6096001" y="1063690"/>
              <a:ext cx="6096126" cy="326575"/>
              <a:chOff x="0" y="270586"/>
              <a:chExt cx="12590100" cy="1282699"/>
            </a:xfrm>
          </p:grpSpPr>
          <p:pic>
            <p:nvPicPr>
              <p:cNvPr id="487" name="Google Shape;487;g293f5cefe0a_1_1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88" name="Google Shape;488;g293f5cefe0a_1_1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89" name="Google Shape;489;g293f5cefe0a_1_1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90" name="Google Shape;490;g293f5cefe0a_1_1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grpSp>
        <p:nvGrpSpPr>
          <p:cNvPr id="491" name="Google Shape;491;g293f5cefe0a_1_14"/>
          <p:cNvGrpSpPr/>
          <p:nvPr/>
        </p:nvGrpSpPr>
        <p:grpSpPr>
          <a:xfrm>
            <a:off x="0" y="6554754"/>
            <a:ext cx="12192127" cy="326576"/>
            <a:chOff x="0" y="1063690"/>
            <a:chExt cx="12192127" cy="326576"/>
          </a:xfrm>
        </p:grpSpPr>
        <p:grpSp>
          <p:nvGrpSpPr>
            <p:cNvPr id="492" name="Google Shape;492;g293f5cefe0a_1_14"/>
            <p:cNvGrpSpPr/>
            <p:nvPr/>
          </p:nvGrpSpPr>
          <p:grpSpPr>
            <a:xfrm>
              <a:off x="0" y="1063691"/>
              <a:ext cx="6096126" cy="326575"/>
              <a:chOff x="0" y="270586"/>
              <a:chExt cx="12590100" cy="1282699"/>
            </a:xfrm>
          </p:grpSpPr>
          <p:pic>
            <p:nvPicPr>
              <p:cNvPr id="493" name="Google Shape;493;g293f5cefe0a_1_1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94" name="Google Shape;494;g293f5cefe0a_1_1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495" name="Google Shape;495;g293f5cefe0a_1_1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496" name="Google Shape;496;g293f5cefe0a_1_1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497" name="Google Shape;497;g293f5cefe0a_1_14"/>
            <p:cNvGrpSpPr/>
            <p:nvPr/>
          </p:nvGrpSpPr>
          <p:grpSpPr>
            <a:xfrm>
              <a:off x="6096001" y="1063690"/>
              <a:ext cx="6096126" cy="326575"/>
              <a:chOff x="0" y="270586"/>
              <a:chExt cx="12590100" cy="1282699"/>
            </a:xfrm>
          </p:grpSpPr>
          <p:pic>
            <p:nvPicPr>
              <p:cNvPr id="498" name="Google Shape;498;g293f5cefe0a_1_14"/>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499" name="Google Shape;499;g293f5cefe0a_1_14"/>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500" name="Google Shape;500;g293f5cefe0a_1_14"/>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501" name="Google Shape;501;g293f5cefe0a_1_14"/>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sp>
        <p:nvSpPr>
          <p:cNvPr id="502" name="Google Shape;502;g293f5cefe0a_1_14"/>
          <p:cNvSpPr txBox="1"/>
          <p:nvPr/>
        </p:nvSpPr>
        <p:spPr>
          <a:xfrm>
            <a:off x="3969215" y="2767113"/>
            <a:ext cx="42537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IN" sz="8000">
                <a:latin typeface="Caveat"/>
                <a:ea typeface="Caveat"/>
                <a:cs typeface="Caveat"/>
                <a:sym typeface="Caveat"/>
              </a:rPr>
              <a:t>Thank You</a:t>
            </a:r>
            <a:endParaRPr b="1" i="0" sz="8000" u="none" cap="none" strike="noStrik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3"/>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92" name="Google Shape;92;p3"/>
          <p:cNvGrpSpPr/>
          <p:nvPr/>
        </p:nvGrpSpPr>
        <p:grpSpPr>
          <a:xfrm rot="5400000">
            <a:off x="-3265716" y="3265715"/>
            <a:ext cx="6858001" cy="326571"/>
            <a:chOff x="0" y="270586"/>
            <a:chExt cx="12590100" cy="1282699"/>
          </a:xfrm>
        </p:grpSpPr>
        <p:pic>
          <p:nvPicPr>
            <p:cNvPr id="93" name="Google Shape;93;p3"/>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94" name="Google Shape;94;p3"/>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95" name="Google Shape;95;p3"/>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96" name="Google Shape;96;p3"/>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97" name="Google Shape;97;p3"/>
          <p:cNvGrpSpPr/>
          <p:nvPr/>
        </p:nvGrpSpPr>
        <p:grpSpPr>
          <a:xfrm rot="-5400000">
            <a:off x="8599714" y="3265714"/>
            <a:ext cx="6858001" cy="326571"/>
            <a:chOff x="0" y="270586"/>
            <a:chExt cx="12590100" cy="1282699"/>
          </a:xfrm>
        </p:grpSpPr>
        <p:pic>
          <p:nvPicPr>
            <p:cNvPr id="98" name="Google Shape;98;p3"/>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99" name="Google Shape;99;p3"/>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100" name="Google Shape;100;p3"/>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101" name="Google Shape;101;p3"/>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sp>
        <p:nvSpPr>
          <p:cNvPr id="102" name="Google Shape;102;p3"/>
          <p:cNvSpPr txBox="1"/>
          <p:nvPr/>
        </p:nvSpPr>
        <p:spPr>
          <a:xfrm>
            <a:off x="4608000" y="262425"/>
            <a:ext cx="2976000" cy="5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latin typeface="Alice"/>
                <a:ea typeface="Alice"/>
                <a:cs typeface="Alice"/>
                <a:sym typeface="Alice"/>
              </a:rPr>
              <a:t>Table of Contents</a:t>
            </a:r>
            <a:endParaRPr b="1" sz="2800">
              <a:latin typeface="Alice"/>
              <a:ea typeface="Alice"/>
              <a:cs typeface="Alice"/>
              <a:sym typeface="Alice"/>
            </a:endParaRPr>
          </a:p>
        </p:txBody>
      </p:sp>
      <p:graphicFrame>
        <p:nvGraphicFramePr>
          <p:cNvPr id="103" name="Google Shape;103;p3"/>
          <p:cNvGraphicFramePr/>
          <p:nvPr/>
        </p:nvGraphicFramePr>
        <p:xfrm>
          <a:off x="952500" y="1109000"/>
          <a:ext cx="3000000" cy="3000000"/>
        </p:xfrm>
        <a:graphic>
          <a:graphicData uri="http://schemas.openxmlformats.org/drawingml/2006/table">
            <a:tbl>
              <a:tblPr>
                <a:noFill/>
                <a:tableStyleId>{53DA69ED-5E6D-40DE-B584-18A1A4153C13}</a:tableStyleId>
              </a:tblPr>
              <a:tblGrid>
                <a:gridCol w="1748325"/>
                <a:gridCol w="8538675"/>
              </a:tblGrid>
              <a:tr h="821250">
                <a:tc>
                  <a:txBody>
                    <a:bodyPr/>
                    <a:lstStyle/>
                    <a:p>
                      <a:pPr indent="0" lvl="0" marL="0" rtl="0" algn="ctr">
                        <a:spcBef>
                          <a:spcPts val="0"/>
                        </a:spcBef>
                        <a:spcAft>
                          <a:spcPts val="0"/>
                        </a:spcAft>
                        <a:buNone/>
                      </a:pPr>
                      <a:r>
                        <a:rPr b="1" lang="en-IN" sz="2400">
                          <a:latin typeface="Times New Roman"/>
                          <a:ea typeface="Times New Roman"/>
                          <a:cs typeface="Times New Roman"/>
                          <a:sym typeface="Times New Roman"/>
                        </a:rPr>
                        <a:t>S.No</a:t>
                      </a:r>
                      <a:endParaRPr b="1" sz="24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2400">
                          <a:latin typeface="Times New Roman"/>
                          <a:ea typeface="Times New Roman"/>
                          <a:cs typeface="Times New Roman"/>
                          <a:sym typeface="Times New Roman"/>
                        </a:rPr>
                        <a:t>Topic</a:t>
                      </a:r>
                      <a:endParaRPr b="1" sz="24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915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PROBLEM STATEMENT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875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0000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3</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ABSTRACT OF OUR PROPOSED SYSTEM</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125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4</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SCOPE OF OUR PROJECT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125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5</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EXISTING SYSTEM</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1250">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6</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PROPOSED SYSTEM</a:t>
                      </a:r>
                      <a:endParaRPr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4"/>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109" name="Google Shape;109;p4"/>
          <p:cNvGrpSpPr/>
          <p:nvPr/>
        </p:nvGrpSpPr>
        <p:grpSpPr>
          <a:xfrm>
            <a:off x="-2" y="0"/>
            <a:ext cx="12192001" cy="326572"/>
            <a:chOff x="0" y="1063689"/>
            <a:chExt cx="12192001" cy="326572"/>
          </a:xfrm>
        </p:grpSpPr>
        <p:grpSp>
          <p:nvGrpSpPr>
            <p:cNvPr id="110" name="Google Shape;110;p4"/>
            <p:cNvGrpSpPr/>
            <p:nvPr/>
          </p:nvGrpSpPr>
          <p:grpSpPr>
            <a:xfrm>
              <a:off x="0" y="1063690"/>
              <a:ext cx="6095999" cy="326571"/>
              <a:chOff x="0" y="270586"/>
              <a:chExt cx="12590100" cy="1282699"/>
            </a:xfrm>
          </p:grpSpPr>
          <p:pic>
            <p:nvPicPr>
              <p:cNvPr id="111" name="Google Shape;111;p4"/>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112" name="Google Shape;112;p4"/>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113" name="Google Shape;113;p4"/>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114" name="Google Shape;114;p4"/>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115" name="Google Shape;115;p4"/>
            <p:cNvGrpSpPr/>
            <p:nvPr/>
          </p:nvGrpSpPr>
          <p:grpSpPr>
            <a:xfrm>
              <a:off x="6096001" y="1063689"/>
              <a:ext cx="6096000" cy="326571"/>
              <a:chOff x="0" y="270586"/>
              <a:chExt cx="12590100" cy="1282699"/>
            </a:xfrm>
          </p:grpSpPr>
          <p:pic>
            <p:nvPicPr>
              <p:cNvPr id="116" name="Google Shape;116;p4"/>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117" name="Google Shape;117;p4"/>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118" name="Google Shape;118;p4"/>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119" name="Google Shape;119;p4"/>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grpSp>
        <p:nvGrpSpPr>
          <p:cNvPr id="120" name="Google Shape;120;p4"/>
          <p:cNvGrpSpPr/>
          <p:nvPr/>
        </p:nvGrpSpPr>
        <p:grpSpPr>
          <a:xfrm>
            <a:off x="0" y="6554753"/>
            <a:ext cx="12192001" cy="326572"/>
            <a:chOff x="0" y="1063689"/>
            <a:chExt cx="12192001" cy="326572"/>
          </a:xfrm>
        </p:grpSpPr>
        <p:grpSp>
          <p:nvGrpSpPr>
            <p:cNvPr id="121" name="Google Shape;121;p4"/>
            <p:cNvGrpSpPr/>
            <p:nvPr/>
          </p:nvGrpSpPr>
          <p:grpSpPr>
            <a:xfrm>
              <a:off x="0" y="1063690"/>
              <a:ext cx="6095999" cy="326571"/>
              <a:chOff x="0" y="270586"/>
              <a:chExt cx="12590100" cy="1282699"/>
            </a:xfrm>
          </p:grpSpPr>
          <p:pic>
            <p:nvPicPr>
              <p:cNvPr id="122" name="Google Shape;122;p4"/>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123" name="Google Shape;123;p4"/>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124" name="Google Shape;124;p4"/>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125" name="Google Shape;125;p4"/>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126" name="Google Shape;126;p4"/>
            <p:cNvGrpSpPr/>
            <p:nvPr/>
          </p:nvGrpSpPr>
          <p:grpSpPr>
            <a:xfrm>
              <a:off x="6096001" y="1063689"/>
              <a:ext cx="6096000" cy="326571"/>
              <a:chOff x="0" y="270586"/>
              <a:chExt cx="12590100" cy="1282699"/>
            </a:xfrm>
          </p:grpSpPr>
          <p:pic>
            <p:nvPicPr>
              <p:cNvPr id="127" name="Google Shape;127;p4"/>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128" name="Google Shape;128;p4"/>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129" name="Google Shape;129;p4"/>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130" name="Google Shape;130;p4"/>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graphicFrame>
        <p:nvGraphicFramePr>
          <p:cNvPr id="131" name="Google Shape;131;p4"/>
          <p:cNvGraphicFramePr/>
          <p:nvPr/>
        </p:nvGraphicFramePr>
        <p:xfrm>
          <a:off x="952500" y="880400"/>
          <a:ext cx="3000000" cy="3000000"/>
        </p:xfrm>
        <a:graphic>
          <a:graphicData uri="http://schemas.openxmlformats.org/drawingml/2006/table">
            <a:tbl>
              <a:tblPr>
                <a:noFill/>
                <a:tableStyleId>{53DA69ED-5E6D-40DE-B584-18A1A4153C13}</a:tableStyleId>
              </a:tblPr>
              <a:tblGrid>
                <a:gridCol w="1748325"/>
                <a:gridCol w="8538675"/>
              </a:tblGrid>
              <a:tr h="919125">
                <a:tc>
                  <a:txBody>
                    <a:bodyPr/>
                    <a:lstStyle/>
                    <a:p>
                      <a:pPr indent="0" lvl="0" marL="0" rtl="0" algn="ctr">
                        <a:spcBef>
                          <a:spcPts val="0"/>
                        </a:spcBef>
                        <a:spcAft>
                          <a:spcPts val="0"/>
                        </a:spcAft>
                        <a:buNone/>
                      </a:pPr>
                      <a:r>
                        <a:rPr b="1" lang="en-IN" sz="2400">
                          <a:latin typeface="Times New Roman"/>
                          <a:ea typeface="Times New Roman"/>
                          <a:cs typeface="Times New Roman"/>
                          <a:sym typeface="Times New Roman"/>
                        </a:rPr>
                        <a:t>S.No</a:t>
                      </a:r>
                      <a:endParaRPr b="1" sz="24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2400">
                          <a:latin typeface="Times New Roman"/>
                          <a:ea typeface="Times New Roman"/>
                          <a:cs typeface="Times New Roman"/>
                          <a:sym typeface="Times New Roman"/>
                        </a:rPr>
                        <a:t>Topic</a:t>
                      </a:r>
                      <a:endParaRPr b="1" sz="24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9125">
                <a:tc>
                  <a:txBody>
                    <a:bodyPr/>
                    <a:lstStyle/>
                    <a:p>
                      <a:pPr indent="0" lvl="0" marL="0" rtl="0" algn="ctr">
                        <a:spcBef>
                          <a:spcPts val="0"/>
                        </a:spcBef>
                        <a:spcAft>
                          <a:spcPts val="0"/>
                        </a:spcAft>
                        <a:buNone/>
                      </a:pPr>
                      <a:r>
                        <a:rPr lang="en-IN" sz="1800"/>
                        <a:t>7</a:t>
                      </a:r>
                      <a:r>
                        <a:rPr lang="en-IN" sz="1800"/>
                        <a:t>.</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t>ARCHITECTURE DESIGN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9125">
                <a:tc>
                  <a:txBody>
                    <a:bodyPr/>
                    <a:lstStyle/>
                    <a:p>
                      <a:pPr indent="0" lvl="0" marL="0" rtl="0" algn="ctr">
                        <a:spcBef>
                          <a:spcPts val="0"/>
                        </a:spcBef>
                        <a:spcAft>
                          <a:spcPts val="0"/>
                        </a:spcAft>
                        <a:buNone/>
                      </a:pPr>
                      <a:r>
                        <a:rPr lang="en-IN" sz="1800"/>
                        <a:t>8</a:t>
                      </a:r>
                      <a:r>
                        <a:rPr lang="en-IN" sz="1800"/>
                        <a:t>.</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t>SYSTEM DESIGN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9125">
                <a:tc>
                  <a:txBody>
                    <a:bodyPr/>
                    <a:lstStyle/>
                    <a:p>
                      <a:pPr indent="0" lvl="0" marL="0" rtl="0" algn="ctr">
                        <a:spcBef>
                          <a:spcPts val="0"/>
                        </a:spcBef>
                        <a:spcAft>
                          <a:spcPts val="0"/>
                        </a:spcAft>
                        <a:buNone/>
                      </a:pPr>
                      <a:r>
                        <a:rPr lang="en-IN" sz="1800"/>
                        <a:t>9</a:t>
                      </a:r>
                      <a:r>
                        <a:rPr lang="en-IN" sz="1800"/>
                        <a:t>.</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t>RESULTS</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9125">
                <a:tc>
                  <a:txBody>
                    <a:bodyPr/>
                    <a:lstStyle/>
                    <a:p>
                      <a:pPr indent="0" lvl="0" marL="0" rtl="0" algn="ctr">
                        <a:spcBef>
                          <a:spcPts val="0"/>
                        </a:spcBef>
                        <a:spcAft>
                          <a:spcPts val="0"/>
                        </a:spcAft>
                        <a:buNone/>
                      </a:pPr>
                      <a:r>
                        <a:rPr lang="en-IN" sz="1800"/>
                        <a:t>10</a:t>
                      </a:r>
                      <a:r>
                        <a:rPr lang="en-IN" sz="1800"/>
                        <a:t>.</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t>FUTURE ENHANCEMENT</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9125">
                <a:tc>
                  <a:txBody>
                    <a:bodyPr/>
                    <a:lstStyle/>
                    <a:p>
                      <a:pPr indent="0" lvl="0" marL="0" rtl="0" algn="ctr">
                        <a:spcBef>
                          <a:spcPts val="0"/>
                        </a:spcBef>
                        <a:spcAft>
                          <a:spcPts val="0"/>
                        </a:spcAft>
                        <a:buNone/>
                      </a:pPr>
                      <a:r>
                        <a:rPr lang="en-IN" sz="1800"/>
                        <a:t>11.</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sz="1800"/>
                        <a:t>CONCLUSIONS &amp; REFERENCES</a:t>
                      </a:r>
                      <a:endParaRPr sz="1800"/>
                    </a:p>
                    <a:p>
                      <a:pPr indent="0" lvl="0" marL="0" rtl="0" algn="ctr">
                        <a:spcBef>
                          <a:spcPts val="0"/>
                        </a:spcBef>
                        <a:spcAft>
                          <a:spcPts val="0"/>
                        </a:spcAft>
                        <a:buNone/>
                      </a:pPr>
                      <a:r>
                        <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93f5cefe0a_1_43"/>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137" name="Google Shape;137;g293f5cefe0a_1_43"/>
          <p:cNvGrpSpPr/>
          <p:nvPr/>
        </p:nvGrpSpPr>
        <p:grpSpPr>
          <a:xfrm rot="5400000">
            <a:off x="-3265632" y="3265626"/>
            <a:ext cx="6857827" cy="326575"/>
            <a:chOff x="0" y="270586"/>
            <a:chExt cx="12590100" cy="1282699"/>
          </a:xfrm>
        </p:grpSpPr>
        <p:pic>
          <p:nvPicPr>
            <p:cNvPr id="138" name="Google Shape;138;g293f5cefe0a_1_43"/>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39" name="Google Shape;139;g293f5cefe0a_1_43"/>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40" name="Google Shape;140;g293f5cefe0a_1_43"/>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41" name="Google Shape;141;g293f5cefe0a_1_43"/>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142" name="Google Shape;142;g293f5cefe0a_1_43"/>
          <p:cNvGrpSpPr/>
          <p:nvPr/>
        </p:nvGrpSpPr>
        <p:grpSpPr>
          <a:xfrm rot="-5400000">
            <a:off x="8599804" y="3265799"/>
            <a:ext cx="6857827" cy="326575"/>
            <a:chOff x="0" y="270586"/>
            <a:chExt cx="12590100" cy="1282699"/>
          </a:xfrm>
        </p:grpSpPr>
        <p:pic>
          <p:nvPicPr>
            <p:cNvPr id="143" name="Google Shape;143;g293f5cefe0a_1_43"/>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44" name="Google Shape;144;g293f5cefe0a_1_43"/>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45" name="Google Shape;145;g293f5cefe0a_1_43"/>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46" name="Google Shape;146;g293f5cefe0a_1_43"/>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sp>
        <p:nvSpPr>
          <p:cNvPr id="147" name="Google Shape;147;g293f5cefe0a_1_43"/>
          <p:cNvSpPr txBox="1"/>
          <p:nvPr/>
        </p:nvSpPr>
        <p:spPr>
          <a:xfrm>
            <a:off x="767399" y="332650"/>
            <a:ext cx="376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200" u="none" cap="none" strike="noStrike">
                <a:solidFill>
                  <a:srgbClr val="000000"/>
                </a:solidFill>
                <a:latin typeface="Alice"/>
                <a:ea typeface="Alice"/>
                <a:cs typeface="Alice"/>
                <a:sym typeface="Alice"/>
              </a:rPr>
              <a:t>Problem statement</a:t>
            </a:r>
            <a:endParaRPr b="1" i="0" sz="3200" u="none" cap="none" strike="noStrike">
              <a:solidFill>
                <a:srgbClr val="000000"/>
              </a:solidFill>
              <a:latin typeface="Alice"/>
              <a:ea typeface="Alice"/>
              <a:cs typeface="Alice"/>
              <a:sym typeface="Alice"/>
            </a:endParaRPr>
          </a:p>
        </p:txBody>
      </p:sp>
      <p:sp>
        <p:nvSpPr>
          <p:cNvPr id="148" name="Google Shape;148;g293f5cefe0a_1_43"/>
          <p:cNvSpPr txBox="1"/>
          <p:nvPr/>
        </p:nvSpPr>
        <p:spPr>
          <a:xfrm>
            <a:off x="942175" y="1059950"/>
            <a:ext cx="10021200" cy="46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400">
                <a:solidFill>
                  <a:srgbClr val="374151"/>
                </a:solidFill>
                <a:highlight>
                  <a:srgbClr val="F7F7F8"/>
                </a:highlight>
                <a:latin typeface="Roboto"/>
                <a:ea typeface="Roboto"/>
                <a:cs typeface="Roboto"/>
                <a:sym typeface="Roboto"/>
              </a:rPr>
              <a:t>Th</a:t>
            </a:r>
            <a:r>
              <a:rPr lang="en-IN" sz="2400">
                <a:solidFill>
                  <a:srgbClr val="405370"/>
                </a:solidFill>
                <a:highlight>
                  <a:srgbClr val="F7F7F8"/>
                </a:highlight>
                <a:latin typeface="Roboto"/>
                <a:ea typeface="Roboto"/>
                <a:cs typeface="Roboto"/>
                <a:sym typeface="Roboto"/>
              </a:rPr>
              <a:t>e problem at hand is to develop a predictive analytics system, named "FareWise," for taxi pricing that optimizes fare estimation, taking into account various factors, to provide accurate and fair pricing for taxi rides. The primary objective is to create a robust predictive model that can be used by taxi service providers to improve their fare pricing strategies and ensure a transparent and equitable experience for both passengers and drivers.</a:t>
            </a:r>
            <a:endParaRPr sz="2400">
              <a:solidFill>
                <a:srgbClr val="40537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61de9f53e5_0_5"/>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154" name="Google Shape;154;g261de9f53e5_0_5"/>
          <p:cNvGrpSpPr/>
          <p:nvPr/>
        </p:nvGrpSpPr>
        <p:grpSpPr>
          <a:xfrm rot="5400000">
            <a:off x="-3265632" y="3265626"/>
            <a:ext cx="6857827" cy="326575"/>
            <a:chOff x="0" y="270586"/>
            <a:chExt cx="12590100" cy="1282699"/>
          </a:xfrm>
        </p:grpSpPr>
        <p:pic>
          <p:nvPicPr>
            <p:cNvPr id="155" name="Google Shape;155;g261de9f53e5_0_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56" name="Google Shape;156;g261de9f53e5_0_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57" name="Google Shape;157;g261de9f53e5_0_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58" name="Google Shape;158;g261de9f53e5_0_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159" name="Google Shape;159;g261de9f53e5_0_5"/>
          <p:cNvGrpSpPr/>
          <p:nvPr/>
        </p:nvGrpSpPr>
        <p:grpSpPr>
          <a:xfrm rot="-5400000">
            <a:off x="8599804" y="3265799"/>
            <a:ext cx="6857827" cy="326575"/>
            <a:chOff x="0" y="270586"/>
            <a:chExt cx="12590100" cy="1282699"/>
          </a:xfrm>
        </p:grpSpPr>
        <p:pic>
          <p:nvPicPr>
            <p:cNvPr id="160" name="Google Shape;160;g261de9f53e5_0_5"/>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61" name="Google Shape;161;g261de9f53e5_0_5"/>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62" name="Google Shape;162;g261de9f53e5_0_5"/>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63" name="Google Shape;163;g261de9f53e5_0_5"/>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sp>
        <p:nvSpPr>
          <p:cNvPr id="164" name="Google Shape;164;g261de9f53e5_0_5"/>
          <p:cNvSpPr txBox="1"/>
          <p:nvPr/>
        </p:nvSpPr>
        <p:spPr>
          <a:xfrm>
            <a:off x="767399" y="332650"/>
            <a:ext cx="376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Introduction</a:t>
            </a:r>
            <a:r>
              <a:rPr b="1" lang="en-IN" sz="3200">
                <a:latin typeface="Alice"/>
                <a:ea typeface="Alice"/>
                <a:cs typeface="Alice"/>
                <a:sym typeface="Alice"/>
              </a:rPr>
              <a:t>:</a:t>
            </a:r>
            <a:endParaRPr b="1" i="0" sz="3200" u="none" cap="none" strike="noStrike">
              <a:solidFill>
                <a:srgbClr val="000000"/>
              </a:solidFill>
              <a:latin typeface="Alice"/>
              <a:ea typeface="Alice"/>
              <a:cs typeface="Alice"/>
              <a:sym typeface="Alice"/>
            </a:endParaRPr>
          </a:p>
        </p:txBody>
      </p:sp>
      <p:sp>
        <p:nvSpPr>
          <p:cNvPr id="165" name="Google Shape;165;g261de9f53e5_0_5"/>
          <p:cNvSpPr txBox="1"/>
          <p:nvPr/>
        </p:nvSpPr>
        <p:spPr>
          <a:xfrm>
            <a:off x="942175" y="1059950"/>
            <a:ext cx="10021200" cy="54126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rgbClr val="333333"/>
              </a:buClr>
              <a:buSzPts val="2300"/>
              <a:buFont typeface="Roboto"/>
              <a:buChar char="●"/>
            </a:pPr>
            <a:r>
              <a:rPr lang="en-IN" sz="2300">
                <a:solidFill>
                  <a:srgbClr val="333333"/>
                </a:solidFill>
                <a:highlight>
                  <a:srgbClr val="F7F7F8"/>
                </a:highlight>
                <a:latin typeface="Roboto"/>
                <a:ea typeface="Roboto"/>
                <a:cs typeface="Roboto"/>
                <a:sym typeface="Roboto"/>
              </a:rPr>
              <a:t>T</a:t>
            </a:r>
            <a:r>
              <a:rPr lang="en-IN" sz="2300">
                <a:solidFill>
                  <a:srgbClr val="333333"/>
                </a:solidFill>
                <a:highlight>
                  <a:srgbClr val="F7F7F8"/>
                </a:highlight>
                <a:latin typeface="Roboto"/>
                <a:ea typeface="Roboto"/>
                <a:cs typeface="Roboto"/>
                <a:sym typeface="Roboto"/>
              </a:rPr>
              <a:t>axi services have revolutionized the way people commute, providing a convenient and efficient alternative to traditional transportation methods. These services leverage technology to connect passengers with nearby drivers, offering a seamless and on-demand transportation experience. The concept gained prominence with the rise of smartphone apps and GPS technology, allowing users to easily request and track rides in real-time.</a:t>
            </a:r>
            <a:endParaRPr sz="2300">
              <a:solidFill>
                <a:srgbClr val="333333"/>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2300">
              <a:solidFill>
                <a:srgbClr val="405370"/>
              </a:solidFill>
              <a:highlight>
                <a:srgbClr val="F7F7F8"/>
              </a:highlight>
              <a:latin typeface="Roboto"/>
              <a:ea typeface="Roboto"/>
              <a:cs typeface="Roboto"/>
              <a:sym typeface="Roboto"/>
            </a:endParaRPr>
          </a:p>
          <a:p>
            <a:pPr indent="-374650" lvl="0" marL="457200" rtl="0" algn="l">
              <a:spcBef>
                <a:spcPts val="0"/>
              </a:spcBef>
              <a:spcAft>
                <a:spcPts val="0"/>
              </a:spcAft>
              <a:buClr>
                <a:srgbClr val="405370"/>
              </a:buClr>
              <a:buSzPts val="2300"/>
              <a:buFont typeface="Roboto"/>
              <a:buChar char="●"/>
            </a:pPr>
            <a:r>
              <a:rPr lang="en-IN" sz="2300">
                <a:solidFill>
                  <a:srgbClr val="0F0F0F"/>
                </a:solidFill>
                <a:latin typeface="Roboto"/>
                <a:ea typeface="Roboto"/>
                <a:cs typeface="Roboto"/>
                <a:sym typeface="Roboto"/>
              </a:rPr>
              <a:t>Farewise Taxi Pricing is an innovative solution designed to revolutionize the traditional taxi industry by leveraging the power of predictive analytics. In an era where data-driven insights are transforming various sectors, Farewise aims to bring a new level of efficiency and transparency to taxi pricing, benefiting both service providers and consumers.</a:t>
            </a:r>
            <a:endParaRPr sz="2300">
              <a:solidFill>
                <a:srgbClr val="405370"/>
              </a:solidFill>
              <a:highlight>
                <a:srgbClr val="F7F7F8"/>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93f5cefe0a_1_149"/>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171" name="Google Shape;171;g293f5cefe0a_1_149"/>
          <p:cNvGrpSpPr/>
          <p:nvPr/>
        </p:nvGrpSpPr>
        <p:grpSpPr>
          <a:xfrm>
            <a:off x="-2" y="1"/>
            <a:ext cx="12192127" cy="326576"/>
            <a:chOff x="0" y="1063690"/>
            <a:chExt cx="12192127" cy="326576"/>
          </a:xfrm>
        </p:grpSpPr>
        <p:grpSp>
          <p:nvGrpSpPr>
            <p:cNvPr id="172" name="Google Shape;172;g293f5cefe0a_1_149"/>
            <p:cNvGrpSpPr/>
            <p:nvPr/>
          </p:nvGrpSpPr>
          <p:grpSpPr>
            <a:xfrm>
              <a:off x="0" y="1063691"/>
              <a:ext cx="6096126" cy="326575"/>
              <a:chOff x="0" y="270586"/>
              <a:chExt cx="12590100" cy="1282699"/>
            </a:xfrm>
          </p:grpSpPr>
          <p:pic>
            <p:nvPicPr>
              <p:cNvPr id="173" name="Google Shape;173;g293f5cefe0a_1_149"/>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74" name="Google Shape;174;g293f5cefe0a_1_149"/>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75" name="Google Shape;175;g293f5cefe0a_1_149"/>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76" name="Google Shape;176;g293f5cefe0a_1_149"/>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177" name="Google Shape;177;g293f5cefe0a_1_149"/>
            <p:cNvGrpSpPr/>
            <p:nvPr/>
          </p:nvGrpSpPr>
          <p:grpSpPr>
            <a:xfrm>
              <a:off x="6096001" y="1063690"/>
              <a:ext cx="6096126" cy="326575"/>
              <a:chOff x="0" y="270586"/>
              <a:chExt cx="12590100" cy="1282699"/>
            </a:xfrm>
          </p:grpSpPr>
          <p:pic>
            <p:nvPicPr>
              <p:cNvPr id="178" name="Google Shape;178;g293f5cefe0a_1_149"/>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79" name="Google Shape;179;g293f5cefe0a_1_149"/>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80" name="Google Shape;180;g293f5cefe0a_1_149"/>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81" name="Google Shape;181;g293f5cefe0a_1_149"/>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grpSp>
        <p:nvGrpSpPr>
          <p:cNvPr id="182" name="Google Shape;182;g293f5cefe0a_1_149"/>
          <p:cNvGrpSpPr/>
          <p:nvPr/>
        </p:nvGrpSpPr>
        <p:grpSpPr>
          <a:xfrm>
            <a:off x="0" y="6554754"/>
            <a:ext cx="12192127" cy="326576"/>
            <a:chOff x="0" y="1063690"/>
            <a:chExt cx="12192127" cy="326576"/>
          </a:xfrm>
        </p:grpSpPr>
        <p:grpSp>
          <p:nvGrpSpPr>
            <p:cNvPr id="183" name="Google Shape;183;g293f5cefe0a_1_149"/>
            <p:cNvGrpSpPr/>
            <p:nvPr/>
          </p:nvGrpSpPr>
          <p:grpSpPr>
            <a:xfrm>
              <a:off x="0" y="1063691"/>
              <a:ext cx="6096126" cy="326575"/>
              <a:chOff x="0" y="270586"/>
              <a:chExt cx="12590100" cy="1282699"/>
            </a:xfrm>
          </p:grpSpPr>
          <p:pic>
            <p:nvPicPr>
              <p:cNvPr id="184" name="Google Shape;184;g293f5cefe0a_1_149"/>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85" name="Google Shape;185;g293f5cefe0a_1_149"/>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86" name="Google Shape;186;g293f5cefe0a_1_149"/>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87" name="Google Shape;187;g293f5cefe0a_1_149"/>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188" name="Google Shape;188;g293f5cefe0a_1_149"/>
            <p:cNvGrpSpPr/>
            <p:nvPr/>
          </p:nvGrpSpPr>
          <p:grpSpPr>
            <a:xfrm>
              <a:off x="6096001" y="1063690"/>
              <a:ext cx="6096126" cy="326575"/>
              <a:chOff x="0" y="270586"/>
              <a:chExt cx="12590100" cy="1282699"/>
            </a:xfrm>
          </p:grpSpPr>
          <p:pic>
            <p:nvPicPr>
              <p:cNvPr id="189" name="Google Shape;189;g293f5cefe0a_1_149"/>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190" name="Google Shape;190;g293f5cefe0a_1_149"/>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191" name="Google Shape;191;g293f5cefe0a_1_149"/>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192" name="Google Shape;192;g293f5cefe0a_1_149"/>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sp>
        <p:nvSpPr>
          <p:cNvPr id="193" name="Google Shape;193;g293f5cefe0a_1_149"/>
          <p:cNvSpPr txBox="1"/>
          <p:nvPr/>
        </p:nvSpPr>
        <p:spPr>
          <a:xfrm>
            <a:off x="767401" y="332650"/>
            <a:ext cx="56241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900">
                <a:latin typeface="Alice"/>
                <a:ea typeface="Alice"/>
                <a:cs typeface="Alice"/>
                <a:sym typeface="Alice"/>
              </a:rPr>
              <a:t>Abstract of our Proposed System</a:t>
            </a:r>
            <a:endParaRPr b="1" i="0" sz="2900" u="none" cap="none" strike="noStrike">
              <a:latin typeface="Alice"/>
              <a:ea typeface="Alice"/>
              <a:cs typeface="Alice"/>
              <a:sym typeface="Alice"/>
            </a:endParaRPr>
          </a:p>
        </p:txBody>
      </p:sp>
      <p:sp>
        <p:nvSpPr>
          <p:cNvPr id="194" name="Google Shape;194;g293f5cefe0a_1_149"/>
          <p:cNvSpPr txBox="1"/>
          <p:nvPr/>
        </p:nvSpPr>
        <p:spPr>
          <a:xfrm>
            <a:off x="611400" y="898175"/>
            <a:ext cx="10861800" cy="5440200"/>
          </a:xfrm>
          <a:prstGeom prst="rect">
            <a:avLst/>
          </a:prstGeom>
          <a:noFill/>
          <a:ln>
            <a:noFill/>
          </a:ln>
        </p:spPr>
        <p:txBody>
          <a:bodyPr anchorCtr="0" anchor="t" bIns="91425" lIns="91425" spcFirstLastPara="1" rIns="91425" wrap="square" tIns="91425">
            <a:noAutofit/>
          </a:bodyPr>
          <a:lstStyle/>
          <a:p>
            <a:pPr indent="0" lvl="0" marL="212090" marR="148590" rtl="0" algn="just">
              <a:lnSpc>
                <a:spcPct val="150000"/>
              </a:lnSpc>
              <a:spcBef>
                <a:spcPts val="935"/>
              </a:spcBef>
              <a:spcAft>
                <a:spcPts val="0"/>
              </a:spcAft>
              <a:buNone/>
            </a:pPr>
            <a:r>
              <a:t/>
            </a:r>
            <a:endParaRPr sz="1800">
              <a:latin typeface="Calibri"/>
              <a:ea typeface="Calibri"/>
              <a:cs typeface="Calibri"/>
              <a:sym typeface="Calibri"/>
            </a:endParaRPr>
          </a:p>
        </p:txBody>
      </p:sp>
      <p:sp>
        <p:nvSpPr>
          <p:cNvPr id="195" name="Google Shape;195;g293f5cefe0a_1_149"/>
          <p:cNvSpPr txBox="1"/>
          <p:nvPr/>
        </p:nvSpPr>
        <p:spPr>
          <a:xfrm>
            <a:off x="517450" y="941226"/>
            <a:ext cx="10826100" cy="57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The "FAREWISE PREDICTIVE ANALYTICS FOR TAXI PRICING" project aims to improve user experience and optimize business operations in the taxi industry by predicting fares based on various factors.</a:t>
            </a:r>
            <a:endParaRPr sz="1800">
              <a:highlight>
                <a:srgbClr val="F7F7F8"/>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 The system transforms raw data into meaningful features suitable for machine learning models, including distance calculation, timestamp extraction, day/night binary feature creation, weather conditions categorization, passenger count, and luggage presence.</a:t>
            </a:r>
            <a:endParaRPr sz="1800">
              <a:highlight>
                <a:srgbClr val="F7F7F8"/>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These features are crucial for accurately predicting taxi fares, considering the temporal, geographical, and situational contexts of each trip.</a:t>
            </a:r>
            <a:endParaRPr sz="1800">
              <a:highlight>
                <a:srgbClr val="F7F7F8"/>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 The project emphasizes the importance of data-driven decision-making in the taxi industry, where factors like weather conditions, events, passenger count, and luggage presence can significantly impact pricing.</a:t>
            </a:r>
            <a:endParaRPr sz="1800">
              <a:highlight>
                <a:srgbClr val="F7F7F8"/>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 By leveraging predictive analytics and feature engineering, the project aims to enable taxi service providers to offer fair and competitive pricing while ensuring a superior customer experience. </a:t>
            </a:r>
            <a:endParaRPr sz="1800">
              <a:highlight>
                <a:srgbClr val="F7F7F8"/>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IN" sz="1800">
                <a:highlight>
                  <a:srgbClr val="F7F7F8"/>
                </a:highlight>
                <a:latin typeface="Roboto"/>
                <a:ea typeface="Roboto"/>
                <a:cs typeface="Roboto"/>
                <a:sym typeface="Roboto"/>
              </a:rPr>
              <a:t>The project not only enhances the taxi service industry but also serves as a valuable case study in data science and machine learning, aiming to improve fare prediction efficiency and accuracy.</a:t>
            </a:r>
            <a:endParaRPr sz="1800">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800">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b="1" lang="en-IN" sz="1800">
                <a:highlight>
                  <a:srgbClr val="F7F7F8"/>
                </a:highlight>
                <a:latin typeface="Alice"/>
                <a:ea typeface="Alice"/>
                <a:cs typeface="Alice"/>
                <a:sym typeface="Alice"/>
              </a:rPr>
              <a:t>KEYWORD:</a:t>
            </a:r>
            <a:r>
              <a:rPr b="1" lang="en-IN" sz="1800">
                <a:highlight>
                  <a:srgbClr val="F7F7F8"/>
                </a:highlight>
                <a:latin typeface="Roboto"/>
                <a:ea typeface="Roboto"/>
                <a:cs typeface="Roboto"/>
                <a:sym typeface="Roboto"/>
              </a:rPr>
              <a:t> </a:t>
            </a:r>
            <a:r>
              <a:rPr lang="en-IN" sz="1800">
                <a:highlight>
                  <a:srgbClr val="F7F7F8"/>
                </a:highlight>
                <a:latin typeface="Roboto"/>
                <a:ea typeface="Roboto"/>
                <a:cs typeface="Roboto"/>
                <a:sym typeface="Roboto"/>
              </a:rPr>
              <a:t>P</a:t>
            </a:r>
            <a:r>
              <a:rPr lang="en-IN" sz="1800">
                <a:highlight>
                  <a:srgbClr val="F7F7F8"/>
                </a:highlight>
                <a:latin typeface="Roboto"/>
                <a:ea typeface="Roboto"/>
                <a:cs typeface="Roboto"/>
                <a:sym typeface="Roboto"/>
              </a:rPr>
              <a:t>redictive Analytics</a:t>
            </a:r>
            <a:r>
              <a:rPr lang="en-IN" sz="1800">
                <a:highlight>
                  <a:srgbClr val="F7F7F8"/>
                </a:highlight>
                <a:latin typeface="Roboto"/>
                <a:ea typeface="Roboto"/>
                <a:cs typeface="Roboto"/>
                <a:sym typeface="Roboto"/>
              </a:rPr>
              <a:t> , Machine Learning, XGBoost , Fare Prediction , Feature Engineering</a:t>
            </a:r>
            <a:endParaRPr sz="1800">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293f95abb0d_0_0"/>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201" name="Google Shape;201;g293f95abb0d_0_0"/>
          <p:cNvGrpSpPr/>
          <p:nvPr/>
        </p:nvGrpSpPr>
        <p:grpSpPr>
          <a:xfrm rot="5400000">
            <a:off x="-3265632" y="3265626"/>
            <a:ext cx="6857827" cy="326575"/>
            <a:chOff x="0" y="270586"/>
            <a:chExt cx="12590100" cy="1282699"/>
          </a:xfrm>
        </p:grpSpPr>
        <p:pic>
          <p:nvPicPr>
            <p:cNvPr id="202" name="Google Shape;202;g293f95abb0d_0_0"/>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203" name="Google Shape;203;g293f95abb0d_0_0"/>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204" name="Google Shape;204;g293f95abb0d_0_0"/>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205" name="Google Shape;205;g293f95abb0d_0_0"/>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grpSp>
        <p:nvGrpSpPr>
          <p:cNvPr id="206" name="Google Shape;206;g293f95abb0d_0_0"/>
          <p:cNvGrpSpPr/>
          <p:nvPr/>
        </p:nvGrpSpPr>
        <p:grpSpPr>
          <a:xfrm rot="-5400000">
            <a:off x="8599804" y="3265799"/>
            <a:ext cx="6857827" cy="326575"/>
            <a:chOff x="0" y="270586"/>
            <a:chExt cx="12590100" cy="1282699"/>
          </a:xfrm>
        </p:grpSpPr>
        <p:pic>
          <p:nvPicPr>
            <p:cNvPr id="207" name="Google Shape;207;g293f95abb0d_0_0"/>
            <p:cNvPicPr preferRelativeResize="0"/>
            <p:nvPr/>
          </p:nvPicPr>
          <p:blipFill rotWithShape="1">
            <a:blip r:embed="rId4">
              <a:alphaModFix/>
            </a:blip>
            <a:srcRect b="29612" l="0" r="0" t="29867"/>
            <a:stretch/>
          </p:blipFill>
          <p:spPr>
            <a:xfrm>
              <a:off x="0" y="270587"/>
              <a:ext cx="3147525" cy="1282697"/>
            </a:xfrm>
            <a:prstGeom prst="rect">
              <a:avLst/>
            </a:prstGeom>
            <a:solidFill>
              <a:schemeClr val="accent4"/>
            </a:solidFill>
            <a:ln>
              <a:noFill/>
            </a:ln>
          </p:spPr>
        </p:pic>
        <p:pic>
          <p:nvPicPr>
            <p:cNvPr id="208" name="Google Shape;208;g293f95abb0d_0_0"/>
            <p:cNvPicPr preferRelativeResize="0"/>
            <p:nvPr/>
          </p:nvPicPr>
          <p:blipFill rotWithShape="1">
            <a:blip r:embed="rId4">
              <a:alphaModFix/>
            </a:blip>
            <a:srcRect b="29612" l="0" r="0" t="29867"/>
            <a:stretch/>
          </p:blipFill>
          <p:spPr>
            <a:xfrm rot="10800000">
              <a:off x="3147525" y="270586"/>
              <a:ext cx="3147525" cy="1282697"/>
            </a:xfrm>
            <a:prstGeom prst="rect">
              <a:avLst/>
            </a:prstGeom>
            <a:solidFill>
              <a:schemeClr val="accent4"/>
            </a:solidFill>
            <a:ln>
              <a:noFill/>
            </a:ln>
          </p:spPr>
        </p:pic>
        <p:pic>
          <p:nvPicPr>
            <p:cNvPr id="209" name="Google Shape;209;g293f95abb0d_0_0"/>
            <p:cNvPicPr preferRelativeResize="0"/>
            <p:nvPr/>
          </p:nvPicPr>
          <p:blipFill rotWithShape="1">
            <a:blip r:embed="rId4">
              <a:alphaModFix/>
            </a:blip>
            <a:srcRect b="29612" l="0" r="0" t="29867"/>
            <a:stretch/>
          </p:blipFill>
          <p:spPr>
            <a:xfrm>
              <a:off x="6295050" y="270588"/>
              <a:ext cx="3147525" cy="1282697"/>
            </a:xfrm>
            <a:prstGeom prst="rect">
              <a:avLst/>
            </a:prstGeom>
            <a:solidFill>
              <a:schemeClr val="accent4"/>
            </a:solidFill>
            <a:ln>
              <a:noFill/>
            </a:ln>
          </p:spPr>
        </p:pic>
        <p:pic>
          <p:nvPicPr>
            <p:cNvPr id="210" name="Google Shape;210;g293f95abb0d_0_0"/>
            <p:cNvPicPr preferRelativeResize="0"/>
            <p:nvPr/>
          </p:nvPicPr>
          <p:blipFill rotWithShape="1">
            <a:blip r:embed="rId4">
              <a:alphaModFix/>
            </a:blip>
            <a:srcRect b="29612" l="0" r="0" t="29867"/>
            <a:stretch/>
          </p:blipFill>
          <p:spPr>
            <a:xfrm rot="10800000">
              <a:off x="9442575" y="270587"/>
              <a:ext cx="3147525" cy="1282697"/>
            </a:xfrm>
            <a:prstGeom prst="rect">
              <a:avLst/>
            </a:prstGeom>
            <a:solidFill>
              <a:schemeClr val="accent4"/>
            </a:solidFill>
            <a:ln>
              <a:noFill/>
            </a:ln>
          </p:spPr>
        </p:pic>
      </p:grpSp>
      <p:sp>
        <p:nvSpPr>
          <p:cNvPr id="211" name="Google Shape;211;g293f95abb0d_0_0"/>
          <p:cNvSpPr txBox="1"/>
          <p:nvPr/>
        </p:nvSpPr>
        <p:spPr>
          <a:xfrm>
            <a:off x="767399" y="332650"/>
            <a:ext cx="3933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Scope of the Project</a:t>
            </a:r>
            <a:endParaRPr b="1" i="0" sz="3200" u="none" cap="none" strike="noStrike">
              <a:solidFill>
                <a:srgbClr val="000000"/>
              </a:solidFill>
              <a:latin typeface="Alice"/>
              <a:ea typeface="Alice"/>
              <a:cs typeface="Alice"/>
              <a:sym typeface="Alice"/>
            </a:endParaRPr>
          </a:p>
        </p:txBody>
      </p:sp>
      <p:sp>
        <p:nvSpPr>
          <p:cNvPr id="212" name="Google Shape;212;g293f95abb0d_0_0"/>
          <p:cNvSpPr txBox="1"/>
          <p:nvPr/>
        </p:nvSpPr>
        <p:spPr>
          <a:xfrm>
            <a:off x="887825" y="969350"/>
            <a:ext cx="10381200" cy="5526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IN" sz="2000">
                <a:latin typeface="Roboto"/>
                <a:ea typeface="Roboto"/>
                <a:cs typeface="Roboto"/>
                <a:sym typeface="Roboto"/>
              </a:rPr>
              <a:t>The project "Farewell Predictive Analytics for Taxi Pricing" aims to collect historical taxi ride data, transform it into meaningful features, and develop machine learning models for predicting taxi fares.</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IN" sz="2000">
                <a:latin typeface="Roboto"/>
                <a:ea typeface="Roboto"/>
                <a:cs typeface="Roboto"/>
                <a:sym typeface="Roboto"/>
              </a:rPr>
              <a:t> The project will use various modeling techniques and algorithms to identify the most accurate and efficient approach.</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IN" sz="2000">
                <a:latin typeface="Roboto"/>
                <a:ea typeface="Roboto"/>
                <a:cs typeface="Roboto"/>
                <a:sym typeface="Roboto"/>
              </a:rPr>
              <a:t> Data visualization will be used to communicate the insights gained from the analysis effectively. The project will provide actionable recommendations and insights based on the predictive models and analysis, such as dynamic pricing strategies, optimizing service during special events, or improving passenger experience.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IN" sz="2000">
                <a:latin typeface="Roboto"/>
                <a:ea typeface="Roboto"/>
                <a:cs typeface="Roboto"/>
                <a:sym typeface="Roboto"/>
              </a:rPr>
              <a:t>Comprehensive documentation will be provided to ensure transparency and replicability.</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IN" sz="2000">
                <a:latin typeface="Roboto"/>
                <a:ea typeface="Roboto"/>
                <a:cs typeface="Roboto"/>
                <a:sym typeface="Roboto"/>
              </a:rPr>
              <a:t>The project will also address ethical considerations related to data privacy and fairness in pricing. Future work may identify opportunities for further research and development.</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
          <p:cNvPicPr preferRelativeResize="0"/>
          <p:nvPr/>
        </p:nvPicPr>
        <p:blipFill rotWithShape="1">
          <a:blip r:embed="rId3">
            <a:alphaModFix/>
          </a:blip>
          <a:srcRect b="8009" l="0" r="0" t="6782"/>
          <a:stretch/>
        </p:blipFill>
        <p:spPr>
          <a:xfrm flipH="1">
            <a:off x="76200" y="0"/>
            <a:ext cx="12035021" cy="6857825"/>
          </a:xfrm>
          <a:prstGeom prst="rect">
            <a:avLst/>
          </a:prstGeom>
          <a:noFill/>
          <a:ln>
            <a:noFill/>
          </a:ln>
        </p:spPr>
      </p:pic>
      <p:grpSp>
        <p:nvGrpSpPr>
          <p:cNvPr id="218" name="Google Shape;218;p2"/>
          <p:cNvGrpSpPr/>
          <p:nvPr/>
        </p:nvGrpSpPr>
        <p:grpSpPr>
          <a:xfrm>
            <a:off x="-2" y="0"/>
            <a:ext cx="12192001" cy="326572"/>
            <a:chOff x="0" y="1063689"/>
            <a:chExt cx="12192001" cy="326572"/>
          </a:xfrm>
        </p:grpSpPr>
        <p:grpSp>
          <p:nvGrpSpPr>
            <p:cNvPr id="219" name="Google Shape;219;p2"/>
            <p:cNvGrpSpPr/>
            <p:nvPr/>
          </p:nvGrpSpPr>
          <p:grpSpPr>
            <a:xfrm>
              <a:off x="0" y="1063690"/>
              <a:ext cx="6095999" cy="326571"/>
              <a:chOff x="0" y="270586"/>
              <a:chExt cx="12590100" cy="1282699"/>
            </a:xfrm>
          </p:grpSpPr>
          <p:pic>
            <p:nvPicPr>
              <p:cNvPr id="220" name="Google Shape;220;p2"/>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21" name="Google Shape;221;p2"/>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22" name="Google Shape;222;p2"/>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23" name="Google Shape;223;p2"/>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224" name="Google Shape;224;p2"/>
            <p:cNvGrpSpPr/>
            <p:nvPr/>
          </p:nvGrpSpPr>
          <p:grpSpPr>
            <a:xfrm>
              <a:off x="6096001" y="1063689"/>
              <a:ext cx="6096000" cy="326571"/>
              <a:chOff x="0" y="270586"/>
              <a:chExt cx="12590100" cy="1282699"/>
            </a:xfrm>
          </p:grpSpPr>
          <p:pic>
            <p:nvPicPr>
              <p:cNvPr id="225" name="Google Shape;225;p2"/>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26" name="Google Shape;226;p2"/>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27" name="Google Shape;227;p2"/>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28" name="Google Shape;228;p2"/>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grpSp>
        <p:nvGrpSpPr>
          <p:cNvPr id="229" name="Google Shape;229;p2"/>
          <p:cNvGrpSpPr/>
          <p:nvPr/>
        </p:nvGrpSpPr>
        <p:grpSpPr>
          <a:xfrm>
            <a:off x="0" y="6554753"/>
            <a:ext cx="12192001" cy="326572"/>
            <a:chOff x="0" y="1063689"/>
            <a:chExt cx="12192001" cy="326572"/>
          </a:xfrm>
        </p:grpSpPr>
        <p:grpSp>
          <p:nvGrpSpPr>
            <p:cNvPr id="230" name="Google Shape;230;p2"/>
            <p:cNvGrpSpPr/>
            <p:nvPr/>
          </p:nvGrpSpPr>
          <p:grpSpPr>
            <a:xfrm>
              <a:off x="0" y="1063690"/>
              <a:ext cx="6095999" cy="326571"/>
              <a:chOff x="0" y="270586"/>
              <a:chExt cx="12590100" cy="1282699"/>
            </a:xfrm>
          </p:grpSpPr>
          <p:pic>
            <p:nvPicPr>
              <p:cNvPr id="231" name="Google Shape;231;p2"/>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32" name="Google Shape;232;p2"/>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33" name="Google Shape;233;p2"/>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34" name="Google Shape;234;p2"/>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235" name="Google Shape;235;p2"/>
            <p:cNvGrpSpPr/>
            <p:nvPr/>
          </p:nvGrpSpPr>
          <p:grpSpPr>
            <a:xfrm>
              <a:off x="6096001" y="1063689"/>
              <a:ext cx="6096000" cy="326571"/>
              <a:chOff x="0" y="270586"/>
              <a:chExt cx="12590100" cy="1282699"/>
            </a:xfrm>
          </p:grpSpPr>
          <p:pic>
            <p:nvPicPr>
              <p:cNvPr id="236" name="Google Shape;236;p2"/>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37" name="Google Shape;237;p2"/>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38" name="Google Shape;238;p2"/>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39" name="Google Shape;239;p2"/>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sp>
        <p:nvSpPr>
          <p:cNvPr id="240" name="Google Shape;240;p2"/>
          <p:cNvSpPr txBox="1"/>
          <p:nvPr/>
        </p:nvSpPr>
        <p:spPr>
          <a:xfrm>
            <a:off x="491875" y="548675"/>
            <a:ext cx="317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Existing System</a:t>
            </a:r>
            <a:endParaRPr b="1" i="0" sz="3200" u="none" cap="none" strike="noStrike">
              <a:solidFill>
                <a:srgbClr val="000000"/>
              </a:solidFill>
              <a:latin typeface="Alice"/>
              <a:ea typeface="Alice"/>
              <a:cs typeface="Alice"/>
              <a:sym typeface="Alice"/>
            </a:endParaRPr>
          </a:p>
        </p:txBody>
      </p:sp>
      <p:sp>
        <p:nvSpPr>
          <p:cNvPr id="241" name="Google Shape;241;p2"/>
          <p:cNvSpPr txBox="1"/>
          <p:nvPr/>
        </p:nvSpPr>
        <p:spPr>
          <a:xfrm>
            <a:off x="800775" y="1303975"/>
            <a:ext cx="10507200" cy="4680300"/>
          </a:xfrm>
          <a:prstGeom prst="rect">
            <a:avLst/>
          </a:prstGeom>
          <a:noFill/>
          <a:ln>
            <a:noFill/>
          </a:ln>
        </p:spPr>
        <p:txBody>
          <a:bodyPr anchorCtr="0" anchor="t" bIns="91425" lIns="91425" spcFirstLastPara="1" rIns="91425" wrap="square" tIns="91425">
            <a:noAutofit/>
          </a:bodyPr>
          <a:lstStyle/>
          <a:p>
            <a:pPr indent="0" lvl="0" marL="0" marR="147955" rtl="0" algn="l">
              <a:lnSpc>
                <a:spcPct val="115000"/>
              </a:lnSpc>
              <a:spcBef>
                <a:spcPts val="0"/>
              </a:spcBef>
              <a:spcAft>
                <a:spcPts val="0"/>
              </a:spcAft>
              <a:buNone/>
            </a:pPr>
            <a:r>
              <a:rPr lang="en-IN" sz="2100">
                <a:solidFill>
                  <a:schemeClr val="dk1"/>
                </a:solidFill>
                <a:latin typeface="Roboto"/>
                <a:ea typeface="Roboto"/>
                <a:cs typeface="Roboto"/>
                <a:sym typeface="Roboto"/>
              </a:rPr>
              <a:t>In the realm of taxi fare prediction, the existing system relies heavily on data-driven methodologies and advanced analytics to enhance the accuracy of fare estimates. The foundational element of this approach lies in the extensive collection of historical taxi ride data, encompassing crucial details such as pick-up and drop-off locations, timestamps, distances covered, and corresponding fare amounts. Researchers further enrich this dataset by incorporating additional factors such as weather conditions, traffic patterns, and special events, creating a comprehensive and multifaceted input for predictive models. Feature engineering, a pivotal component of the existing system, involves the creation of new variables derived from the dataset, including temporal elements like time of day and day of the week, as well as spatial factors like traffic density and geographic locations.</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5"/>
          <p:cNvPicPr preferRelativeResize="0"/>
          <p:nvPr/>
        </p:nvPicPr>
        <p:blipFill rotWithShape="1">
          <a:blip r:embed="rId3">
            <a:alphaModFix/>
          </a:blip>
          <a:srcRect b="8009" l="0" r="0" t="6782"/>
          <a:stretch/>
        </p:blipFill>
        <p:spPr>
          <a:xfrm>
            <a:off x="76200" y="0"/>
            <a:ext cx="12035021" cy="6857825"/>
          </a:xfrm>
          <a:prstGeom prst="rect">
            <a:avLst/>
          </a:prstGeom>
          <a:noFill/>
          <a:ln>
            <a:noFill/>
          </a:ln>
        </p:spPr>
      </p:pic>
      <p:grpSp>
        <p:nvGrpSpPr>
          <p:cNvPr id="247" name="Google Shape;247;p5"/>
          <p:cNvGrpSpPr/>
          <p:nvPr/>
        </p:nvGrpSpPr>
        <p:grpSpPr>
          <a:xfrm rot="5400000">
            <a:off x="-3265716" y="3265715"/>
            <a:ext cx="6858001" cy="326571"/>
            <a:chOff x="0" y="270586"/>
            <a:chExt cx="12590100" cy="1282699"/>
          </a:xfrm>
        </p:grpSpPr>
        <p:pic>
          <p:nvPicPr>
            <p:cNvPr id="248" name="Google Shape;248;p5"/>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49" name="Google Shape;249;p5"/>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50" name="Google Shape;250;p5"/>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51" name="Google Shape;251;p5"/>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grpSp>
        <p:nvGrpSpPr>
          <p:cNvPr id="252" name="Google Shape;252;p5"/>
          <p:cNvGrpSpPr/>
          <p:nvPr/>
        </p:nvGrpSpPr>
        <p:grpSpPr>
          <a:xfrm rot="-5400000">
            <a:off x="8599714" y="3265714"/>
            <a:ext cx="6858001" cy="326571"/>
            <a:chOff x="0" y="270586"/>
            <a:chExt cx="12590100" cy="1282699"/>
          </a:xfrm>
        </p:grpSpPr>
        <p:pic>
          <p:nvPicPr>
            <p:cNvPr id="253" name="Google Shape;253;p5"/>
            <p:cNvPicPr preferRelativeResize="0"/>
            <p:nvPr/>
          </p:nvPicPr>
          <p:blipFill rotWithShape="1">
            <a:blip r:embed="rId4">
              <a:alphaModFix/>
            </a:blip>
            <a:srcRect b="29613" l="0" r="0" t="29867"/>
            <a:stretch/>
          </p:blipFill>
          <p:spPr>
            <a:xfrm>
              <a:off x="0" y="270587"/>
              <a:ext cx="3147525" cy="1282697"/>
            </a:xfrm>
            <a:prstGeom prst="rect">
              <a:avLst/>
            </a:prstGeom>
            <a:solidFill>
              <a:schemeClr val="accent4"/>
            </a:solidFill>
            <a:ln>
              <a:noFill/>
            </a:ln>
          </p:spPr>
        </p:pic>
        <p:pic>
          <p:nvPicPr>
            <p:cNvPr id="254" name="Google Shape;254;p5"/>
            <p:cNvPicPr preferRelativeResize="0"/>
            <p:nvPr/>
          </p:nvPicPr>
          <p:blipFill rotWithShape="1">
            <a:blip r:embed="rId4">
              <a:alphaModFix/>
            </a:blip>
            <a:srcRect b="29613" l="0" r="0" t="29867"/>
            <a:stretch/>
          </p:blipFill>
          <p:spPr>
            <a:xfrm rot="10800000">
              <a:off x="3147525" y="270586"/>
              <a:ext cx="3147525" cy="1282697"/>
            </a:xfrm>
            <a:prstGeom prst="rect">
              <a:avLst/>
            </a:prstGeom>
            <a:solidFill>
              <a:schemeClr val="accent4"/>
            </a:solidFill>
            <a:ln>
              <a:noFill/>
            </a:ln>
          </p:spPr>
        </p:pic>
        <p:pic>
          <p:nvPicPr>
            <p:cNvPr id="255" name="Google Shape;255;p5"/>
            <p:cNvPicPr preferRelativeResize="0"/>
            <p:nvPr/>
          </p:nvPicPr>
          <p:blipFill rotWithShape="1">
            <a:blip r:embed="rId4">
              <a:alphaModFix/>
            </a:blip>
            <a:srcRect b="29613" l="0" r="0" t="29867"/>
            <a:stretch/>
          </p:blipFill>
          <p:spPr>
            <a:xfrm>
              <a:off x="6295050" y="270588"/>
              <a:ext cx="3147525" cy="1282697"/>
            </a:xfrm>
            <a:prstGeom prst="rect">
              <a:avLst/>
            </a:prstGeom>
            <a:solidFill>
              <a:schemeClr val="accent4"/>
            </a:solidFill>
            <a:ln>
              <a:noFill/>
            </a:ln>
          </p:spPr>
        </p:pic>
        <p:pic>
          <p:nvPicPr>
            <p:cNvPr id="256" name="Google Shape;256;p5"/>
            <p:cNvPicPr preferRelativeResize="0"/>
            <p:nvPr/>
          </p:nvPicPr>
          <p:blipFill rotWithShape="1">
            <a:blip r:embed="rId4">
              <a:alphaModFix/>
            </a:blip>
            <a:srcRect b="29613" l="0" r="0" t="29867"/>
            <a:stretch/>
          </p:blipFill>
          <p:spPr>
            <a:xfrm rot="10800000">
              <a:off x="9442575" y="270587"/>
              <a:ext cx="3147525" cy="1282697"/>
            </a:xfrm>
            <a:prstGeom prst="rect">
              <a:avLst/>
            </a:prstGeom>
            <a:solidFill>
              <a:schemeClr val="accent4"/>
            </a:solidFill>
            <a:ln>
              <a:noFill/>
            </a:ln>
          </p:spPr>
        </p:pic>
      </p:grpSp>
      <p:sp>
        <p:nvSpPr>
          <p:cNvPr id="257" name="Google Shape;257;p5"/>
          <p:cNvSpPr txBox="1"/>
          <p:nvPr/>
        </p:nvSpPr>
        <p:spPr>
          <a:xfrm>
            <a:off x="767408" y="332656"/>
            <a:ext cx="331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200">
                <a:latin typeface="Alice"/>
                <a:ea typeface="Alice"/>
                <a:cs typeface="Alice"/>
                <a:sym typeface="Alice"/>
              </a:rPr>
              <a:t>Limitations:</a:t>
            </a:r>
            <a:endParaRPr b="1" i="0" sz="3200" u="none" cap="none" strike="noStrike">
              <a:solidFill>
                <a:srgbClr val="000000"/>
              </a:solidFill>
              <a:latin typeface="Alice"/>
              <a:ea typeface="Alice"/>
              <a:cs typeface="Alice"/>
              <a:sym typeface="Alice"/>
            </a:endParaRPr>
          </a:p>
        </p:txBody>
      </p:sp>
      <p:sp>
        <p:nvSpPr>
          <p:cNvPr id="258" name="Google Shape;258;p5"/>
          <p:cNvSpPr txBox="1"/>
          <p:nvPr/>
        </p:nvSpPr>
        <p:spPr>
          <a:xfrm>
            <a:off x="876675" y="1028575"/>
            <a:ext cx="10229700" cy="5187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a:buChar char="●"/>
            </a:pPr>
            <a:r>
              <a:rPr lang="en-IN" sz="2200">
                <a:solidFill>
                  <a:schemeClr val="dk1"/>
                </a:solidFill>
                <a:latin typeface="Roboto"/>
                <a:ea typeface="Roboto"/>
                <a:cs typeface="Roboto"/>
                <a:sym typeface="Roboto"/>
              </a:rPr>
              <a:t>Incomplete or Inaccurate Data: The accuracy of predictive models heavily relies on the quality of data. Incomplete or inaccurate information in historical taxi ride datasets can lead to flawed predictions.</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IN" sz="2200">
                <a:solidFill>
                  <a:schemeClr val="dk1"/>
                </a:solidFill>
                <a:latin typeface="Roboto"/>
                <a:ea typeface="Roboto"/>
                <a:cs typeface="Roboto"/>
                <a:sym typeface="Roboto"/>
              </a:rPr>
              <a:t>Unpredictable Events: The system may struggle to account for unpredictable events such as sudden weather changes, road closures, or unexpected traffic incidents, which can significantly impact travel time and fares.</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IN" sz="2200">
                <a:solidFill>
                  <a:schemeClr val="dk1"/>
                </a:solidFill>
                <a:latin typeface="Roboto"/>
                <a:ea typeface="Roboto"/>
                <a:cs typeface="Roboto"/>
                <a:sym typeface="Roboto"/>
              </a:rPr>
              <a:t>Dynamic Nature of Traffic: Real-time predictions may be hindered by the dynamic nature of traffic conditions, and the system may struggle to adapt quickly to sudden changes in the transportation environment.</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IN" sz="2200">
                <a:solidFill>
                  <a:schemeClr val="dk1"/>
                </a:solidFill>
                <a:latin typeface="Roboto"/>
                <a:ea typeface="Roboto"/>
                <a:cs typeface="Roboto"/>
                <a:sym typeface="Roboto"/>
              </a:rPr>
              <a:t>Fairness Concerns: Predictive models may inadvertently perpetuate biases in pricing, leading to unfair outcomes for certain demographics or geographic areas</a:t>
            </a:r>
            <a:endParaRPr sz="2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2023-08-31T14:29:49Z</dcterms:created>
  <dc:creator>ashwin S</dc:creator>
</cp:coreProperties>
</file>