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26" r:id="rId2"/>
    <p:sldMasterId id="2147483743" r:id="rId3"/>
  </p:sldMasterIdLst>
  <p:sldIdLst>
    <p:sldId id="260" r:id="rId4"/>
    <p:sldId id="257" r:id="rId5"/>
    <p:sldId id="259" r:id="rId6"/>
    <p:sldId id="258"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8" autoAdjust="0"/>
    <p:restoredTop sz="94660"/>
  </p:normalViewPr>
  <p:slideViewPr>
    <p:cSldViewPr snapToGrid="0">
      <p:cViewPr varScale="1">
        <p:scale>
          <a:sx n="72" d="100"/>
          <a:sy n="72"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273F-C850-4B14-B313-D6ABFEF70B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31BFE2-B29F-41C2-9856-1E1217E9B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7C0E15-A2D7-4CD2-B572-F03E92599F3A}"/>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a:extLst>
              <a:ext uri="{FF2B5EF4-FFF2-40B4-BE49-F238E27FC236}">
                <a16:creationId xmlns:a16="http://schemas.microsoft.com/office/drawing/2014/main" id="{7C830459-2C96-4C03-B491-AD54FDA837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93A6F6-AF2B-4FA7-9834-F2BE51C2E6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537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8B99-EE66-4667-87EB-10469D9B58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704F24-2603-4D0F-820B-68B7E2F9FE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CBDC2-486D-47E9-8AFA-D7389B149E0E}"/>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a:extLst>
              <a:ext uri="{FF2B5EF4-FFF2-40B4-BE49-F238E27FC236}">
                <a16:creationId xmlns:a16="http://schemas.microsoft.com/office/drawing/2014/main" id="{DF439069-5BAF-4677-946E-6EFE2C4EB2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74C36B-CED5-438D-815B-00D7A00D5BC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111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85E614-29EB-4CDB-82F4-85A08F7E58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1C78BD-81AD-435D-A166-07E964822E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E8AF5-DDDD-45EC-A12F-CF8235CB608E}"/>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a:extLst>
              <a:ext uri="{FF2B5EF4-FFF2-40B4-BE49-F238E27FC236}">
                <a16:creationId xmlns:a16="http://schemas.microsoft.com/office/drawing/2014/main" id="{D4B72FCD-EAD4-4511-BE8E-07F1514AA0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D621E6-754D-477B-9ECC-A6CA3240C8A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8690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739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392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7678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4322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3534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5957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144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606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0143-B6C0-45BB-B25D-C036D58849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5107D0-5956-40DC-AD64-D42B701E44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77629-908C-4012-9C81-7226F71D947D}"/>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a:extLst>
              <a:ext uri="{FF2B5EF4-FFF2-40B4-BE49-F238E27FC236}">
                <a16:creationId xmlns:a16="http://schemas.microsoft.com/office/drawing/2014/main" id="{E7482EC1-E90C-4C57-BDF4-725BA0A499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1DA93E-F59D-4E0A-A9B7-694C258FFDA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864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127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55639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8607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0730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0782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6426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83661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5684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79291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954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C38C-7384-4471-80A6-B0F0EA5870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9D8CF4-0D54-455B-B77A-BD719A309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E36745-9F91-408B-8B8C-F172ADDE014F}"/>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a:extLst>
              <a:ext uri="{FF2B5EF4-FFF2-40B4-BE49-F238E27FC236}">
                <a16:creationId xmlns:a16="http://schemas.microsoft.com/office/drawing/2014/main" id="{D8C1A4D6-F8FD-4D7B-89AD-E34F4649F2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9068A9-DF1E-4132-B1C2-1C4E45B50E3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3173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58824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8219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2495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4942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80055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807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3/20/2018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01296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2059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41004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829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DC0D-F3EE-4F04-9AB0-5EA8854DE6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7317DB-0F62-4E0C-B063-913B58FCAA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3E6910-564B-4116-BA7B-A344E2647A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165E3E-7D98-4F6F-BF6A-9D02EA2890BE}"/>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6" name="Footer Placeholder 5">
            <a:extLst>
              <a:ext uri="{FF2B5EF4-FFF2-40B4-BE49-F238E27FC236}">
                <a16:creationId xmlns:a16="http://schemas.microsoft.com/office/drawing/2014/main" id="{09256A4B-68F7-46BF-A2C6-7E8862FE21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048184-F068-4878-8A57-FD957C7B180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5850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64627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08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44E3-B20A-4E9F-84EA-ADC643A305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1E3519-4615-4E7D-A9A2-17AA2C314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DC6FC3-254F-4E3B-8E9B-7312F25453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E520E2-113B-4241-BB99-A0A4431C2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440902-A10C-4EBB-8938-F98F2262B1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6F4B2E-AE0B-4BFC-911B-7CD4C53B6E0C}"/>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8" name="Footer Placeholder 7">
            <a:extLst>
              <a:ext uri="{FF2B5EF4-FFF2-40B4-BE49-F238E27FC236}">
                <a16:creationId xmlns:a16="http://schemas.microsoft.com/office/drawing/2014/main" id="{631AB4E5-4BF7-44C5-9677-DC0617F77F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80B70B9-8D58-4C48-A01D-19F505E5CCC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805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78D5-18CF-4DBF-ABA9-154797C439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0171B6-C9EE-4657-9030-F0F4DAF2F879}"/>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4" name="Footer Placeholder 3">
            <a:extLst>
              <a:ext uri="{FF2B5EF4-FFF2-40B4-BE49-F238E27FC236}">
                <a16:creationId xmlns:a16="http://schemas.microsoft.com/office/drawing/2014/main" id="{49DE9392-D57A-42E8-9478-3B852CF5E3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59149DE-020A-4C62-8509-32A0DDD3D57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26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21A1C-1983-4A37-9349-FD7AA1FFF004}"/>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3" name="Footer Placeholder 2">
            <a:extLst>
              <a:ext uri="{FF2B5EF4-FFF2-40B4-BE49-F238E27FC236}">
                <a16:creationId xmlns:a16="http://schemas.microsoft.com/office/drawing/2014/main" id="{C139E2DC-4380-4A7A-9BF4-61C57D9D9FC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6D7386D-6122-4EB5-9271-F7082141F5B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576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EFAA-F1F3-448E-A5E5-139994695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5038CA-74AD-4F9A-8D4E-E34F65107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770D1B-DB27-4BB3-8495-150D73AEE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5EA12E-2E9A-4FA5-A351-E1C77E9445CB}"/>
              </a:ext>
            </a:extLst>
          </p:cNvPr>
          <p:cNvSpPr>
            <a:spLocks noGrp="1"/>
          </p:cNvSpPr>
          <p:nvPr>
            <p:ph type="dt" sz="half" idx="10"/>
          </p:nvPr>
        </p:nvSpPr>
        <p:spPr/>
        <p:txBody>
          <a:bodyPr/>
          <a:lstStyle/>
          <a:p>
            <a:fld id="{48A87A34-81AB-432B-8DAE-1953F412C126}" type="datetimeFigureOut">
              <a:rPr lang="en-US" smtClean="0"/>
              <a:t>3/20/2018</a:t>
            </a:fld>
            <a:endParaRPr lang="en-US" dirty="0"/>
          </a:p>
        </p:txBody>
      </p:sp>
      <p:sp>
        <p:nvSpPr>
          <p:cNvPr id="6" name="Footer Placeholder 5">
            <a:extLst>
              <a:ext uri="{FF2B5EF4-FFF2-40B4-BE49-F238E27FC236}">
                <a16:creationId xmlns:a16="http://schemas.microsoft.com/office/drawing/2014/main" id="{8827E7AC-F520-4F2D-8CC6-CA415B52CE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882D4F-946B-4AF2-9589-674B9F9A10C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409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A8C1-2894-4089-8B10-B94CE8887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F2D439-F105-4719-9744-70A3AA10D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8EA5EB-C570-4282-BED3-D902B8AEB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3D944C-49AA-4EB2-A255-E873ADC6F30D}"/>
              </a:ext>
            </a:extLst>
          </p:cNvPr>
          <p:cNvSpPr>
            <a:spLocks noGrp="1"/>
          </p:cNvSpPr>
          <p:nvPr>
            <p:ph type="dt" sz="half" idx="10"/>
          </p:nvPr>
        </p:nvSpPr>
        <p:spPr/>
        <p:txBody>
          <a:bodyPr/>
          <a:lstStyle/>
          <a:p>
            <a:fld id="{48A87A34-81AB-432B-8DAE-1953F412C126}" type="datetimeFigureOut">
              <a:rPr lang="en-US" smtClean="0"/>
              <a:pPr/>
              <a:t>3/20/2018</a:t>
            </a:fld>
            <a:endParaRPr lang="en-US" dirty="0"/>
          </a:p>
        </p:txBody>
      </p:sp>
      <p:sp>
        <p:nvSpPr>
          <p:cNvPr id="6" name="Footer Placeholder 5">
            <a:extLst>
              <a:ext uri="{FF2B5EF4-FFF2-40B4-BE49-F238E27FC236}">
                <a16:creationId xmlns:a16="http://schemas.microsoft.com/office/drawing/2014/main" id="{3ECCA4A1-1DA0-422E-B2CD-716C8447D0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924A50-2AB6-49F2-9148-3FF03717DC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650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5ECE85-2551-4D89-B88A-48AA3D11B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0717F8-DD39-4E51-899B-6875B1DEF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138F78-A5F9-4A5F-BBFE-313836F5DB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3/20/2018</a:t>
            </a:fld>
            <a:endParaRPr lang="en-US" dirty="0"/>
          </a:p>
        </p:txBody>
      </p:sp>
      <p:sp>
        <p:nvSpPr>
          <p:cNvPr id="5" name="Footer Placeholder 4">
            <a:extLst>
              <a:ext uri="{FF2B5EF4-FFF2-40B4-BE49-F238E27FC236}">
                <a16:creationId xmlns:a16="http://schemas.microsoft.com/office/drawing/2014/main" id="{29A878A6-6421-4A5E-A6A2-C6FD5006D8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2FEC56-969B-4096-8D95-9688A4521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9392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370055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3/20/2018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735154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4DF682-9ACB-4F56-A969-0FDDAC7C464E}"/>
              </a:ext>
            </a:extLst>
          </p:cNvPr>
          <p:cNvPicPr>
            <a:picLocks noChangeAspect="1"/>
          </p:cNvPicPr>
          <p:nvPr/>
        </p:nvPicPr>
        <p:blipFill rotWithShape="1">
          <a:blip r:embed="rId2"/>
          <a:srcRect t="22647" b="12425"/>
          <a:stretch/>
        </p:blipFill>
        <p:spPr>
          <a:xfrm>
            <a:off x="4426069" y="4514937"/>
            <a:ext cx="2978032" cy="1933537"/>
          </a:xfrm>
          <a:prstGeom prst="rect">
            <a:avLst/>
          </a:prstGeom>
        </p:spPr>
      </p:pic>
      <p:pic>
        <p:nvPicPr>
          <p:cNvPr id="7" name="Picture 6">
            <a:extLst>
              <a:ext uri="{FF2B5EF4-FFF2-40B4-BE49-F238E27FC236}">
                <a16:creationId xmlns:a16="http://schemas.microsoft.com/office/drawing/2014/main" id="{988A665C-6FFB-4291-A824-F0B44D184BD5}"/>
              </a:ext>
            </a:extLst>
          </p:cNvPr>
          <p:cNvPicPr>
            <a:picLocks noChangeAspect="1"/>
          </p:cNvPicPr>
          <p:nvPr/>
        </p:nvPicPr>
        <p:blipFill rotWithShape="1">
          <a:blip r:embed="rId3"/>
          <a:srcRect t="29099" b="26546"/>
          <a:stretch/>
        </p:blipFill>
        <p:spPr>
          <a:xfrm>
            <a:off x="1512916" y="409526"/>
            <a:ext cx="8575738" cy="3803737"/>
          </a:xfrm>
          <a:prstGeom prst="rect">
            <a:avLst/>
          </a:prstGeom>
        </p:spPr>
      </p:pic>
    </p:spTree>
    <p:extLst>
      <p:ext uri="{BB962C8B-B14F-4D97-AF65-F5344CB8AC3E}">
        <p14:creationId xmlns:p14="http://schemas.microsoft.com/office/powerpoint/2010/main" val="538159799"/>
      </p:ext>
    </p:extLst>
  </p:cSld>
  <p:clrMapOvr>
    <a:masterClrMapping/>
  </p:clrMapOvr>
  <mc:AlternateContent xmlns:mc="http://schemas.openxmlformats.org/markup-compatibility/2006" xmlns:p14="http://schemas.microsoft.com/office/powerpoint/2010/main">
    <mc:Choice Requires="p14">
      <p:transition spd="med" p14:dur="700" advTm="4327">
        <p:fade/>
      </p:transition>
    </mc:Choice>
    <mc:Fallback xmlns="">
      <p:transition spd="med" advTm="432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705C-58FD-458B-91EB-21A308700474}"/>
              </a:ext>
            </a:extLst>
          </p:cNvPr>
          <p:cNvSpPr>
            <a:spLocks noGrp="1"/>
          </p:cNvSpPr>
          <p:nvPr>
            <p:ph type="title"/>
          </p:nvPr>
        </p:nvSpPr>
        <p:spPr>
          <a:xfrm>
            <a:off x="943155" y="1613085"/>
            <a:ext cx="3554930" cy="1815915"/>
          </a:xfrm>
        </p:spPr>
        <p:txBody>
          <a:bodyPr>
            <a:noAutofit/>
          </a:bodyPr>
          <a:lstStyle/>
          <a:p>
            <a:r>
              <a:rPr lang="en-IN" sz="4800" i="1" dirty="0">
                <a:solidFill>
                  <a:schemeClr val="tx1">
                    <a:lumMod val="75000"/>
                    <a:lumOff val="25000"/>
                  </a:schemeClr>
                </a:solidFill>
              </a:rPr>
              <a:t>PROBLEM STATEMENT </a:t>
            </a:r>
          </a:p>
        </p:txBody>
      </p:sp>
      <p:sp>
        <p:nvSpPr>
          <p:cNvPr id="3" name="Content Placeholder 2">
            <a:extLst>
              <a:ext uri="{FF2B5EF4-FFF2-40B4-BE49-F238E27FC236}">
                <a16:creationId xmlns:a16="http://schemas.microsoft.com/office/drawing/2014/main" id="{1B5859A6-CC80-4AAD-8B74-BCE01F0D76D1}"/>
              </a:ext>
            </a:extLst>
          </p:cNvPr>
          <p:cNvSpPr>
            <a:spLocks noGrp="1"/>
          </p:cNvSpPr>
          <p:nvPr>
            <p:ph idx="1"/>
          </p:nvPr>
        </p:nvSpPr>
        <p:spPr>
          <a:xfrm>
            <a:off x="4658265" y="310552"/>
            <a:ext cx="6590580" cy="6159260"/>
          </a:xfrm>
        </p:spPr>
        <p:txBody>
          <a:bodyPr>
            <a:normAutofit lnSpcReduction="10000"/>
          </a:bodyPr>
          <a:lstStyle/>
          <a:p>
            <a:r>
              <a:rPr lang="en-IN" sz="2200" dirty="0">
                <a:latin typeface="Calibri" panose="020F0502020204030204" pitchFamily="34" charset="0"/>
                <a:cs typeface="Calibri" panose="020F0502020204030204" pitchFamily="34" charset="0"/>
              </a:rPr>
              <a:t>TODAY’S  WORLD IS FACING MANY PROBLEMS WHILE TRAVELLING FROM ONE PLACE TO ANOTHER AND NAVIGATING  THROUGH THE TRAVELLING PATH PROPERLY INFORMED.	</a:t>
            </a:r>
          </a:p>
          <a:p>
            <a:r>
              <a:rPr lang="en-IN" sz="2200" dirty="0">
                <a:latin typeface="Calibri" panose="020F0502020204030204" pitchFamily="34" charset="0"/>
                <a:cs typeface="Calibri" panose="020F0502020204030204" pitchFamily="34" charset="0"/>
              </a:rPr>
              <a:t>THE UNDISPUTED APP OF PRESENT TIME, ”GOOGLE MAPS”, FOR NAVIGATION HAS VARIOUS SHORT COMINGS LIKE:    </a:t>
            </a:r>
          </a:p>
          <a:p>
            <a:pPr marL="914400" lvl="1" indent="-457200">
              <a:buFont typeface="+mj-lt"/>
              <a:buAutoNum type="arabicPeriod"/>
            </a:pPr>
            <a:r>
              <a:rPr lang="en-IN" sz="2000" dirty="0">
                <a:latin typeface="Calibri Light" panose="020F0302020204030204" pitchFamily="34" charset="0"/>
                <a:cs typeface="Calibri Light" panose="020F0302020204030204" pitchFamily="34" charset="0"/>
              </a:rPr>
              <a:t> </a:t>
            </a:r>
            <a:r>
              <a:rPr lang="en-IN" sz="1800" dirty="0">
                <a:latin typeface="Calibri Light" panose="020F0302020204030204" pitchFamily="34" charset="0"/>
                <a:cs typeface="Calibri Light" panose="020F0302020204030204" pitchFamily="34" charset="0"/>
              </a:rPr>
              <a:t>THE BLUE COLOR POINTER SHOULD BE POINTED IN THE DIRECTION WE ARE MOVING BUT IT NECESSARILY DOES’NT,.</a:t>
            </a:r>
          </a:p>
          <a:p>
            <a:pPr marL="914400" lvl="1" indent="-457200">
              <a:buFont typeface="+mj-lt"/>
              <a:buAutoNum type="arabicPeriod"/>
            </a:pPr>
            <a:r>
              <a:rPr lang="en-IN" sz="1800" dirty="0">
                <a:latin typeface="Calibri Light" panose="020F0302020204030204" pitchFamily="34" charset="0"/>
                <a:cs typeface="Calibri Light" panose="020F0302020204030204" pitchFamily="34" charset="0"/>
              </a:rPr>
              <a:t>GM PROVIDES 2D VIEW OF THE PATH ONLY WHICH IS, MOST OF THE TIME, NOT CLEAR ENOUGH TO NAVIGATE.</a:t>
            </a:r>
          </a:p>
          <a:p>
            <a:pPr marL="914400" lvl="1" indent="-457200">
              <a:buFont typeface="+mj-lt"/>
              <a:buAutoNum type="arabicPeriod"/>
            </a:pPr>
            <a:r>
              <a:rPr lang="en-IN" sz="1800" dirty="0">
                <a:latin typeface="Calibri Light" panose="020F0302020204030204" pitchFamily="34" charset="0"/>
                <a:cs typeface="Calibri Light" panose="020F0302020204030204" pitchFamily="34" charset="0"/>
              </a:rPr>
              <a:t>THERE IS NO REAL LIFE VIEW IN THEIR NAVIGATION SYSTEM.</a:t>
            </a:r>
          </a:p>
          <a:p>
            <a:pPr marL="914400" lvl="1" indent="-457200">
              <a:buFont typeface="+mj-lt"/>
              <a:buAutoNum type="arabicPeriod"/>
            </a:pPr>
            <a:r>
              <a:rPr lang="en-IN" sz="1800" dirty="0">
                <a:latin typeface="Calibri Light" panose="020F0302020204030204" pitchFamily="34" charset="0"/>
                <a:cs typeface="Calibri Light" panose="020F0302020204030204" pitchFamily="34" charset="0"/>
              </a:rPr>
              <a:t>THERE IS NO ALERT IF WE ARE HEADING TOWARDS THE WRONG PATH.</a:t>
            </a:r>
          </a:p>
          <a:p>
            <a:pPr marL="914400" lvl="1" indent="-457200">
              <a:buFont typeface="+mj-lt"/>
              <a:buAutoNum type="arabicPeriod"/>
            </a:pPr>
            <a:r>
              <a:rPr lang="en-IN" sz="1800" dirty="0">
                <a:latin typeface="Calibri Light" panose="020F0302020204030204" pitchFamily="34" charset="0"/>
                <a:cs typeface="Calibri Light" panose="020F0302020204030204" pitchFamily="34" charset="0"/>
              </a:rPr>
              <a:t>NO CONCERNS FOR USER SAFETY</a:t>
            </a:r>
          </a:p>
          <a:p>
            <a:pPr marL="914400" lvl="1" indent="-457200">
              <a:buFont typeface="+mj-lt"/>
              <a:buAutoNum type="arabicPeriod"/>
            </a:pPr>
            <a:r>
              <a:rPr lang="en-IN" sz="1800" dirty="0">
                <a:latin typeface="Calibri Light" panose="020F0302020204030204" pitchFamily="34" charset="0"/>
                <a:cs typeface="Calibri Light" panose="020F0302020204030204" pitchFamily="34" charset="0"/>
              </a:rPr>
              <a:t>NOT USER FRIENDLY FOR SEARCHING FOR INFO ABOUT PLACES ON THE WAY   </a:t>
            </a:r>
          </a:p>
          <a:p>
            <a:pPr>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3235859906"/>
      </p:ext>
    </p:extLst>
  </p:cSld>
  <p:clrMapOvr>
    <a:masterClrMapping/>
  </p:clrMapOvr>
  <mc:AlternateContent xmlns:mc="http://schemas.openxmlformats.org/markup-compatibility/2006" xmlns:p14="http://schemas.microsoft.com/office/powerpoint/2010/main">
    <mc:Choice Requires="p14">
      <p:transition spd="slow" p14:dur="2000" advTm="37467"/>
    </mc:Choice>
    <mc:Fallback xmlns="">
      <p:transition spd="slow" advTm="374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0244-FB2C-48E0-B715-A0D7C7BAD6D2}"/>
              </a:ext>
            </a:extLst>
          </p:cNvPr>
          <p:cNvSpPr>
            <a:spLocks noGrp="1"/>
          </p:cNvSpPr>
          <p:nvPr>
            <p:ph type="title"/>
          </p:nvPr>
        </p:nvSpPr>
        <p:spPr/>
        <p:txBody>
          <a:bodyPr>
            <a:normAutofit fontScale="90000"/>
          </a:bodyPr>
          <a:lstStyle/>
          <a:p>
            <a:pPr algn="ctr"/>
            <a:r>
              <a:rPr lang="en-IN" sz="8800" i="1" dirty="0"/>
              <a:t>SOLUTION</a:t>
            </a:r>
          </a:p>
        </p:txBody>
      </p:sp>
      <p:sp>
        <p:nvSpPr>
          <p:cNvPr id="3" name="Content Placeholder 2">
            <a:extLst>
              <a:ext uri="{FF2B5EF4-FFF2-40B4-BE49-F238E27FC236}">
                <a16:creationId xmlns:a16="http://schemas.microsoft.com/office/drawing/2014/main" id="{4ED0F5C8-2F8F-45F4-8E82-45A184075A9B}"/>
              </a:ext>
            </a:extLst>
          </p:cNvPr>
          <p:cNvSpPr>
            <a:spLocks noGrp="1"/>
          </p:cNvSpPr>
          <p:nvPr>
            <p:ph idx="1"/>
          </p:nvPr>
        </p:nvSpPr>
        <p:spPr>
          <a:xfrm>
            <a:off x="2589212" y="2133600"/>
            <a:ext cx="8915400" cy="4585252"/>
          </a:xfrm>
        </p:spPr>
        <p:txBody>
          <a:bodyPr>
            <a:normAutofit fontScale="92500"/>
          </a:bodyPr>
          <a:lstStyle/>
          <a:p>
            <a:pPr marL="0" indent="0">
              <a:buNone/>
            </a:pPr>
            <a:r>
              <a:rPr lang="en-IN" sz="2400" dirty="0">
                <a:latin typeface="Calibri Light" panose="020F0302020204030204" pitchFamily="34" charset="0"/>
                <a:cs typeface="Calibri Light" panose="020F0302020204030204" pitchFamily="34" charset="0"/>
              </a:rPr>
              <a:t>We are using API of google maps and enhancing it using </a:t>
            </a:r>
            <a:r>
              <a:rPr lang="en-IN" sz="2400" b="1" dirty="0">
                <a:latin typeface="Calibri Light" panose="020F0302020204030204" pitchFamily="34" charset="0"/>
                <a:cs typeface="Calibri Light" panose="020F0302020204030204" pitchFamily="34" charset="0"/>
              </a:rPr>
              <a:t>Augmented Realit</a:t>
            </a:r>
            <a:r>
              <a:rPr lang="en-IN" sz="2400" dirty="0">
                <a:latin typeface="Calibri Light" panose="020F0302020204030204" pitchFamily="34" charset="0"/>
                <a:cs typeface="Calibri Light" panose="020F0302020204030204" pitchFamily="34" charset="0"/>
              </a:rPr>
              <a:t>y and </a:t>
            </a:r>
            <a:r>
              <a:rPr lang="en-IN" sz="2400" b="1" dirty="0">
                <a:latin typeface="Calibri Light" panose="020F0302020204030204" pitchFamily="34" charset="0"/>
                <a:cs typeface="Calibri Light" panose="020F0302020204030204" pitchFamily="34" charset="0"/>
              </a:rPr>
              <a:t>Artificial Intelligence</a:t>
            </a:r>
            <a:r>
              <a:rPr lang="en-IN" sz="2400" dirty="0">
                <a:latin typeface="Calibri Light" panose="020F0302020204030204" pitchFamily="34" charset="0"/>
                <a:cs typeface="Calibri Light" panose="020F0302020204030204" pitchFamily="34" charset="0"/>
              </a:rPr>
              <a:t> .Through this, we’ll be able to picturize virtually the road on which we’re navigating along with pointers assisting us on each turns. It will be easier for everyone to locate places detect its path if we can depict it in real life conditions. Along with this we will also alert user if he/she is moving in the wrong direction and in case they choose to continue on a different path, our app will provide the fastest way from there.</a:t>
            </a:r>
            <a:br>
              <a:rPr lang="en-IN" sz="2400" dirty="0">
                <a:latin typeface="Calibri Light" panose="020F0302020204030204" pitchFamily="34" charset="0"/>
                <a:cs typeface="Calibri Light" panose="020F0302020204030204" pitchFamily="34" charset="0"/>
              </a:rPr>
            </a:br>
            <a:r>
              <a:rPr lang="en-IN" sz="2400" dirty="0">
                <a:latin typeface="Calibri Light" panose="020F0302020204030204" pitchFamily="34" charset="0"/>
                <a:cs typeface="Calibri Light" panose="020F0302020204030204" pitchFamily="34" charset="0"/>
              </a:rPr>
              <a:t>There is no place for that pointer confusion which was there in google maps. There will be road sign detection and vehicle detection and related reminders concerning user safety.</a:t>
            </a:r>
          </a:p>
          <a:p>
            <a:pPr marL="0" indent="0">
              <a:buNone/>
            </a:pPr>
            <a:r>
              <a:rPr lang="en-IN" sz="2400" dirty="0">
                <a:latin typeface="Calibri Light" panose="020F0302020204030204" pitchFamily="34" charset="0"/>
                <a:cs typeface="Calibri Light" panose="020F0302020204030204" pitchFamily="34" charset="0"/>
              </a:rPr>
              <a:t>If user wants to search for a particular type of places say restaurants, our app will forecast there info via augmented reality for all those that appears in user’s path.</a:t>
            </a:r>
          </a:p>
          <a:p>
            <a:pPr marL="0" indent="0">
              <a:buNone/>
            </a:pP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66727451"/>
      </p:ext>
    </p:extLst>
  </p:cSld>
  <p:clrMapOvr>
    <a:masterClrMapping/>
  </p:clrMapOvr>
  <mc:AlternateContent xmlns:mc="http://schemas.openxmlformats.org/markup-compatibility/2006" xmlns:p14="http://schemas.microsoft.com/office/powerpoint/2010/main">
    <mc:Choice Requires="p14">
      <p:transition spd="slow" p14:dur="2000" advTm="26953"/>
    </mc:Choice>
    <mc:Fallback xmlns="">
      <p:transition spd="slow" advTm="269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B98A-A11D-4559-A3BD-7AA65774FB52}"/>
              </a:ext>
            </a:extLst>
          </p:cNvPr>
          <p:cNvSpPr>
            <a:spLocks noGrp="1"/>
          </p:cNvSpPr>
          <p:nvPr>
            <p:ph type="title"/>
          </p:nvPr>
        </p:nvSpPr>
        <p:spPr/>
        <p:txBody>
          <a:bodyPr/>
          <a:lstStyle/>
          <a:p>
            <a:r>
              <a:rPr lang="en-IN" dirty="0"/>
              <a:t>TECHNOLOGIES  USED IN BUILDING VISION</a:t>
            </a:r>
          </a:p>
        </p:txBody>
      </p:sp>
      <p:sp>
        <p:nvSpPr>
          <p:cNvPr id="3" name="Content Placeholder 2">
            <a:extLst>
              <a:ext uri="{FF2B5EF4-FFF2-40B4-BE49-F238E27FC236}">
                <a16:creationId xmlns:a16="http://schemas.microsoft.com/office/drawing/2014/main" id="{20C57340-8C7D-4966-B973-F2349EE38A6F}"/>
              </a:ext>
            </a:extLst>
          </p:cNvPr>
          <p:cNvSpPr>
            <a:spLocks noGrp="1"/>
          </p:cNvSpPr>
          <p:nvPr>
            <p:ph idx="1"/>
          </p:nvPr>
        </p:nvSpPr>
        <p:spPr>
          <a:xfrm>
            <a:off x="2589212" y="2133600"/>
            <a:ext cx="8915400" cy="4100290"/>
          </a:xfrm>
        </p:spPr>
        <p:txBody>
          <a:bodyPr>
            <a:normAutofit fontScale="92500" lnSpcReduction="10000"/>
          </a:bodyPr>
          <a:lstStyle/>
          <a:p>
            <a:r>
              <a:rPr lang="en-IN" sz="2400" b="1" dirty="0">
                <a:latin typeface="Calibri Light" panose="020F0302020204030204" pitchFamily="34" charset="0"/>
                <a:cs typeface="Calibri Light" panose="020F0302020204030204" pitchFamily="34" charset="0"/>
              </a:rPr>
              <a:t>AUGMENTED REALITY</a:t>
            </a:r>
            <a:r>
              <a:rPr lang="en-IN" sz="2400"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cs typeface="Calibri Light" panose="020F0302020204030204" pitchFamily="34" charset="0"/>
              </a:rPr>
              <a:t>Augmented reality (AR) is a live direct or indirect view of a physical, real-world environment whose elements are "augmented" by computer-generated or extracted real-world sensory input such as sound, video, graphics, haptics or GPS data. Here in our app, we are using it to draw pointers/arrows to show us directions on the lane/ road we are currently accessing and also for showing info about the places in user’s looking for.</a:t>
            </a:r>
          </a:p>
          <a:p>
            <a:r>
              <a:rPr lang="en-US" sz="2400" b="1" dirty="0">
                <a:latin typeface="Calibri Light" panose="020F0302020204030204" pitchFamily="34" charset="0"/>
                <a:cs typeface="Calibri Light" panose="020F0302020204030204" pitchFamily="34" charset="0"/>
              </a:rPr>
              <a:t>ARTIFICIAL INTELLIGENCE/MACHINE LEARNING </a:t>
            </a:r>
            <a:r>
              <a:rPr lang="en-US" sz="2400" dirty="0">
                <a:latin typeface="Calibri Light" panose="020F0302020204030204" pitchFamily="34" charset="0"/>
                <a:cs typeface="Calibri Light" panose="020F0302020204030204" pitchFamily="34" charset="0"/>
              </a:rPr>
              <a:t>: Machine learning is a field of computer science that gives computers the ability to learn without being explicitly programmed. Through machine learning ,we detect concrete roads/lanes on which the navigation is to be done along with road signs, vehicle and places detection in real time.</a:t>
            </a:r>
          </a:p>
          <a:p>
            <a:endParaRPr lang="en-IN" dirty="0"/>
          </a:p>
        </p:txBody>
      </p:sp>
    </p:spTree>
    <p:extLst>
      <p:ext uri="{BB962C8B-B14F-4D97-AF65-F5344CB8AC3E}">
        <p14:creationId xmlns:p14="http://schemas.microsoft.com/office/powerpoint/2010/main" val="2782523123"/>
      </p:ext>
    </p:extLst>
  </p:cSld>
  <p:clrMapOvr>
    <a:masterClrMapping/>
  </p:clrMapOvr>
  <mc:AlternateContent xmlns:mc="http://schemas.openxmlformats.org/markup-compatibility/2006" xmlns:p14="http://schemas.microsoft.com/office/powerpoint/2010/main">
    <mc:Choice Requires="p14">
      <p:transition spd="slow" p14:dur="2000" advTm="25970"/>
    </mc:Choice>
    <mc:Fallback xmlns="">
      <p:transition spd="slow" advTm="259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473C-24AB-4BD0-9187-95E181C405A7}"/>
              </a:ext>
            </a:extLst>
          </p:cNvPr>
          <p:cNvSpPr>
            <a:spLocks noGrp="1"/>
          </p:cNvSpPr>
          <p:nvPr>
            <p:ph type="title"/>
          </p:nvPr>
        </p:nvSpPr>
        <p:spPr>
          <a:xfrm>
            <a:off x="1128713" y="1406424"/>
            <a:ext cx="2414587" cy="2492476"/>
          </a:xfrm>
        </p:spPr>
        <p:txBody>
          <a:bodyPr>
            <a:normAutofit/>
          </a:bodyPr>
          <a:lstStyle/>
          <a:p>
            <a:r>
              <a:rPr lang="en-IN" sz="4800" dirty="0">
                <a:solidFill>
                  <a:schemeClr val="tx1">
                    <a:lumMod val="75000"/>
                    <a:lumOff val="25000"/>
                  </a:schemeClr>
                </a:solidFill>
                <a:latin typeface="Eras Medium ITC" panose="020B0602030504020804" pitchFamily="34" charset="0"/>
              </a:rPr>
              <a:t>Lets </a:t>
            </a:r>
            <a:br>
              <a:rPr lang="en-IN" sz="4800" dirty="0">
                <a:solidFill>
                  <a:schemeClr val="tx1">
                    <a:lumMod val="75000"/>
                    <a:lumOff val="25000"/>
                  </a:schemeClr>
                </a:solidFill>
                <a:latin typeface="Eras Medium ITC" panose="020B0602030504020804" pitchFamily="34" charset="0"/>
              </a:rPr>
            </a:br>
            <a:r>
              <a:rPr lang="en-IN" sz="4800" dirty="0">
                <a:solidFill>
                  <a:schemeClr val="tx1">
                    <a:lumMod val="75000"/>
                    <a:lumOff val="25000"/>
                  </a:schemeClr>
                </a:solidFill>
                <a:latin typeface="Eras Medium ITC" panose="020B0602030504020804" pitchFamily="34" charset="0"/>
              </a:rPr>
              <a:t>Get </a:t>
            </a:r>
            <a:br>
              <a:rPr lang="en-IN" sz="4800" dirty="0">
                <a:solidFill>
                  <a:schemeClr val="tx1">
                    <a:lumMod val="75000"/>
                    <a:lumOff val="25000"/>
                  </a:schemeClr>
                </a:solidFill>
                <a:latin typeface="Eras Medium ITC" panose="020B0602030504020804" pitchFamily="34" charset="0"/>
              </a:rPr>
            </a:br>
            <a:r>
              <a:rPr lang="en-IN" sz="4800" dirty="0">
                <a:solidFill>
                  <a:schemeClr val="tx1">
                    <a:lumMod val="75000"/>
                    <a:lumOff val="25000"/>
                  </a:schemeClr>
                </a:solidFill>
                <a:latin typeface="Eras Medium ITC" panose="020B0602030504020804" pitchFamily="34" charset="0"/>
              </a:rPr>
              <a:t>Inside</a:t>
            </a:r>
          </a:p>
        </p:txBody>
      </p:sp>
      <p:pic>
        <p:nvPicPr>
          <p:cNvPr id="12" name="Picture 11">
            <a:extLst>
              <a:ext uri="{FF2B5EF4-FFF2-40B4-BE49-F238E27FC236}">
                <a16:creationId xmlns:a16="http://schemas.microsoft.com/office/drawing/2014/main" id="{85C1BF69-D537-4C63-AB28-B05AB1732F68}"/>
              </a:ext>
            </a:extLst>
          </p:cNvPr>
          <p:cNvPicPr>
            <a:picLocks noChangeAspect="1"/>
          </p:cNvPicPr>
          <p:nvPr/>
        </p:nvPicPr>
        <p:blipFill>
          <a:blip r:embed="rId2"/>
          <a:stretch>
            <a:fillRect/>
          </a:stretch>
        </p:blipFill>
        <p:spPr>
          <a:xfrm>
            <a:off x="2507995" y="0"/>
            <a:ext cx="3810744" cy="68580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5CBD958-BA64-41A0-BA2C-227E2E226B4E}"/>
              </a:ext>
            </a:extLst>
          </p:cNvPr>
          <p:cNvPicPr>
            <a:picLocks noChangeAspect="1"/>
          </p:cNvPicPr>
          <p:nvPr/>
        </p:nvPicPr>
        <p:blipFill>
          <a:blip r:embed="rId3"/>
          <a:stretch>
            <a:fillRect/>
          </a:stretch>
        </p:blipFill>
        <p:spPr>
          <a:xfrm rot="19101925">
            <a:off x="5526478" y="5092969"/>
            <a:ext cx="1584525" cy="1584525"/>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3DC36968-44F2-4CBD-9D22-FBA8D9347DD5}"/>
              </a:ext>
            </a:extLst>
          </p:cNvPr>
          <p:cNvPicPr>
            <a:picLocks noChangeAspect="1"/>
          </p:cNvPicPr>
          <p:nvPr/>
        </p:nvPicPr>
        <p:blipFill>
          <a:blip r:embed="rId4"/>
          <a:stretch>
            <a:fillRect/>
          </a:stretch>
        </p:blipFill>
        <p:spPr>
          <a:xfrm>
            <a:off x="7904078" y="216405"/>
            <a:ext cx="3159209" cy="6425190"/>
          </a:xfrm>
          <a:prstGeom prst="rect">
            <a:avLst/>
          </a:prstGeom>
          <a:ln>
            <a:noFill/>
          </a:ln>
          <a:effectLst>
            <a:outerShdw blurRad="292100" dist="139700" dir="2700000" algn="tl" rotWithShape="0">
              <a:srgbClr val="333333">
                <a:alpha val="65000"/>
              </a:srgbClr>
            </a:outerShdw>
          </a:effectLst>
        </p:spPr>
      </p:pic>
      <p:sp>
        <p:nvSpPr>
          <p:cNvPr id="20" name="Arrow: Chevron 19">
            <a:extLst>
              <a:ext uri="{FF2B5EF4-FFF2-40B4-BE49-F238E27FC236}">
                <a16:creationId xmlns:a16="http://schemas.microsoft.com/office/drawing/2014/main" id="{2A6102A8-EB7B-46B7-9E66-0E1C41F76499}"/>
              </a:ext>
            </a:extLst>
          </p:cNvPr>
          <p:cNvSpPr/>
          <p:nvPr/>
        </p:nvSpPr>
        <p:spPr>
          <a:xfrm>
            <a:off x="6464300" y="2743200"/>
            <a:ext cx="972937" cy="1054100"/>
          </a:xfrm>
          <a:prstGeom prst="chevr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39291906"/>
      </p:ext>
    </p:extLst>
  </p:cSld>
  <p:clrMapOvr>
    <a:masterClrMapping/>
  </p:clrMapOvr>
  <mc:AlternateContent xmlns:mc="http://schemas.openxmlformats.org/markup-compatibility/2006" xmlns:p14="http://schemas.microsoft.com/office/powerpoint/2010/main">
    <mc:Choice Requires="p14">
      <p:transition spd="slow" p14:dur="2000" advTm="14448"/>
    </mc:Choice>
    <mc:Fallback xmlns="">
      <p:transition spd="slow" advTm="144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ox(out)">
                                      <p:cBhvr>
                                        <p:cTn id="11" dur="500"/>
                                        <p:tgtEl>
                                          <p:spTgt spid="12"/>
                                        </p:tgtEl>
                                      </p:cBhvr>
                                    </p:animEffect>
                                  </p:childTnLst>
                                </p:cTn>
                              </p:par>
                            </p:childTnLst>
                          </p:cTn>
                        </p:par>
                        <p:par>
                          <p:cTn id="12" fill="hold">
                            <p:stCondLst>
                              <p:cond delay="1000"/>
                            </p:stCondLst>
                            <p:childTnLst>
                              <p:par>
                                <p:cTn id="13" presetID="42" presetClass="entr" presetSubtype="0" fill="hold" nodeType="after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6" presetClass="emph" presetSubtype="0" fill="hold" nodeType="afterEffect">
                                  <p:stCondLst>
                                    <p:cond delay="0"/>
                                  </p:stCondLst>
                                  <p:childTnLst>
                                    <p:animEffect transition="out" filter="fade">
                                      <p:cBhvr>
                                        <p:cTn id="20" dur="500" tmFilter="0, 0; .2, .5; .8, .5; 1, 0"/>
                                        <p:tgtEl>
                                          <p:spTgt spid="7"/>
                                        </p:tgtEl>
                                      </p:cBhvr>
                                    </p:animEffect>
                                    <p:animScale>
                                      <p:cBhvr>
                                        <p:cTn id="21" dur="250" autoRev="1" fill="hold"/>
                                        <p:tgtEl>
                                          <p:spTgt spid="7"/>
                                        </p:tgtEl>
                                      </p:cBhvr>
                                      <p:by x="105000" y="105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par>
                          <p:cTn id="26" fill="hold">
                            <p:stCondLst>
                              <p:cond delay="3000"/>
                            </p:stCondLst>
                            <p:childTnLst>
                              <p:par>
                                <p:cTn id="27" presetID="4" presetClass="entr" presetSubtype="32"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ou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B6E2-54B2-4B49-A41F-724630A82E8B}"/>
              </a:ext>
            </a:extLst>
          </p:cNvPr>
          <p:cNvSpPr>
            <a:spLocks noGrp="1"/>
          </p:cNvSpPr>
          <p:nvPr>
            <p:ph type="title"/>
          </p:nvPr>
        </p:nvSpPr>
        <p:spPr>
          <a:xfrm>
            <a:off x="2183848" y="212189"/>
            <a:ext cx="8519575" cy="912590"/>
          </a:xfrm>
        </p:spPr>
        <p:txBody>
          <a:bodyPr/>
          <a:lstStyle/>
          <a:p>
            <a:r>
              <a:rPr lang="en-IN" dirty="0"/>
              <a:t>					</a:t>
            </a:r>
            <a:r>
              <a:rPr lang="en-IN" sz="4400" dirty="0"/>
              <a:t>IMPROVEMENTS</a:t>
            </a:r>
          </a:p>
        </p:txBody>
      </p:sp>
      <p:sp>
        <p:nvSpPr>
          <p:cNvPr id="3" name="Content Placeholder 2">
            <a:extLst>
              <a:ext uri="{FF2B5EF4-FFF2-40B4-BE49-F238E27FC236}">
                <a16:creationId xmlns:a16="http://schemas.microsoft.com/office/drawing/2014/main" id="{3C8B803C-8235-41CF-82B2-96343312CF05}"/>
              </a:ext>
            </a:extLst>
          </p:cNvPr>
          <p:cNvSpPr>
            <a:spLocks noGrp="1"/>
          </p:cNvSpPr>
          <p:nvPr>
            <p:ph idx="1"/>
          </p:nvPr>
        </p:nvSpPr>
        <p:spPr>
          <a:xfrm>
            <a:off x="2589212" y="927652"/>
            <a:ext cx="8915400" cy="5930348"/>
          </a:xfrm>
        </p:spPr>
        <p:txBody>
          <a:bodyPr>
            <a:normAutofit/>
          </a:bodyPr>
          <a:lstStyle/>
          <a:p>
            <a:pPr>
              <a:buFont typeface="+mj-lt"/>
              <a:buAutoNum type="arabicPeriod"/>
            </a:pPr>
            <a:r>
              <a:rPr lang="en-IN" sz="2000" dirty="0">
                <a:latin typeface="Calibri Light" panose="020F0302020204030204" pitchFamily="34" charset="0"/>
                <a:cs typeface="Calibri Light" panose="020F0302020204030204" pitchFamily="34" charset="0"/>
              </a:rPr>
              <a:t>We aim to improvise our app on transparent screens which are about to come in the market using them as windshield and our app installed in it can create wonders as all the directions, indications, reminders will be on users windshield in the car.</a:t>
            </a:r>
          </a:p>
          <a:p>
            <a:pPr>
              <a:buFont typeface="+mj-lt"/>
              <a:buAutoNum type="arabicPeriod"/>
            </a:pPr>
            <a:r>
              <a:rPr lang="en-IN" sz="2000" b="1" dirty="0">
                <a:latin typeface="Calibri Light" panose="020F0302020204030204" pitchFamily="34" charset="0"/>
                <a:cs typeface="Calibri Light" panose="020F0302020204030204" pitchFamily="34" charset="0"/>
              </a:rPr>
              <a:t>ROAD SIGNS DETECTION</a:t>
            </a:r>
            <a:r>
              <a:rPr lang="en-IN" sz="2000" dirty="0">
                <a:latin typeface="Calibri Light" panose="020F0302020204030204" pitchFamily="34" charset="0"/>
                <a:cs typeface="Calibri Light" panose="020F0302020204030204" pitchFamily="34" charset="0"/>
              </a:rPr>
              <a:t> - OUR APP WILL BE DETECTING THE ROAD SIGNS IN REAL TIME AS THEY APPEAR ON THE SCREEN WHILE THE USER IS DRIVING. THIS WILL PROVIDE AN AUDIO PROVIDING INSTRUCTION RELATED</a:t>
            </a:r>
          </a:p>
          <a:p>
            <a:pPr>
              <a:buFont typeface="+mj-lt"/>
              <a:buAutoNum type="arabicPeriod"/>
            </a:pPr>
            <a:r>
              <a:rPr lang="en-IN" sz="2000" b="1" dirty="0">
                <a:latin typeface="Calibri Light" panose="020F0302020204030204" pitchFamily="34" charset="0"/>
                <a:cs typeface="Calibri Light" panose="020F0302020204030204" pitchFamily="34" charset="0"/>
              </a:rPr>
              <a:t>LANE DETECTION </a:t>
            </a:r>
            <a:r>
              <a:rPr lang="en-IN" sz="2000" dirty="0">
                <a:latin typeface="Calibri Light" panose="020F0302020204030204" pitchFamily="34" charset="0"/>
                <a:cs typeface="Calibri Light" panose="020F0302020204030204" pitchFamily="34" charset="0"/>
              </a:rPr>
              <a:t>- DETECTION OF LANES WHICH EVEN DO NOT HAVE WHITE AND YELLOW LINES ON THEM FOR NAVIGATION PURPOSE.</a:t>
            </a:r>
          </a:p>
          <a:p>
            <a:pPr>
              <a:buFont typeface="+mj-lt"/>
              <a:buAutoNum type="arabicPeriod"/>
            </a:pPr>
            <a:r>
              <a:rPr lang="en-IN" sz="2000" b="1" dirty="0">
                <a:latin typeface="Calibri Light" panose="020F0302020204030204" pitchFamily="34" charset="0"/>
                <a:cs typeface="Calibri Light" panose="020F0302020204030204" pitchFamily="34" charset="0"/>
              </a:rPr>
              <a:t>VEHICLE DETECTION </a:t>
            </a:r>
            <a:r>
              <a:rPr lang="en-IN" sz="2000" dirty="0">
                <a:latin typeface="Calibri Light" panose="020F0302020204030204" pitchFamily="34" charset="0"/>
                <a:cs typeface="Calibri Light" panose="020F0302020204030204" pitchFamily="34" charset="0"/>
              </a:rPr>
              <a:t>-  DETECTING THE DISTANCE BETWEEN THE VEHICLE ITSELF AND THE VEHICLE IN FRONT OF IT AND SENDING ALERT IN CASE OUR VEHICLE GETS TOO CLOSE.</a:t>
            </a:r>
          </a:p>
          <a:p>
            <a:pPr>
              <a:buFont typeface="+mj-lt"/>
              <a:buAutoNum type="arabicPeriod"/>
            </a:pPr>
            <a:r>
              <a:rPr lang="en-IN" sz="2000" dirty="0">
                <a:latin typeface="Calibri Light" panose="020F0302020204030204" pitchFamily="34" charset="0"/>
                <a:cs typeface="Calibri Light" panose="020F0302020204030204" pitchFamily="34" charset="0"/>
              </a:rPr>
              <a:t>FUTURISTIC TECHNOLOGY IN THE HANDS OF NORMAL PEOPLE.</a:t>
            </a:r>
            <a:endParaRPr lang="en-GB" sz="2000" dirty="0">
              <a:latin typeface="Calibri Light" panose="020F0302020204030204" pitchFamily="34" charset="0"/>
              <a:cs typeface="Calibri Light" panose="020F0302020204030204" pitchFamily="34" charset="0"/>
            </a:endParaRPr>
          </a:p>
          <a:p>
            <a:pPr>
              <a:buFont typeface="+mj-lt"/>
              <a:buAutoNum type="arabicPeriod"/>
            </a:pPr>
            <a:r>
              <a:rPr lang="en-GB" sz="2000" dirty="0">
                <a:latin typeface="Calibri Light" panose="020F0302020204030204" pitchFamily="34" charset="0"/>
                <a:cs typeface="Calibri Light" panose="020F0302020204030204" pitchFamily="34" charset="0"/>
              </a:rPr>
              <a:t>No calling alerts beyond a speed limit instead a message with caller details.</a:t>
            </a:r>
          </a:p>
          <a:p>
            <a:pPr>
              <a:buFont typeface="+mj-lt"/>
              <a:buAutoNum type="arabicPeriod"/>
            </a:pPr>
            <a:r>
              <a:rPr lang="en-GB" sz="2000" dirty="0">
                <a:latin typeface="Calibri Light" panose="020F0302020204030204" pitchFamily="34" charset="0"/>
                <a:cs typeface="Calibri Light" panose="020F0302020204030204" pitchFamily="34" charset="0"/>
              </a:rPr>
              <a:t>Users need not look for their desired place or look for menu of that restaurant as it will be all on users mobile on a tap.</a:t>
            </a:r>
          </a:p>
          <a:p>
            <a:pPr>
              <a:buFont typeface="+mj-lt"/>
              <a:buAutoNum type="arabicPeriod"/>
            </a:pPr>
            <a:endParaRPr lang="en-GB" sz="2000" dirty="0">
              <a:latin typeface="Calibri Light" panose="020F0302020204030204" pitchFamily="34" charset="0"/>
              <a:cs typeface="Calibri Light" panose="020F0302020204030204" pitchFamily="34" charset="0"/>
            </a:endParaRPr>
          </a:p>
          <a:p>
            <a:pPr>
              <a:buFont typeface="+mj-lt"/>
              <a:buAutoNum type="arabicPeriod"/>
            </a:pPr>
            <a:endParaRPr lang="en-IN"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99308934"/>
      </p:ext>
    </p:extLst>
  </p:cSld>
  <p:clrMapOvr>
    <a:masterClrMapping/>
  </p:clrMapOvr>
  <mc:AlternateContent xmlns:mc="http://schemas.openxmlformats.org/markup-compatibility/2006" xmlns:p14="http://schemas.microsoft.com/office/powerpoint/2010/main">
    <mc:Choice Requires="p14">
      <p:transition spd="slow" p14:dur="2000" advTm="4768"/>
    </mc:Choice>
    <mc:Fallback xmlns="">
      <p:transition spd="slow" advTm="47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B753-BCAA-4DD7-B731-30F1E9CCB7C3}"/>
              </a:ext>
            </a:extLst>
          </p:cNvPr>
          <p:cNvSpPr>
            <a:spLocks noGrp="1"/>
          </p:cNvSpPr>
          <p:nvPr>
            <p:ph type="title"/>
          </p:nvPr>
        </p:nvSpPr>
        <p:spPr>
          <a:xfrm>
            <a:off x="2168855" y="147031"/>
            <a:ext cx="8911687" cy="1420590"/>
          </a:xfrm>
        </p:spPr>
        <p:txBody>
          <a:bodyPr>
            <a:noAutofit/>
          </a:bodyPr>
          <a:lstStyle/>
          <a:p>
            <a:pPr algn="ctr"/>
            <a:r>
              <a:rPr lang="en-IN" sz="8800" dirty="0"/>
              <a:t>OVERVIEW</a:t>
            </a:r>
          </a:p>
        </p:txBody>
      </p:sp>
      <p:sp>
        <p:nvSpPr>
          <p:cNvPr id="3" name="Content Placeholder 2">
            <a:extLst>
              <a:ext uri="{FF2B5EF4-FFF2-40B4-BE49-F238E27FC236}">
                <a16:creationId xmlns:a16="http://schemas.microsoft.com/office/drawing/2014/main" id="{CBFD058F-9E2C-4FA2-BB7F-CDC80DA2E9BA}"/>
              </a:ext>
            </a:extLst>
          </p:cNvPr>
          <p:cNvSpPr>
            <a:spLocks noGrp="1"/>
          </p:cNvSpPr>
          <p:nvPr>
            <p:ph idx="1"/>
          </p:nvPr>
        </p:nvSpPr>
        <p:spPr>
          <a:xfrm>
            <a:off x="2589212" y="1567621"/>
            <a:ext cx="8915400" cy="5290379"/>
          </a:xfrm>
        </p:spPr>
        <p:txBody>
          <a:bodyPr>
            <a:noAutofit/>
          </a:bodyPr>
          <a:lstStyle/>
          <a:p>
            <a:r>
              <a:rPr lang="en-IN" sz="4000" dirty="0">
                <a:latin typeface="Calibri Light" panose="020F0302020204030204" pitchFamily="34" charset="0"/>
                <a:cs typeface="Calibri Light" panose="020F0302020204030204" pitchFamily="34" charset="0"/>
              </a:rPr>
              <a:t>Easy and real life navigation</a:t>
            </a:r>
          </a:p>
          <a:p>
            <a:r>
              <a:rPr lang="en-IN" sz="4000" dirty="0">
                <a:latin typeface="Calibri Light" panose="020F0302020204030204" pitchFamily="34" charset="0"/>
                <a:cs typeface="Calibri Light" panose="020F0302020204030204" pitchFamily="34" charset="0"/>
              </a:rPr>
              <a:t>Use of latest technologies (AR and AI)</a:t>
            </a:r>
          </a:p>
          <a:p>
            <a:r>
              <a:rPr lang="en-IN" sz="4000" dirty="0">
                <a:latin typeface="Calibri Light" panose="020F0302020204030204" pitchFamily="34" charset="0"/>
                <a:cs typeface="Calibri Light" panose="020F0302020204030204" pitchFamily="34" charset="0"/>
              </a:rPr>
              <a:t>Different Detections (Sign, Speed, Vehicle Distance, Signals, places user looking for)</a:t>
            </a:r>
          </a:p>
          <a:p>
            <a:r>
              <a:rPr lang="en-IN" sz="4000" dirty="0">
                <a:latin typeface="Calibri Light" panose="020F0302020204030204" pitchFamily="34" charset="0"/>
                <a:cs typeface="Calibri Light" panose="020F0302020204030204" pitchFamily="34" charset="0"/>
              </a:rPr>
              <a:t>Simple UI</a:t>
            </a:r>
          </a:p>
          <a:p>
            <a:r>
              <a:rPr lang="en-IN" sz="4000" dirty="0">
                <a:latin typeface="Calibri Light" panose="020F0302020204030204" pitchFamily="34" charset="0"/>
                <a:cs typeface="Calibri Light" panose="020F0302020204030204" pitchFamily="34" charset="0"/>
              </a:rPr>
              <a:t>Use of Google Maps</a:t>
            </a:r>
          </a:p>
        </p:txBody>
      </p:sp>
    </p:spTree>
    <p:extLst>
      <p:ext uri="{BB962C8B-B14F-4D97-AF65-F5344CB8AC3E}">
        <p14:creationId xmlns:p14="http://schemas.microsoft.com/office/powerpoint/2010/main" val="419639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9A87-3960-4B4F-A9A5-077FD379CBBB}"/>
              </a:ext>
            </a:extLst>
          </p:cNvPr>
          <p:cNvSpPr>
            <a:spLocks noGrp="1"/>
          </p:cNvSpPr>
          <p:nvPr>
            <p:ph type="title"/>
          </p:nvPr>
        </p:nvSpPr>
        <p:spPr>
          <a:xfrm>
            <a:off x="801288" y="513977"/>
            <a:ext cx="10571998" cy="970450"/>
          </a:xfrm>
        </p:spPr>
        <p:txBody>
          <a:bodyPr/>
          <a:lstStyle/>
          <a:p>
            <a:r>
              <a:rPr lang="en-IN" sz="7200" dirty="0">
                <a:latin typeface="Eras Medium ITC" panose="020B0602030504020804" pitchFamily="34" charset="0"/>
              </a:rPr>
              <a:t>TEAM MEMBERS</a:t>
            </a:r>
          </a:p>
        </p:txBody>
      </p:sp>
      <p:sp>
        <p:nvSpPr>
          <p:cNvPr id="3" name="Content Placeholder 2">
            <a:extLst>
              <a:ext uri="{FF2B5EF4-FFF2-40B4-BE49-F238E27FC236}">
                <a16:creationId xmlns:a16="http://schemas.microsoft.com/office/drawing/2014/main" id="{5561BFF3-BA3E-441E-B76A-270669B4ECA5}"/>
              </a:ext>
            </a:extLst>
          </p:cNvPr>
          <p:cNvSpPr>
            <a:spLocks noGrp="1"/>
          </p:cNvSpPr>
          <p:nvPr>
            <p:ph idx="1"/>
          </p:nvPr>
        </p:nvSpPr>
        <p:spPr>
          <a:xfrm>
            <a:off x="657978" y="2196703"/>
            <a:ext cx="10554574" cy="4482703"/>
          </a:xfrm>
        </p:spPr>
        <p:txBody>
          <a:bodyPr>
            <a:noAutofit/>
          </a:bodyPr>
          <a:lstStyle/>
          <a:p>
            <a:r>
              <a:rPr lang="en-IN" sz="4800" dirty="0">
                <a:latin typeface="Calibri Light" panose="020F0302020204030204" pitchFamily="34" charset="0"/>
                <a:cs typeface="Calibri Light" panose="020F0302020204030204" pitchFamily="34" charset="0"/>
              </a:rPr>
              <a:t>KSHITIZ RAWAT</a:t>
            </a:r>
          </a:p>
          <a:p>
            <a:r>
              <a:rPr lang="en-IN" sz="4800" dirty="0">
                <a:latin typeface="Calibri Light" panose="020F0302020204030204" pitchFamily="34" charset="0"/>
                <a:cs typeface="Calibri Light" panose="020F0302020204030204" pitchFamily="34" charset="0"/>
              </a:rPr>
              <a:t>KUNAL CHAUDHARY</a:t>
            </a:r>
          </a:p>
          <a:p>
            <a:r>
              <a:rPr lang="en-IN" sz="4800" dirty="0">
                <a:latin typeface="Calibri Light" panose="020F0302020204030204" pitchFamily="34" charset="0"/>
                <a:cs typeface="Calibri Light" panose="020F0302020204030204" pitchFamily="34" charset="0"/>
              </a:rPr>
              <a:t>JAI SIROHI</a:t>
            </a:r>
            <a:endParaRPr lang="en-GB" sz="4800" dirty="0">
              <a:latin typeface="Calibri Light" panose="020F0302020204030204" pitchFamily="34" charset="0"/>
              <a:cs typeface="Calibri Light" panose="020F0302020204030204" pitchFamily="34" charset="0"/>
            </a:endParaRPr>
          </a:p>
          <a:p>
            <a:r>
              <a:rPr lang="en-GB" sz="4800" dirty="0">
                <a:latin typeface="Calibri Light" panose="020F0302020204030204" pitchFamily="34" charset="0"/>
                <a:cs typeface="Calibri Light" panose="020F0302020204030204" pitchFamily="34" charset="0"/>
              </a:rPr>
              <a:t>ASHWIN SAXENA</a:t>
            </a:r>
            <a:endParaRPr lang="en-IN" sz="4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90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Horizontal)">
                                      <p:cBhvr>
                                        <p:cTn id="11" dur="1000"/>
                                        <p:tgtEl>
                                          <p:spTgt spid="3">
                                            <p:txEl>
                                              <p:pRg st="0" end="0"/>
                                            </p:txEl>
                                          </p:spTgt>
                                        </p:tgtEl>
                                      </p:cBhvr>
                                    </p:animEffect>
                                  </p:childTnLst>
                                </p:cTn>
                              </p:par>
                              <p:par>
                                <p:cTn id="12" presetID="16" presetClass="entr" presetSubtype="26"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Horizontal)">
                                      <p:cBhvr>
                                        <p:cTn id="14" dur="1000"/>
                                        <p:tgtEl>
                                          <p:spTgt spid="3">
                                            <p:txEl>
                                              <p:pRg st="1" end="1"/>
                                            </p:txEl>
                                          </p:spTgt>
                                        </p:tgtEl>
                                      </p:cBhvr>
                                    </p:animEffect>
                                  </p:childTnLst>
                                </p:cTn>
                              </p:par>
                              <p:par>
                                <p:cTn id="15" presetID="16" presetClass="entr" presetSubtype="2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1000"/>
                                        <p:tgtEl>
                                          <p:spTgt spid="3">
                                            <p:txEl>
                                              <p:pRg st="2" end="2"/>
                                            </p:txEl>
                                          </p:spTgt>
                                        </p:tgtEl>
                                      </p:cBhvr>
                                    </p:animEffect>
                                  </p:childTnLst>
                                </p:cTn>
                              </p:par>
                              <p:par>
                                <p:cTn id="18" presetID="16" presetClass="entr" presetSubtype="2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Horizontal)">
                                      <p:cBhvr>
                                        <p:cTn id="2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Gallery</Template>
  <TotalTime>712</TotalTime>
  <Words>507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vt:i4>
      </vt:variant>
    </vt:vector>
  </HeadingPairs>
  <TitlesOfParts>
    <vt:vector size="19" baseType="lpstr">
      <vt:lpstr>Arial</vt:lpstr>
      <vt:lpstr>Calibri</vt:lpstr>
      <vt:lpstr>Calibri Light</vt:lpstr>
      <vt:lpstr>Century Gothic</vt:lpstr>
      <vt:lpstr>Eras Medium ITC</vt:lpstr>
      <vt:lpstr>Wingdings</vt:lpstr>
      <vt:lpstr>Wingdings 2</vt:lpstr>
      <vt:lpstr>Wingdings 3</vt:lpstr>
      <vt:lpstr>Office Theme</vt:lpstr>
      <vt:lpstr>Wisp</vt:lpstr>
      <vt:lpstr>Quotable</vt:lpstr>
      <vt:lpstr>PowerPoint Presentation</vt:lpstr>
      <vt:lpstr>PROBLEM STATEMENT </vt:lpstr>
      <vt:lpstr>SOLUTION</vt:lpstr>
      <vt:lpstr>TECHNOLOGIES  USED IN BUILDING VISION</vt:lpstr>
      <vt:lpstr>Lets  Get  Inside</vt:lpstr>
      <vt:lpstr>     IMPROVEMENTS</vt:lpstr>
      <vt:lpstr>OVERVIEW</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dc:title>
  <dc:creator>JAI SIROHI</dc:creator>
  <cp:lastModifiedBy>LENOVO</cp:lastModifiedBy>
  <cp:revision>44</cp:revision>
  <dcterms:created xsi:type="dcterms:W3CDTF">2017-12-02T03:16:46Z</dcterms:created>
  <dcterms:modified xsi:type="dcterms:W3CDTF">2018-03-20T04:23:53Z</dcterms:modified>
</cp:coreProperties>
</file>