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5"/>
    <p:sldMasterId id="2147483833" r:id="rId6"/>
  </p:sldMasterIdLst>
  <p:notesMasterIdLst>
    <p:notesMasterId r:id="rId53"/>
  </p:notesMasterIdLst>
  <p:handoutMasterIdLst>
    <p:handoutMasterId r:id="rId54"/>
  </p:handoutMasterIdLst>
  <p:sldIdLst>
    <p:sldId id="422" r:id="rId7"/>
    <p:sldId id="427" r:id="rId8"/>
    <p:sldId id="429" r:id="rId9"/>
    <p:sldId id="491" r:id="rId10"/>
    <p:sldId id="490" r:id="rId11"/>
    <p:sldId id="488" r:id="rId12"/>
    <p:sldId id="467" r:id="rId13"/>
    <p:sldId id="432" r:id="rId14"/>
    <p:sldId id="433" r:id="rId15"/>
    <p:sldId id="434" r:id="rId16"/>
    <p:sldId id="468" r:id="rId17"/>
    <p:sldId id="435" r:id="rId18"/>
    <p:sldId id="436" r:id="rId19"/>
    <p:sldId id="437" r:id="rId20"/>
    <p:sldId id="438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9" r:id="rId30"/>
    <p:sldId id="486" r:id="rId31"/>
    <p:sldId id="470" r:id="rId32"/>
    <p:sldId id="471" r:id="rId33"/>
    <p:sldId id="472" r:id="rId34"/>
    <p:sldId id="473" r:id="rId35"/>
    <p:sldId id="474" r:id="rId36"/>
    <p:sldId id="475" r:id="rId37"/>
    <p:sldId id="476" r:id="rId38"/>
    <p:sldId id="477" r:id="rId39"/>
    <p:sldId id="478" r:id="rId40"/>
    <p:sldId id="479" r:id="rId41"/>
    <p:sldId id="480" r:id="rId42"/>
    <p:sldId id="481" r:id="rId43"/>
    <p:sldId id="482" r:id="rId44"/>
    <p:sldId id="483" r:id="rId45"/>
    <p:sldId id="484" r:id="rId46"/>
    <p:sldId id="485" r:id="rId47"/>
    <p:sldId id="464" r:id="rId48"/>
    <p:sldId id="487" r:id="rId49"/>
    <p:sldId id="465" r:id="rId50"/>
    <p:sldId id="466" r:id="rId51"/>
    <p:sldId id="424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2">
          <p15:clr>
            <a:srgbClr val="A4A3A4"/>
          </p15:clr>
        </p15:guide>
        <p15:guide id="2" orient="horz" pos="2531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2039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tza Ruddy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F34"/>
    <a:srgbClr val="19272C"/>
    <a:srgbClr val="97A5AB"/>
    <a:srgbClr val="23343A"/>
    <a:srgbClr val="58676D"/>
    <a:srgbClr val="D8D8D8"/>
    <a:srgbClr val="3B2256"/>
    <a:srgbClr val="6D0404"/>
    <a:srgbClr val="0A3127"/>
    <a:srgbClr val="314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63" autoAdjust="0"/>
    <p:restoredTop sz="99829" autoAdjust="0"/>
  </p:normalViewPr>
  <p:slideViewPr>
    <p:cSldViewPr snapToGrid="0">
      <p:cViewPr varScale="1">
        <p:scale>
          <a:sx n="189" d="100"/>
          <a:sy n="189" d="100"/>
        </p:scale>
        <p:origin x="168" y="768"/>
      </p:cViewPr>
      <p:guideLst>
        <p:guide orient="horz" pos="702"/>
        <p:guide orient="horz" pos="2531"/>
        <p:guide orient="horz" pos="981"/>
        <p:guide orient="horz" pos="2039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commentAuthors" Target="commentAuthor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viewProps" Target="view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4653"/>
            <a:ext cx="6456114" cy="1089529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4173"/>
            <a:ext cx="6456116" cy="59554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2766390"/>
            <a:ext cx="6456116" cy="4642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37" name="Picture 36" descr="ca_r_1cr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8799" y="4438852"/>
            <a:ext cx="672084" cy="5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0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223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79506" y="1719961"/>
            <a:ext cx="1911096" cy="1703578"/>
          </a:xfrm>
          <a:prstGeom prst="rect">
            <a:avLst/>
          </a:prstGeom>
        </p:spPr>
      </p:pic>
      <p:sp>
        <p:nvSpPr>
          <p:cNvPr id="2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596501" y="1891382"/>
            <a:ext cx="3533106" cy="169277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596501" y="2077929"/>
            <a:ext cx="3533106" cy="169277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First.Last@ca.com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596501" y="1630214"/>
            <a:ext cx="3533106" cy="246221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887784" y="2411902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887784" y="2663874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slideshare.net</a:t>
            </a:r>
            <a:r>
              <a:rPr lang="en-US" dirty="0"/>
              <a:t>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887784" y="2915847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linkedin.com</a:t>
            </a:r>
            <a:r>
              <a:rPr lang="en-US" dirty="0"/>
              <a:t>/company/</a:t>
            </a:r>
            <a:r>
              <a:rPr lang="en-US" dirty="0" err="1"/>
              <a:t>ca</a:t>
            </a:r>
            <a:r>
              <a:rPr lang="en-US" dirty="0"/>
              <a:t>-technologies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596501" y="3249558"/>
            <a:ext cx="3533106" cy="215444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ca.com</a:t>
            </a:r>
            <a:endParaRPr lang="en-US" dirty="0"/>
          </a:p>
        </p:txBody>
      </p:sp>
      <p:pic>
        <p:nvPicPr>
          <p:cNvPr id="27" name="Picture Placeholder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97127" y="2401856"/>
            <a:ext cx="19812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Placeholder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4597127" y="2656137"/>
            <a:ext cx="19812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Placeholder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4597127" y="2910419"/>
            <a:ext cx="198120" cy="20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traight Connector 13"/>
          <p:cNvCxnSpPr/>
          <p:nvPr userDrawn="1"/>
        </p:nvCxnSpPr>
        <p:spPr bwMode="invGray">
          <a:xfrm>
            <a:off x="3971860" y="1336326"/>
            <a:ext cx="0" cy="2470849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05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8679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7" y="1001678"/>
            <a:ext cx="8170124" cy="32751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6455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C190-8D3A-448B-8BA6-C0EA88C726EE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0D41-E271-49E5-A3FF-730254097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Divider Slide - Title Case, Calibri 36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288955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 - Title Case, Calibri 36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3935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9509" y="1046253"/>
            <a:ext cx="8224982" cy="3385337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4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9509" y="1046253"/>
            <a:ext cx="8224982" cy="3385337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3" y="649411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Subtitle | 18 </a:t>
            </a:r>
            <a:r>
              <a:rPr lang="en-US" dirty="0" err="1"/>
              <a:t>Pt</a:t>
            </a:r>
            <a:r>
              <a:rPr lang="en-US" dirty="0"/>
              <a:t> | Max 2 Lines | Max Character: 100 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6253"/>
            <a:ext cx="4038600" cy="3385337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6253"/>
            <a:ext cx="4038600" cy="3385337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3" y="649411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Subtitle | 18 </a:t>
            </a:r>
            <a:r>
              <a:rPr lang="en-US" dirty="0" err="1"/>
              <a:t>Pt</a:t>
            </a:r>
            <a:r>
              <a:rPr lang="en-US" dirty="0"/>
              <a:t> | Max 2 Lines | Max Character: 100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6253"/>
            <a:ext cx="4038600" cy="3385337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6253"/>
            <a:ext cx="4038600" cy="3385337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6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8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3" y="649411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Subtitle | 18 </a:t>
            </a:r>
            <a:r>
              <a:rPr lang="en-US" dirty="0" err="1"/>
              <a:t>Pt</a:t>
            </a:r>
            <a:r>
              <a:rPr lang="en-US" dirty="0"/>
              <a:t> | Max 2 Lines | Max Character: 100 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15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1"/>
            <a:ext cx="2167128" cy="3672487"/>
          </a:xfrm>
          <a:solidFill>
            <a:srgbClr val="19272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rgbClr val="FFFFFF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9601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0"/>
          </p:nvPr>
        </p:nvSpPr>
        <p:spPr>
          <a:xfrm>
            <a:off x="441027" y="991451"/>
            <a:ext cx="8230215" cy="457463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1"/>
          </p:nvPr>
        </p:nvSpPr>
        <p:spPr>
          <a:xfrm>
            <a:off x="441027" y="1577515"/>
            <a:ext cx="8230215" cy="457463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441027" y="2163579"/>
            <a:ext cx="8230215" cy="457463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41027" y="2749643"/>
            <a:ext cx="8230215" cy="457463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4"/>
          </p:nvPr>
        </p:nvSpPr>
        <p:spPr>
          <a:xfrm>
            <a:off x="441027" y="3335707"/>
            <a:ext cx="8230215" cy="457463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5"/>
          </p:nvPr>
        </p:nvSpPr>
        <p:spPr>
          <a:xfrm>
            <a:off x="441027" y="3921772"/>
            <a:ext cx="8230215" cy="457463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10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7735"/>
            <a:ext cx="8229600" cy="87511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45390"/>
            <a:ext cx="8229600" cy="339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Bullet 1, Calibri regular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Sub-bullet, Calibri regular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Sub-sub-bullet, Calibri regular 18pt</a:t>
            </a:r>
          </a:p>
          <a:p>
            <a:pPr lvl="3"/>
            <a:r>
              <a:rPr lang="en-US" dirty="0"/>
              <a:t>Sub-sub-sub bullet, Calibri regular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Sub-sub-sub-sub bullet, Calibri regular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 bwMode="black">
          <a:xfrm>
            <a:off x="393809" y="4851950"/>
            <a:ext cx="527125" cy="250796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7A5AB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7A5AB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 bwMode="black">
          <a:xfrm>
            <a:off x="1251787" y="4851950"/>
            <a:ext cx="6649154" cy="250796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97A5AB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2017 CA. All rights reserved.</a:t>
            </a:r>
          </a:p>
        </p:txBody>
      </p:sp>
      <p:pic>
        <p:nvPicPr>
          <p:cNvPr id="11" name="Picture 10" descr="ca_r_1cr.eps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288620" y="4724506"/>
            <a:ext cx="437838" cy="3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9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15" r:id="rId2"/>
    <p:sldLayoutId id="2147483816" r:id="rId3"/>
    <p:sldLayoutId id="2147483817" r:id="rId4"/>
    <p:sldLayoutId id="2147483818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9" r:id="rId11"/>
    <p:sldLayoutId id="2147483851" r:id="rId12"/>
    <p:sldLayoutId id="214748385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003"/>
            <a:ext cx="8229600" cy="1080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Divider Slide - Title Case, Calibri 36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273709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28" y="911353"/>
            <a:ext cx="6456114" cy="590931"/>
          </a:xfrm>
        </p:spPr>
        <p:txBody>
          <a:bodyPr/>
          <a:lstStyle/>
          <a:p>
            <a:r>
              <a:rPr lang="en-US" dirty="0"/>
              <a:t>Coverage, What’s Best?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627" y="2154173"/>
            <a:ext cx="6456116" cy="616579"/>
          </a:xfrm>
        </p:spPr>
        <p:txBody>
          <a:bodyPr/>
          <a:lstStyle/>
          <a:p>
            <a:r>
              <a:rPr lang="en-US" dirty="0"/>
              <a:t>William Sault</a:t>
            </a:r>
          </a:p>
          <a:p>
            <a:r>
              <a:rPr lang="en-US" dirty="0"/>
              <a:t>Consultant, Pre Sales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628" y="2766390"/>
            <a:ext cx="6456116" cy="418641"/>
          </a:xfrm>
        </p:spPr>
        <p:txBody>
          <a:bodyPr/>
          <a:lstStyle/>
          <a:p>
            <a:pPr lvl="0"/>
            <a:r>
              <a:rPr lang="en-GB" dirty="0"/>
              <a:t>Monday, 17 July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Nodes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Minimum number of paths required to include every node in the diagram at least once.</a:t>
            </a:r>
          </a:p>
          <a:p>
            <a:r>
              <a:rPr lang="en-GB" dirty="0"/>
              <a:t>Nodes to cover { </a:t>
            </a:r>
            <a:r>
              <a:rPr lang="en-GB" strike="sngStrike" dirty="0">
                <a:solidFill>
                  <a:srgbClr val="FFC91C"/>
                </a:solidFill>
              </a:rPr>
              <a:t>A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B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C</a:t>
            </a:r>
            <a:r>
              <a:rPr lang="en-GB" strike="sngStrike" dirty="0"/>
              <a:t>,</a:t>
            </a:r>
            <a:r>
              <a:rPr lang="en-GB" dirty="0"/>
              <a:t> </a:t>
            </a:r>
            <a:r>
              <a:rPr lang="en-GB" strike="sngStrike" dirty="0">
                <a:solidFill>
                  <a:srgbClr val="FFC91C"/>
                </a:solidFill>
              </a:rPr>
              <a:t>D</a:t>
            </a:r>
            <a:r>
              <a:rPr lang="en-GB" dirty="0"/>
              <a:t> }</a:t>
            </a:r>
          </a:p>
          <a:p>
            <a:r>
              <a:rPr lang="en-GB" dirty="0"/>
              <a:t>Path 1 – </a:t>
            </a:r>
            <a:r>
              <a:rPr lang="en-GB" dirty="0">
                <a:solidFill>
                  <a:srgbClr val="FFC91C"/>
                </a:solidFill>
              </a:rPr>
              <a:t>{ 1, 3, 5, 7 }</a:t>
            </a:r>
          </a:p>
          <a:p>
            <a:endParaRPr lang="en-GB" dirty="0"/>
          </a:p>
        </p:txBody>
      </p:sp>
      <p:sp>
        <p:nvSpPr>
          <p:cNvPr id="42" name="Diamond 41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43" name="Diamond 42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44" name="Connector: Elbow 43"/>
          <p:cNvCxnSpPr>
            <a:stCxn id="43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43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endCxn id="43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50" name="Diamond 49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51" name="Connector: Elbow 50"/>
          <p:cNvCxnSpPr>
            <a:stCxn id="50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/>
          <p:cNvCxnSpPr>
            <a:stCxn id="50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42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Connector: Elbow 53"/>
          <p:cNvCxnSpPr>
            <a:stCxn id="42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stCxn id="49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Connector: Elbow 57"/>
          <p:cNvCxnSpPr>
            <a:stCxn id="49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9784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291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Minimum number of paths required to include every edge in the diagram at least once.</a:t>
            </a:r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163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Minimum number of paths required to include every edge in the diagram at least once.</a:t>
            </a:r>
          </a:p>
          <a:p>
            <a:r>
              <a:rPr lang="en-GB" dirty="0"/>
              <a:t>Edges to cover – { 1, 2, 3, 4, 5, 6, 7, 8 }</a:t>
            </a:r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solidFill>
              <a:srgbClr val="FFC9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solidFill>
              <a:srgbClr val="FFC9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solidFill>
              <a:srgbClr val="FFC9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solidFill>
              <a:srgbClr val="FFC9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solidFill>
              <a:srgbClr val="FFC9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solidFill>
              <a:srgbClr val="FFC9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solidFill>
              <a:srgbClr val="FFC9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solidFill>
              <a:srgbClr val="FFC9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solidFill>
              <a:srgbClr val="FFC9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2827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Minimum number of paths required to include every edge in the diagram at least once.</a:t>
            </a:r>
          </a:p>
          <a:p>
            <a:r>
              <a:rPr lang="en-GB" dirty="0"/>
              <a:t>Edges to cover – { </a:t>
            </a:r>
            <a:r>
              <a:rPr lang="en-GB" strike="sngStrike" dirty="0">
                <a:solidFill>
                  <a:srgbClr val="FFC91C"/>
                </a:solidFill>
              </a:rPr>
              <a:t>1</a:t>
            </a:r>
            <a:r>
              <a:rPr lang="en-GB" dirty="0"/>
              <a:t>, 2, </a:t>
            </a:r>
            <a:r>
              <a:rPr lang="en-GB" strike="sngStrike" dirty="0">
                <a:solidFill>
                  <a:srgbClr val="FFC91C"/>
                </a:solidFill>
              </a:rPr>
              <a:t>3</a:t>
            </a:r>
            <a:r>
              <a:rPr lang="en-GB" dirty="0"/>
              <a:t>, 4, </a:t>
            </a:r>
            <a:r>
              <a:rPr lang="en-GB" strike="sngStrike" dirty="0">
                <a:solidFill>
                  <a:srgbClr val="FFC91C"/>
                </a:solidFill>
              </a:rPr>
              <a:t>5</a:t>
            </a:r>
            <a:r>
              <a:rPr lang="en-GB" dirty="0"/>
              <a:t>, 6, </a:t>
            </a:r>
            <a:r>
              <a:rPr lang="en-GB" strike="sngStrike" dirty="0">
                <a:solidFill>
                  <a:srgbClr val="FFC91C"/>
                </a:solidFill>
              </a:rPr>
              <a:t>7</a:t>
            </a:r>
            <a:r>
              <a:rPr lang="en-GB" dirty="0"/>
              <a:t>, 8 }</a:t>
            </a:r>
          </a:p>
          <a:p>
            <a:r>
              <a:rPr lang="en-GB" dirty="0"/>
              <a:t>Path 1 – </a:t>
            </a:r>
            <a:r>
              <a:rPr lang="en-GB" dirty="0">
                <a:solidFill>
                  <a:srgbClr val="FFC91C"/>
                </a:solidFill>
              </a:rPr>
              <a:t>{ 1, 3, 5, 7}</a:t>
            </a:r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0052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Minimum number of paths required to include every edge in the diagram at least once.</a:t>
            </a:r>
          </a:p>
          <a:p>
            <a:r>
              <a:rPr lang="en-GB" dirty="0"/>
              <a:t>Edges to cover – { </a:t>
            </a:r>
            <a:r>
              <a:rPr lang="en-GB" strike="sngStrike" dirty="0"/>
              <a:t>1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2</a:t>
            </a:r>
            <a:r>
              <a:rPr lang="en-GB" dirty="0"/>
              <a:t>, </a:t>
            </a:r>
            <a:r>
              <a:rPr lang="en-GB" strike="sngStrike" dirty="0"/>
              <a:t>3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4</a:t>
            </a:r>
            <a:r>
              <a:rPr lang="en-GB" dirty="0"/>
              <a:t>, </a:t>
            </a:r>
            <a:r>
              <a:rPr lang="en-GB" strike="sngStrike" dirty="0"/>
              <a:t>5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6</a:t>
            </a:r>
            <a:r>
              <a:rPr lang="en-GB" dirty="0"/>
              <a:t>, </a:t>
            </a:r>
            <a:r>
              <a:rPr lang="en-GB" strike="sngStrike" dirty="0"/>
              <a:t>7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8</a:t>
            </a:r>
            <a:r>
              <a:rPr lang="en-GB" dirty="0"/>
              <a:t> }</a:t>
            </a:r>
          </a:p>
          <a:p>
            <a:r>
              <a:rPr lang="en-GB" dirty="0"/>
              <a:t>Path 1 – { 1, 3, 5, 7}</a:t>
            </a:r>
          </a:p>
          <a:p>
            <a:r>
              <a:rPr lang="en-GB" dirty="0"/>
              <a:t>Path 2 – </a:t>
            </a:r>
            <a:r>
              <a:rPr lang="en-GB" dirty="0">
                <a:solidFill>
                  <a:srgbClr val="FFC91C"/>
                </a:solidFill>
              </a:rPr>
              <a:t>{ 2, 4, 6, 8 }</a:t>
            </a:r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2109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Pairs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4938351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4731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Pairs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5102369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to combine every </a:t>
            </a:r>
            <a:r>
              <a:rPr lang="en-GB" i="1" dirty="0"/>
              <a:t>possible</a:t>
            </a:r>
            <a:r>
              <a:rPr lang="en-GB" dirty="0"/>
              <a:t> edge on the diagram</a:t>
            </a:r>
          </a:p>
          <a:p>
            <a:pPr>
              <a:lnSpc>
                <a:spcPct val="100000"/>
              </a:lnSpc>
            </a:pPr>
            <a:r>
              <a:rPr lang="en-GB" dirty="0"/>
              <a:t>{ {1, 3}, {1, 4}, {2, 3}, {2, 4}, {3, 5}, {3, 6}, {4, 5}, {4, 6}, {5, 7}, {5, 8}, {6, 7}, {6, 8} }</a:t>
            </a:r>
          </a:p>
          <a:p>
            <a:pPr>
              <a:lnSpc>
                <a:spcPct val="100000"/>
              </a:lnSpc>
            </a:pPr>
            <a:r>
              <a:rPr lang="en-GB" dirty="0"/>
              <a:t>{ {1, 5}, {1, 6}, {1, 7}, {1, 8}, {2, 5}, {2, 6}, {2, 7}, {2, 8}, {3, 7}, {3, 8}, {4, 7}, {4, 8} }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2468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Pairs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5102369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to combine every </a:t>
            </a:r>
            <a:r>
              <a:rPr lang="en-GB" i="1" dirty="0"/>
              <a:t>possible</a:t>
            </a:r>
            <a:r>
              <a:rPr lang="en-GB" dirty="0"/>
              <a:t> edge on the diagram</a:t>
            </a:r>
          </a:p>
          <a:p>
            <a:pPr>
              <a:lnSpc>
                <a:spcPct val="100000"/>
              </a:lnSpc>
            </a:pPr>
            <a:r>
              <a:rPr lang="en-GB" dirty="0"/>
              <a:t>{ </a:t>
            </a:r>
            <a:r>
              <a:rPr lang="en-GB" strike="sngStrike" dirty="0">
                <a:solidFill>
                  <a:srgbClr val="FFC91C"/>
                </a:solidFill>
              </a:rPr>
              <a:t>{1, 3}</a:t>
            </a:r>
            <a:r>
              <a:rPr lang="en-GB" dirty="0"/>
              <a:t>, {1, 4}, {2, 3}, {2, 4}, </a:t>
            </a:r>
            <a:r>
              <a:rPr lang="en-GB" strike="sngStrike" dirty="0">
                <a:solidFill>
                  <a:srgbClr val="FFC91C"/>
                </a:solidFill>
              </a:rPr>
              <a:t>{3, 5}</a:t>
            </a:r>
            <a:r>
              <a:rPr lang="en-GB" dirty="0"/>
              <a:t>, {3, 6}, {4, 5}, {4, 6}, </a:t>
            </a:r>
            <a:r>
              <a:rPr lang="en-GB" strike="sngStrike" dirty="0">
                <a:solidFill>
                  <a:srgbClr val="FFC91C"/>
                </a:solidFill>
              </a:rPr>
              <a:t>{5, 7}</a:t>
            </a:r>
            <a:r>
              <a:rPr lang="en-GB" dirty="0"/>
              <a:t>, {5, 8}, {6, 7}, {6, 8} }</a:t>
            </a:r>
          </a:p>
          <a:p>
            <a:pPr>
              <a:lnSpc>
                <a:spcPct val="100000"/>
              </a:lnSpc>
            </a:pPr>
            <a:r>
              <a:rPr lang="en-GB" dirty="0"/>
              <a:t>{ </a:t>
            </a:r>
            <a:r>
              <a:rPr lang="en-GB" strike="sngStrike" dirty="0">
                <a:solidFill>
                  <a:srgbClr val="FFC91C"/>
                </a:solidFill>
              </a:rPr>
              <a:t>{1, 5}</a:t>
            </a:r>
            <a:r>
              <a:rPr lang="en-GB" dirty="0"/>
              <a:t>, {1, 6}, </a:t>
            </a:r>
            <a:r>
              <a:rPr lang="en-GB" strike="sngStrike" dirty="0">
                <a:solidFill>
                  <a:srgbClr val="FFC91C"/>
                </a:solidFill>
              </a:rPr>
              <a:t>{1, 7}</a:t>
            </a:r>
            <a:r>
              <a:rPr lang="en-GB" dirty="0"/>
              <a:t>, {1, 8}, {2, 5}, {2, 6}, {2, 7}, {2, 8}, </a:t>
            </a:r>
            <a:r>
              <a:rPr lang="en-GB" strike="sngStrike" dirty="0">
                <a:solidFill>
                  <a:srgbClr val="FFC91C"/>
                </a:solidFill>
              </a:rPr>
              <a:t>{3, 7}</a:t>
            </a:r>
            <a:r>
              <a:rPr lang="en-GB" dirty="0"/>
              <a:t>, {3, 8}, {4, 7}, {4, 8}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1 – </a:t>
            </a:r>
            <a:r>
              <a:rPr lang="en-GB" dirty="0">
                <a:solidFill>
                  <a:srgbClr val="FFC91C"/>
                </a:solidFill>
              </a:rPr>
              <a:t>{ 1, 3, 5, 7 }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2799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Pairs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5102369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to combine every </a:t>
            </a:r>
            <a:r>
              <a:rPr lang="en-GB" i="1" dirty="0"/>
              <a:t>possible</a:t>
            </a:r>
            <a:r>
              <a:rPr lang="en-GB" dirty="0"/>
              <a:t> edge on the diagram</a:t>
            </a:r>
          </a:p>
          <a:p>
            <a:pPr>
              <a:lnSpc>
                <a:spcPct val="100000"/>
              </a:lnSpc>
            </a:pPr>
            <a:r>
              <a:rPr lang="en-GB" dirty="0"/>
              <a:t>{ </a:t>
            </a:r>
            <a:r>
              <a:rPr lang="en-GB" strike="sngStrike" dirty="0"/>
              <a:t>{1, 3}</a:t>
            </a:r>
            <a:r>
              <a:rPr lang="en-GB" dirty="0"/>
              <a:t>, {1, 4}, {2, 3}, {2, 4}, </a:t>
            </a:r>
            <a:r>
              <a:rPr lang="en-GB" strike="sngStrike" dirty="0"/>
              <a:t>{3, 5}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{3, 6}</a:t>
            </a:r>
            <a:r>
              <a:rPr lang="en-GB" dirty="0"/>
              <a:t>, {4, 5}, {4, 6}, </a:t>
            </a:r>
            <a:r>
              <a:rPr lang="en-GB" strike="sngStrike" dirty="0"/>
              <a:t>{5, 7}</a:t>
            </a:r>
            <a:r>
              <a:rPr lang="en-GB" dirty="0"/>
              <a:t>, {5, 8}, {6, 7}, </a:t>
            </a:r>
            <a:r>
              <a:rPr lang="en-GB" strike="sngStrike" dirty="0">
                <a:solidFill>
                  <a:srgbClr val="FFC91C"/>
                </a:solidFill>
              </a:rPr>
              <a:t>{6, 8}</a:t>
            </a:r>
            <a:r>
              <a:rPr lang="en-GB" dirty="0"/>
              <a:t> }</a:t>
            </a:r>
          </a:p>
          <a:p>
            <a:pPr>
              <a:lnSpc>
                <a:spcPct val="100000"/>
              </a:lnSpc>
            </a:pPr>
            <a:r>
              <a:rPr lang="en-GB" dirty="0"/>
              <a:t>{ </a:t>
            </a:r>
            <a:r>
              <a:rPr lang="en-GB" strike="sngStrike" dirty="0"/>
              <a:t>{1, 5}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{1, 6}</a:t>
            </a:r>
            <a:r>
              <a:rPr lang="en-GB" dirty="0"/>
              <a:t>, </a:t>
            </a:r>
            <a:r>
              <a:rPr lang="en-GB" strike="sngStrike" dirty="0"/>
              <a:t>{1, 7}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{1, 8}</a:t>
            </a:r>
            <a:r>
              <a:rPr lang="en-GB" dirty="0"/>
              <a:t>, {2, 5}, {2, 6}, {2, 7}, {2, 8}, </a:t>
            </a:r>
            <a:r>
              <a:rPr lang="en-GB" strike="sngStrike" dirty="0"/>
              <a:t>{3, 7}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{3, 8}</a:t>
            </a:r>
            <a:r>
              <a:rPr lang="en-GB" dirty="0"/>
              <a:t>, {4, 7}, {4, 8}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1 – { 1, 3, 5, 7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2 – </a:t>
            </a:r>
            <a:r>
              <a:rPr lang="en-GB" dirty="0">
                <a:solidFill>
                  <a:srgbClr val="FFC91C"/>
                </a:solidFill>
              </a:rPr>
              <a:t>{ 1, 3, 6, 8 }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504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All Nodes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dirty="0"/>
              <a:t>All Edges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>
          <a:xfrm>
            <a:off x="457200" y="2749643"/>
            <a:ext cx="8230215" cy="457463"/>
          </a:xfrm>
        </p:spPr>
        <p:txBody>
          <a:bodyPr/>
          <a:lstStyle/>
          <a:p>
            <a:r>
              <a:rPr lang="en-US" dirty="0"/>
              <a:t>All in/Out Edges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ALL Possible</a:t>
            </a:r>
          </a:p>
        </p:txBody>
      </p:sp>
      <p:sp>
        <p:nvSpPr>
          <p:cNvPr id="9" name="Pentagon 8"/>
          <p:cNvSpPr/>
          <p:nvPr/>
        </p:nvSpPr>
        <p:spPr>
          <a:xfrm>
            <a:off x="443311" y="1046623"/>
            <a:ext cx="397445" cy="347119"/>
          </a:xfrm>
          <a:prstGeom prst="homePlate">
            <a:avLst>
              <a:gd name="adj" fmla="val 44444"/>
            </a:avLst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l">
              <a:lnSpc>
                <a:spcPct val="100000"/>
              </a:lnSpc>
              <a:buClr>
                <a:srgbClr val="FFFFFF"/>
              </a:buClr>
            </a:pPr>
            <a:r>
              <a:rPr lang="en-US" sz="1600" dirty="0">
                <a:solidFill>
                  <a:schemeClr val="bg1"/>
                </a:solidFill>
                <a:cs typeface="Arial Unicode MS" pitchFamily="34" charset="-128"/>
              </a:rPr>
              <a:t>1</a:t>
            </a:r>
          </a:p>
        </p:txBody>
      </p:sp>
      <p:sp>
        <p:nvSpPr>
          <p:cNvPr id="10" name="Pentagon 9"/>
          <p:cNvSpPr/>
          <p:nvPr/>
        </p:nvSpPr>
        <p:spPr>
          <a:xfrm>
            <a:off x="443311" y="1628799"/>
            <a:ext cx="397445" cy="347119"/>
          </a:xfrm>
          <a:prstGeom prst="homePlate">
            <a:avLst>
              <a:gd name="adj" fmla="val 44444"/>
            </a:avLst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l">
              <a:lnSpc>
                <a:spcPct val="100000"/>
              </a:lnSpc>
              <a:buClr>
                <a:srgbClr val="FFFFFF"/>
              </a:buClr>
            </a:pPr>
            <a:r>
              <a:rPr lang="en-US" sz="1600" dirty="0">
                <a:solidFill>
                  <a:schemeClr val="bg1"/>
                </a:solidFill>
                <a:cs typeface="Arial Unicode MS" pitchFamily="34" charset="-128"/>
              </a:rPr>
              <a:t>2</a:t>
            </a:r>
          </a:p>
        </p:txBody>
      </p:sp>
      <p:sp>
        <p:nvSpPr>
          <p:cNvPr id="11" name="Pentagon 10"/>
          <p:cNvSpPr/>
          <p:nvPr/>
        </p:nvSpPr>
        <p:spPr>
          <a:xfrm>
            <a:off x="443311" y="2218752"/>
            <a:ext cx="397445" cy="347119"/>
          </a:xfrm>
          <a:prstGeom prst="homePlate">
            <a:avLst>
              <a:gd name="adj" fmla="val 44444"/>
            </a:avLst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l">
              <a:lnSpc>
                <a:spcPct val="100000"/>
              </a:lnSpc>
              <a:buClr>
                <a:srgbClr val="FFFFFF"/>
              </a:buClr>
            </a:pPr>
            <a:r>
              <a:rPr lang="en-US" sz="1600" dirty="0">
                <a:solidFill>
                  <a:schemeClr val="bg1"/>
                </a:solidFill>
                <a:cs typeface="Arial Unicode MS" pitchFamily="34" charset="-128"/>
              </a:rPr>
              <a:t>3</a:t>
            </a:r>
          </a:p>
        </p:txBody>
      </p:sp>
      <p:sp>
        <p:nvSpPr>
          <p:cNvPr id="12" name="Pentagon 11"/>
          <p:cNvSpPr/>
          <p:nvPr/>
        </p:nvSpPr>
        <p:spPr>
          <a:xfrm>
            <a:off x="443311" y="2804815"/>
            <a:ext cx="397445" cy="347119"/>
          </a:xfrm>
          <a:prstGeom prst="homePlate">
            <a:avLst>
              <a:gd name="adj" fmla="val 44444"/>
            </a:avLst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l">
              <a:lnSpc>
                <a:spcPct val="100000"/>
              </a:lnSpc>
              <a:buClr>
                <a:srgbClr val="FFFFFF"/>
              </a:buClr>
            </a:pPr>
            <a:r>
              <a:rPr lang="en-US" sz="1600" dirty="0">
                <a:solidFill>
                  <a:schemeClr val="bg1"/>
                </a:solidFill>
                <a:cs typeface="Arial Unicode MS" pitchFamily="34" charset="-128"/>
              </a:rPr>
              <a:t>4</a:t>
            </a:r>
          </a:p>
        </p:txBody>
      </p:sp>
      <p:sp>
        <p:nvSpPr>
          <p:cNvPr id="13" name="Pentagon 12"/>
          <p:cNvSpPr/>
          <p:nvPr/>
        </p:nvSpPr>
        <p:spPr>
          <a:xfrm>
            <a:off x="443311" y="3390880"/>
            <a:ext cx="397445" cy="347119"/>
          </a:xfrm>
          <a:prstGeom prst="homePlate">
            <a:avLst>
              <a:gd name="adj" fmla="val 44444"/>
            </a:avLst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l">
              <a:lnSpc>
                <a:spcPct val="100000"/>
              </a:lnSpc>
              <a:buClr>
                <a:srgbClr val="FFFFFF"/>
              </a:buClr>
            </a:pPr>
            <a:r>
              <a:rPr lang="en-US" sz="1600" dirty="0">
                <a:solidFill>
                  <a:schemeClr val="bg1"/>
                </a:solidFill>
                <a:cs typeface="Arial Unicode MS" pitchFamily="34" charset="-128"/>
              </a:rPr>
              <a:t>5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half" idx="14"/>
          </p:nvPr>
        </p:nvSpPr>
        <p:spPr>
          <a:xfrm>
            <a:off x="441027" y="3880376"/>
            <a:ext cx="8230215" cy="457463"/>
          </a:xfrm>
        </p:spPr>
        <p:txBody>
          <a:bodyPr/>
          <a:lstStyle/>
          <a:p>
            <a:r>
              <a:rPr lang="en-US" dirty="0"/>
              <a:t>Probabilistic (RISK)</a:t>
            </a:r>
          </a:p>
        </p:txBody>
      </p:sp>
      <p:sp>
        <p:nvSpPr>
          <p:cNvPr id="15" name="Pentagon 14"/>
          <p:cNvSpPr/>
          <p:nvPr/>
        </p:nvSpPr>
        <p:spPr>
          <a:xfrm>
            <a:off x="443311" y="3935549"/>
            <a:ext cx="397445" cy="347119"/>
          </a:xfrm>
          <a:prstGeom prst="homePlate">
            <a:avLst>
              <a:gd name="adj" fmla="val 44444"/>
            </a:avLst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0" rIns="0" bIns="0" rtlCol="0" anchor="ctr"/>
          <a:lstStyle/>
          <a:p>
            <a:pPr algn="l">
              <a:lnSpc>
                <a:spcPct val="100000"/>
              </a:lnSpc>
              <a:buClr>
                <a:srgbClr val="FFFFFF"/>
              </a:buClr>
            </a:pPr>
            <a:r>
              <a:rPr lang="en-US" sz="1600" dirty="0">
                <a:solidFill>
                  <a:schemeClr val="bg1"/>
                </a:solidFill>
                <a:cs typeface="Arial Unicode MS" pitchFamily="34" charset="-128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6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Pairs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5102369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to combine every </a:t>
            </a:r>
            <a:r>
              <a:rPr lang="en-GB" i="1" dirty="0"/>
              <a:t>possible</a:t>
            </a:r>
            <a:r>
              <a:rPr lang="en-GB" dirty="0"/>
              <a:t> edge on the diagram</a:t>
            </a:r>
          </a:p>
          <a:p>
            <a:pPr>
              <a:lnSpc>
                <a:spcPct val="100000"/>
              </a:lnSpc>
            </a:pPr>
            <a:r>
              <a:rPr lang="en-GB" dirty="0"/>
              <a:t>{ </a:t>
            </a:r>
            <a:r>
              <a:rPr lang="en-GB" strike="sngStrike" dirty="0"/>
              <a:t>{1, 3}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{1, 4}</a:t>
            </a:r>
            <a:r>
              <a:rPr lang="en-GB" dirty="0"/>
              <a:t>, {2, 3}, {2, 4}, </a:t>
            </a:r>
            <a:r>
              <a:rPr lang="en-GB" strike="sngStrike" dirty="0"/>
              <a:t>{3, 5}</a:t>
            </a:r>
            <a:r>
              <a:rPr lang="en-GB" dirty="0"/>
              <a:t>, </a:t>
            </a:r>
            <a:r>
              <a:rPr lang="en-GB" strike="sngStrike" dirty="0"/>
              <a:t>{3, 6}</a:t>
            </a:r>
            <a:r>
              <a:rPr lang="en-GB" dirty="0"/>
              <a:t>, {4, 5}, </a:t>
            </a:r>
            <a:r>
              <a:rPr lang="en-GB" strike="sngStrike" dirty="0">
                <a:solidFill>
                  <a:srgbClr val="FFC91C"/>
                </a:solidFill>
              </a:rPr>
              <a:t>{4, 6}</a:t>
            </a:r>
            <a:r>
              <a:rPr lang="en-GB" dirty="0"/>
              <a:t>, </a:t>
            </a:r>
            <a:r>
              <a:rPr lang="en-GB" strike="sngStrike" dirty="0"/>
              <a:t>{5, 7}</a:t>
            </a:r>
            <a:r>
              <a:rPr lang="en-GB" dirty="0"/>
              <a:t>, {5, 8}, </a:t>
            </a:r>
            <a:r>
              <a:rPr lang="en-GB" strike="sngStrike" dirty="0">
                <a:solidFill>
                  <a:srgbClr val="FFC91C"/>
                </a:solidFill>
              </a:rPr>
              <a:t>{6, 7}</a:t>
            </a:r>
            <a:r>
              <a:rPr lang="en-GB" dirty="0"/>
              <a:t>, </a:t>
            </a:r>
            <a:r>
              <a:rPr lang="en-GB" strike="sngStrike" dirty="0"/>
              <a:t>{6, 8}</a:t>
            </a:r>
            <a:r>
              <a:rPr lang="en-GB" dirty="0"/>
              <a:t> }</a:t>
            </a:r>
          </a:p>
          <a:p>
            <a:pPr>
              <a:lnSpc>
                <a:spcPct val="100000"/>
              </a:lnSpc>
            </a:pPr>
            <a:r>
              <a:rPr lang="en-GB" dirty="0"/>
              <a:t>{ </a:t>
            </a:r>
            <a:r>
              <a:rPr lang="en-GB" strike="sngStrike" dirty="0"/>
              <a:t>{1, 5}</a:t>
            </a:r>
            <a:r>
              <a:rPr lang="en-GB" dirty="0"/>
              <a:t>, </a:t>
            </a:r>
            <a:r>
              <a:rPr lang="en-GB" strike="sngStrike" dirty="0"/>
              <a:t>{1, 6}</a:t>
            </a:r>
            <a:r>
              <a:rPr lang="en-GB" dirty="0"/>
              <a:t>, </a:t>
            </a:r>
            <a:r>
              <a:rPr lang="en-GB" strike="sngStrike" dirty="0"/>
              <a:t>{1, 7}</a:t>
            </a:r>
            <a:r>
              <a:rPr lang="en-GB" dirty="0"/>
              <a:t>, </a:t>
            </a:r>
            <a:r>
              <a:rPr lang="en-GB" strike="sngStrike" dirty="0"/>
              <a:t>{1, 8}</a:t>
            </a:r>
            <a:r>
              <a:rPr lang="en-GB" dirty="0"/>
              <a:t>, {2, 5}, {2, 6}, {2, 7}, {2, 8}, </a:t>
            </a:r>
            <a:r>
              <a:rPr lang="en-GB" strike="sngStrike" dirty="0"/>
              <a:t>{3, 7}</a:t>
            </a:r>
            <a:r>
              <a:rPr lang="en-GB" dirty="0"/>
              <a:t>, </a:t>
            </a:r>
            <a:r>
              <a:rPr lang="en-GB" strike="sngStrike" dirty="0"/>
              <a:t>{3, 8}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{4, 7}</a:t>
            </a:r>
            <a:r>
              <a:rPr lang="en-GB" dirty="0"/>
              <a:t>, {4, 8}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1 – { 1, 3, 5, 7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2 – { 1, 3, 6, 8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3 – </a:t>
            </a:r>
            <a:r>
              <a:rPr lang="en-GB" dirty="0">
                <a:solidFill>
                  <a:srgbClr val="FFC91C"/>
                </a:solidFill>
              </a:rPr>
              <a:t>{ 1, 4, 6, 7 }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1853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Pairs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5102369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to combine every </a:t>
            </a:r>
            <a:r>
              <a:rPr lang="en-GB" i="1" dirty="0"/>
              <a:t>possible</a:t>
            </a:r>
            <a:r>
              <a:rPr lang="en-GB" dirty="0"/>
              <a:t> edge on the diagram</a:t>
            </a:r>
          </a:p>
          <a:p>
            <a:pPr>
              <a:lnSpc>
                <a:spcPct val="100000"/>
              </a:lnSpc>
            </a:pPr>
            <a:r>
              <a:rPr lang="en-GB" dirty="0"/>
              <a:t>{ </a:t>
            </a:r>
            <a:r>
              <a:rPr lang="en-GB" strike="sngStrike" dirty="0"/>
              <a:t>{1, 3}</a:t>
            </a:r>
            <a:r>
              <a:rPr lang="en-GB" dirty="0"/>
              <a:t>, </a:t>
            </a:r>
            <a:r>
              <a:rPr lang="en-GB" strike="sngStrike" dirty="0"/>
              <a:t>{1, 4}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{2, 3}</a:t>
            </a:r>
            <a:r>
              <a:rPr lang="en-GB" dirty="0"/>
              <a:t>, {2, 4}, </a:t>
            </a:r>
            <a:r>
              <a:rPr lang="en-GB" strike="sngStrike" dirty="0"/>
              <a:t>{3, 5}</a:t>
            </a:r>
            <a:r>
              <a:rPr lang="en-GB" dirty="0"/>
              <a:t>, </a:t>
            </a:r>
            <a:r>
              <a:rPr lang="en-GB" strike="sngStrike" dirty="0"/>
              <a:t>{3, 6}</a:t>
            </a:r>
            <a:r>
              <a:rPr lang="en-GB" dirty="0"/>
              <a:t>, {4, 5}, </a:t>
            </a:r>
            <a:r>
              <a:rPr lang="en-GB" strike="sngStrike" dirty="0"/>
              <a:t>{4, 6}</a:t>
            </a:r>
            <a:r>
              <a:rPr lang="en-GB" dirty="0"/>
              <a:t>, </a:t>
            </a:r>
            <a:r>
              <a:rPr lang="en-GB" strike="sngStrike" dirty="0"/>
              <a:t>{5, 7}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{5, 8}</a:t>
            </a:r>
            <a:r>
              <a:rPr lang="en-GB" dirty="0"/>
              <a:t>, </a:t>
            </a:r>
            <a:r>
              <a:rPr lang="en-GB" strike="sngStrike" dirty="0"/>
              <a:t>{6, 7}</a:t>
            </a:r>
            <a:r>
              <a:rPr lang="en-GB" dirty="0"/>
              <a:t>, </a:t>
            </a:r>
            <a:r>
              <a:rPr lang="en-GB" strike="sngStrike" dirty="0"/>
              <a:t>{6, 8}</a:t>
            </a:r>
            <a:r>
              <a:rPr lang="en-GB" dirty="0"/>
              <a:t> }</a:t>
            </a:r>
          </a:p>
          <a:p>
            <a:pPr>
              <a:lnSpc>
                <a:spcPct val="100000"/>
              </a:lnSpc>
            </a:pPr>
            <a:r>
              <a:rPr lang="en-GB" dirty="0"/>
              <a:t>{ </a:t>
            </a:r>
            <a:r>
              <a:rPr lang="en-GB" strike="sngStrike" dirty="0"/>
              <a:t>{1, 5}</a:t>
            </a:r>
            <a:r>
              <a:rPr lang="en-GB" dirty="0"/>
              <a:t>, </a:t>
            </a:r>
            <a:r>
              <a:rPr lang="en-GB" strike="sngStrike" dirty="0"/>
              <a:t>{1, 6}</a:t>
            </a:r>
            <a:r>
              <a:rPr lang="en-GB" dirty="0"/>
              <a:t>, </a:t>
            </a:r>
            <a:r>
              <a:rPr lang="en-GB" strike="sngStrike" dirty="0"/>
              <a:t>{1, 7}</a:t>
            </a:r>
            <a:r>
              <a:rPr lang="en-GB" dirty="0"/>
              <a:t>, </a:t>
            </a:r>
            <a:r>
              <a:rPr lang="en-GB" strike="sngStrike" dirty="0"/>
              <a:t>{1, 8}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{2, 5}</a:t>
            </a:r>
            <a:r>
              <a:rPr lang="en-GB" dirty="0"/>
              <a:t>, {2, 6}, {2, 7}, </a:t>
            </a:r>
            <a:r>
              <a:rPr lang="en-GB" strike="sngStrike" dirty="0">
                <a:solidFill>
                  <a:srgbClr val="FFC91C"/>
                </a:solidFill>
              </a:rPr>
              <a:t>{2, 8}</a:t>
            </a:r>
            <a:r>
              <a:rPr lang="en-GB" dirty="0"/>
              <a:t>, </a:t>
            </a:r>
            <a:r>
              <a:rPr lang="en-GB" strike="sngStrike" dirty="0"/>
              <a:t>{3, 7}</a:t>
            </a:r>
            <a:r>
              <a:rPr lang="en-GB" dirty="0"/>
              <a:t>, </a:t>
            </a:r>
            <a:r>
              <a:rPr lang="en-GB" strike="sngStrike" dirty="0"/>
              <a:t>{3, 8}</a:t>
            </a:r>
            <a:r>
              <a:rPr lang="en-GB" dirty="0"/>
              <a:t>, </a:t>
            </a:r>
            <a:r>
              <a:rPr lang="en-GB" strike="sngStrike" dirty="0"/>
              <a:t>{4, 7}</a:t>
            </a:r>
            <a:r>
              <a:rPr lang="en-GB" dirty="0"/>
              <a:t>, {4, 8}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1 – { 1, 3, 5, 7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2 – { 1, 3, 6, 8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3 – { 1, 4, 6, 7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4 – </a:t>
            </a:r>
            <a:r>
              <a:rPr lang="en-GB" dirty="0">
                <a:solidFill>
                  <a:srgbClr val="FFC91C"/>
                </a:solidFill>
              </a:rPr>
              <a:t>{ 2, 3, 5, 8 }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51800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Pairs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5102369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to combine every </a:t>
            </a:r>
            <a:r>
              <a:rPr lang="en-GB" i="1" dirty="0"/>
              <a:t>possible</a:t>
            </a:r>
            <a:r>
              <a:rPr lang="en-GB" dirty="0"/>
              <a:t> edge on the diagram</a:t>
            </a:r>
          </a:p>
          <a:p>
            <a:pPr>
              <a:lnSpc>
                <a:spcPct val="100000"/>
              </a:lnSpc>
            </a:pPr>
            <a:r>
              <a:rPr lang="en-GB" dirty="0"/>
              <a:t>{ </a:t>
            </a:r>
            <a:r>
              <a:rPr lang="en-GB" strike="sngStrike" dirty="0"/>
              <a:t>{1, 3}</a:t>
            </a:r>
            <a:r>
              <a:rPr lang="en-GB" dirty="0"/>
              <a:t>, </a:t>
            </a:r>
            <a:r>
              <a:rPr lang="en-GB" strike="sngStrike" dirty="0"/>
              <a:t>{1, 4}</a:t>
            </a:r>
            <a:r>
              <a:rPr lang="en-GB" dirty="0"/>
              <a:t>, </a:t>
            </a:r>
            <a:r>
              <a:rPr lang="en-GB" strike="sngStrike" dirty="0"/>
              <a:t>{2, 3}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{2, 4}</a:t>
            </a:r>
            <a:r>
              <a:rPr lang="en-GB" dirty="0"/>
              <a:t>, </a:t>
            </a:r>
            <a:r>
              <a:rPr lang="en-GB" strike="sngStrike" dirty="0"/>
              <a:t>{3, 5}</a:t>
            </a:r>
            <a:r>
              <a:rPr lang="en-GB" dirty="0"/>
              <a:t>, </a:t>
            </a:r>
            <a:r>
              <a:rPr lang="en-GB" strike="sngStrike" dirty="0"/>
              <a:t>{3, 6}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{4, 5}</a:t>
            </a:r>
            <a:r>
              <a:rPr lang="en-GB" dirty="0"/>
              <a:t>, </a:t>
            </a:r>
            <a:r>
              <a:rPr lang="en-GB" strike="sngStrike" dirty="0"/>
              <a:t>{4, 6}</a:t>
            </a:r>
            <a:r>
              <a:rPr lang="en-GB" dirty="0"/>
              <a:t>, </a:t>
            </a:r>
            <a:r>
              <a:rPr lang="en-GB" strike="sngStrike" dirty="0"/>
              <a:t>{5, 7}</a:t>
            </a:r>
            <a:r>
              <a:rPr lang="en-GB" dirty="0"/>
              <a:t>, </a:t>
            </a:r>
            <a:r>
              <a:rPr lang="en-GB" strike="sngStrike" dirty="0"/>
              <a:t>{5, 8}</a:t>
            </a:r>
            <a:r>
              <a:rPr lang="en-GB" dirty="0"/>
              <a:t>, </a:t>
            </a:r>
            <a:r>
              <a:rPr lang="en-GB" strike="sngStrike" dirty="0"/>
              <a:t>{6, 7}</a:t>
            </a:r>
            <a:r>
              <a:rPr lang="en-GB" dirty="0"/>
              <a:t>, </a:t>
            </a:r>
            <a:r>
              <a:rPr lang="en-GB" strike="sngStrike" dirty="0"/>
              <a:t>{6, 8}</a:t>
            </a:r>
            <a:r>
              <a:rPr lang="en-GB" dirty="0"/>
              <a:t> }</a:t>
            </a:r>
          </a:p>
          <a:p>
            <a:pPr>
              <a:lnSpc>
                <a:spcPct val="100000"/>
              </a:lnSpc>
            </a:pPr>
            <a:r>
              <a:rPr lang="en-GB" dirty="0"/>
              <a:t>{ </a:t>
            </a:r>
            <a:r>
              <a:rPr lang="en-GB" strike="sngStrike" dirty="0"/>
              <a:t>{1, 5}</a:t>
            </a:r>
            <a:r>
              <a:rPr lang="en-GB" dirty="0"/>
              <a:t>, </a:t>
            </a:r>
            <a:r>
              <a:rPr lang="en-GB" strike="sngStrike" dirty="0"/>
              <a:t>{1, 6}</a:t>
            </a:r>
            <a:r>
              <a:rPr lang="en-GB" dirty="0"/>
              <a:t>, </a:t>
            </a:r>
            <a:r>
              <a:rPr lang="en-GB" strike="sngStrike" dirty="0"/>
              <a:t>{1, 7}</a:t>
            </a:r>
            <a:r>
              <a:rPr lang="en-GB" dirty="0"/>
              <a:t>, </a:t>
            </a:r>
            <a:r>
              <a:rPr lang="en-GB" strike="sngStrike" dirty="0"/>
              <a:t>{1, 8}</a:t>
            </a:r>
            <a:r>
              <a:rPr lang="en-GB" dirty="0"/>
              <a:t>, </a:t>
            </a:r>
            <a:r>
              <a:rPr lang="en-GB" strike="sngStrike" dirty="0"/>
              <a:t>{2, 5}</a:t>
            </a:r>
            <a:r>
              <a:rPr lang="en-GB" dirty="0"/>
              <a:t>, {2, 6}, </a:t>
            </a:r>
            <a:r>
              <a:rPr lang="en-GB" strike="sngStrike" dirty="0">
                <a:solidFill>
                  <a:srgbClr val="FFC91C"/>
                </a:solidFill>
              </a:rPr>
              <a:t>{2, 7}</a:t>
            </a:r>
            <a:r>
              <a:rPr lang="en-GB" dirty="0"/>
              <a:t>, </a:t>
            </a:r>
            <a:r>
              <a:rPr lang="en-GB" strike="sngStrike" dirty="0"/>
              <a:t>{2, 8}</a:t>
            </a:r>
            <a:r>
              <a:rPr lang="en-GB" dirty="0"/>
              <a:t>, </a:t>
            </a:r>
            <a:r>
              <a:rPr lang="en-GB" strike="sngStrike" dirty="0"/>
              <a:t>{3, 7}</a:t>
            </a:r>
            <a:r>
              <a:rPr lang="en-GB" dirty="0"/>
              <a:t>, </a:t>
            </a:r>
            <a:r>
              <a:rPr lang="en-GB" strike="sngStrike" dirty="0"/>
              <a:t>{3, 8}</a:t>
            </a:r>
            <a:r>
              <a:rPr lang="en-GB" dirty="0"/>
              <a:t>, </a:t>
            </a:r>
            <a:r>
              <a:rPr lang="en-GB" strike="sngStrike" dirty="0"/>
              <a:t>{4, 7}</a:t>
            </a:r>
            <a:r>
              <a:rPr lang="en-GB" dirty="0"/>
              <a:t>, {4, 8}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1 – { 1, 3, 5, 7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2 – { 1, 3, 6, 8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3 – { 1, 4, 6, 7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4 – { 2, 3, 5, 8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5 - </a:t>
            </a:r>
            <a:r>
              <a:rPr lang="en-GB" dirty="0">
                <a:solidFill>
                  <a:srgbClr val="FFC91C"/>
                </a:solidFill>
              </a:rPr>
              <a:t>{ 2, 4, 5, 7 }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46514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Pairs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5102369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to combine every </a:t>
            </a:r>
            <a:r>
              <a:rPr lang="en-GB" i="1" dirty="0"/>
              <a:t>possible</a:t>
            </a:r>
            <a:r>
              <a:rPr lang="en-GB" dirty="0"/>
              <a:t> edge on the diagram</a:t>
            </a:r>
          </a:p>
          <a:p>
            <a:pPr>
              <a:lnSpc>
                <a:spcPct val="100000"/>
              </a:lnSpc>
            </a:pPr>
            <a:r>
              <a:rPr lang="en-GB" dirty="0"/>
              <a:t>{ </a:t>
            </a:r>
            <a:r>
              <a:rPr lang="en-GB" strike="sngStrike" dirty="0"/>
              <a:t>{1, 3}</a:t>
            </a:r>
            <a:r>
              <a:rPr lang="en-GB" dirty="0"/>
              <a:t>, </a:t>
            </a:r>
            <a:r>
              <a:rPr lang="en-GB" strike="sngStrike" dirty="0"/>
              <a:t>{1, 4}</a:t>
            </a:r>
            <a:r>
              <a:rPr lang="en-GB" dirty="0"/>
              <a:t>, </a:t>
            </a:r>
            <a:r>
              <a:rPr lang="en-GB" strike="sngStrike" dirty="0"/>
              <a:t>{2, 3}</a:t>
            </a:r>
            <a:r>
              <a:rPr lang="en-GB" dirty="0"/>
              <a:t>, </a:t>
            </a:r>
            <a:r>
              <a:rPr lang="en-GB" strike="sngStrike" dirty="0"/>
              <a:t>{2, 4}</a:t>
            </a:r>
            <a:r>
              <a:rPr lang="en-GB" dirty="0"/>
              <a:t>, </a:t>
            </a:r>
            <a:r>
              <a:rPr lang="en-GB" strike="sngStrike" dirty="0"/>
              <a:t>{3, 5}</a:t>
            </a:r>
            <a:r>
              <a:rPr lang="en-GB" dirty="0"/>
              <a:t>, </a:t>
            </a:r>
            <a:r>
              <a:rPr lang="en-GB" strike="sngStrike" dirty="0"/>
              <a:t>{3, 6}</a:t>
            </a:r>
            <a:r>
              <a:rPr lang="en-GB" dirty="0"/>
              <a:t>, </a:t>
            </a:r>
            <a:r>
              <a:rPr lang="en-GB" strike="sngStrike" dirty="0"/>
              <a:t>{4, 5}</a:t>
            </a:r>
            <a:r>
              <a:rPr lang="en-GB" dirty="0"/>
              <a:t>, </a:t>
            </a:r>
            <a:r>
              <a:rPr lang="en-GB" strike="sngStrike" dirty="0"/>
              <a:t>{4, 6}</a:t>
            </a:r>
            <a:r>
              <a:rPr lang="en-GB" dirty="0"/>
              <a:t>, </a:t>
            </a:r>
            <a:r>
              <a:rPr lang="en-GB" strike="sngStrike" dirty="0"/>
              <a:t>{5, 7}</a:t>
            </a:r>
            <a:r>
              <a:rPr lang="en-GB" dirty="0"/>
              <a:t>, </a:t>
            </a:r>
            <a:r>
              <a:rPr lang="en-GB" strike="sngStrike" dirty="0"/>
              <a:t>{5, 8}</a:t>
            </a:r>
            <a:r>
              <a:rPr lang="en-GB" dirty="0"/>
              <a:t>, </a:t>
            </a:r>
            <a:r>
              <a:rPr lang="en-GB" strike="sngStrike" dirty="0"/>
              <a:t>{6, 7}</a:t>
            </a:r>
            <a:r>
              <a:rPr lang="en-GB" dirty="0"/>
              <a:t>, </a:t>
            </a:r>
            <a:r>
              <a:rPr lang="en-GB" strike="sngStrike" dirty="0"/>
              <a:t>{6, 8}</a:t>
            </a:r>
            <a:r>
              <a:rPr lang="en-GB" dirty="0"/>
              <a:t> }</a:t>
            </a:r>
          </a:p>
          <a:p>
            <a:pPr>
              <a:lnSpc>
                <a:spcPct val="100000"/>
              </a:lnSpc>
            </a:pPr>
            <a:r>
              <a:rPr lang="en-GB" dirty="0"/>
              <a:t>{ </a:t>
            </a:r>
            <a:r>
              <a:rPr lang="en-GB" strike="sngStrike" dirty="0"/>
              <a:t>{1, 5}</a:t>
            </a:r>
            <a:r>
              <a:rPr lang="en-GB" dirty="0"/>
              <a:t>, </a:t>
            </a:r>
            <a:r>
              <a:rPr lang="en-GB" strike="sngStrike" dirty="0"/>
              <a:t>{1, 6}</a:t>
            </a:r>
            <a:r>
              <a:rPr lang="en-GB" dirty="0"/>
              <a:t>, </a:t>
            </a:r>
            <a:r>
              <a:rPr lang="en-GB" strike="sngStrike" dirty="0"/>
              <a:t>{1, 7}</a:t>
            </a:r>
            <a:r>
              <a:rPr lang="en-GB" dirty="0"/>
              <a:t>, </a:t>
            </a:r>
            <a:r>
              <a:rPr lang="en-GB" strike="sngStrike" dirty="0"/>
              <a:t>{1, 8}</a:t>
            </a:r>
            <a:r>
              <a:rPr lang="en-GB" dirty="0"/>
              <a:t>, </a:t>
            </a:r>
            <a:r>
              <a:rPr lang="en-GB" strike="sngStrike" dirty="0"/>
              <a:t>{2, 5}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91C"/>
                </a:solidFill>
              </a:rPr>
              <a:t>{2, 6}</a:t>
            </a:r>
            <a:r>
              <a:rPr lang="en-GB" dirty="0"/>
              <a:t>, </a:t>
            </a:r>
            <a:r>
              <a:rPr lang="en-GB" strike="sngStrike" dirty="0"/>
              <a:t>{2, 7}</a:t>
            </a:r>
            <a:r>
              <a:rPr lang="en-GB" dirty="0"/>
              <a:t>, </a:t>
            </a:r>
            <a:r>
              <a:rPr lang="en-GB" strike="sngStrike" dirty="0"/>
              <a:t>{2, 8}</a:t>
            </a:r>
            <a:r>
              <a:rPr lang="en-GB" dirty="0"/>
              <a:t>, </a:t>
            </a:r>
            <a:r>
              <a:rPr lang="en-GB" strike="sngStrike" dirty="0"/>
              <a:t>{3, 7}</a:t>
            </a:r>
            <a:r>
              <a:rPr lang="en-GB" dirty="0"/>
              <a:t>, </a:t>
            </a:r>
            <a:r>
              <a:rPr lang="en-GB" strike="sngStrike" dirty="0"/>
              <a:t>{3, 8}</a:t>
            </a:r>
            <a:r>
              <a:rPr lang="en-GB" dirty="0"/>
              <a:t>, </a:t>
            </a:r>
            <a:r>
              <a:rPr lang="en-GB" strike="sngStrike" dirty="0"/>
              <a:t>{4, 7}</a:t>
            </a:r>
            <a:r>
              <a:rPr lang="en-GB" dirty="0"/>
              <a:t>, {4, 8}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1 – { 1, 3, 5, 7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2 – { 1, 3, 6, 8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3 – { 1, 4, 6, 7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4 – { 2, 3, 5, 8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5 - { 2, 4, 5, 7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6 – </a:t>
            </a:r>
            <a:r>
              <a:rPr lang="en-GB" dirty="0">
                <a:solidFill>
                  <a:srgbClr val="FFC91C"/>
                </a:solidFill>
              </a:rPr>
              <a:t>{ 2, 4, 6, 8 }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71698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4317158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There is no official equivalent that I know of. It is a subset of the coverage in All Pairs.</a:t>
            </a:r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1838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4317158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required to cover </a:t>
            </a:r>
          </a:p>
          <a:p>
            <a:pPr>
              <a:lnSpc>
                <a:spcPct val="100000"/>
              </a:lnSpc>
            </a:pPr>
            <a:r>
              <a:rPr lang="en-GB" dirty="0"/>
              <a:t>combination of entry and exit points of every node.</a:t>
            </a:r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9703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4324013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required to cover </a:t>
            </a:r>
          </a:p>
          <a:p>
            <a:pPr>
              <a:lnSpc>
                <a:spcPct val="100000"/>
              </a:lnSpc>
            </a:pPr>
            <a:r>
              <a:rPr lang="en-GB" dirty="0"/>
              <a:t>combination of entry and exit points of every node.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Edges to cover – </a:t>
            </a:r>
          </a:p>
          <a:p>
            <a:pPr>
              <a:lnSpc>
                <a:spcPct val="100000"/>
              </a:lnSpc>
            </a:pPr>
            <a:r>
              <a:rPr lang="en-GB" dirty="0"/>
              <a:t>{ {1, 3} }</a:t>
            </a:r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30166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4324013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required to cover </a:t>
            </a:r>
          </a:p>
          <a:p>
            <a:pPr>
              <a:lnSpc>
                <a:spcPct val="100000"/>
              </a:lnSpc>
            </a:pPr>
            <a:r>
              <a:rPr lang="en-GB" dirty="0"/>
              <a:t>combination of entry and exit points of every node.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Edges to cover – </a:t>
            </a:r>
          </a:p>
          <a:p>
            <a:pPr>
              <a:lnSpc>
                <a:spcPct val="100000"/>
              </a:lnSpc>
            </a:pPr>
            <a:r>
              <a:rPr lang="en-GB" dirty="0"/>
              <a:t>{ {1, 3}, {1, 4} }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88564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4324013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required to cover </a:t>
            </a:r>
          </a:p>
          <a:p>
            <a:pPr>
              <a:lnSpc>
                <a:spcPct val="100000"/>
              </a:lnSpc>
            </a:pPr>
            <a:r>
              <a:rPr lang="en-GB" dirty="0"/>
              <a:t>combination of entry and exit points of every node.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Edges to cover – </a:t>
            </a:r>
          </a:p>
          <a:p>
            <a:pPr>
              <a:lnSpc>
                <a:spcPct val="100000"/>
              </a:lnSpc>
            </a:pPr>
            <a:r>
              <a:rPr lang="en-GB" dirty="0"/>
              <a:t>{ {1, 3}, {1, 4}, {2, 3} }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72091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4324013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required to cover </a:t>
            </a:r>
          </a:p>
          <a:p>
            <a:pPr>
              <a:lnSpc>
                <a:spcPct val="100000"/>
              </a:lnSpc>
            </a:pPr>
            <a:r>
              <a:rPr lang="en-GB" dirty="0"/>
              <a:t>combination of entry and exit points of every node.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Edges to cover – </a:t>
            </a:r>
          </a:p>
          <a:p>
            <a:pPr>
              <a:lnSpc>
                <a:spcPct val="100000"/>
              </a:lnSpc>
            </a:pPr>
            <a:r>
              <a:rPr lang="en-GB" dirty="0"/>
              <a:t>{ {1, 3}, {1, 4}, {2, 3}, {2, 4} }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6657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5" name="Diamond 4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6" name="Connector: Elbow 5"/>
          <p:cNvCxnSpPr>
            <a:stCxn id="5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/>
          <p:cNvCxnSpPr>
            <a:stCxn id="5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/>
          <p:cNvCxnSpPr>
            <a:endCxn id="5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10" name="Diamond 9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11" name="Connector: Elbow 10"/>
          <p:cNvCxnSpPr>
            <a:stCxn id="10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stCxn id="10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stCxn id="4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stCxn id="4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9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9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157735"/>
            <a:ext cx="8229600" cy="480131"/>
          </a:xfrm>
        </p:spPr>
        <p:txBody>
          <a:bodyPr/>
          <a:lstStyle/>
          <a:p>
            <a:r>
              <a:rPr lang="en-GB" dirty="0"/>
              <a:t>Optimization Types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29841" y="942975"/>
            <a:ext cx="4938351" cy="345876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All Nodes</a:t>
            </a:r>
          </a:p>
          <a:p>
            <a:r>
              <a:rPr lang="en-GB" dirty="0"/>
              <a:t>All Edges</a:t>
            </a:r>
          </a:p>
          <a:p>
            <a:r>
              <a:rPr lang="en-GB" dirty="0"/>
              <a:t>All In/Out Edges</a:t>
            </a:r>
          </a:p>
          <a:p>
            <a:r>
              <a:rPr lang="en-GB" dirty="0"/>
              <a:t>All Pairs Edges</a:t>
            </a:r>
          </a:p>
          <a:p>
            <a:r>
              <a:rPr lang="en-GB" dirty="0"/>
              <a:t>All Possible</a:t>
            </a:r>
          </a:p>
          <a:p>
            <a:r>
              <a:rPr lang="en-GB" i="1" dirty="0"/>
              <a:t>Probabilistic</a:t>
            </a:r>
          </a:p>
        </p:txBody>
      </p:sp>
    </p:spTree>
    <p:extLst>
      <p:ext uri="{BB962C8B-B14F-4D97-AF65-F5344CB8AC3E}">
        <p14:creationId xmlns:p14="http://schemas.microsoft.com/office/powerpoint/2010/main" val="850808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4317158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required to cover </a:t>
            </a:r>
          </a:p>
          <a:p>
            <a:pPr>
              <a:lnSpc>
                <a:spcPct val="100000"/>
              </a:lnSpc>
            </a:pPr>
            <a:r>
              <a:rPr lang="en-GB" dirty="0"/>
              <a:t>combination of entry and exit points of every node.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Edges to cover – </a:t>
            </a:r>
          </a:p>
          <a:p>
            <a:pPr>
              <a:lnSpc>
                <a:spcPct val="100000"/>
              </a:lnSpc>
            </a:pPr>
            <a:r>
              <a:rPr lang="en-GB" dirty="0"/>
              <a:t>{ {1, 3}, {1, 4}, {2, 3}, {2, 4}, {3, 5} }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64410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4317158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required to cover </a:t>
            </a:r>
          </a:p>
          <a:p>
            <a:pPr>
              <a:lnSpc>
                <a:spcPct val="100000"/>
              </a:lnSpc>
            </a:pPr>
            <a:r>
              <a:rPr lang="en-GB" dirty="0"/>
              <a:t>combination of entry and exit points of every node.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Edges to cover – </a:t>
            </a:r>
          </a:p>
          <a:p>
            <a:pPr>
              <a:lnSpc>
                <a:spcPct val="100000"/>
              </a:lnSpc>
            </a:pPr>
            <a:r>
              <a:rPr lang="en-GB" dirty="0"/>
              <a:t>{ {1, 3}, {1, 4}, {2, 3}, {2, 4}, {3, 5}, {3, 6} }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96380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4631182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required to cover </a:t>
            </a:r>
          </a:p>
          <a:p>
            <a:pPr>
              <a:lnSpc>
                <a:spcPct val="100000"/>
              </a:lnSpc>
            </a:pPr>
            <a:r>
              <a:rPr lang="en-GB" dirty="0"/>
              <a:t>combination of entry and exit points of every node.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Edges to cover – </a:t>
            </a:r>
          </a:p>
          <a:p>
            <a:pPr>
              <a:lnSpc>
                <a:spcPct val="100000"/>
              </a:lnSpc>
            </a:pPr>
            <a:r>
              <a:rPr lang="en-GB" dirty="0"/>
              <a:t>{ {1, 3}, {1, 4}, {2, 3}, {2, 4}, {3, 5}, {3, 6}, {4, 5} }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6856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4810598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required to cover </a:t>
            </a:r>
          </a:p>
          <a:p>
            <a:pPr>
              <a:lnSpc>
                <a:spcPct val="100000"/>
              </a:lnSpc>
            </a:pPr>
            <a:r>
              <a:rPr lang="en-GB" dirty="0"/>
              <a:t>combination of entry and exit points of every node.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Edges to cover – </a:t>
            </a:r>
          </a:p>
          <a:p>
            <a:pPr>
              <a:lnSpc>
                <a:spcPct val="100000"/>
              </a:lnSpc>
            </a:pPr>
            <a:r>
              <a:rPr lang="en-GB" dirty="0"/>
              <a:t>{ {1, 3}, {1, 4}, {2, 3}, {2, 4}, {3, 5}, {3, 6}, {4, 5}, {4, 6} }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710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4810598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required to cover </a:t>
            </a:r>
          </a:p>
          <a:p>
            <a:pPr>
              <a:lnSpc>
                <a:spcPct val="100000"/>
              </a:lnSpc>
            </a:pPr>
            <a:r>
              <a:rPr lang="en-GB" dirty="0"/>
              <a:t>combination of entry and exit points of every node.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Edges to cover – </a:t>
            </a:r>
          </a:p>
          <a:p>
            <a:pPr>
              <a:lnSpc>
                <a:spcPct val="100000"/>
              </a:lnSpc>
            </a:pPr>
            <a:r>
              <a:rPr lang="en-GB" dirty="0"/>
              <a:t>{ {1, 3}, {1, 4}, {2, 3}, {2, 4}, {3, 5}, {3, 6}, {4, 5}, {4, 6}, {5, 7} }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5553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5086669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required to cover </a:t>
            </a:r>
          </a:p>
          <a:p>
            <a:pPr>
              <a:lnSpc>
                <a:spcPct val="100000"/>
              </a:lnSpc>
            </a:pPr>
            <a:r>
              <a:rPr lang="en-GB" dirty="0"/>
              <a:t>combination of entry and exit points of every node.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Edges to cover – </a:t>
            </a:r>
          </a:p>
          <a:p>
            <a:pPr>
              <a:lnSpc>
                <a:spcPct val="100000"/>
              </a:lnSpc>
            </a:pPr>
            <a:r>
              <a:rPr lang="en-GB" dirty="0"/>
              <a:t>{ {1, 3}, {1, 4}, {2, 3}, {2, 4}, {3, 5}, {3, 6}, {4, 5}, {4, 6}, {5, 7}, {5, 8} }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62222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5259230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required to cover </a:t>
            </a:r>
          </a:p>
          <a:p>
            <a:pPr>
              <a:lnSpc>
                <a:spcPct val="100000"/>
              </a:lnSpc>
            </a:pPr>
            <a:r>
              <a:rPr lang="en-GB" dirty="0"/>
              <a:t>combination of entry and exit points of every node.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Edges to cover – </a:t>
            </a:r>
          </a:p>
          <a:p>
            <a:pPr>
              <a:lnSpc>
                <a:spcPct val="100000"/>
              </a:lnSpc>
            </a:pPr>
            <a:r>
              <a:rPr lang="en-GB" dirty="0"/>
              <a:t>{ {1, 3}, {1, 4}, {2, 3}, {2, 4}, {3, 5}, {3, 6}, {4, 5}, {4, 6}, {5, 7}, {5, 8}, {6, 7} }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09972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5259230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required to cover </a:t>
            </a:r>
          </a:p>
          <a:p>
            <a:pPr>
              <a:lnSpc>
                <a:spcPct val="100000"/>
              </a:lnSpc>
            </a:pPr>
            <a:r>
              <a:rPr lang="en-GB" dirty="0"/>
              <a:t>combination of entry and exit points of every node.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Edges to cover – </a:t>
            </a:r>
          </a:p>
          <a:p>
            <a:pPr>
              <a:lnSpc>
                <a:spcPct val="100000"/>
              </a:lnSpc>
            </a:pPr>
            <a:r>
              <a:rPr lang="en-GB" dirty="0"/>
              <a:t>{ {1, 3}, {1, 4}, {2, 3}, {2, 4}, {3, 5}, {3, 6}, {4, 5}, {4, 6}, {5, 7}, {5, 8}, {6, 7}, {6, 8} }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17269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5259230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required to cover </a:t>
            </a:r>
          </a:p>
          <a:p>
            <a:pPr>
              <a:lnSpc>
                <a:spcPct val="100000"/>
              </a:lnSpc>
            </a:pPr>
            <a:r>
              <a:rPr lang="en-GB" dirty="0"/>
              <a:t>combination of entry and exit points of every node.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Edges to cover – </a:t>
            </a:r>
          </a:p>
          <a:p>
            <a:pPr>
              <a:lnSpc>
                <a:spcPct val="100000"/>
              </a:lnSpc>
            </a:pPr>
            <a:r>
              <a:rPr lang="en-GB" dirty="0"/>
              <a:t>{ </a:t>
            </a:r>
            <a:r>
              <a:rPr lang="en-GB" strike="sngStrike" dirty="0">
                <a:solidFill>
                  <a:srgbClr val="FFC000"/>
                </a:solidFill>
              </a:rPr>
              <a:t>{1, 3}</a:t>
            </a:r>
            <a:r>
              <a:rPr lang="en-GB" dirty="0"/>
              <a:t>, {1, 4}, {2, 3}, {2, 4}, </a:t>
            </a:r>
            <a:r>
              <a:rPr lang="en-GB" strike="sngStrike" dirty="0">
                <a:solidFill>
                  <a:srgbClr val="FFC000"/>
                </a:solidFill>
              </a:rPr>
              <a:t>{3, 5}</a:t>
            </a:r>
            <a:r>
              <a:rPr lang="en-GB" dirty="0"/>
              <a:t>, {3, 6}, {4, 5}, {4, 6}, </a:t>
            </a:r>
            <a:r>
              <a:rPr lang="en-GB" strike="sngStrike" dirty="0">
                <a:solidFill>
                  <a:srgbClr val="FFC000"/>
                </a:solidFill>
              </a:rPr>
              <a:t>{5, 7}</a:t>
            </a:r>
            <a:r>
              <a:rPr lang="en-GB" dirty="0"/>
              <a:t>, {5, 8}, {6, 7}, {6, 8}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1 – </a:t>
            </a:r>
            <a:r>
              <a:rPr lang="en-GB" dirty="0">
                <a:solidFill>
                  <a:srgbClr val="FFC91C"/>
                </a:solidFill>
              </a:rPr>
              <a:t>{ 1, 3, 5, 7 }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691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5259230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required to cover </a:t>
            </a:r>
          </a:p>
          <a:p>
            <a:pPr>
              <a:lnSpc>
                <a:spcPct val="100000"/>
              </a:lnSpc>
            </a:pPr>
            <a:r>
              <a:rPr lang="en-GB" dirty="0"/>
              <a:t>combination of entry and exit points of every node.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Edges to cover – </a:t>
            </a:r>
          </a:p>
          <a:p>
            <a:pPr>
              <a:lnSpc>
                <a:spcPct val="100000"/>
              </a:lnSpc>
            </a:pPr>
            <a:r>
              <a:rPr lang="en-GB" dirty="0"/>
              <a:t>{ </a:t>
            </a:r>
            <a:r>
              <a:rPr lang="en-GB" strike="sngStrike" dirty="0"/>
              <a:t>{1, 3}</a:t>
            </a:r>
            <a:r>
              <a:rPr lang="en-GB" dirty="0"/>
              <a:t>, {1, 4}, </a:t>
            </a:r>
            <a:r>
              <a:rPr lang="en-GB" strike="sngStrike" dirty="0">
                <a:solidFill>
                  <a:srgbClr val="FFC000"/>
                </a:solidFill>
              </a:rPr>
              <a:t>{2, 3}</a:t>
            </a:r>
            <a:r>
              <a:rPr lang="en-GB" dirty="0"/>
              <a:t>, {2, 4}, </a:t>
            </a:r>
            <a:r>
              <a:rPr lang="en-GB" strike="sngStrike" dirty="0"/>
              <a:t>{3, 5}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000"/>
                </a:solidFill>
              </a:rPr>
              <a:t>{3, 6}</a:t>
            </a:r>
            <a:r>
              <a:rPr lang="en-GB" dirty="0"/>
              <a:t>, {4, 5}, {4, 6}, </a:t>
            </a:r>
            <a:r>
              <a:rPr lang="en-GB" strike="sngStrike" dirty="0"/>
              <a:t>{5, 7}</a:t>
            </a:r>
            <a:r>
              <a:rPr lang="en-GB" dirty="0"/>
              <a:t>, {5, 8}, </a:t>
            </a:r>
            <a:r>
              <a:rPr lang="en-GB" strike="sngStrike" dirty="0">
                <a:solidFill>
                  <a:srgbClr val="FFC000"/>
                </a:solidFill>
              </a:rPr>
              <a:t>{6, 7}</a:t>
            </a:r>
            <a:r>
              <a:rPr lang="en-GB" dirty="0"/>
              <a:t>, {6, 8}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1 – { 1, 3, 5, 7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2 – </a:t>
            </a:r>
            <a:r>
              <a:rPr lang="en-GB" dirty="0">
                <a:solidFill>
                  <a:srgbClr val="FFC91C"/>
                </a:solidFill>
              </a:rPr>
              <a:t>{ 2, 3, 6, 7 }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78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D6AD-AACE-644F-AA2F-62DF2DE2F7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70F67A-C9C3-1648-A98C-27DF6207656A}"/>
              </a:ext>
            </a:extLst>
          </p:cNvPr>
          <p:cNvGrpSpPr/>
          <p:nvPr/>
        </p:nvGrpSpPr>
        <p:grpSpPr>
          <a:xfrm>
            <a:off x="1498197" y="777482"/>
            <a:ext cx="5805714" cy="3142584"/>
            <a:chOff x="1498197" y="777482"/>
            <a:chExt cx="5805714" cy="31425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3B5875-B168-6244-891C-DA31BF5097F8}"/>
                </a:ext>
              </a:extLst>
            </p:cNvPr>
            <p:cNvGrpSpPr/>
            <p:nvPr/>
          </p:nvGrpSpPr>
          <p:grpSpPr>
            <a:xfrm>
              <a:off x="1498197" y="777482"/>
              <a:ext cx="5805714" cy="3142584"/>
              <a:chOff x="1498197" y="777482"/>
              <a:chExt cx="5805714" cy="3142584"/>
            </a:xfrm>
          </p:grpSpPr>
          <p:sp>
            <p:nvSpPr>
              <p:cNvPr id="5" name="Pie 4">
                <a:extLst>
                  <a:ext uri="{FF2B5EF4-FFF2-40B4-BE49-F238E27FC236}">
                    <a16:creationId xmlns:a16="http://schemas.microsoft.com/office/drawing/2014/main" id="{3BED4F5B-C505-FA4F-8B7C-A27B6B8F49C2}"/>
                  </a:ext>
                </a:extLst>
              </p:cNvPr>
              <p:cNvSpPr/>
              <p:nvPr/>
            </p:nvSpPr>
            <p:spPr>
              <a:xfrm>
                <a:off x="1498197" y="777482"/>
                <a:ext cx="3142584" cy="3142584"/>
              </a:xfrm>
              <a:prstGeom prst="pie">
                <a:avLst>
                  <a:gd name="adj1" fmla="val 5400000"/>
                  <a:gd name="adj2" fmla="val 1620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7B9E55DF-42C0-2B41-9072-E403C0F41FB1}"/>
                  </a:ext>
                </a:extLst>
              </p:cNvPr>
              <p:cNvSpPr/>
              <p:nvPr/>
            </p:nvSpPr>
            <p:spPr>
              <a:xfrm>
                <a:off x="3069489" y="777482"/>
                <a:ext cx="4234422" cy="3142584"/>
              </a:xfrm>
              <a:custGeom>
                <a:avLst/>
                <a:gdLst>
                  <a:gd name="connsiteX0" fmla="*/ 0 w 4234422"/>
                  <a:gd name="connsiteY0" fmla="*/ 0 h 3142584"/>
                  <a:gd name="connsiteX1" fmla="*/ 4234422 w 4234422"/>
                  <a:gd name="connsiteY1" fmla="*/ 0 h 3142584"/>
                  <a:gd name="connsiteX2" fmla="*/ 4234422 w 4234422"/>
                  <a:gd name="connsiteY2" fmla="*/ 3142584 h 3142584"/>
                  <a:gd name="connsiteX3" fmla="*/ 0 w 4234422"/>
                  <a:gd name="connsiteY3" fmla="*/ 3142584 h 3142584"/>
                  <a:gd name="connsiteX4" fmla="*/ 0 w 4234422"/>
                  <a:gd name="connsiteY4" fmla="*/ 0 h 3142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4422" h="3142584">
                    <a:moveTo>
                      <a:pt x="0" y="0"/>
                    </a:moveTo>
                    <a:lnTo>
                      <a:pt x="4234422" y="0"/>
                    </a:lnTo>
                    <a:lnTo>
                      <a:pt x="4234422" y="3142584"/>
                    </a:lnTo>
                    <a:lnTo>
                      <a:pt x="0" y="314258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7630" tIns="87630" rIns="2204841" bIns="2727401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300" kern="1200" dirty="0"/>
                  <a:t>All Possible</a:t>
                </a:r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360AFE4-6809-9544-BE54-A22BDF143198}"/>
                </a:ext>
              </a:extLst>
            </p:cNvPr>
            <p:cNvSpPr/>
            <p:nvPr/>
          </p:nvSpPr>
          <p:spPr>
            <a:xfrm>
              <a:off x="5186700" y="777482"/>
              <a:ext cx="2117211" cy="502813"/>
            </a:xfrm>
            <a:custGeom>
              <a:avLst/>
              <a:gdLst>
                <a:gd name="connsiteX0" fmla="*/ 0 w 2117211"/>
                <a:gd name="connsiteY0" fmla="*/ 0 h 502813"/>
                <a:gd name="connsiteX1" fmla="*/ 2117211 w 2117211"/>
                <a:gd name="connsiteY1" fmla="*/ 0 h 502813"/>
                <a:gd name="connsiteX2" fmla="*/ 2117211 w 2117211"/>
                <a:gd name="connsiteY2" fmla="*/ 502813 h 502813"/>
                <a:gd name="connsiteX3" fmla="*/ 0 w 2117211"/>
                <a:gd name="connsiteY3" fmla="*/ 502813 h 502813"/>
                <a:gd name="connsiteX4" fmla="*/ 0 w 2117211"/>
                <a:gd name="connsiteY4" fmla="*/ 0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7211" h="502813">
                  <a:moveTo>
                    <a:pt x="0" y="0"/>
                  </a:moveTo>
                  <a:lnTo>
                    <a:pt x="2117211" y="0"/>
                  </a:lnTo>
                  <a:lnTo>
                    <a:pt x="2117211" y="502813"/>
                  </a:lnTo>
                  <a:lnTo>
                    <a:pt x="0" y="50281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Every possible path!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Exhaustive testing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CFD169-FA4B-1A4F-953E-BD30F50BFA41}"/>
              </a:ext>
            </a:extLst>
          </p:cNvPr>
          <p:cNvGrpSpPr/>
          <p:nvPr/>
        </p:nvGrpSpPr>
        <p:grpSpPr>
          <a:xfrm>
            <a:off x="1828168" y="1280295"/>
            <a:ext cx="5475743" cy="2482641"/>
            <a:chOff x="1828168" y="1280295"/>
            <a:chExt cx="5475743" cy="248264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85E55F-D98F-4443-BCFD-50321E3CF3D1}"/>
                </a:ext>
              </a:extLst>
            </p:cNvPr>
            <p:cNvGrpSpPr/>
            <p:nvPr/>
          </p:nvGrpSpPr>
          <p:grpSpPr>
            <a:xfrm>
              <a:off x="1828168" y="1280295"/>
              <a:ext cx="5475743" cy="2482641"/>
              <a:chOff x="1828168" y="1280295"/>
              <a:chExt cx="5475743" cy="2482641"/>
            </a:xfrm>
          </p:grpSpPr>
          <p:sp>
            <p:nvSpPr>
              <p:cNvPr id="9" name="Pie 8">
                <a:extLst>
                  <a:ext uri="{FF2B5EF4-FFF2-40B4-BE49-F238E27FC236}">
                    <a16:creationId xmlns:a16="http://schemas.microsoft.com/office/drawing/2014/main" id="{61395CF9-F66B-9F44-B870-6F252965D88A}"/>
                  </a:ext>
                </a:extLst>
              </p:cNvPr>
              <p:cNvSpPr/>
              <p:nvPr/>
            </p:nvSpPr>
            <p:spPr>
              <a:xfrm>
                <a:off x="1828168" y="1280295"/>
                <a:ext cx="2482641" cy="2482641"/>
              </a:xfrm>
              <a:prstGeom prst="pie">
                <a:avLst>
                  <a:gd name="adj1" fmla="val 5400000"/>
                  <a:gd name="adj2" fmla="val 1620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3664"/>
                  <a:satOff val="1084"/>
                  <a:lumOff val="5960"/>
                  <a:alphaOff val="0"/>
                </a:schemeClr>
              </a:fillRef>
              <a:effectRef idx="0">
                <a:schemeClr val="accent1">
                  <a:shade val="80000"/>
                  <a:hueOff val="43664"/>
                  <a:satOff val="1084"/>
                  <a:lumOff val="596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2D935CA-874C-464F-A8C4-05E246F186CB}"/>
                  </a:ext>
                </a:extLst>
              </p:cNvPr>
              <p:cNvSpPr/>
              <p:nvPr/>
            </p:nvSpPr>
            <p:spPr>
              <a:xfrm>
                <a:off x="3069489" y="1280295"/>
                <a:ext cx="4234422" cy="2482641"/>
              </a:xfrm>
              <a:custGeom>
                <a:avLst/>
                <a:gdLst>
                  <a:gd name="connsiteX0" fmla="*/ 0 w 4234422"/>
                  <a:gd name="connsiteY0" fmla="*/ 0 h 2482641"/>
                  <a:gd name="connsiteX1" fmla="*/ 4234422 w 4234422"/>
                  <a:gd name="connsiteY1" fmla="*/ 0 h 2482641"/>
                  <a:gd name="connsiteX2" fmla="*/ 4234422 w 4234422"/>
                  <a:gd name="connsiteY2" fmla="*/ 2482641 h 2482641"/>
                  <a:gd name="connsiteX3" fmla="*/ 0 w 4234422"/>
                  <a:gd name="connsiteY3" fmla="*/ 2482641 h 2482641"/>
                  <a:gd name="connsiteX4" fmla="*/ 0 w 4234422"/>
                  <a:gd name="connsiteY4" fmla="*/ 0 h 248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4422" h="2482641">
                    <a:moveTo>
                      <a:pt x="0" y="0"/>
                    </a:moveTo>
                    <a:lnTo>
                      <a:pt x="4234422" y="0"/>
                    </a:lnTo>
                    <a:lnTo>
                      <a:pt x="4234422" y="2482641"/>
                    </a:lnTo>
                    <a:lnTo>
                      <a:pt x="0" y="248264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43664"/>
                  <a:satOff val="1084"/>
                  <a:lumOff val="596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7630" tIns="87630" rIns="2204841" bIns="2067458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300" kern="1200" dirty="0"/>
                  <a:t>All Pairs</a:t>
                </a:r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3C922D2-CCBA-FF42-88AA-FFCF1326F714}"/>
                </a:ext>
              </a:extLst>
            </p:cNvPr>
            <p:cNvSpPr/>
            <p:nvPr/>
          </p:nvSpPr>
          <p:spPr>
            <a:xfrm>
              <a:off x="5186700" y="1280295"/>
              <a:ext cx="2117211" cy="502813"/>
            </a:xfrm>
            <a:custGeom>
              <a:avLst/>
              <a:gdLst>
                <a:gd name="connsiteX0" fmla="*/ 0 w 2117211"/>
                <a:gd name="connsiteY0" fmla="*/ 0 h 502813"/>
                <a:gd name="connsiteX1" fmla="*/ 2117211 w 2117211"/>
                <a:gd name="connsiteY1" fmla="*/ 0 h 502813"/>
                <a:gd name="connsiteX2" fmla="*/ 2117211 w 2117211"/>
                <a:gd name="connsiteY2" fmla="*/ 502813 h 502813"/>
                <a:gd name="connsiteX3" fmla="*/ 0 w 2117211"/>
                <a:gd name="connsiteY3" fmla="*/ 502813 h 502813"/>
                <a:gd name="connsiteX4" fmla="*/ 0 w 2117211"/>
                <a:gd name="connsiteY4" fmla="*/ 0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7211" h="502813">
                  <a:moveTo>
                    <a:pt x="0" y="0"/>
                  </a:moveTo>
                  <a:lnTo>
                    <a:pt x="2117211" y="0"/>
                  </a:lnTo>
                  <a:lnTo>
                    <a:pt x="2117211" y="502813"/>
                  </a:lnTo>
                  <a:lnTo>
                    <a:pt x="0" y="50281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Generates a complete set of permutations/combinations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Pair Testing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D2C66D-9FE7-3B4A-9D01-A7474C1BF28E}"/>
              </a:ext>
            </a:extLst>
          </p:cNvPr>
          <p:cNvGrpSpPr/>
          <p:nvPr/>
        </p:nvGrpSpPr>
        <p:grpSpPr>
          <a:xfrm>
            <a:off x="2158139" y="1783108"/>
            <a:ext cx="5145772" cy="1822698"/>
            <a:chOff x="2158139" y="1783108"/>
            <a:chExt cx="5145772" cy="182269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C527DCF-8544-B542-AAA2-CC256F6B0B6A}"/>
                </a:ext>
              </a:extLst>
            </p:cNvPr>
            <p:cNvGrpSpPr/>
            <p:nvPr/>
          </p:nvGrpSpPr>
          <p:grpSpPr>
            <a:xfrm>
              <a:off x="2158139" y="1783108"/>
              <a:ext cx="5145772" cy="1822698"/>
              <a:chOff x="2158139" y="1783108"/>
              <a:chExt cx="5145772" cy="1822698"/>
            </a:xfrm>
          </p:grpSpPr>
          <p:sp>
            <p:nvSpPr>
              <p:cNvPr id="11" name="Pie 10">
                <a:extLst>
                  <a:ext uri="{FF2B5EF4-FFF2-40B4-BE49-F238E27FC236}">
                    <a16:creationId xmlns:a16="http://schemas.microsoft.com/office/drawing/2014/main" id="{B25E41D6-9222-464B-AA6E-41D5749FF628}"/>
                  </a:ext>
                </a:extLst>
              </p:cNvPr>
              <p:cNvSpPr/>
              <p:nvPr/>
            </p:nvSpPr>
            <p:spPr>
              <a:xfrm>
                <a:off x="2158139" y="1783108"/>
                <a:ext cx="1822698" cy="1822698"/>
              </a:xfrm>
              <a:prstGeom prst="pie">
                <a:avLst>
                  <a:gd name="adj1" fmla="val 5400000"/>
                  <a:gd name="adj2" fmla="val 1620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87328"/>
                  <a:satOff val="2168"/>
                  <a:lumOff val="11919"/>
                  <a:alphaOff val="0"/>
                </a:schemeClr>
              </a:fillRef>
              <a:effectRef idx="0">
                <a:schemeClr val="accent1">
                  <a:shade val="80000"/>
                  <a:hueOff val="87328"/>
                  <a:satOff val="2168"/>
                  <a:lumOff val="1191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65E0C0E-1294-3749-A477-5A03336D98B6}"/>
                  </a:ext>
                </a:extLst>
              </p:cNvPr>
              <p:cNvSpPr/>
              <p:nvPr/>
            </p:nvSpPr>
            <p:spPr>
              <a:xfrm>
                <a:off x="3069489" y="1783108"/>
                <a:ext cx="4234422" cy="1822698"/>
              </a:xfrm>
              <a:custGeom>
                <a:avLst/>
                <a:gdLst>
                  <a:gd name="connsiteX0" fmla="*/ 0 w 4234422"/>
                  <a:gd name="connsiteY0" fmla="*/ 0 h 1822698"/>
                  <a:gd name="connsiteX1" fmla="*/ 4234422 w 4234422"/>
                  <a:gd name="connsiteY1" fmla="*/ 0 h 1822698"/>
                  <a:gd name="connsiteX2" fmla="*/ 4234422 w 4234422"/>
                  <a:gd name="connsiteY2" fmla="*/ 1822698 h 1822698"/>
                  <a:gd name="connsiteX3" fmla="*/ 0 w 4234422"/>
                  <a:gd name="connsiteY3" fmla="*/ 1822698 h 1822698"/>
                  <a:gd name="connsiteX4" fmla="*/ 0 w 4234422"/>
                  <a:gd name="connsiteY4" fmla="*/ 0 h 1822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4422" h="1822698">
                    <a:moveTo>
                      <a:pt x="0" y="0"/>
                    </a:moveTo>
                    <a:lnTo>
                      <a:pt x="4234422" y="0"/>
                    </a:lnTo>
                    <a:lnTo>
                      <a:pt x="4234422" y="1822698"/>
                    </a:lnTo>
                    <a:lnTo>
                      <a:pt x="0" y="182269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87328"/>
                  <a:satOff val="2168"/>
                  <a:lumOff val="11919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7630" tIns="87630" rIns="2204841" bIns="1407515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300" kern="1200" dirty="0"/>
                  <a:t>All In/Out</a:t>
                </a:r>
              </a:p>
            </p:txBody>
          </p: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D4E2546-CF1A-6D4A-84C5-F91DA6429E40}"/>
                </a:ext>
              </a:extLst>
            </p:cNvPr>
            <p:cNvSpPr/>
            <p:nvPr/>
          </p:nvSpPr>
          <p:spPr>
            <a:xfrm>
              <a:off x="5186700" y="1783108"/>
              <a:ext cx="2117211" cy="502813"/>
            </a:xfrm>
            <a:custGeom>
              <a:avLst/>
              <a:gdLst>
                <a:gd name="connsiteX0" fmla="*/ 0 w 2117211"/>
                <a:gd name="connsiteY0" fmla="*/ 0 h 502813"/>
                <a:gd name="connsiteX1" fmla="*/ 2117211 w 2117211"/>
                <a:gd name="connsiteY1" fmla="*/ 0 h 502813"/>
                <a:gd name="connsiteX2" fmla="*/ 2117211 w 2117211"/>
                <a:gd name="connsiteY2" fmla="*/ 502813 h 502813"/>
                <a:gd name="connsiteX3" fmla="*/ 0 w 2117211"/>
                <a:gd name="connsiteY3" fmla="*/ 502813 h 502813"/>
                <a:gd name="connsiteX4" fmla="*/ 0 w 2117211"/>
                <a:gd name="connsiteY4" fmla="*/ 0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7211" h="502813">
                  <a:moveTo>
                    <a:pt x="0" y="0"/>
                  </a:moveTo>
                  <a:lnTo>
                    <a:pt x="2117211" y="0"/>
                  </a:lnTo>
                  <a:lnTo>
                    <a:pt x="2117211" y="502813"/>
                  </a:lnTo>
                  <a:lnTo>
                    <a:pt x="0" y="50281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Smaller set of permutations based on block proximity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A12CFA-E8D3-1D40-BFC9-A13A5F0F16B5}"/>
              </a:ext>
            </a:extLst>
          </p:cNvPr>
          <p:cNvGrpSpPr/>
          <p:nvPr/>
        </p:nvGrpSpPr>
        <p:grpSpPr>
          <a:xfrm>
            <a:off x="2488110" y="2285922"/>
            <a:ext cx="4815801" cy="1162756"/>
            <a:chOff x="2488110" y="2285922"/>
            <a:chExt cx="4815801" cy="116275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088E832-4D45-7445-9918-F73FE4DBCE8A}"/>
                </a:ext>
              </a:extLst>
            </p:cNvPr>
            <p:cNvGrpSpPr/>
            <p:nvPr/>
          </p:nvGrpSpPr>
          <p:grpSpPr>
            <a:xfrm>
              <a:off x="2488110" y="2285922"/>
              <a:ext cx="4815801" cy="1162756"/>
              <a:chOff x="2488110" y="2285922"/>
              <a:chExt cx="4815801" cy="1162756"/>
            </a:xfrm>
          </p:grpSpPr>
          <p:sp>
            <p:nvSpPr>
              <p:cNvPr id="13" name="Pie 12">
                <a:extLst>
                  <a:ext uri="{FF2B5EF4-FFF2-40B4-BE49-F238E27FC236}">
                    <a16:creationId xmlns:a16="http://schemas.microsoft.com/office/drawing/2014/main" id="{02D8A4D4-6998-284A-80BB-D9B96AA261A6}"/>
                  </a:ext>
                </a:extLst>
              </p:cNvPr>
              <p:cNvSpPr/>
              <p:nvPr/>
            </p:nvSpPr>
            <p:spPr>
              <a:xfrm>
                <a:off x="2488110" y="2285922"/>
                <a:ext cx="1162756" cy="1162756"/>
              </a:xfrm>
              <a:prstGeom prst="pie">
                <a:avLst>
                  <a:gd name="adj1" fmla="val 5400000"/>
                  <a:gd name="adj2" fmla="val 1620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130993"/>
                  <a:satOff val="3252"/>
                  <a:lumOff val="17879"/>
                  <a:alphaOff val="0"/>
                </a:schemeClr>
              </a:fillRef>
              <a:effectRef idx="0">
                <a:schemeClr val="accent1">
                  <a:shade val="80000"/>
                  <a:hueOff val="130993"/>
                  <a:satOff val="3252"/>
                  <a:lumOff val="1787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957F7B8-A6DC-154B-8E64-261682F42FA9}"/>
                  </a:ext>
                </a:extLst>
              </p:cNvPr>
              <p:cNvSpPr/>
              <p:nvPr/>
            </p:nvSpPr>
            <p:spPr>
              <a:xfrm>
                <a:off x="3069489" y="2285922"/>
                <a:ext cx="4234422" cy="1162756"/>
              </a:xfrm>
              <a:custGeom>
                <a:avLst/>
                <a:gdLst>
                  <a:gd name="connsiteX0" fmla="*/ 0 w 4234422"/>
                  <a:gd name="connsiteY0" fmla="*/ 0 h 1162756"/>
                  <a:gd name="connsiteX1" fmla="*/ 4234422 w 4234422"/>
                  <a:gd name="connsiteY1" fmla="*/ 0 h 1162756"/>
                  <a:gd name="connsiteX2" fmla="*/ 4234422 w 4234422"/>
                  <a:gd name="connsiteY2" fmla="*/ 1162756 h 1162756"/>
                  <a:gd name="connsiteX3" fmla="*/ 0 w 4234422"/>
                  <a:gd name="connsiteY3" fmla="*/ 1162756 h 1162756"/>
                  <a:gd name="connsiteX4" fmla="*/ 0 w 4234422"/>
                  <a:gd name="connsiteY4" fmla="*/ 0 h 116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4422" h="1162756">
                    <a:moveTo>
                      <a:pt x="0" y="0"/>
                    </a:moveTo>
                    <a:lnTo>
                      <a:pt x="4234422" y="0"/>
                    </a:lnTo>
                    <a:lnTo>
                      <a:pt x="4234422" y="1162756"/>
                    </a:lnTo>
                    <a:lnTo>
                      <a:pt x="0" y="116275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130993"/>
                  <a:satOff val="3252"/>
                  <a:lumOff val="17879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7630" tIns="87630" rIns="2204841" bIns="747573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300" kern="1200" dirty="0"/>
                  <a:t>All Edges</a:t>
                </a:r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0C5763E-627C-EC4C-B238-CC503DCF2850}"/>
                </a:ext>
              </a:extLst>
            </p:cNvPr>
            <p:cNvSpPr/>
            <p:nvPr/>
          </p:nvSpPr>
          <p:spPr>
            <a:xfrm>
              <a:off x="5186700" y="2285922"/>
              <a:ext cx="2117211" cy="502813"/>
            </a:xfrm>
            <a:custGeom>
              <a:avLst/>
              <a:gdLst>
                <a:gd name="connsiteX0" fmla="*/ 0 w 2117211"/>
                <a:gd name="connsiteY0" fmla="*/ 0 h 502813"/>
                <a:gd name="connsiteX1" fmla="*/ 2117211 w 2117211"/>
                <a:gd name="connsiteY1" fmla="*/ 0 h 502813"/>
                <a:gd name="connsiteX2" fmla="*/ 2117211 w 2117211"/>
                <a:gd name="connsiteY2" fmla="*/ 502813 h 502813"/>
                <a:gd name="connsiteX3" fmla="*/ 0 w 2117211"/>
                <a:gd name="connsiteY3" fmla="*/ 502813 h 502813"/>
                <a:gd name="connsiteX4" fmla="*/ 0 w 2117211"/>
                <a:gd name="connsiteY4" fmla="*/ 0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7211" h="502813">
                  <a:moveTo>
                    <a:pt x="0" y="0"/>
                  </a:moveTo>
                  <a:lnTo>
                    <a:pt x="2117211" y="0"/>
                  </a:lnTo>
                  <a:lnTo>
                    <a:pt x="2117211" y="502813"/>
                  </a:lnTo>
                  <a:lnTo>
                    <a:pt x="0" y="50281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100% functional coverage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Regression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End to End test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8D2A81-A140-8C4D-8E19-3A995BBE8B75}"/>
              </a:ext>
            </a:extLst>
          </p:cNvPr>
          <p:cNvGrpSpPr/>
          <p:nvPr/>
        </p:nvGrpSpPr>
        <p:grpSpPr>
          <a:xfrm>
            <a:off x="2818082" y="2788735"/>
            <a:ext cx="4485829" cy="502813"/>
            <a:chOff x="2818082" y="2788735"/>
            <a:chExt cx="4485829" cy="5028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E35EFE7-32EA-A948-97D4-5B2F72C7AFD8}"/>
                </a:ext>
              </a:extLst>
            </p:cNvPr>
            <p:cNvGrpSpPr/>
            <p:nvPr/>
          </p:nvGrpSpPr>
          <p:grpSpPr>
            <a:xfrm>
              <a:off x="2818082" y="2788735"/>
              <a:ext cx="4485829" cy="502813"/>
              <a:chOff x="2818082" y="2788735"/>
              <a:chExt cx="4485829" cy="502813"/>
            </a:xfrm>
          </p:grpSpPr>
          <p:sp>
            <p:nvSpPr>
              <p:cNvPr id="15" name="Pie 14">
                <a:extLst>
                  <a:ext uri="{FF2B5EF4-FFF2-40B4-BE49-F238E27FC236}">
                    <a16:creationId xmlns:a16="http://schemas.microsoft.com/office/drawing/2014/main" id="{C25D2B43-545F-DD4C-9CF4-333C04AAD86E}"/>
                  </a:ext>
                </a:extLst>
              </p:cNvPr>
              <p:cNvSpPr/>
              <p:nvPr/>
            </p:nvSpPr>
            <p:spPr>
              <a:xfrm>
                <a:off x="2818082" y="2788735"/>
                <a:ext cx="502813" cy="502813"/>
              </a:xfrm>
              <a:prstGeom prst="pie">
                <a:avLst>
                  <a:gd name="adj1" fmla="val 5400000"/>
                  <a:gd name="adj2" fmla="val 1620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174657"/>
                  <a:satOff val="4336"/>
                  <a:lumOff val="23838"/>
                  <a:alphaOff val="0"/>
                </a:schemeClr>
              </a:fillRef>
              <a:effectRef idx="0">
                <a:schemeClr val="accent1">
                  <a:shade val="80000"/>
                  <a:hueOff val="174657"/>
                  <a:satOff val="4336"/>
                  <a:lumOff val="2383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8CE6D38-9A16-E344-9E5A-B538EFD84A57}"/>
                  </a:ext>
                </a:extLst>
              </p:cNvPr>
              <p:cNvSpPr/>
              <p:nvPr/>
            </p:nvSpPr>
            <p:spPr>
              <a:xfrm>
                <a:off x="3069489" y="2788735"/>
                <a:ext cx="4234422" cy="502813"/>
              </a:xfrm>
              <a:custGeom>
                <a:avLst/>
                <a:gdLst>
                  <a:gd name="connsiteX0" fmla="*/ 0 w 4234422"/>
                  <a:gd name="connsiteY0" fmla="*/ 0 h 502813"/>
                  <a:gd name="connsiteX1" fmla="*/ 4234422 w 4234422"/>
                  <a:gd name="connsiteY1" fmla="*/ 0 h 502813"/>
                  <a:gd name="connsiteX2" fmla="*/ 4234422 w 4234422"/>
                  <a:gd name="connsiteY2" fmla="*/ 502813 h 502813"/>
                  <a:gd name="connsiteX3" fmla="*/ 0 w 4234422"/>
                  <a:gd name="connsiteY3" fmla="*/ 502813 h 502813"/>
                  <a:gd name="connsiteX4" fmla="*/ 0 w 4234422"/>
                  <a:gd name="connsiteY4" fmla="*/ 0 h 502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4422" h="502813">
                    <a:moveTo>
                      <a:pt x="0" y="0"/>
                    </a:moveTo>
                    <a:lnTo>
                      <a:pt x="4234422" y="0"/>
                    </a:lnTo>
                    <a:lnTo>
                      <a:pt x="4234422" y="502813"/>
                    </a:lnTo>
                    <a:lnTo>
                      <a:pt x="0" y="50281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80000"/>
                  <a:hueOff val="174657"/>
                  <a:satOff val="4336"/>
                  <a:lumOff val="23838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7630" tIns="87630" rIns="2204841" bIns="87630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300" kern="1200" dirty="0"/>
                  <a:t>All Nodes</a:t>
                </a:r>
              </a:p>
            </p:txBody>
          </p:sp>
        </p:grp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05F7BF2-23D9-F241-A489-2F958E9536FB}"/>
                </a:ext>
              </a:extLst>
            </p:cNvPr>
            <p:cNvSpPr/>
            <p:nvPr/>
          </p:nvSpPr>
          <p:spPr>
            <a:xfrm>
              <a:off x="5186700" y="2788735"/>
              <a:ext cx="2117211" cy="502813"/>
            </a:xfrm>
            <a:custGeom>
              <a:avLst/>
              <a:gdLst>
                <a:gd name="connsiteX0" fmla="*/ 0 w 2117211"/>
                <a:gd name="connsiteY0" fmla="*/ 0 h 502813"/>
                <a:gd name="connsiteX1" fmla="*/ 2117211 w 2117211"/>
                <a:gd name="connsiteY1" fmla="*/ 0 h 502813"/>
                <a:gd name="connsiteX2" fmla="*/ 2117211 w 2117211"/>
                <a:gd name="connsiteY2" fmla="*/ 502813 h 502813"/>
                <a:gd name="connsiteX3" fmla="*/ 0 w 2117211"/>
                <a:gd name="connsiteY3" fmla="*/ 502813 h 502813"/>
                <a:gd name="connsiteX4" fmla="*/ 0 w 2117211"/>
                <a:gd name="connsiteY4" fmla="*/ 0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7211" h="502813">
                  <a:moveTo>
                    <a:pt x="0" y="0"/>
                  </a:moveTo>
                  <a:lnTo>
                    <a:pt x="2117211" y="0"/>
                  </a:lnTo>
                  <a:lnTo>
                    <a:pt x="2117211" y="502813"/>
                  </a:lnTo>
                  <a:lnTo>
                    <a:pt x="0" y="50281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Smoke Tests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End to End tests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89E337-9927-BB43-B743-B55B5D39D9FD}"/>
              </a:ext>
            </a:extLst>
          </p:cNvPr>
          <p:cNvSpPr txBox="1"/>
          <p:nvPr/>
        </p:nvSpPr>
        <p:spPr>
          <a:xfrm>
            <a:off x="5644444" y="1659467"/>
            <a:ext cx="0" cy="0"/>
          </a:xfrm>
          <a:prstGeom prst="rect">
            <a:avLst/>
          </a:prstGeom>
          <a:solidFill>
            <a:schemeClr val="bg2"/>
          </a:solidFill>
        </p:spPr>
        <p:txBody>
          <a:bodyPr wrap="none" tIns="91440" bIns="91440" rtlCol="0" anchor="ctr" anchorCtr="0">
            <a:noAutofit/>
          </a:bodyPr>
          <a:lstStyle/>
          <a:p>
            <a:pPr algn="ctr"/>
            <a:endParaRPr lang="en-US" sz="1200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15D11E-5493-C349-930A-A162FF05FDB7}"/>
              </a:ext>
            </a:extLst>
          </p:cNvPr>
          <p:cNvSpPr txBox="1"/>
          <p:nvPr/>
        </p:nvSpPr>
        <p:spPr>
          <a:xfrm>
            <a:off x="1001806" y="437029"/>
            <a:ext cx="0" cy="0"/>
          </a:xfrm>
          <a:prstGeom prst="rect">
            <a:avLst/>
          </a:prstGeom>
          <a:solidFill>
            <a:schemeClr val="bg2"/>
          </a:solidFill>
        </p:spPr>
        <p:txBody>
          <a:bodyPr wrap="none" tIns="91440" bIns="91440" rtlCol="0" anchor="ctr" anchorCtr="0">
            <a:noAutofit/>
          </a:bodyPr>
          <a:lstStyle/>
          <a:p>
            <a:pPr algn="ctr"/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160465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5259230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required to cover </a:t>
            </a:r>
          </a:p>
          <a:p>
            <a:pPr>
              <a:lnSpc>
                <a:spcPct val="100000"/>
              </a:lnSpc>
            </a:pPr>
            <a:r>
              <a:rPr lang="en-GB" dirty="0"/>
              <a:t>combination of entry and exit points of every node.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Edges to cover – </a:t>
            </a:r>
          </a:p>
          <a:p>
            <a:pPr>
              <a:lnSpc>
                <a:spcPct val="100000"/>
              </a:lnSpc>
            </a:pPr>
            <a:r>
              <a:rPr lang="en-GB" dirty="0"/>
              <a:t>{ </a:t>
            </a:r>
            <a:r>
              <a:rPr lang="en-GB" strike="sngStrike" dirty="0"/>
              <a:t>{1, 3}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000"/>
                </a:solidFill>
              </a:rPr>
              <a:t>{1, 4}</a:t>
            </a:r>
            <a:r>
              <a:rPr lang="en-GB" dirty="0"/>
              <a:t>, </a:t>
            </a:r>
            <a:r>
              <a:rPr lang="en-GB" strike="sngStrike" dirty="0"/>
              <a:t>{2, 3}</a:t>
            </a:r>
            <a:r>
              <a:rPr lang="en-GB" dirty="0"/>
              <a:t>, {2, 4}, </a:t>
            </a:r>
            <a:r>
              <a:rPr lang="en-GB" strike="sngStrike" dirty="0"/>
              <a:t>{3, 5}</a:t>
            </a:r>
            <a:r>
              <a:rPr lang="en-GB" dirty="0"/>
              <a:t>, </a:t>
            </a:r>
            <a:r>
              <a:rPr lang="en-GB" strike="sngStrike" dirty="0"/>
              <a:t>{3, 6}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000"/>
                </a:solidFill>
              </a:rPr>
              <a:t>{4, 5}</a:t>
            </a:r>
            <a:r>
              <a:rPr lang="en-GB" dirty="0"/>
              <a:t>, {4, 6}, </a:t>
            </a:r>
            <a:r>
              <a:rPr lang="en-GB" strike="sngStrike" dirty="0"/>
              <a:t>{5, 7}</a:t>
            </a:r>
            <a:r>
              <a:rPr lang="en-GB" dirty="0"/>
              <a:t>, </a:t>
            </a:r>
            <a:r>
              <a:rPr lang="en-GB" strike="sngStrike" dirty="0"/>
              <a:t>{5, 8}</a:t>
            </a:r>
            <a:r>
              <a:rPr lang="en-GB" dirty="0"/>
              <a:t>, </a:t>
            </a:r>
            <a:r>
              <a:rPr lang="en-GB" strike="sngStrike" dirty="0"/>
              <a:t>{6, 7}</a:t>
            </a:r>
            <a:r>
              <a:rPr lang="en-GB" dirty="0"/>
              <a:t>, {6, 8}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1 – { 1, 3, 5, 7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2 – { 2, 3, 6, 7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3 – </a:t>
            </a:r>
            <a:r>
              <a:rPr lang="en-GB" dirty="0">
                <a:solidFill>
                  <a:srgbClr val="FFC91C"/>
                </a:solidFill>
              </a:rPr>
              <a:t>{ 1, 4, 5, 8 }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848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In/Out Edges</a:t>
            </a:r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5259230" cy="2858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Minimum number of paths required to cover </a:t>
            </a:r>
          </a:p>
          <a:p>
            <a:pPr>
              <a:lnSpc>
                <a:spcPct val="100000"/>
              </a:lnSpc>
            </a:pPr>
            <a:r>
              <a:rPr lang="en-GB" dirty="0"/>
              <a:t>combination of entry and exit points of every node.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Edges to cover – </a:t>
            </a:r>
          </a:p>
          <a:p>
            <a:pPr>
              <a:lnSpc>
                <a:spcPct val="100000"/>
              </a:lnSpc>
            </a:pPr>
            <a:r>
              <a:rPr lang="en-GB" dirty="0"/>
              <a:t>{ </a:t>
            </a:r>
            <a:r>
              <a:rPr lang="en-GB" strike="sngStrike" dirty="0"/>
              <a:t>{1, 3}</a:t>
            </a:r>
            <a:r>
              <a:rPr lang="en-GB" dirty="0"/>
              <a:t>, </a:t>
            </a:r>
            <a:r>
              <a:rPr lang="en-GB" strike="sngStrike" dirty="0"/>
              <a:t>{1, 4}</a:t>
            </a:r>
            <a:r>
              <a:rPr lang="en-GB" dirty="0"/>
              <a:t>, </a:t>
            </a:r>
            <a:r>
              <a:rPr lang="en-GB" strike="sngStrike" dirty="0"/>
              <a:t>{2, 3}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000"/>
                </a:solidFill>
              </a:rPr>
              <a:t>{2, 4}</a:t>
            </a:r>
            <a:r>
              <a:rPr lang="en-GB" dirty="0"/>
              <a:t>, </a:t>
            </a:r>
            <a:r>
              <a:rPr lang="en-GB" strike="sngStrike" dirty="0"/>
              <a:t>{3, 5},</a:t>
            </a:r>
            <a:r>
              <a:rPr lang="en-GB" dirty="0"/>
              <a:t> </a:t>
            </a:r>
            <a:r>
              <a:rPr lang="en-GB" strike="sngStrike" dirty="0"/>
              <a:t>{3, 6}</a:t>
            </a:r>
            <a:r>
              <a:rPr lang="en-GB" dirty="0"/>
              <a:t>, </a:t>
            </a:r>
            <a:r>
              <a:rPr lang="en-GB" strike="sngStrike" dirty="0"/>
              <a:t>{4, 5}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000"/>
                </a:solidFill>
              </a:rPr>
              <a:t>{4, 6}</a:t>
            </a:r>
            <a:r>
              <a:rPr lang="en-GB" dirty="0"/>
              <a:t>, </a:t>
            </a:r>
            <a:r>
              <a:rPr lang="en-GB" strike="sngStrike" dirty="0"/>
              <a:t>{5, 7}</a:t>
            </a:r>
            <a:r>
              <a:rPr lang="en-GB" dirty="0"/>
              <a:t>, </a:t>
            </a:r>
            <a:r>
              <a:rPr lang="en-GB" strike="sngStrike" dirty="0"/>
              <a:t>{5, 8}</a:t>
            </a:r>
            <a:r>
              <a:rPr lang="en-GB" dirty="0"/>
              <a:t>, </a:t>
            </a:r>
            <a:r>
              <a:rPr lang="en-GB" strike="sngStrike" dirty="0"/>
              <a:t>{6, 7}</a:t>
            </a:r>
            <a:r>
              <a:rPr lang="en-GB" dirty="0"/>
              <a:t>, </a:t>
            </a:r>
            <a:r>
              <a:rPr lang="en-GB" strike="sngStrike" dirty="0">
                <a:solidFill>
                  <a:srgbClr val="FFC000"/>
                </a:solidFill>
              </a:rPr>
              <a:t>{6, 8}</a:t>
            </a:r>
            <a:r>
              <a:rPr lang="en-GB" dirty="0"/>
              <a:t>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1 – { 1, 3, 5, 7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2 – { 2, 3, 6, 7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3 – { 1, 4, 5, 8 }</a:t>
            </a:r>
          </a:p>
          <a:p>
            <a:pPr>
              <a:lnSpc>
                <a:spcPct val="100000"/>
              </a:lnSpc>
            </a:pPr>
            <a:r>
              <a:rPr lang="en-GB" dirty="0"/>
              <a:t>Path 4 – </a:t>
            </a:r>
            <a:r>
              <a:rPr lang="en-GB" dirty="0">
                <a:solidFill>
                  <a:srgbClr val="FFC91C"/>
                </a:solidFill>
              </a:rPr>
              <a:t>{ 2, 4, 6, 8 }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755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Possible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Equivalent to </a:t>
            </a:r>
            <a:r>
              <a:rPr lang="en-GB" b="1" dirty="0"/>
              <a:t>path </a:t>
            </a:r>
            <a:r>
              <a:rPr lang="en-GB" dirty="0"/>
              <a:t>coverage. 	All possible control paths taken, including all loop paths taken zero, once, and multiple (ideally, maximum) items in path coverage technique.</a:t>
            </a:r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72755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Possible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Complete list of every path.</a:t>
            </a:r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6601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Possible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Complete list of every path.</a:t>
            </a:r>
          </a:p>
          <a:p>
            <a:r>
              <a:rPr lang="en-GB" dirty="0"/>
              <a:t>Paths – 2^4 = 16</a:t>
            </a:r>
          </a:p>
        </p:txBody>
      </p:sp>
      <p:sp>
        <p:nvSpPr>
          <p:cNvPr id="18" name="Diamond 17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20" name="Connector: Elbow 19"/>
          <p:cNvCxnSpPr>
            <a:stCxn id="19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9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9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24" name="Diamond 23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25" name="Connector: Elbow 24"/>
          <p:cNvCxnSpPr>
            <a:stCxn id="24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8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8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3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33851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Probabilistic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Size Definition – List of paths of an exact size, ordered by most to least probable.</a:t>
            </a:r>
          </a:p>
          <a:p>
            <a:endParaRPr lang="en-GB" dirty="0"/>
          </a:p>
          <a:p>
            <a:r>
              <a:rPr lang="en-GB" dirty="0"/>
              <a:t>Probability Definition – List of paths where the probability of the path is equal to or greater than the threshold chosen.</a:t>
            </a:r>
          </a:p>
        </p:txBody>
      </p:sp>
      <p:sp>
        <p:nvSpPr>
          <p:cNvPr id="5" name="Diamond 4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6" name="Diamond 5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7" name="Connector: Elbow 6"/>
          <p:cNvCxnSpPr>
            <a:stCxn id="6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/>
          <p:cNvCxnSpPr>
            <a:stCxn id="6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ctor: Elbow 8"/>
          <p:cNvCxnSpPr>
            <a:endCxn id="6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11" name="Diamond 10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12" name="Connector: Elbow 11"/>
          <p:cNvCxnSpPr>
            <a:stCxn id="11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stCxn id="11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stCxn id="5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5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10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10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51122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Consultant, Pre 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William.sault@ca.com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William Sault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3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735"/>
            <a:ext cx="8229600" cy="480131"/>
          </a:xfrm>
        </p:spPr>
        <p:txBody>
          <a:bodyPr/>
          <a:lstStyle/>
          <a:p>
            <a:r>
              <a:rPr lang="en-US" dirty="0"/>
              <a:t>Cheat Sheet</a:t>
            </a:r>
          </a:p>
        </p:txBody>
      </p:sp>
      <p:sp>
        <p:nvSpPr>
          <p:cNvPr id="41" name="Content Placeholder 1"/>
          <p:cNvSpPr txBox="1">
            <a:spLocks/>
          </p:cNvSpPr>
          <p:nvPr/>
        </p:nvSpPr>
        <p:spPr>
          <a:xfrm>
            <a:off x="1339850" y="2690903"/>
            <a:ext cx="5810250" cy="7888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9450" indent="-285750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Char char="–"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7900" indent="-228600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800" marR="0" indent="-228600" algn="l" defTabSz="4572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tabLst/>
              <a:defRPr sz="1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charset="2"/>
              <a:buNone/>
            </a:pPr>
            <a:endParaRPr lang="en-US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B1114C-E2AE-B549-B377-65B86432ED92}"/>
              </a:ext>
            </a:extLst>
          </p:cNvPr>
          <p:cNvCxnSpPr>
            <a:cxnSpLocks/>
          </p:cNvCxnSpPr>
          <p:nvPr/>
        </p:nvCxnSpPr>
        <p:spPr>
          <a:xfrm flipV="1">
            <a:off x="8074125" y="1076265"/>
            <a:ext cx="0" cy="301534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4D248F-AF44-D84E-96BA-B510BE33A1E5}"/>
              </a:ext>
            </a:extLst>
          </p:cNvPr>
          <p:cNvSpPr txBox="1"/>
          <p:nvPr/>
        </p:nvSpPr>
        <p:spPr>
          <a:xfrm>
            <a:off x="8309008" y="4314988"/>
            <a:ext cx="298383" cy="16013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1200" dirty="0"/>
              <a:t>Depends on inputs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270671-3270-F24D-A079-4A5A06145369}"/>
              </a:ext>
            </a:extLst>
          </p:cNvPr>
          <p:cNvSpPr/>
          <p:nvPr/>
        </p:nvSpPr>
        <p:spPr>
          <a:xfrm>
            <a:off x="8171848" y="1418643"/>
            <a:ext cx="972151" cy="1959823"/>
          </a:xfrm>
          <a:prstGeom prst="rect">
            <a:avLst/>
          </a:prstGeom>
          <a:noFill/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sz="1400" kern="0" dirty="0">
                <a:latin typeface="Calibri"/>
                <a:cs typeface="Arial Unicode MS" pitchFamily="34" charset="-128"/>
              </a:rPr>
              <a:t>Number </a:t>
            </a:r>
          </a:p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sz="1400" kern="0" dirty="0">
                <a:latin typeface="Calibri"/>
                <a:cs typeface="Arial Unicode MS" pitchFamily="34" charset="-128"/>
              </a:rPr>
              <a:t>of test cases generated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Arial Unicode MS" pitchFamily="34" charset="-12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581A4C-3313-3F4E-8735-F342647B4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23655"/>
              </p:ext>
            </p:extLst>
          </p:nvPr>
        </p:nvGraphicFramePr>
        <p:xfrm>
          <a:off x="457200" y="891821"/>
          <a:ext cx="7422444" cy="3341512"/>
        </p:xfrm>
        <a:graphic>
          <a:graphicData uri="http://schemas.openxmlformats.org/drawingml/2006/table">
            <a:tbl>
              <a:tblPr/>
              <a:tblGrid>
                <a:gridCol w="938562">
                  <a:extLst>
                    <a:ext uri="{9D8B030D-6E8A-4147-A177-3AD203B41FA5}">
                      <a16:colId xmlns:a16="http://schemas.microsoft.com/office/drawing/2014/main" val="876960928"/>
                    </a:ext>
                  </a:extLst>
                </a:gridCol>
                <a:gridCol w="3033413">
                  <a:extLst>
                    <a:ext uri="{9D8B030D-6E8A-4147-A177-3AD203B41FA5}">
                      <a16:colId xmlns:a16="http://schemas.microsoft.com/office/drawing/2014/main" val="972322319"/>
                    </a:ext>
                  </a:extLst>
                </a:gridCol>
                <a:gridCol w="3450469">
                  <a:extLst>
                    <a:ext uri="{9D8B030D-6E8A-4147-A177-3AD203B41FA5}">
                      <a16:colId xmlns:a16="http://schemas.microsoft.com/office/drawing/2014/main" val="2279080820"/>
                    </a:ext>
                  </a:extLst>
                </a:gridCol>
              </a:tblGrid>
              <a:tr h="29985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84848"/>
                          </a:solidFill>
                          <a:effectLst/>
                          <a:latin typeface="Calibri" panose="020F0502020204030204" pitchFamily="34" charset="0"/>
                        </a:rPr>
                        <a:t>Optimization</a:t>
                      </a:r>
                      <a:endParaRPr lang="en-US" sz="1200">
                        <a:solidFill>
                          <a:srgbClr val="4848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484848"/>
                          </a:solidFill>
                          <a:effectLst/>
                          <a:latin typeface="Calibri" panose="020F0502020204030204" pitchFamily="34" charset="0"/>
                        </a:rPr>
                        <a:t>Summary</a:t>
                      </a:r>
                      <a:endParaRPr lang="en-US" sz="1200" dirty="0">
                        <a:solidFill>
                          <a:srgbClr val="4848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484848"/>
                          </a:solidFill>
                          <a:effectLst/>
                          <a:latin typeface="Calibri" panose="020F0502020204030204" pitchFamily="34" charset="0"/>
                        </a:rPr>
                        <a:t>In the real world</a:t>
                      </a:r>
                      <a:endParaRPr lang="en-US" sz="1200" dirty="0">
                        <a:solidFill>
                          <a:srgbClr val="4848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156081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All Possible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Test everything - Give every test case possible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Exhaustive testing of a feature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486585"/>
                  </a:ext>
                </a:extLst>
              </a:tr>
              <a:tr h="8158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All Pairs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Test every combination of arrows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Generate a complete set of permutations (ideal for data).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Pair testing, Exhaustive testing,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613089"/>
                  </a:ext>
                </a:extLst>
              </a:tr>
              <a:tr h="54204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All In/out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Smaller subset of All pairs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Will generate a smaller set of permutations based on node proximity (ideal for large sets of data).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821238"/>
                  </a:ext>
                </a:extLst>
              </a:tr>
              <a:tr h="54204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All Edges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A test set which will include all arrows/edges in the diagram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Will generate a minimal functional test set. Great for regression or complex end to end tests 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46515"/>
                  </a:ext>
                </a:extLst>
              </a:tr>
              <a:tr h="54204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All Nodes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A test set that will include every block in the flow once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Basic Smoke or End to End tests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198355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Probabilistic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Use probabilities to generate test cases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0343A"/>
                          </a:solidFill>
                          <a:effectLst/>
                          <a:latin typeface="Calibri" panose="020F0502020204030204" pitchFamily="34" charset="0"/>
                        </a:rPr>
                        <a:t>Risk based testing</a:t>
                      </a:r>
                    </a:p>
                  </a:txBody>
                  <a:tcPr marL="33981" marR="33981" marT="22654" marB="2265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00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99732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735"/>
            <a:ext cx="8229600" cy="480131"/>
          </a:xfrm>
        </p:spPr>
        <p:txBody>
          <a:bodyPr/>
          <a:lstStyle/>
          <a:p>
            <a:r>
              <a:rPr lang="en-US" dirty="0"/>
              <a:t>Test Coverage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1"/>
              <p:cNvSpPr txBox="1">
                <a:spLocks/>
              </p:cNvSpPr>
              <p:nvPr/>
            </p:nvSpPr>
            <p:spPr>
              <a:xfrm>
                <a:off x="457200" y="1205003"/>
                <a:ext cx="8229600" cy="244388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lnSpc>
                    <a:spcPts val="288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1"/>
                  </a:buClr>
                  <a:buFont typeface="Wingdings" charset="2"/>
                  <a:buChar char="§"/>
                  <a:defRPr sz="24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79450" indent="-285750" algn="l" defTabSz="457200" rtl="0" eaLnBrk="1" latinLnBrk="0" hangingPunct="1">
                  <a:lnSpc>
                    <a:spcPts val="22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/>
                  <a:buChar char="–"/>
                  <a:defRPr sz="2000" b="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7900" indent="-228600" algn="l" defTabSz="457200" rtl="0" eaLnBrk="1" latinLnBrk="0" hangingPunct="1">
                  <a:lnSpc>
                    <a:spcPts val="22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Font typeface="Wingdings" charset="2"/>
                  <a:buChar char="§"/>
                  <a:defRPr sz="1800" b="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20800" marR="0" indent="-228600" algn="l" defTabSz="457200" rtl="0" eaLnBrk="1" fontAlgn="auto" latinLnBrk="0" hangingPunct="1">
                  <a:lnSpc>
                    <a:spcPts val="22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Tx/>
                  <a:buFont typeface="Arial"/>
                  <a:buChar char="–"/>
                  <a:tabLst/>
                  <a:defRPr sz="16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28600" algn="l" defTabSz="457200" rtl="0" eaLnBrk="1" latinLnBrk="0" hangingPunct="1">
                  <a:lnSpc>
                    <a:spcPts val="22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Font typeface="Wingdings" charset="2"/>
                  <a:buChar char="§"/>
                  <a:tabLst/>
                  <a:defRPr sz="1400" b="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Wingdings" charset="2"/>
                  <a:buNone/>
                </a:pPr>
                <a:r>
                  <a:rPr lang="en-US" sz="1800" dirty="0"/>
                  <a:t>First lets make sure we know what coverage means.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𝐶𝑜𝑣𝑒𝑟𝑎𝑔𝑒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𝑐𝑜𝑣𝑒𝑟𝑎𝑔𝑒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𝑖𝑡𝑒𝑚𝑠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𝑒𝑥𝑒𝑟𝑐𝑖𝑠𝑒𝑑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𝑐𝑜𝑣𝑒𝑟𝑎𝑔𝑒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𝑖𝑡𝑒𝑚𝑠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Font typeface="Wingdings" charset="2"/>
                  <a:buNone/>
                </a:pPr>
                <a:r>
                  <a:rPr lang="en-US" sz="1800" dirty="0"/>
                  <a:t>where the coverage items are defined by the user. </a:t>
                </a:r>
              </a:p>
            </p:txBody>
          </p:sp>
        </mc:Choice>
        <mc:Fallback xmlns="">
          <p:sp>
            <p:nvSpPr>
              <p:cNvPr id="4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05003"/>
                <a:ext cx="8229600" cy="2443889"/>
              </a:xfrm>
              <a:prstGeom prst="rect">
                <a:avLst/>
              </a:prstGeom>
              <a:blipFill>
                <a:blip r:embed="rId2"/>
                <a:stretch>
                  <a:fillRect l="-617" t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ontent Placeholder 1"/>
          <p:cNvSpPr txBox="1">
            <a:spLocks/>
          </p:cNvSpPr>
          <p:nvPr/>
        </p:nvSpPr>
        <p:spPr>
          <a:xfrm>
            <a:off x="1339850" y="2690903"/>
            <a:ext cx="5810250" cy="7888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9450" indent="-285750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Char char="–"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7900" indent="-228600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800" marR="0" indent="-228600" algn="l" defTabSz="4572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tabLst/>
              <a:defRPr sz="1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charset="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78435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Nodes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Diamond 18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20" name="Diamond 19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7" name="Connector: Elbow 6"/>
          <p:cNvCxnSpPr>
            <a:stCxn id="20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20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endCxn id="20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58" name="Diamond 57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60" name="Connector: Elbow 59"/>
          <p:cNvCxnSpPr>
            <a:stCxn id="58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8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19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/>
          <p:cNvCxnSpPr>
            <a:stCxn id="19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/>
          <p:cNvCxnSpPr>
            <a:stCxn id="56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/>
          <p:cNvCxnSpPr>
            <a:stCxn id="56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7054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Nodes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Minimum number of paths required to include every node in the diagram at least once.</a:t>
            </a:r>
          </a:p>
        </p:txBody>
      </p:sp>
      <p:sp>
        <p:nvSpPr>
          <p:cNvPr id="19" name="Diamond 18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20" name="Diamond 19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7" name="Connector: Elbow 6"/>
          <p:cNvCxnSpPr>
            <a:stCxn id="20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20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endCxn id="20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58" name="Diamond 57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noFill/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60" name="Connector: Elbow 59"/>
          <p:cNvCxnSpPr>
            <a:stCxn id="58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8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19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/>
          <p:cNvCxnSpPr>
            <a:stCxn id="19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/>
          <p:cNvCxnSpPr>
            <a:stCxn id="56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/>
          <p:cNvCxnSpPr>
            <a:stCxn id="56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615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8318"/>
            <a:ext cx="2949178" cy="424732"/>
          </a:xfrm>
        </p:spPr>
        <p:txBody>
          <a:bodyPr/>
          <a:lstStyle/>
          <a:p>
            <a:r>
              <a:rPr lang="en-GB" dirty="0"/>
              <a:t>All Nodes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Minimum number of paths required to include every node in the diagram at least once.</a:t>
            </a:r>
          </a:p>
          <a:p>
            <a:r>
              <a:rPr lang="en-GB" dirty="0"/>
              <a:t>Nodes to cover { A, B, C D }</a:t>
            </a:r>
          </a:p>
        </p:txBody>
      </p:sp>
      <p:sp>
        <p:nvSpPr>
          <p:cNvPr id="65" name="Diamond 64"/>
          <p:cNvSpPr/>
          <p:nvPr/>
        </p:nvSpPr>
        <p:spPr>
          <a:xfrm>
            <a:off x="6382513" y="1572738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solidFill>
              <a:srgbClr val="FFC91C"/>
            </a:solidFill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B</a:t>
            </a:r>
          </a:p>
        </p:txBody>
      </p:sp>
      <p:sp>
        <p:nvSpPr>
          <p:cNvPr id="66" name="Diamond 65"/>
          <p:cNvSpPr/>
          <p:nvPr/>
        </p:nvSpPr>
        <p:spPr>
          <a:xfrm>
            <a:off x="6382513" y="45331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solidFill>
              <a:srgbClr val="FFC91C"/>
            </a:solidFill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latin typeface="Calibri"/>
                <a:cs typeface="Arial Unicode MS" pitchFamily="34" charset="-128"/>
              </a:rPr>
              <a:t>Decision A</a:t>
            </a:r>
          </a:p>
        </p:txBody>
      </p:sp>
      <p:cxnSp>
        <p:nvCxnSpPr>
          <p:cNvPr id="67" name="Connector: Elbow 66"/>
          <p:cNvCxnSpPr>
            <a:stCxn id="66" idx="1"/>
          </p:cNvCxnSpPr>
          <p:nvPr/>
        </p:nvCxnSpPr>
        <p:spPr>
          <a:xfrm rot="10800000" flipH="1" flipV="1">
            <a:off x="6382512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/>
          <p:cNvCxnSpPr>
            <a:stCxn id="66" idx="3"/>
          </p:cNvCxnSpPr>
          <p:nvPr/>
        </p:nvCxnSpPr>
        <p:spPr>
          <a:xfrm flipH="1">
            <a:off x="7324585" y="859377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/>
          <p:cNvCxnSpPr>
            <a:endCxn id="66" idx="0"/>
          </p:cNvCxnSpPr>
          <p:nvPr/>
        </p:nvCxnSpPr>
        <p:spPr>
          <a:xfrm rot="16200000" flipH="1">
            <a:off x="6894010" y="336761"/>
            <a:ext cx="233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6382513" y="3811591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solidFill>
              <a:srgbClr val="FFC91C"/>
            </a:solidFill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D</a:t>
            </a:r>
          </a:p>
        </p:txBody>
      </p:sp>
      <p:sp>
        <p:nvSpPr>
          <p:cNvPr id="71" name="Diamond 70"/>
          <p:cNvSpPr/>
          <p:nvPr/>
        </p:nvSpPr>
        <p:spPr>
          <a:xfrm>
            <a:off x="6382513" y="2692165"/>
            <a:ext cx="1256096" cy="812132"/>
          </a:xfrm>
          <a:prstGeom prst="diamond">
            <a:avLst/>
          </a:prstGeom>
          <a:solidFill>
            <a:srgbClr val="529AAD"/>
          </a:solidFill>
          <a:ln w="38100" cap="flat" cmpd="sng" algn="ctr">
            <a:solidFill>
              <a:srgbClr val="FFC91C"/>
            </a:solidFill>
            <a:prstDash val="solid"/>
          </a:ln>
          <a:effectLst/>
        </p:spPr>
        <p:txBody>
          <a:bodyPr vert="horz" lIns="68580" tIns="68580" rIns="68580" bIns="68580" rtlCol="0" anchor="ctr"/>
          <a:lstStyle/>
          <a:p>
            <a:pPr algn="ctr" defTabSz="685800">
              <a:lnSpc>
                <a:spcPts val="1290"/>
              </a:lnSpc>
              <a:buClr>
                <a:srgbClr val="FFFFFF"/>
              </a:buClr>
            </a:pPr>
            <a:r>
              <a:rPr lang="en-GB" sz="900" kern="0" dirty="0">
                <a:solidFill>
                  <a:srgbClr val="FFFFFF"/>
                </a:solidFill>
                <a:cs typeface="Arial Unicode MS" pitchFamily="34" charset="-128"/>
              </a:rPr>
              <a:t>Decision C</a:t>
            </a:r>
          </a:p>
        </p:txBody>
      </p:sp>
      <p:cxnSp>
        <p:nvCxnSpPr>
          <p:cNvPr id="72" name="Connector: Elbow 71"/>
          <p:cNvCxnSpPr>
            <a:stCxn id="71" idx="1"/>
          </p:cNvCxnSpPr>
          <p:nvPr/>
        </p:nvCxnSpPr>
        <p:spPr>
          <a:xfrm rot="10800000" flipH="1" flipV="1">
            <a:off x="6382512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/>
          <p:cNvCxnSpPr>
            <a:stCxn id="71" idx="3"/>
          </p:cNvCxnSpPr>
          <p:nvPr/>
        </p:nvCxnSpPr>
        <p:spPr>
          <a:xfrm flipH="1">
            <a:off x="7324585" y="3098230"/>
            <a:ext cx="314024" cy="902312"/>
          </a:xfrm>
          <a:prstGeom prst="bentConnector4">
            <a:avLst>
              <a:gd name="adj1" fmla="val -54598"/>
              <a:gd name="adj2" fmla="val 725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/>
          <p:cNvCxnSpPr>
            <a:stCxn id="65" idx="1"/>
          </p:cNvCxnSpPr>
          <p:nvPr/>
        </p:nvCxnSpPr>
        <p:spPr>
          <a:xfrm rot="10800000" flipH="1" flipV="1">
            <a:off x="6382512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/>
          <p:cNvCxnSpPr>
            <a:stCxn id="65" idx="3"/>
          </p:cNvCxnSpPr>
          <p:nvPr/>
        </p:nvCxnSpPr>
        <p:spPr>
          <a:xfrm flipH="1">
            <a:off x="7324585" y="1978804"/>
            <a:ext cx="314024" cy="915398"/>
          </a:xfrm>
          <a:prstGeom prst="bentConnector4">
            <a:avLst>
              <a:gd name="adj1" fmla="val -54598"/>
              <a:gd name="adj2" fmla="val 72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/>
          <p:cNvCxnSpPr>
            <a:stCxn id="70" idx="1"/>
          </p:cNvCxnSpPr>
          <p:nvPr/>
        </p:nvCxnSpPr>
        <p:spPr>
          <a:xfrm rot="10800000" flipV="1">
            <a:off x="6209950" y="4217657"/>
            <a:ext cx="1725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/>
          <p:cNvCxnSpPr>
            <a:stCxn id="70" idx="3"/>
          </p:cNvCxnSpPr>
          <p:nvPr/>
        </p:nvCxnSpPr>
        <p:spPr>
          <a:xfrm>
            <a:off x="7638609" y="4217658"/>
            <a:ext cx="156862" cy="40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89072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795471" y="94297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89072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811170" y="2064528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89072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95471" y="318395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889072" y="4197645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95471" y="4197644"/>
            <a:ext cx="320879" cy="408193"/>
          </a:xfrm>
          <a:prstGeom prst="rect">
            <a:avLst/>
          </a:prstGeom>
          <a:noFill/>
        </p:spPr>
        <p:txBody>
          <a:bodyPr wrap="none" tIns="68580" bIns="68580" rtlCol="0" anchor="ctr" anchorCtr="0">
            <a:noAutofit/>
          </a:bodyPr>
          <a:lstStyle/>
          <a:p>
            <a:pPr algn="ctr"/>
            <a:r>
              <a:rPr lang="en-GB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30959851"/>
      </p:ext>
    </p:extLst>
  </p:cSld>
  <p:clrMapOvr>
    <a:masterClrMapping/>
  </p:clrMapOvr>
</p:sld>
</file>

<file path=ppt/theme/theme1.xml><?xml version="1.0" encoding="utf-8"?>
<a:theme xmlns:a="http://schemas.openxmlformats.org/drawingml/2006/main" name="CA_Event">
  <a:themeElements>
    <a:clrScheme name="CA Technologies">
      <a:dk1>
        <a:srgbClr val="20343A"/>
      </a:dk1>
      <a:lt1>
        <a:srgbClr val="FFFFFF"/>
      </a:lt1>
      <a:dk2>
        <a:srgbClr val="D0D8D8"/>
      </a:dk2>
      <a:lt2>
        <a:srgbClr val="58676D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53BBD4"/>
      </a:hlink>
      <a:folHlink>
        <a:srgbClr val="53BB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_Corp_and_Event_Template_16x9.potx [Read-Only]" id="{3AACB0B6-DD6D-4171-81D4-1EA3E93BBB1C}" vid="{E41A5A19-CE05-475D-9F6D-F68145FBFF80}"/>
    </a:ext>
  </a:extLst>
</a:theme>
</file>

<file path=ppt/theme/theme2.xml><?xml version="1.0" encoding="utf-8"?>
<a:theme xmlns:a="http://schemas.openxmlformats.org/drawingml/2006/main" name="Corp and Event Divider">
  <a:themeElements>
    <a:clrScheme name="CA Technologies">
      <a:dk1>
        <a:srgbClr val="20343A"/>
      </a:dk1>
      <a:lt1>
        <a:srgbClr val="FFFFFF"/>
      </a:lt1>
      <a:dk2>
        <a:srgbClr val="D0D8D8"/>
      </a:dk2>
      <a:lt2>
        <a:srgbClr val="58676D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53BBD4"/>
      </a:hlink>
      <a:folHlink>
        <a:srgbClr val="53BB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_Corp_and_Event_Template_16x9.potx [Read-Only]" id="{3AACB0B6-DD6D-4171-81D4-1EA3E93BBB1C}" vid="{3369EB25-9DDC-4A98-9731-570340A5CDC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Format xmlns="05f30027-ee48-4e27-9220-f2cd5eea7137">Office Templates</Format>
    <Template_x0020_Type xmlns="05f30027-ee48-4e27-9220-f2cd5eea7137">PowerPoint</Template_x0020_Type>
    <SharedWithUsers xmlns="c8d72d38-01c7-478f-9d17-b4abdd9faf2f">
      <UserInfo>
        <DisplayName>Torchetti, Luca</DisplayName>
        <AccountId>3212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A2EAAD2A8D84C99E208EBB3CF8084" ma:contentTypeVersion="4" ma:contentTypeDescription="Create a new document." ma:contentTypeScope="" ma:versionID="083ea4e3b3543d89bdf1dda401011d9c">
  <xsd:schema xmlns:xsd="http://www.w3.org/2001/XMLSchema" xmlns:xs="http://www.w3.org/2001/XMLSchema" xmlns:p="http://schemas.microsoft.com/office/2006/metadata/properties" xmlns:ns1="http://schemas.microsoft.com/sharepoint/v3" xmlns:ns2="05f30027-ee48-4e27-9220-f2cd5eea7137" xmlns:ns3="c8d72d38-01c7-478f-9d17-b4abdd9faf2f" targetNamespace="http://schemas.microsoft.com/office/2006/metadata/properties" ma:root="true" ma:fieldsID="168295edc6b8740e46688f84b4e7ef45" ns1:_="" ns2:_="" ns3:_="">
    <xsd:import namespace="http://schemas.microsoft.com/sharepoint/v3"/>
    <xsd:import namespace="05f30027-ee48-4e27-9220-f2cd5eea7137"/>
    <xsd:import namespace="c8d72d38-01c7-478f-9d17-b4abdd9faf2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Format"/>
                <xsd:element ref="ns2:Template_x0020_Typ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30027-ee48-4e27-9220-f2cd5eea7137" elementFormDefault="qualified">
    <xsd:import namespace="http://schemas.microsoft.com/office/2006/documentManagement/types"/>
    <xsd:import namespace="http://schemas.microsoft.com/office/infopath/2007/PartnerControls"/>
    <xsd:element name="Format" ma:index="10" ma:displayName="Category" ma:format="Dropdown" ma:internalName="Format">
      <xsd:simpleType>
        <xsd:restriction base="dms:Choice">
          <xsd:enumeration value="Office Templates"/>
          <xsd:enumeration value="Fonts"/>
          <xsd:enumeration value="e-Templates"/>
          <xsd:enumeration value="Guidelines"/>
          <xsd:enumeration value="Holiday Cards"/>
          <xsd:enumeration value="Presentations"/>
          <xsd:enumeration value="Stationery"/>
          <xsd:enumeration value="Outlook"/>
          <xsd:enumeration value="Collateral"/>
          <xsd:enumeration value="Employee Communications"/>
          <xsd:enumeration value="DVD &amp; CD Labels"/>
          <xsd:enumeration value="Reports"/>
          <xsd:enumeration value="Assets"/>
        </xsd:restriction>
      </xsd:simpleType>
    </xsd:element>
    <xsd:element name="Template_x0020_Type" ma:index="11" nillable="true" ma:displayName="Template Type" ma:format="Dropdown" ma:internalName="Template_x0020_Type" ma:readOnly="false">
      <xsd:simpleType>
        <xsd:restriction base="dms:Choice">
          <xsd:enumeration value="Word"/>
          <xsd:enumeration value="PowerPoint"/>
          <xsd:enumeration value="Emai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72d38-01c7-478f-9d17-b4abdd9faf2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2CC052-CE5D-436A-98C4-635E6B3B544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0B3489D-5912-4CD1-9226-8433DFA2481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05f30027-ee48-4e27-9220-f2cd5eea7137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c8d72d38-01c7-478f-9d17-b4abdd9faf2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B37E0C-3142-43B1-84CF-C477273B2BB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8E8E8E7-2605-4FB3-BDE7-0406DA4B1D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5f30027-ee48-4e27-9220-f2cd5eea7137"/>
    <ds:schemaRef ds:uri="c8d72d38-01c7-478f-9d17-b4abdd9faf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32403</TotalTime>
  <Words>3732</Words>
  <Application>Microsoft Macintosh PowerPoint</Application>
  <PresentationFormat>On-screen Show (16:9)</PresentationFormat>
  <Paragraphs>750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 Unicode MS</vt:lpstr>
      <vt:lpstr>Arial</vt:lpstr>
      <vt:lpstr>Calibri</vt:lpstr>
      <vt:lpstr>Cambria Math</vt:lpstr>
      <vt:lpstr>Wingdings</vt:lpstr>
      <vt:lpstr>CA_Event</vt:lpstr>
      <vt:lpstr>Corp and Event Divider</vt:lpstr>
      <vt:lpstr>Coverage, What’s Best?</vt:lpstr>
      <vt:lpstr>Agenda</vt:lpstr>
      <vt:lpstr>Optimization Types</vt:lpstr>
      <vt:lpstr>PowerPoint Presentation</vt:lpstr>
      <vt:lpstr>Cheat Sheet</vt:lpstr>
      <vt:lpstr>Test Coverage</vt:lpstr>
      <vt:lpstr>All Nodes</vt:lpstr>
      <vt:lpstr>All Nodes</vt:lpstr>
      <vt:lpstr>All Nodes</vt:lpstr>
      <vt:lpstr>All Nodes</vt:lpstr>
      <vt:lpstr>All Edges</vt:lpstr>
      <vt:lpstr>All Edges</vt:lpstr>
      <vt:lpstr>All Edges</vt:lpstr>
      <vt:lpstr>All Edges</vt:lpstr>
      <vt:lpstr>All Edges</vt:lpstr>
      <vt:lpstr>All Pairs Edges</vt:lpstr>
      <vt:lpstr>All Pairs Edges</vt:lpstr>
      <vt:lpstr>All Pairs Edges</vt:lpstr>
      <vt:lpstr>All Pairs Edges</vt:lpstr>
      <vt:lpstr>All Pairs Edges</vt:lpstr>
      <vt:lpstr>All Pairs Edges</vt:lpstr>
      <vt:lpstr>All Pairs Edges</vt:lpstr>
      <vt:lpstr>All Pairs Edges</vt:lpstr>
      <vt:lpstr>All In/Out Edges</vt:lpstr>
      <vt:lpstr>All In/Out Edges</vt:lpstr>
      <vt:lpstr>All In/Out Edges</vt:lpstr>
      <vt:lpstr>All In/Out Edges</vt:lpstr>
      <vt:lpstr>All In/Out Edges</vt:lpstr>
      <vt:lpstr>All In/Out Edges</vt:lpstr>
      <vt:lpstr>All In/Out Edges</vt:lpstr>
      <vt:lpstr>All In/Out Edges</vt:lpstr>
      <vt:lpstr>All In/Out Edges</vt:lpstr>
      <vt:lpstr>All In/Out Edges</vt:lpstr>
      <vt:lpstr>All In/Out Edges</vt:lpstr>
      <vt:lpstr>All In/Out Edges</vt:lpstr>
      <vt:lpstr>All In/Out Edges</vt:lpstr>
      <vt:lpstr>All In/Out Edges</vt:lpstr>
      <vt:lpstr>All In/Out Edges</vt:lpstr>
      <vt:lpstr>All In/Out Edges</vt:lpstr>
      <vt:lpstr>All In/Out Edges</vt:lpstr>
      <vt:lpstr>All In/Out Edges</vt:lpstr>
      <vt:lpstr>All Possible</vt:lpstr>
      <vt:lpstr>All Possible</vt:lpstr>
      <vt:lpstr>All Possible</vt:lpstr>
      <vt:lpstr>Probabilistic</vt:lpstr>
      <vt:lpstr>PowerPoint Presentation</vt:lpstr>
    </vt:vector>
  </TitlesOfParts>
  <Company>Toshiba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Corporate PowerPoint Template - Widescreen - 16x9</dc:title>
  <dc:creator>Mark Quattrocchi</dc:creator>
  <cp:lastModifiedBy>Sault, William</cp:lastModifiedBy>
  <cp:revision>618</cp:revision>
  <dcterms:created xsi:type="dcterms:W3CDTF">2013-08-28T21:16:52Z</dcterms:created>
  <dcterms:modified xsi:type="dcterms:W3CDTF">2018-05-04T07:05:09Z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0x01010092BA2EAAD2A8D84C99E208EBB3CF8084</vt:lpwstr>
  </property>
  <property fmtid="{D5CDD505-2E9C-101B-9397-08002B2CF9AE}" pid="3" name="Order">
    <vt:r8>33900</vt:r8>
  </property>
  <property fmtid="{D5CDD505-2E9C-101B-9397-08002B2CF9AE}" pid="4" name="f3ef05008f5c47ed945cb3972d501d34">
    <vt:lpwstr>Global (All)|2653d4d8-fc9f-450e-8ead-a4fb4448f331</vt:lpwstr>
  </property>
  <property fmtid="{D5CDD505-2E9C-101B-9397-08002B2CF9AE}" pid="5" name="b5a8983b3d0a43298f04595197d676ef">
    <vt:lpwstr>Secondary|fe184a4a-0676-4fe8-b30e-fc872b7e68bd</vt:lpwstr>
  </property>
  <property fmtid="{D5CDD505-2E9C-101B-9397-08002B2CF9AE}" pid="6" name="TaxCatchAll">
    <vt:lpwstr>4;#English|ba47a43d-b3eb-4355-b2f6-475b364557e3;#3;#Global (All)|2653d4d8-fc9f-450e-8ead-a4fb4448f331;#2;#Secondary|fe184a4a-0676-4fe8-b30e-fc872b7e68bd;#1;#Company Data|5bab93c5-d04b-4c34-a019-2bb170cba85d</vt:lpwstr>
  </property>
  <property fmtid="{D5CDD505-2E9C-101B-9397-08002B2CF9AE}" pid="7" name="eac2fd8918474fbf8d5df3abf268b857">
    <vt:lpwstr>English|ba47a43d-b3eb-4355-b2f6-475b364557e3</vt:lpwstr>
  </property>
  <property fmtid="{D5CDD505-2E9C-101B-9397-08002B2CF9AE}" pid="8" name="iecab73df2ce4188937826d98af6841f">
    <vt:lpwstr>Company Data|5bab93c5-d04b-4c34-a019-2bb170cba85d</vt:lpwstr>
  </property>
  <property fmtid="{D5CDD505-2E9C-101B-9397-08002B2CF9AE}" pid="9" name="GEO">
    <vt:lpwstr>3;#Global (All)|2653d4d8-fc9f-450e-8ead-a4fb4448f331</vt:lpwstr>
  </property>
  <property fmtid="{D5CDD505-2E9C-101B-9397-08002B2CF9AE}" pid="10" name="RecordType">
    <vt:lpwstr>2;#Secondary|fe184a4a-0676-4fe8-b30e-fc872b7e68bd</vt:lpwstr>
  </property>
  <property fmtid="{D5CDD505-2E9C-101B-9397-08002B2CF9AE}" pid="11" name="Confidentiality">
    <vt:lpwstr>1;#Company Data|5bab93c5-d04b-4c34-a019-2bb170cba85d</vt:lpwstr>
  </property>
  <property fmtid="{D5CDD505-2E9C-101B-9397-08002B2CF9AE}" pid="12" name="CALanguage">
    <vt:lpwstr>4;#English|ba47a43d-b3eb-4355-b2f6-475b364557e3</vt:lpwstr>
  </property>
  <property fmtid="{D5CDD505-2E9C-101B-9397-08002B2CF9AE}" pid="13" name="_dlc_DocId">
    <vt:lpwstr>ME4JTN3FEFVX-1225302172-339</vt:lpwstr>
  </property>
  <property fmtid="{D5CDD505-2E9C-101B-9397-08002B2CF9AE}" pid="14" name="_dlc_DocIdUrl">
    <vt:lpwstr>https://caone.sharepoint.com/sites/marketing/brandcenter/_layouts/15/DocIdRedir.aspx?ID=ME4JTN3FEFVX-1225302172-339, ME4JTN3FEFVX-1225302172-339</vt:lpwstr>
  </property>
  <property fmtid="{D5CDD505-2E9C-101B-9397-08002B2CF9AE}" pid="15" name="_dlc_DocIdItemGuid">
    <vt:lpwstr>db1a63af-1377-4088-ad99-397804d37a07</vt:lpwstr>
  </property>
</Properties>
</file>