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charset="1" panose="00000000000000000000"/>
      <p:regular r:id="rId17"/>
    </p:embeddedFont>
    <p:embeddedFont>
      <p:font typeface="TT Octosquares Compressed" charset="1" panose="02010001040000080307"/>
      <p:regular r:id="rId18"/>
    </p:embeddedFont>
    <p:embeddedFont>
      <p:font typeface="Canva Sans" charset="1" panose="020B0503030501040103"/>
      <p:regular r:id="rId19"/>
    </p:embeddedFont>
    <p:embeddedFont>
      <p:font typeface="Open Sans Bold" charset="1" panose="00000000000000000000"/>
      <p:regular r:id="rId20"/>
    </p:embeddedFont>
    <p:embeddedFont>
      <p:font typeface="Canva Sans Bold" charset="1" panose="020B08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602972" y="458184"/>
            <a:ext cx="300231" cy="420170"/>
          </a:xfrm>
          <a:custGeom>
            <a:avLst/>
            <a:gdLst/>
            <a:ahLst/>
            <a:cxnLst/>
            <a:rect r="r" b="b" t="t" l="l"/>
            <a:pathLst>
              <a:path h="420170" w="300231">
                <a:moveTo>
                  <a:pt x="0" y="0"/>
                </a:moveTo>
                <a:lnTo>
                  <a:pt x="300231" y="0"/>
                </a:lnTo>
                <a:lnTo>
                  <a:pt x="300231" y="420170"/>
                </a:lnTo>
                <a:lnTo>
                  <a:pt x="0" y="4201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039108" y="489099"/>
            <a:ext cx="5091641" cy="389256"/>
          </a:xfrm>
          <a:prstGeom prst="rect">
            <a:avLst/>
          </a:prstGeom>
        </p:spPr>
        <p:txBody>
          <a:bodyPr anchor="t" rtlCol="false" tIns="0" lIns="0" bIns="0" rIns="0">
            <a:spAutoFit/>
          </a:bodyPr>
          <a:lstStyle/>
          <a:p>
            <a:pPr algn="l">
              <a:lnSpc>
                <a:spcPts val="3219"/>
              </a:lnSpc>
              <a:spcBef>
                <a:spcPct val="0"/>
              </a:spcBef>
            </a:pPr>
            <a:r>
              <a:rPr lang="en-US" sz="2299">
                <a:solidFill>
                  <a:srgbClr val="FFFFFF"/>
                </a:solidFill>
                <a:latin typeface="Open Sans"/>
                <a:ea typeface="Open Sans"/>
                <a:cs typeface="Open Sans"/>
                <a:sym typeface="Open Sans"/>
              </a:rPr>
              <a:t>TEAM VISUALIZE</a:t>
            </a:r>
          </a:p>
        </p:txBody>
      </p:sp>
      <p:sp>
        <p:nvSpPr>
          <p:cNvPr name="TextBox 9" id="9"/>
          <p:cNvSpPr txBox="true"/>
          <p:nvPr/>
        </p:nvSpPr>
        <p:spPr>
          <a:xfrm rot="0">
            <a:off x="4061681" y="3427420"/>
            <a:ext cx="10164638" cy="3089545"/>
          </a:xfrm>
          <a:prstGeom prst="rect">
            <a:avLst/>
          </a:prstGeom>
        </p:spPr>
        <p:txBody>
          <a:bodyPr anchor="t" rtlCol="false" tIns="0" lIns="0" bIns="0" rIns="0">
            <a:spAutoFit/>
          </a:bodyPr>
          <a:lstStyle/>
          <a:p>
            <a:pPr algn="ctr">
              <a:lnSpc>
                <a:spcPts val="25296"/>
              </a:lnSpc>
              <a:spcBef>
                <a:spcPct val="0"/>
              </a:spcBef>
            </a:pPr>
            <a:r>
              <a:rPr lang="en-US" sz="18068">
                <a:solidFill>
                  <a:srgbClr val="FFFFFF"/>
                </a:solidFill>
                <a:latin typeface="TT Octosquares Compressed"/>
                <a:ea typeface="TT Octosquares Compressed"/>
                <a:cs typeface="TT Octosquares Compressed"/>
                <a:sym typeface="TT Octosquares Compressed"/>
              </a:rPr>
              <a:t>TRADE HUB</a:t>
            </a:r>
          </a:p>
        </p:txBody>
      </p:sp>
      <p:sp>
        <p:nvSpPr>
          <p:cNvPr name="Freeform 10" id="10"/>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4739226" y="6011431"/>
            <a:ext cx="8809547" cy="746483"/>
          </a:xfrm>
          <a:prstGeom prst="rect">
            <a:avLst/>
          </a:prstGeom>
        </p:spPr>
        <p:txBody>
          <a:bodyPr anchor="t" rtlCol="false" tIns="0" lIns="0" bIns="0" rIns="0">
            <a:spAutoFit/>
          </a:bodyPr>
          <a:lstStyle/>
          <a:p>
            <a:pPr algn="ctr">
              <a:lnSpc>
                <a:spcPts val="6164"/>
              </a:lnSpc>
              <a:spcBef>
                <a:spcPct val="0"/>
              </a:spcBef>
            </a:pPr>
            <a:r>
              <a:rPr lang="en-US" sz="4403">
                <a:solidFill>
                  <a:srgbClr val="FFFFFF"/>
                </a:solidFill>
                <a:latin typeface="Canva Sans"/>
                <a:ea typeface="Canva Sans"/>
                <a:cs typeface="Canva Sans"/>
                <a:sym typeface="Canva Sans"/>
              </a:rPr>
              <a:t>BUY | BORROW | SELL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362339" y="2914524"/>
            <a:ext cx="6509860" cy="2228976"/>
            <a:chOff x="0" y="0"/>
            <a:chExt cx="6350000" cy="2174240"/>
          </a:xfrm>
        </p:grpSpPr>
        <p:sp>
          <p:nvSpPr>
            <p:cNvPr name="Freeform 7" id="7"/>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name="Group 8" id="8"/>
          <p:cNvGrpSpPr/>
          <p:nvPr/>
        </p:nvGrpSpPr>
        <p:grpSpPr>
          <a:xfrm rot="0">
            <a:off x="7189484" y="1028700"/>
            <a:ext cx="11098516" cy="3800132"/>
            <a:chOff x="0" y="0"/>
            <a:chExt cx="6350000" cy="2174240"/>
          </a:xfrm>
        </p:grpSpPr>
        <p:sp>
          <p:nvSpPr>
            <p:cNvPr name="Freeform 9" id="9"/>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blipFill>
              <a:blip r:embed="rId3"/>
              <a:stretch>
                <a:fillRect l="0" t="-42321" r="0" b="-52260"/>
              </a:stretch>
            </a:blipFill>
          </p:spPr>
        </p:sp>
      </p:grpSp>
      <p:sp>
        <p:nvSpPr>
          <p:cNvPr name="TextBox 10" id="10"/>
          <p:cNvSpPr txBox="true"/>
          <p:nvPr/>
        </p:nvSpPr>
        <p:spPr>
          <a:xfrm rot="0">
            <a:off x="1944059" y="3052591"/>
            <a:ext cx="4770406" cy="117543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IMPACT</a:t>
            </a:r>
          </a:p>
        </p:txBody>
      </p:sp>
      <p:sp>
        <p:nvSpPr>
          <p:cNvPr name="Freeform 11" id="11"/>
          <p:cNvSpPr/>
          <p:nvPr/>
        </p:nvSpPr>
        <p:spPr>
          <a:xfrm flipH="false" flipV="false" rot="0">
            <a:off x="544160" y="3300227"/>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009280" y="3300227"/>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74401" y="3300227"/>
            <a:ext cx="355359" cy="556335"/>
          </a:xfrm>
          <a:custGeom>
            <a:avLst/>
            <a:gdLst/>
            <a:ahLst/>
            <a:cxnLst/>
            <a:rect r="r" b="b" t="t" l="l"/>
            <a:pathLst>
              <a:path h="556335" w="355359">
                <a:moveTo>
                  <a:pt x="0" y="0"/>
                </a:moveTo>
                <a:lnTo>
                  <a:pt x="355358" y="0"/>
                </a:lnTo>
                <a:lnTo>
                  <a:pt x="355358" y="556334"/>
                </a:lnTo>
                <a:lnTo>
                  <a:pt x="0" y="55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544160" y="5610225"/>
            <a:ext cx="17350715" cy="3404820"/>
          </a:xfrm>
          <a:prstGeom prst="rect">
            <a:avLst/>
          </a:prstGeom>
        </p:spPr>
        <p:txBody>
          <a:bodyPr anchor="t" rtlCol="false" tIns="0" lIns="0" bIns="0" rIns="0">
            <a:spAutoFit/>
          </a:bodyPr>
          <a:lstStyle/>
          <a:p>
            <a:pPr algn="l" marL="529377" indent="-264688" lvl="1">
              <a:lnSpc>
                <a:spcPts val="3432"/>
              </a:lnSpc>
              <a:buFont typeface="Arial"/>
              <a:buChar char="•"/>
            </a:pPr>
            <a:r>
              <a:rPr lang="en-US" sz="2451">
                <a:solidFill>
                  <a:srgbClr val="FFFFFF"/>
                </a:solidFill>
                <a:latin typeface="Open Sans Bold"/>
                <a:ea typeface="Open Sans Bold"/>
                <a:cs typeface="Open Sans Bold"/>
                <a:sym typeface="Open Sans Bold"/>
              </a:rPr>
              <a:t>Reduced Wastage:</a:t>
            </a:r>
          </a:p>
          <a:p>
            <a:pPr algn="l">
              <a:lnSpc>
                <a:spcPts val="3432"/>
              </a:lnSpc>
            </a:pPr>
            <a:r>
              <a:rPr lang="en-US" sz="2451">
                <a:solidFill>
                  <a:srgbClr val="FFFFFF"/>
                </a:solidFill>
                <a:latin typeface="Open Sans Bold"/>
                <a:ea typeface="Open Sans Bold"/>
                <a:cs typeface="Open Sans Bold"/>
                <a:sym typeface="Open Sans Bold"/>
              </a:rPr>
              <a:t>              </a:t>
            </a:r>
            <a:r>
              <a:rPr lang="en-US" sz="2451">
                <a:solidFill>
                  <a:srgbClr val="FFFFFF"/>
                </a:solidFill>
                <a:latin typeface="Open Sans Bold"/>
                <a:ea typeface="Open Sans Bold"/>
                <a:cs typeface="Open Sans Bold"/>
                <a:sym typeface="Open Sans Bold"/>
              </a:rPr>
              <a:t>The app minimizes unnecessary purchases by encouraging resource sharing, leading to less waste.</a:t>
            </a:r>
          </a:p>
          <a:p>
            <a:pPr algn="l">
              <a:lnSpc>
                <a:spcPts val="3432"/>
              </a:lnSpc>
            </a:pPr>
          </a:p>
          <a:p>
            <a:pPr algn="l" marL="529377" indent="-264688" lvl="1">
              <a:lnSpc>
                <a:spcPts val="3432"/>
              </a:lnSpc>
              <a:buFont typeface="Arial"/>
              <a:buChar char="•"/>
            </a:pPr>
            <a:r>
              <a:rPr lang="en-US" sz="2451">
                <a:solidFill>
                  <a:srgbClr val="FFFFFF"/>
                </a:solidFill>
                <a:latin typeface="Open Sans Bold"/>
                <a:ea typeface="Open Sans Bold"/>
                <a:cs typeface="Open Sans Bold"/>
                <a:sym typeface="Open Sans Bold"/>
              </a:rPr>
              <a:t>Sustainable Resource Sharing:</a:t>
            </a:r>
          </a:p>
          <a:p>
            <a:pPr algn="l">
              <a:lnSpc>
                <a:spcPts val="3432"/>
              </a:lnSpc>
            </a:pPr>
            <a:r>
              <a:rPr lang="en-US" sz="2451">
                <a:solidFill>
                  <a:srgbClr val="FFFFFF"/>
                </a:solidFill>
                <a:latin typeface="Open Sans Bold"/>
                <a:ea typeface="Open Sans Bold"/>
                <a:cs typeface="Open Sans Bold"/>
                <a:sym typeface="Open Sans Bold"/>
              </a:rPr>
              <a:t>               Facilitates efficient use of resources, promoting sustainability within the community.</a:t>
            </a:r>
          </a:p>
          <a:p>
            <a:pPr algn="l">
              <a:lnSpc>
                <a:spcPts val="3432"/>
              </a:lnSpc>
            </a:pPr>
          </a:p>
          <a:p>
            <a:pPr algn="l" marL="529377" indent="-264688" lvl="1">
              <a:lnSpc>
                <a:spcPts val="3432"/>
              </a:lnSpc>
              <a:buFont typeface="Arial"/>
              <a:buChar char="•"/>
            </a:pPr>
            <a:r>
              <a:rPr lang="en-US" sz="2451">
                <a:solidFill>
                  <a:srgbClr val="FFFFFF"/>
                </a:solidFill>
                <a:latin typeface="Open Sans Bold"/>
                <a:ea typeface="Open Sans Bold"/>
                <a:cs typeface="Open Sans Bold"/>
                <a:sym typeface="Open Sans Bold"/>
              </a:rPr>
              <a:t>Stronger Community Bonds:</a:t>
            </a:r>
          </a:p>
          <a:p>
            <a:pPr algn="l">
              <a:lnSpc>
                <a:spcPts val="3432"/>
              </a:lnSpc>
            </a:pPr>
            <a:r>
              <a:rPr lang="en-US" sz="2451">
                <a:solidFill>
                  <a:srgbClr val="FFFFFF"/>
                </a:solidFill>
                <a:latin typeface="Open Sans Bold"/>
                <a:ea typeface="Open Sans Bold"/>
                <a:cs typeface="Open Sans Bold"/>
                <a:sym typeface="Open Sans Bold"/>
              </a:rPr>
              <a:t>              Enhances connections and cooperation among members through shared resources and mutual support.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061681" y="3220694"/>
            <a:ext cx="10164638" cy="3464612"/>
          </a:xfrm>
          <a:prstGeom prst="rect">
            <a:avLst/>
          </a:prstGeom>
        </p:spPr>
        <p:txBody>
          <a:bodyPr anchor="t" rtlCol="false" tIns="0" lIns="0" bIns="0" rIns="0">
            <a:spAutoFit/>
          </a:bodyPr>
          <a:lstStyle/>
          <a:p>
            <a:pPr algn="ctr">
              <a:lnSpc>
                <a:spcPts val="28402"/>
              </a:lnSpc>
              <a:spcBef>
                <a:spcPct val="0"/>
              </a:spcBef>
            </a:pPr>
            <a:r>
              <a:rPr lang="en-US" sz="20287">
                <a:solidFill>
                  <a:srgbClr val="FFFFFF"/>
                </a:solidFill>
                <a:latin typeface="TT Octosquares Compressed"/>
                <a:ea typeface="TT Octosquares Compressed"/>
                <a:cs typeface="TT Octosquares Compressed"/>
                <a:sym typeface="TT Octosquares Compressed"/>
              </a:rPr>
              <a:t>THANK YOU</a:t>
            </a:r>
          </a:p>
        </p:txBody>
      </p:sp>
      <p:sp>
        <p:nvSpPr>
          <p:cNvPr name="Freeform 8" id="8"/>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362339" y="2914524"/>
            <a:ext cx="6509860" cy="2228976"/>
            <a:chOff x="0" y="0"/>
            <a:chExt cx="6350000" cy="2174240"/>
          </a:xfrm>
        </p:grpSpPr>
        <p:sp>
          <p:nvSpPr>
            <p:cNvPr name="Freeform 7" id="7"/>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name="Group 8" id="8"/>
          <p:cNvGrpSpPr/>
          <p:nvPr/>
        </p:nvGrpSpPr>
        <p:grpSpPr>
          <a:xfrm rot="0">
            <a:off x="7189484" y="1028700"/>
            <a:ext cx="11098516" cy="3800132"/>
            <a:chOff x="0" y="0"/>
            <a:chExt cx="6350000" cy="2174240"/>
          </a:xfrm>
        </p:grpSpPr>
        <p:sp>
          <p:nvSpPr>
            <p:cNvPr name="Freeform 9" id="9"/>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blipFill>
              <a:blip r:embed="rId3"/>
              <a:stretch>
                <a:fillRect l="0" t="-42321" r="0" b="-52260"/>
              </a:stretch>
            </a:blipFill>
          </p:spPr>
        </p:sp>
      </p:grpSp>
      <p:sp>
        <p:nvSpPr>
          <p:cNvPr name="TextBox 10" id="10"/>
          <p:cNvSpPr txBox="true"/>
          <p:nvPr/>
        </p:nvSpPr>
        <p:spPr>
          <a:xfrm rot="0">
            <a:off x="1850798" y="3079456"/>
            <a:ext cx="4770406" cy="2289856"/>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PROBLEM STATEMENT</a:t>
            </a:r>
          </a:p>
        </p:txBody>
      </p:sp>
      <p:sp>
        <p:nvSpPr>
          <p:cNvPr name="Freeform 11" id="11"/>
          <p:cNvSpPr/>
          <p:nvPr/>
        </p:nvSpPr>
        <p:spPr>
          <a:xfrm flipH="false" flipV="false" rot="0">
            <a:off x="1850798" y="2399296"/>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31591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78103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850798" y="5838357"/>
            <a:ext cx="13600601" cy="27343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Open Sans"/>
                <a:ea typeface="Open Sans"/>
                <a:cs typeface="Open Sans"/>
                <a:sym typeface="Open Sans"/>
              </a:rPr>
              <a:t>The absence of an efficient, structured platform for resource sharing within communities results in unmet needs, wasted resources, and reduced engagement. People frequently find themselves unable to access items or services they need, despite others in the same community possessing them. This gap not only leads to unnecessary purchases but also diminishes the opportunity for fostering stronger connections and mutual support within the community.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074725" y="2717067"/>
            <a:ext cx="5630748"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SOLUTION</a:t>
            </a:r>
          </a:p>
        </p:txBody>
      </p:sp>
      <p:sp>
        <p:nvSpPr>
          <p:cNvPr name="Freeform 7" id="7"/>
          <p:cNvSpPr/>
          <p:nvPr/>
        </p:nvSpPr>
        <p:spPr>
          <a:xfrm flipH="false" flipV="false" rot="0">
            <a:off x="2055675"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520796" y="211752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985916"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847089" y="4809770"/>
            <a:ext cx="14593823" cy="2933324"/>
          </a:xfrm>
          <a:prstGeom prst="rect">
            <a:avLst/>
          </a:prstGeom>
        </p:spPr>
        <p:txBody>
          <a:bodyPr anchor="t" rtlCol="false" tIns="0" lIns="0" bIns="0" rIns="0">
            <a:spAutoFit/>
          </a:bodyPr>
          <a:lstStyle/>
          <a:p>
            <a:pPr algn="l">
              <a:lnSpc>
                <a:spcPts val="4729"/>
              </a:lnSpc>
              <a:spcBef>
                <a:spcPct val="0"/>
              </a:spcBef>
            </a:pPr>
            <a:r>
              <a:rPr lang="en-US" sz="3378">
                <a:solidFill>
                  <a:srgbClr val="FFFFFF"/>
                </a:solidFill>
                <a:latin typeface="Open Sans Bold"/>
                <a:ea typeface="Open Sans Bold"/>
                <a:cs typeface="Open Sans Bold"/>
                <a:sym typeface="Open Sans Bold"/>
              </a:rPr>
              <a:t>Our proposed solution is a mobile app that enables easy resource sharing within defined communities, such as institutions or residential complexes. By allowing members to request and offer items or services, the app enhances resource utilization, reduces waste, and fosters community engagement.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1028700"/>
            <a:ext cx="3953331" cy="9258300"/>
            <a:chOff x="0" y="0"/>
            <a:chExt cx="2711475" cy="6350000"/>
          </a:xfrm>
        </p:grpSpPr>
        <p:sp>
          <p:nvSpPr>
            <p:cNvPr name="Freeform 7" id="7"/>
            <p:cNvSpPr/>
            <p:nvPr/>
          </p:nvSpPr>
          <p:spPr>
            <a:xfrm flipH="false" flipV="false" rot="0">
              <a:off x="0" y="0"/>
              <a:ext cx="2711475" cy="6350000"/>
            </a:xfrm>
            <a:custGeom>
              <a:avLst/>
              <a:gdLst/>
              <a:ahLst/>
              <a:cxnLst/>
              <a:rect r="r" b="b" t="t" l="l"/>
              <a:pathLst>
                <a:path h="6350000" w="2711475">
                  <a:moveTo>
                    <a:pt x="2711475" y="1169060"/>
                  </a:moveTo>
                  <a:cubicBezTo>
                    <a:pt x="2711475" y="3034449"/>
                    <a:pt x="2711475" y="4484599"/>
                    <a:pt x="2711475" y="6350000"/>
                  </a:cubicBezTo>
                  <a:lnTo>
                    <a:pt x="0" y="6350000"/>
                  </a:lnTo>
                  <a:lnTo>
                    <a:pt x="0" y="1533195"/>
                  </a:lnTo>
                  <a:cubicBezTo>
                    <a:pt x="0" y="1022134"/>
                    <a:pt x="0" y="511061"/>
                    <a:pt x="0" y="0"/>
                  </a:cubicBezTo>
                  <a:lnTo>
                    <a:pt x="1146746" y="0"/>
                  </a:lnTo>
                  <a:cubicBezTo>
                    <a:pt x="1668323" y="389687"/>
                    <a:pt x="2189899" y="779374"/>
                    <a:pt x="2711475" y="1169060"/>
                  </a:cubicBezTo>
                  <a:close/>
                </a:path>
              </a:pathLst>
            </a:custGeom>
            <a:blipFill>
              <a:blip r:embed="rId3"/>
              <a:stretch>
                <a:fillRect l="-14744" t="0" r="-41284" b="0"/>
              </a:stretch>
            </a:blipFill>
          </p:spPr>
        </p:sp>
      </p:grpSp>
      <p:sp>
        <p:nvSpPr>
          <p:cNvPr name="Freeform 8" id="8"/>
          <p:cNvSpPr/>
          <p:nvPr/>
        </p:nvSpPr>
        <p:spPr>
          <a:xfrm flipH="false" flipV="false" rot="0">
            <a:off x="3953331" y="1028700"/>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418451" y="1028700"/>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4883572" y="1028700"/>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5652143" y="3148143"/>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01</a:t>
            </a:r>
          </a:p>
        </p:txBody>
      </p:sp>
      <p:sp>
        <p:nvSpPr>
          <p:cNvPr name="TextBox 12" id="12"/>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02</a:t>
            </a:r>
          </a:p>
        </p:txBody>
      </p:sp>
      <p:sp>
        <p:nvSpPr>
          <p:cNvPr name="TextBox 13" id="13"/>
          <p:cNvSpPr txBox="true"/>
          <p:nvPr/>
        </p:nvSpPr>
        <p:spPr>
          <a:xfrm rot="0">
            <a:off x="10233811" y="233799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01</a:t>
            </a:r>
          </a:p>
        </p:txBody>
      </p:sp>
      <p:grpSp>
        <p:nvGrpSpPr>
          <p:cNvPr name="Group 14" id="14"/>
          <p:cNvGrpSpPr/>
          <p:nvPr/>
        </p:nvGrpSpPr>
        <p:grpSpPr>
          <a:xfrm rot="0">
            <a:off x="5131627" y="2838795"/>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7" id="17"/>
          <p:cNvSpPr txBox="true"/>
          <p:nvPr/>
        </p:nvSpPr>
        <p:spPr>
          <a:xfrm rot="0">
            <a:off x="5222447" y="3014793"/>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01</a:t>
            </a:r>
          </a:p>
        </p:txBody>
      </p:sp>
      <p:grpSp>
        <p:nvGrpSpPr>
          <p:cNvPr name="Group 18" id="18"/>
          <p:cNvGrpSpPr/>
          <p:nvPr/>
        </p:nvGrpSpPr>
        <p:grpSpPr>
          <a:xfrm rot="0">
            <a:off x="5131627" y="5724124"/>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5222447" y="5900122"/>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02</a:t>
            </a:r>
          </a:p>
        </p:txBody>
      </p:sp>
      <p:grpSp>
        <p:nvGrpSpPr>
          <p:cNvPr name="Group 22" id="22"/>
          <p:cNvGrpSpPr/>
          <p:nvPr/>
        </p:nvGrpSpPr>
        <p:grpSpPr>
          <a:xfrm rot="0">
            <a:off x="5131627" y="8334077"/>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4" id="2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5222447" y="849900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03</a:t>
            </a:r>
          </a:p>
        </p:txBody>
      </p:sp>
      <p:sp>
        <p:nvSpPr>
          <p:cNvPr name="TextBox 26" id="26"/>
          <p:cNvSpPr txBox="true"/>
          <p:nvPr/>
        </p:nvSpPr>
        <p:spPr>
          <a:xfrm rot="0">
            <a:off x="6169639" y="2791170"/>
            <a:ext cx="12122671" cy="1957309"/>
          </a:xfrm>
          <a:prstGeom prst="rect">
            <a:avLst/>
          </a:prstGeom>
        </p:spPr>
        <p:txBody>
          <a:bodyPr anchor="t" rtlCol="false" tIns="0" lIns="0" bIns="0" rIns="0">
            <a:spAutoFit/>
          </a:bodyPr>
          <a:lstStyle/>
          <a:p>
            <a:pPr algn="l">
              <a:lnSpc>
                <a:spcPts val="3941"/>
              </a:lnSpc>
            </a:pPr>
            <a:r>
              <a:rPr lang="en-US" sz="2815">
                <a:solidFill>
                  <a:srgbClr val="FEFEFE"/>
                </a:solidFill>
                <a:latin typeface="Canva Sans Bold"/>
                <a:ea typeface="Canva Sans Bold"/>
                <a:cs typeface="Canva Sans Bold"/>
                <a:sym typeface="Canva Sans Bold"/>
              </a:rPr>
              <a:t>Connect Community Members:</a:t>
            </a:r>
            <a:r>
              <a:rPr lang="en-US" sz="2815">
                <a:solidFill>
                  <a:srgbClr val="FEFEFE"/>
                </a:solidFill>
                <a:latin typeface="Canva Sans Bold"/>
                <a:ea typeface="Canva Sans Bold"/>
                <a:cs typeface="Canva Sans Bold"/>
                <a:sym typeface="Canva Sans Bold"/>
              </a:rPr>
              <a:t> </a:t>
            </a:r>
          </a:p>
          <a:p>
            <a:pPr algn="l">
              <a:lnSpc>
                <a:spcPts val="3941"/>
              </a:lnSpc>
            </a:pPr>
            <a:r>
              <a:rPr lang="en-US" sz="2815">
                <a:solidFill>
                  <a:srgbClr val="FEFEFE"/>
                </a:solidFill>
                <a:latin typeface="Canva Sans"/>
                <a:ea typeface="Canva Sans"/>
                <a:cs typeface="Canva Sans"/>
                <a:sym typeface="Canva Sans"/>
              </a:rPr>
              <a:t> Facilitate connections between those who need resources and those who can provide them.</a:t>
            </a:r>
          </a:p>
          <a:p>
            <a:pPr algn="l">
              <a:lnSpc>
                <a:spcPts val="3941"/>
              </a:lnSpc>
              <a:spcBef>
                <a:spcPct val="0"/>
              </a:spcBef>
            </a:pPr>
          </a:p>
        </p:txBody>
      </p:sp>
      <p:sp>
        <p:nvSpPr>
          <p:cNvPr name="TextBox 27" id="27"/>
          <p:cNvSpPr txBox="true"/>
          <p:nvPr/>
        </p:nvSpPr>
        <p:spPr>
          <a:xfrm rot="0">
            <a:off x="6169639" y="5666974"/>
            <a:ext cx="11923953" cy="1952525"/>
          </a:xfrm>
          <a:prstGeom prst="rect">
            <a:avLst/>
          </a:prstGeom>
        </p:spPr>
        <p:txBody>
          <a:bodyPr anchor="t" rtlCol="false" tIns="0" lIns="0" bIns="0" rIns="0">
            <a:spAutoFit/>
          </a:bodyPr>
          <a:lstStyle/>
          <a:p>
            <a:pPr algn="l">
              <a:lnSpc>
                <a:spcPts val="3913"/>
              </a:lnSpc>
            </a:pPr>
            <a:r>
              <a:rPr lang="en-US" sz="2795">
                <a:solidFill>
                  <a:srgbClr val="FEFEFE"/>
                </a:solidFill>
                <a:latin typeface="Canva Sans Bold"/>
                <a:ea typeface="Canva Sans Bold"/>
                <a:cs typeface="Canva Sans Bold"/>
                <a:sym typeface="Canva Sans Bold"/>
              </a:rPr>
              <a:t>Enhance Resource Utilization:</a:t>
            </a:r>
          </a:p>
          <a:p>
            <a:pPr algn="l">
              <a:lnSpc>
                <a:spcPts val="3913"/>
              </a:lnSpc>
            </a:pPr>
            <a:r>
              <a:rPr lang="en-US" sz="2795">
                <a:solidFill>
                  <a:srgbClr val="FEFEFE"/>
                </a:solidFill>
                <a:latin typeface="Canva Sans"/>
                <a:ea typeface="Canva Sans"/>
                <a:cs typeface="Canva Sans"/>
                <a:sym typeface="Canva Sans"/>
              </a:rPr>
              <a:t> Maximize the use of available items and services within the community.</a:t>
            </a:r>
          </a:p>
          <a:p>
            <a:pPr algn="l">
              <a:lnSpc>
                <a:spcPts val="3913"/>
              </a:lnSpc>
              <a:spcBef>
                <a:spcPct val="0"/>
              </a:spcBef>
            </a:pPr>
          </a:p>
        </p:txBody>
      </p:sp>
      <p:sp>
        <p:nvSpPr>
          <p:cNvPr name="TextBox 28" id="28"/>
          <p:cNvSpPr txBox="true"/>
          <p:nvPr/>
        </p:nvSpPr>
        <p:spPr>
          <a:xfrm rot="0">
            <a:off x="6131123" y="8352594"/>
            <a:ext cx="11763752" cy="1471930"/>
          </a:xfrm>
          <a:prstGeom prst="rect">
            <a:avLst/>
          </a:prstGeom>
        </p:spPr>
        <p:txBody>
          <a:bodyPr anchor="t" rtlCol="false" tIns="0" lIns="0" bIns="0" rIns="0">
            <a:spAutoFit/>
          </a:bodyPr>
          <a:lstStyle/>
          <a:p>
            <a:pPr algn="l">
              <a:lnSpc>
                <a:spcPts val="3919"/>
              </a:lnSpc>
            </a:pPr>
            <a:r>
              <a:rPr lang="en-US" sz="2799">
                <a:solidFill>
                  <a:srgbClr val="FEFEFE"/>
                </a:solidFill>
                <a:latin typeface="Canva Sans Bold"/>
                <a:ea typeface="Canva Sans Bold"/>
                <a:cs typeface="Canva Sans Bold"/>
                <a:sym typeface="Canva Sans Bold"/>
              </a:rPr>
              <a:t>Reduce Waste:</a:t>
            </a:r>
          </a:p>
          <a:p>
            <a:pPr algn="ctr">
              <a:lnSpc>
                <a:spcPts val="3919"/>
              </a:lnSpc>
            </a:pPr>
            <a:r>
              <a:rPr lang="en-US" sz="2799">
                <a:solidFill>
                  <a:srgbClr val="FEFEFE"/>
                </a:solidFill>
                <a:latin typeface="Canva Sans"/>
                <a:ea typeface="Canva Sans"/>
                <a:cs typeface="Canva Sans"/>
                <a:sym typeface="Canva Sans"/>
              </a:rPr>
              <a:t> Prevent unnecessary purchases and disposal by promoting sharing.</a:t>
            </a:r>
          </a:p>
          <a:p>
            <a:pPr algn="ctr">
              <a:lnSpc>
                <a:spcPts val="391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420735" y="4902831"/>
            <a:ext cx="4700562" cy="4700562"/>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6350000" y="0"/>
                  </a:moveTo>
                  <a:lnTo>
                    <a:pt x="6350000" y="6350000"/>
                  </a:lnTo>
                  <a:lnTo>
                    <a:pt x="1224280" y="6350000"/>
                  </a:lnTo>
                  <a:lnTo>
                    <a:pt x="0" y="0"/>
                  </a:lnTo>
                  <a:close/>
                </a:path>
              </a:pathLst>
            </a:custGeom>
            <a:solidFill>
              <a:srgbClr val="12F1FF"/>
            </a:solidFill>
            <a:ln w="12700">
              <a:solidFill>
                <a:srgbClr val="000000"/>
              </a:solidFill>
            </a:ln>
          </p:spPr>
        </p:sp>
      </p:grpSp>
      <p:grpSp>
        <p:nvGrpSpPr>
          <p:cNvPr name="Group 5" id="5"/>
          <p:cNvGrpSpPr/>
          <p:nvPr/>
        </p:nvGrpSpPr>
        <p:grpSpPr>
          <a:xfrm rot="0">
            <a:off x="10062710" y="1028700"/>
            <a:ext cx="8229600" cy="8229600"/>
            <a:chOff x="0" y="0"/>
            <a:chExt cx="6350000" cy="6350000"/>
          </a:xfrm>
        </p:grpSpPr>
        <p:sp>
          <p:nvSpPr>
            <p:cNvPr name="Freeform 6" id="6"/>
            <p:cNvSpPr/>
            <p:nvPr/>
          </p:nvSpPr>
          <p:spPr>
            <a:xfrm flipH="true" flipV="false" rot="0">
              <a:off x="0" y="0"/>
              <a:ext cx="6350000" cy="6350000"/>
            </a:xfrm>
            <a:custGeom>
              <a:avLst/>
              <a:gdLst/>
              <a:ahLst/>
              <a:cxnLst/>
              <a:rect r="r" b="b" t="t" l="l"/>
              <a:pathLst>
                <a:path h="6350000" w="6350000">
                  <a:moveTo>
                    <a:pt x="0" y="0"/>
                  </a:moveTo>
                  <a:lnTo>
                    <a:pt x="0" y="6350000"/>
                  </a:lnTo>
                  <a:lnTo>
                    <a:pt x="5125720" y="6350000"/>
                  </a:lnTo>
                  <a:lnTo>
                    <a:pt x="6350000" y="0"/>
                  </a:lnTo>
                  <a:close/>
                </a:path>
              </a:pathLst>
            </a:custGeom>
            <a:blipFill>
              <a:blip r:embed="rId3"/>
              <a:stretch>
                <a:fillRect l="-24026" t="0" r="-26066" b="0"/>
              </a:stretch>
            </a:blipFill>
          </p:spPr>
        </p:sp>
      </p:grpSp>
      <p:grpSp>
        <p:nvGrpSpPr>
          <p:cNvPr name="Group 7" id="7"/>
          <p:cNvGrpSpPr/>
          <p:nvPr/>
        </p:nvGrpSpPr>
        <p:grpSpPr>
          <a:xfrm rot="-5400000">
            <a:off x="17631481" y="8597471"/>
            <a:ext cx="924223" cy="397435"/>
            <a:chOff x="0" y="0"/>
            <a:chExt cx="1347239" cy="579341"/>
          </a:xfrm>
        </p:grpSpPr>
        <p:sp>
          <p:nvSpPr>
            <p:cNvPr name="Freeform 8" id="8"/>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9" id="9"/>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126907" y="1242164"/>
            <a:ext cx="8796020"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KEY FEATURES</a:t>
            </a:r>
          </a:p>
        </p:txBody>
      </p:sp>
      <p:sp>
        <p:nvSpPr>
          <p:cNvPr name="Freeform 11" id="11"/>
          <p:cNvSpPr/>
          <p:nvPr/>
        </p:nvSpPr>
        <p:spPr>
          <a:xfrm flipH="false" flipV="false" rot="0">
            <a:off x="859240" y="178569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214599" y="178569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69958" y="178569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028700" y="3561710"/>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7" id="17"/>
          <p:cNvSpPr txBox="true"/>
          <p:nvPr/>
        </p:nvSpPr>
        <p:spPr>
          <a:xfrm rot="0">
            <a:off x="1119520" y="373770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01</a:t>
            </a:r>
          </a:p>
        </p:txBody>
      </p:sp>
      <p:grpSp>
        <p:nvGrpSpPr>
          <p:cNvPr name="Group 18" id="18"/>
          <p:cNvGrpSpPr/>
          <p:nvPr/>
        </p:nvGrpSpPr>
        <p:grpSpPr>
          <a:xfrm rot="0">
            <a:off x="1028700" y="4842591"/>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1119520" y="5018589"/>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02</a:t>
            </a:r>
          </a:p>
        </p:txBody>
      </p:sp>
      <p:grpSp>
        <p:nvGrpSpPr>
          <p:cNvPr name="Group 22" id="22"/>
          <p:cNvGrpSpPr/>
          <p:nvPr/>
        </p:nvGrpSpPr>
        <p:grpSpPr>
          <a:xfrm rot="0">
            <a:off x="1028700" y="6120417"/>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4" id="2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1119520" y="629641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03</a:t>
            </a:r>
          </a:p>
        </p:txBody>
      </p:sp>
      <p:sp>
        <p:nvSpPr>
          <p:cNvPr name="TextBox 26" id="26"/>
          <p:cNvSpPr txBox="true"/>
          <p:nvPr/>
        </p:nvSpPr>
        <p:spPr>
          <a:xfrm rot="0">
            <a:off x="1943449" y="3482082"/>
            <a:ext cx="7882263" cy="1379220"/>
          </a:xfrm>
          <a:prstGeom prst="rect">
            <a:avLst/>
          </a:prstGeom>
        </p:spPr>
        <p:txBody>
          <a:bodyPr anchor="t" rtlCol="false" tIns="0" lIns="0" bIns="0" rIns="0">
            <a:spAutoFit/>
          </a:bodyPr>
          <a:lstStyle/>
          <a:p>
            <a:pPr algn="just">
              <a:lnSpc>
                <a:spcPts val="2799"/>
              </a:lnSpc>
            </a:pPr>
            <a:r>
              <a:rPr lang="en-US" sz="1999">
                <a:solidFill>
                  <a:srgbClr val="FFFFFF"/>
                </a:solidFill>
                <a:latin typeface="Canva Sans Bold"/>
                <a:ea typeface="Canva Sans Bold"/>
                <a:cs typeface="Canva Sans Bold"/>
                <a:sym typeface="Canva Sans Bold"/>
              </a:rPr>
              <a:t>Request and Offer System:</a:t>
            </a:r>
          </a:p>
          <a:p>
            <a:pPr algn="just">
              <a:lnSpc>
                <a:spcPts val="2799"/>
              </a:lnSpc>
            </a:pPr>
            <a:r>
              <a:rPr lang="en-US" sz="1999">
                <a:solidFill>
                  <a:srgbClr val="FFFFFF"/>
                </a:solidFill>
                <a:latin typeface="Canva Sans Bold"/>
                <a:ea typeface="Canva Sans Bold"/>
                <a:cs typeface="Canva Sans Bold"/>
                <a:sym typeface="Canva Sans Bold"/>
              </a:rPr>
              <a:t>Users can easily post requests for items or services they need and offer what they have to others within their community.</a:t>
            </a:r>
          </a:p>
          <a:p>
            <a:pPr algn="just">
              <a:lnSpc>
                <a:spcPts val="2659"/>
              </a:lnSpc>
              <a:spcBef>
                <a:spcPct val="0"/>
              </a:spcBef>
            </a:pPr>
          </a:p>
        </p:txBody>
      </p:sp>
      <p:sp>
        <p:nvSpPr>
          <p:cNvPr name="TextBox 27" id="27"/>
          <p:cNvSpPr txBox="true"/>
          <p:nvPr/>
        </p:nvSpPr>
        <p:spPr>
          <a:xfrm rot="0">
            <a:off x="1943449" y="4823202"/>
            <a:ext cx="7380071" cy="1379220"/>
          </a:xfrm>
          <a:prstGeom prst="rect">
            <a:avLst/>
          </a:prstGeom>
        </p:spPr>
        <p:txBody>
          <a:bodyPr anchor="t" rtlCol="false" tIns="0" lIns="0" bIns="0" rIns="0">
            <a:spAutoFit/>
          </a:bodyPr>
          <a:lstStyle/>
          <a:p>
            <a:pPr algn="just">
              <a:lnSpc>
                <a:spcPts val="2799"/>
              </a:lnSpc>
            </a:pPr>
            <a:r>
              <a:rPr lang="en-US" sz="1999">
                <a:solidFill>
                  <a:srgbClr val="FFFFFF"/>
                </a:solidFill>
                <a:latin typeface="Canva Sans Bold"/>
                <a:ea typeface="Canva Sans Bold"/>
                <a:cs typeface="Canva Sans Bold"/>
                <a:sym typeface="Canva Sans Bold"/>
              </a:rPr>
              <a:t>In-App Messaging:</a:t>
            </a:r>
          </a:p>
          <a:p>
            <a:pPr algn="just">
              <a:lnSpc>
                <a:spcPts val="2799"/>
              </a:lnSpc>
            </a:pPr>
            <a:r>
              <a:rPr lang="en-US" sz="1999">
                <a:solidFill>
                  <a:srgbClr val="FFFFFF"/>
                </a:solidFill>
                <a:latin typeface="Canva Sans Bold"/>
                <a:ea typeface="Canva Sans Bold"/>
                <a:cs typeface="Canva Sans Bold"/>
                <a:sym typeface="Canva Sans Bold"/>
              </a:rPr>
              <a:t>Secure and convenient communication between users to arrange the exchange of items or services.</a:t>
            </a:r>
          </a:p>
          <a:p>
            <a:pPr algn="just">
              <a:lnSpc>
                <a:spcPts val="2659"/>
              </a:lnSpc>
              <a:spcBef>
                <a:spcPct val="0"/>
              </a:spcBef>
            </a:pPr>
          </a:p>
        </p:txBody>
      </p:sp>
      <p:sp>
        <p:nvSpPr>
          <p:cNvPr name="TextBox 28" id="28"/>
          <p:cNvSpPr txBox="true"/>
          <p:nvPr/>
        </p:nvSpPr>
        <p:spPr>
          <a:xfrm rot="0">
            <a:off x="1943449" y="6126320"/>
            <a:ext cx="7882263" cy="1397000"/>
          </a:xfrm>
          <a:prstGeom prst="rect">
            <a:avLst/>
          </a:prstGeom>
        </p:spPr>
        <p:txBody>
          <a:bodyPr anchor="t" rtlCol="false" tIns="0" lIns="0" bIns="0" rIns="0">
            <a:spAutoFit/>
          </a:bodyPr>
          <a:lstStyle/>
          <a:p>
            <a:pPr algn="l">
              <a:lnSpc>
                <a:spcPts val="2799"/>
              </a:lnSpc>
            </a:pPr>
            <a:r>
              <a:rPr lang="en-US" sz="1999">
                <a:solidFill>
                  <a:srgbClr val="FFFFFF"/>
                </a:solidFill>
                <a:latin typeface="Canva Sans Bold"/>
                <a:ea typeface="Canva Sans Bold"/>
                <a:cs typeface="Canva Sans Bold"/>
                <a:sym typeface="Canva Sans Bold"/>
              </a:rPr>
              <a:t>Community-Based Filtering:</a:t>
            </a:r>
          </a:p>
          <a:p>
            <a:pPr algn="l">
              <a:lnSpc>
                <a:spcPts val="2799"/>
              </a:lnSpc>
            </a:pPr>
            <a:r>
              <a:rPr lang="en-US" sz="1999">
                <a:solidFill>
                  <a:srgbClr val="FFFFFF"/>
                </a:solidFill>
                <a:latin typeface="Canva Sans Bold"/>
                <a:ea typeface="Canva Sans Bold"/>
                <a:cs typeface="Canva Sans Bold"/>
                <a:sym typeface="Canva Sans Bold"/>
              </a:rPr>
              <a:t>Requests and offers are visible only within the user's community, ensuring relevance and trust.</a:t>
            </a:r>
          </a:p>
          <a:p>
            <a:pPr algn="l">
              <a:lnSpc>
                <a:spcPts val="2799"/>
              </a:lnSpc>
              <a:spcBef>
                <a:spcPct val="0"/>
              </a:spcBef>
            </a:pPr>
          </a:p>
        </p:txBody>
      </p:sp>
      <p:grpSp>
        <p:nvGrpSpPr>
          <p:cNvPr name="Group 29" id="29"/>
          <p:cNvGrpSpPr/>
          <p:nvPr/>
        </p:nvGrpSpPr>
        <p:grpSpPr>
          <a:xfrm rot="0">
            <a:off x="1028700" y="7398242"/>
            <a:ext cx="677751" cy="67775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31" id="3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2" id="32"/>
          <p:cNvSpPr txBox="true"/>
          <p:nvPr/>
        </p:nvSpPr>
        <p:spPr>
          <a:xfrm rot="0">
            <a:off x="1119520" y="7574240"/>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04</a:t>
            </a:r>
          </a:p>
        </p:txBody>
      </p:sp>
      <p:sp>
        <p:nvSpPr>
          <p:cNvPr name="TextBox 33" id="33"/>
          <p:cNvSpPr txBox="true"/>
          <p:nvPr/>
        </p:nvSpPr>
        <p:spPr>
          <a:xfrm rot="0">
            <a:off x="1943449" y="7417201"/>
            <a:ext cx="7882263" cy="1712595"/>
          </a:xfrm>
          <a:prstGeom prst="rect">
            <a:avLst/>
          </a:prstGeom>
        </p:spPr>
        <p:txBody>
          <a:bodyPr anchor="t" rtlCol="false" tIns="0" lIns="0" bIns="0" rIns="0">
            <a:spAutoFit/>
          </a:bodyPr>
          <a:lstStyle/>
          <a:p>
            <a:pPr algn="l">
              <a:lnSpc>
                <a:spcPts val="2799"/>
              </a:lnSpc>
            </a:pPr>
            <a:r>
              <a:rPr lang="en-US" sz="1999">
                <a:solidFill>
                  <a:srgbClr val="FFFFFF"/>
                </a:solidFill>
                <a:latin typeface="Canva Sans Bold"/>
                <a:ea typeface="Canva Sans Bold"/>
                <a:cs typeface="Canva Sans Bold"/>
                <a:sym typeface="Canva Sans Bold"/>
              </a:rPr>
              <a:t>User Profiles and Ratings:</a:t>
            </a:r>
          </a:p>
          <a:p>
            <a:pPr algn="l">
              <a:lnSpc>
                <a:spcPts val="2799"/>
              </a:lnSpc>
            </a:pPr>
            <a:r>
              <a:rPr lang="en-US" sz="1999">
                <a:solidFill>
                  <a:srgbClr val="FFFFFF"/>
                </a:solidFill>
                <a:latin typeface="Canva Sans Bold"/>
                <a:ea typeface="Canva Sans Bold"/>
                <a:cs typeface="Canva Sans Bold"/>
                <a:sym typeface="Canva Sans Bold"/>
              </a:rPr>
              <a:t>Build trust and accountability through user profiles and a rating system that reflects reliability and past interactions.</a:t>
            </a:r>
          </a:p>
          <a:p>
            <a:pPr algn="l">
              <a:lnSpc>
                <a:spcPts val="2659"/>
              </a:lnSpc>
            </a:pPr>
          </a:p>
          <a:p>
            <a:pPr algn="l">
              <a:lnSpc>
                <a:spcPts val="265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420735" y="4902831"/>
            <a:ext cx="4700562" cy="4700562"/>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6350000" y="0"/>
                  </a:moveTo>
                  <a:lnTo>
                    <a:pt x="6350000" y="6350000"/>
                  </a:lnTo>
                  <a:lnTo>
                    <a:pt x="1224280" y="6350000"/>
                  </a:lnTo>
                  <a:lnTo>
                    <a:pt x="0" y="0"/>
                  </a:lnTo>
                  <a:close/>
                </a:path>
              </a:pathLst>
            </a:custGeom>
            <a:solidFill>
              <a:srgbClr val="12F1FF"/>
            </a:solidFill>
            <a:ln w="12700">
              <a:solidFill>
                <a:srgbClr val="000000"/>
              </a:solidFill>
            </a:ln>
          </p:spPr>
        </p:sp>
      </p:grpSp>
      <p:grpSp>
        <p:nvGrpSpPr>
          <p:cNvPr name="Group 5" id="5"/>
          <p:cNvGrpSpPr/>
          <p:nvPr/>
        </p:nvGrpSpPr>
        <p:grpSpPr>
          <a:xfrm rot="0">
            <a:off x="10062710" y="1028700"/>
            <a:ext cx="8229600" cy="8229600"/>
            <a:chOff x="0" y="0"/>
            <a:chExt cx="6350000" cy="6350000"/>
          </a:xfrm>
        </p:grpSpPr>
        <p:sp>
          <p:nvSpPr>
            <p:cNvPr name="Freeform 6" id="6"/>
            <p:cNvSpPr/>
            <p:nvPr/>
          </p:nvSpPr>
          <p:spPr>
            <a:xfrm flipH="true" flipV="false" rot="0">
              <a:off x="0" y="0"/>
              <a:ext cx="6350000" cy="6350000"/>
            </a:xfrm>
            <a:custGeom>
              <a:avLst/>
              <a:gdLst/>
              <a:ahLst/>
              <a:cxnLst/>
              <a:rect r="r" b="b" t="t" l="l"/>
              <a:pathLst>
                <a:path h="6350000" w="6350000">
                  <a:moveTo>
                    <a:pt x="0" y="0"/>
                  </a:moveTo>
                  <a:lnTo>
                    <a:pt x="0" y="6350000"/>
                  </a:lnTo>
                  <a:lnTo>
                    <a:pt x="5125720" y="6350000"/>
                  </a:lnTo>
                  <a:lnTo>
                    <a:pt x="6350000" y="0"/>
                  </a:lnTo>
                  <a:close/>
                </a:path>
              </a:pathLst>
            </a:custGeom>
            <a:blipFill>
              <a:blip r:embed="rId3"/>
              <a:stretch>
                <a:fillRect l="-24026" t="0" r="-26066" b="0"/>
              </a:stretch>
            </a:blipFill>
          </p:spPr>
        </p:sp>
      </p:grpSp>
      <p:grpSp>
        <p:nvGrpSpPr>
          <p:cNvPr name="Group 7" id="7"/>
          <p:cNvGrpSpPr/>
          <p:nvPr/>
        </p:nvGrpSpPr>
        <p:grpSpPr>
          <a:xfrm rot="-5400000">
            <a:off x="17631481" y="8597471"/>
            <a:ext cx="924223" cy="397435"/>
            <a:chOff x="0" y="0"/>
            <a:chExt cx="1347239" cy="579341"/>
          </a:xfrm>
        </p:grpSpPr>
        <p:sp>
          <p:nvSpPr>
            <p:cNvPr name="Freeform 8" id="8"/>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9" id="9"/>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126907" y="1242164"/>
            <a:ext cx="8796020"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TECHNICAL APPROACH</a:t>
            </a:r>
          </a:p>
        </p:txBody>
      </p:sp>
      <p:sp>
        <p:nvSpPr>
          <p:cNvPr name="Freeform 11" id="11"/>
          <p:cNvSpPr/>
          <p:nvPr/>
        </p:nvSpPr>
        <p:spPr>
          <a:xfrm flipH="false" flipV="false" rot="0">
            <a:off x="1028700" y="175622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384059" y="175622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739418" y="1756221"/>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2126907" y="3523744"/>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7" id="17"/>
          <p:cNvSpPr txBox="true"/>
          <p:nvPr/>
        </p:nvSpPr>
        <p:spPr>
          <a:xfrm rot="0">
            <a:off x="2217727" y="3699742"/>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01</a:t>
            </a:r>
          </a:p>
        </p:txBody>
      </p:sp>
      <p:grpSp>
        <p:nvGrpSpPr>
          <p:cNvPr name="Group 18" id="18"/>
          <p:cNvGrpSpPr/>
          <p:nvPr/>
        </p:nvGrpSpPr>
        <p:grpSpPr>
          <a:xfrm rot="0">
            <a:off x="2126907" y="4804625"/>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2217727" y="4980622"/>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02</a:t>
            </a:r>
          </a:p>
        </p:txBody>
      </p:sp>
      <p:grpSp>
        <p:nvGrpSpPr>
          <p:cNvPr name="Group 22" id="22"/>
          <p:cNvGrpSpPr/>
          <p:nvPr/>
        </p:nvGrpSpPr>
        <p:grpSpPr>
          <a:xfrm rot="0">
            <a:off x="2126907" y="6082450"/>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4" id="2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2217727" y="625844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03</a:t>
            </a:r>
          </a:p>
        </p:txBody>
      </p:sp>
      <p:sp>
        <p:nvSpPr>
          <p:cNvPr name="TextBox 26" id="26"/>
          <p:cNvSpPr txBox="true"/>
          <p:nvPr/>
        </p:nvSpPr>
        <p:spPr>
          <a:xfrm rot="0">
            <a:off x="3040664" y="3485644"/>
            <a:ext cx="5630748" cy="1341120"/>
          </a:xfrm>
          <a:prstGeom prst="rect">
            <a:avLst/>
          </a:prstGeom>
        </p:spPr>
        <p:txBody>
          <a:bodyPr anchor="t" rtlCol="false" tIns="0" lIns="0" bIns="0" rIns="0">
            <a:spAutoFit/>
          </a:bodyPr>
          <a:lstStyle/>
          <a:p>
            <a:pPr algn="l">
              <a:lnSpc>
                <a:spcPts val="2799"/>
              </a:lnSpc>
            </a:pPr>
            <a:r>
              <a:rPr lang="en-US" sz="1999">
                <a:solidFill>
                  <a:srgbClr val="FFFFFF"/>
                </a:solidFill>
                <a:latin typeface="Canva Sans Bold"/>
                <a:ea typeface="Canva Sans Bold"/>
                <a:cs typeface="Canva Sans Bold"/>
                <a:sym typeface="Canva Sans Bold"/>
              </a:rPr>
              <a:t>Technical Approach:</a:t>
            </a:r>
          </a:p>
          <a:p>
            <a:pPr algn="l">
              <a:lnSpc>
                <a:spcPts val="2659"/>
              </a:lnSpc>
            </a:pPr>
            <a:r>
              <a:rPr lang="en-US" sz="1899">
                <a:solidFill>
                  <a:srgbClr val="FFFFFF"/>
                </a:solidFill>
                <a:latin typeface="Canva Sans"/>
                <a:ea typeface="Canva Sans"/>
                <a:cs typeface="Canva Sans"/>
                <a:sym typeface="Canva Sans"/>
              </a:rPr>
              <a:t>Architecture used: Microservices architecture - highly scalable</a:t>
            </a:r>
          </a:p>
          <a:p>
            <a:pPr algn="l">
              <a:lnSpc>
                <a:spcPts val="2659"/>
              </a:lnSpc>
              <a:spcBef>
                <a:spcPct val="0"/>
              </a:spcBef>
            </a:pPr>
          </a:p>
        </p:txBody>
      </p:sp>
      <p:sp>
        <p:nvSpPr>
          <p:cNvPr name="TextBox 27" id="27"/>
          <p:cNvSpPr txBox="true"/>
          <p:nvPr/>
        </p:nvSpPr>
        <p:spPr>
          <a:xfrm rot="0">
            <a:off x="3040664" y="4806015"/>
            <a:ext cx="5630748" cy="1341120"/>
          </a:xfrm>
          <a:prstGeom prst="rect">
            <a:avLst/>
          </a:prstGeom>
        </p:spPr>
        <p:txBody>
          <a:bodyPr anchor="t" rtlCol="false" tIns="0" lIns="0" bIns="0" rIns="0">
            <a:spAutoFit/>
          </a:bodyPr>
          <a:lstStyle/>
          <a:p>
            <a:pPr algn="l">
              <a:lnSpc>
                <a:spcPts val="2799"/>
              </a:lnSpc>
            </a:pPr>
            <a:r>
              <a:rPr lang="en-US" sz="1999">
                <a:solidFill>
                  <a:srgbClr val="FFFFFF"/>
                </a:solidFill>
                <a:latin typeface="Canva Sans Bold"/>
                <a:ea typeface="Canva Sans Bold"/>
                <a:cs typeface="Canva Sans Bold"/>
                <a:sym typeface="Canva Sans Bold"/>
              </a:rPr>
              <a:t>Tech Stack:</a:t>
            </a:r>
          </a:p>
          <a:p>
            <a:pPr algn="l">
              <a:lnSpc>
                <a:spcPts val="2659"/>
              </a:lnSpc>
            </a:pPr>
            <a:r>
              <a:rPr lang="en-US" sz="1899">
                <a:solidFill>
                  <a:srgbClr val="FFFFFF"/>
                </a:solidFill>
                <a:latin typeface="Canva Sans"/>
                <a:ea typeface="Canva Sans"/>
                <a:cs typeface="Canva Sans"/>
                <a:sym typeface="Canva Sans"/>
              </a:rPr>
              <a:t>Frontend: React Native - Cross platform compatible</a:t>
            </a:r>
          </a:p>
          <a:p>
            <a:pPr algn="l">
              <a:lnSpc>
                <a:spcPts val="2659"/>
              </a:lnSpc>
              <a:spcBef>
                <a:spcPct val="0"/>
              </a:spcBef>
            </a:pPr>
          </a:p>
        </p:txBody>
      </p:sp>
      <p:sp>
        <p:nvSpPr>
          <p:cNvPr name="TextBox 28" id="28"/>
          <p:cNvSpPr txBox="true"/>
          <p:nvPr/>
        </p:nvSpPr>
        <p:spPr>
          <a:xfrm rot="0">
            <a:off x="3040664" y="8484039"/>
            <a:ext cx="3355031" cy="33972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Canva Sans Bold"/>
                <a:ea typeface="Canva Sans Bold"/>
                <a:cs typeface="Canva Sans Bold"/>
                <a:sym typeface="Canva Sans Bold"/>
              </a:rPr>
              <a:t>Backend:</a:t>
            </a:r>
            <a:r>
              <a:rPr lang="en-US" sz="1999">
                <a:solidFill>
                  <a:srgbClr val="FFFFFF"/>
                </a:solidFill>
                <a:latin typeface="Canva Sans"/>
                <a:ea typeface="Canva Sans"/>
                <a:cs typeface="Canva Sans"/>
                <a:sym typeface="Canva Sans"/>
              </a:rPr>
              <a:t> Node.js + Express</a:t>
            </a:r>
          </a:p>
        </p:txBody>
      </p:sp>
      <p:grpSp>
        <p:nvGrpSpPr>
          <p:cNvPr name="Group 29" id="29"/>
          <p:cNvGrpSpPr/>
          <p:nvPr/>
        </p:nvGrpSpPr>
        <p:grpSpPr>
          <a:xfrm rot="0">
            <a:off x="2130277" y="8334077"/>
            <a:ext cx="677751" cy="67775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31" id="3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2" id="32"/>
          <p:cNvSpPr txBox="true"/>
          <p:nvPr/>
        </p:nvSpPr>
        <p:spPr>
          <a:xfrm rot="0">
            <a:off x="2221097" y="8493564"/>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04</a:t>
            </a:r>
          </a:p>
        </p:txBody>
      </p:sp>
      <p:sp>
        <p:nvSpPr>
          <p:cNvPr name="TextBox 33" id="33"/>
          <p:cNvSpPr txBox="true"/>
          <p:nvPr/>
        </p:nvSpPr>
        <p:spPr>
          <a:xfrm rot="0">
            <a:off x="3027103" y="6142794"/>
            <a:ext cx="7173434" cy="2379345"/>
          </a:xfrm>
          <a:prstGeom prst="rect">
            <a:avLst/>
          </a:prstGeom>
        </p:spPr>
        <p:txBody>
          <a:bodyPr anchor="t" rtlCol="false" tIns="0" lIns="0" bIns="0" rIns="0">
            <a:spAutoFit/>
          </a:bodyPr>
          <a:lstStyle/>
          <a:p>
            <a:pPr algn="l">
              <a:lnSpc>
                <a:spcPts val="2799"/>
              </a:lnSpc>
            </a:pPr>
            <a:r>
              <a:rPr lang="en-US" sz="1999">
                <a:solidFill>
                  <a:srgbClr val="FFFFFF"/>
                </a:solidFill>
                <a:latin typeface="Canva Sans Bold"/>
                <a:ea typeface="Canva Sans Bold"/>
                <a:cs typeface="Canva Sans Bold"/>
                <a:sym typeface="Canva Sans Bold"/>
              </a:rPr>
              <a:t>Database: </a:t>
            </a:r>
          </a:p>
          <a:p>
            <a:pPr algn="l">
              <a:lnSpc>
                <a:spcPts val="2799"/>
              </a:lnSpc>
            </a:pPr>
            <a:r>
              <a:rPr lang="en-US" sz="1999">
                <a:solidFill>
                  <a:srgbClr val="FFFFFF"/>
                </a:solidFill>
                <a:latin typeface="Canva Sans"/>
                <a:ea typeface="Canva Sans"/>
                <a:cs typeface="Canva Sans"/>
                <a:sym typeface="Canva Sans"/>
              </a:rPr>
              <a:t>MongoDB - ease of development, ability to store unstructured data</a:t>
            </a:r>
          </a:p>
          <a:p>
            <a:pPr algn="l">
              <a:lnSpc>
                <a:spcPts val="2659"/>
              </a:lnSpc>
            </a:pPr>
            <a:r>
              <a:rPr lang="en-US" sz="1899">
                <a:solidFill>
                  <a:srgbClr val="FFFFFF"/>
                </a:solidFill>
                <a:latin typeface="Canva Sans"/>
                <a:ea typeface="Canva Sans"/>
                <a:cs typeface="Canva Sans"/>
                <a:sym typeface="Canva Sans"/>
              </a:rPr>
              <a:t>Real-Time Communication: Firebase to implement real time messaging</a:t>
            </a:r>
          </a:p>
          <a:p>
            <a:pPr algn="l">
              <a:lnSpc>
                <a:spcPts val="2659"/>
              </a:lnSpc>
            </a:pPr>
            <a:r>
              <a:rPr lang="en-US" sz="1899">
                <a:solidFill>
                  <a:srgbClr val="FFFFFF"/>
                </a:solidFill>
                <a:latin typeface="Canva Sans"/>
                <a:ea typeface="Canva Sans"/>
                <a:cs typeface="Canva Sans"/>
                <a:sym typeface="Canva Sans"/>
              </a:rPr>
              <a:t>Authentication - OAuth 2.0</a:t>
            </a:r>
          </a:p>
          <a:p>
            <a:pPr algn="l">
              <a:lnSpc>
                <a:spcPts val="265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362339" y="2914524"/>
            <a:ext cx="6509860" cy="2228976"/>
            <a:chOff x="0" y="0"/>
            <a:chExt cx="6350000" cy="2174240"/>
          </a:xfrm>
        </p:grpSpPr>
        <p:sp>
          <p:nvSpPr>
            <p:cNvPr name="Freeform 7" id="7"/>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name="Group 8" id="8"/>
          <p:cNvGrpSpPr/>
          <p:nvPr/>
        </p:nvGrpSpPr>
        <p:grpSpPr>
          <a:xfrm rot="0">
            <a:off x="7189484" y="1028700"/>
            <a:ext cx="11098516" cy="3800132"/>
            <a:chOff x="0" y="0"/>
            <a:chExt cx="6350000" cy="2174240"/>
          </a:xfrm>
        </p:grpSpPr>
        <p:sp>
          <p:nvSpPr>
            <p:cNvPr name="Freeform 9" id="9"/>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blipFill>
              <a:blip r:embed="rId3"/>
              <a:stretch>
                <a:fillRect l="0" t="-42321" r="0" b="-52260"/>
              </a:stretch>
            </a:blipFill>
          </p:spPr>
        </p:sp>
      </p:grpSp>
      <p:sp>
        <p:nvSpPr>
          <p:cNvPr name="TextBox 10" id="10"/>
          <p:cNvSpPr txBox="true"/>
          <p:nvPr/>
        </p:nvSpPr>
        <p:spPr>
          <a:xfrm rot="0">
            <a:off x="918938" y="2853581"/>
            <a:ext cx="7328427" cy="117543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TARGET AUDIENCE</a:t>
            </a:r>
          </a:p>
        </p:txBody>
      </p:sp>
      <p:sp>
        <p:nvSpPr>
          <p:cNvPr name="Freeform 11" id="11"/>
          <p:cNvSpPr/>
          <p:nvPr/>
        </p:nvSpPr>
        <p:spPr>
          <a:xfrm flipH="false" flipV="false" rot="0">
            <a:off x="563580" y="1505260"/>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028700" y="1505260"/>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93820" y="1505260"/>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206379" y="5152389"/>
            <a:ext cx="16489747" cy="4105911"/>
          </a:xfrm>
          <a:prstGeom prst="rect">
            <a:avLst/>
          </a:prstGeom>
        </p:spPr>
        <p:txBody>
          <a:bodyPr anchor="t" rtlCol="false" tIns="0" lIns="0" bIns="0" rIns="0">
            <a:spAutoFit/>
          </a:bodyPr>
          <a:lstStyle/>
          <a:p>
            <a:pPr algn="l" marL="561334" indent="-280667" lvl="1">
              <a:lnSpc>
                <a:spcPts val="3639"/>
              </a:lnSpc>
              <a:buFont typeface="Arial"/>
              <a:buChar char="•"/>
            </a:pPr>
            <a:r>
              <a:rPr lang="en-US" sz="2599">
                <a:solidFill>
                  <a:srgbClr val="FFFFFF"/>
                </a:solidFill>
                <a:latin typeface="Open Sans Bold"/>
                <a:ea typeface="Open Sans Bold"/>
                <a:cs typeface="Open Sans Bold"/>
                <a:sym typeface="Open Sans Bold"/>
              </a:rPr>
              <a:t>Students in Educational Institutions:</a:t>
            </a:r>
            <a:r>
              <a:rPr lang="en-US" sz="2599">
                <a:solidFill>
                  <a:srgbClr val="FFFFFF"/>
                </a:solidFill>
                <a:latin typeface="Open Sans"/>
                <a:ea typeface="Open Sans"/>
                <a:cs typeface="Open Sans"/>
                <a:sym typeface="Open Sans"/>
              </a:rPr>
              <a:t> Focused on SRMIST and similar universities where a large, concentrated student community lives together, needing an efficient way to share resources and fulfill everyday requests.</a:t>
            </a:r>
          </a:p>
          <a:p>
            <a:pPr algn="l" marL="561334" indent="-280667" lvl="1">
              <a:lnSpc>
                <a:spcPts val="3639"/>
              </a:lnSpc>
              <a:buFont typeface="Arial"/>
              <a:buChar char="•"/>
            </a:pPr>
            <a:r>
              <a:rPr lang="en-US" sz="2599">
                <a:solidFill>
                  <a:srgbClr val="FFFFFF"/>
                </a:solidFill>
                <a:latin typeface="Open Sans Bold"/>
                <a:ea typeface="Open Sans Bold"/>
                <a:cs typeface="Open Sans Bold"/>
                <a:sym typeface="Open Sans Bold"/>
              </a:rPr>
              <a:t>Residential Communities:</a:t>
            </a:r>
            <a:r>
              <a:rPr lang="en-US" sz="2599">
                <a:solidFill>
                  <a:srgbClr val="FFFFFF"/>
                </a:solidFill>
                <a:latin typeface="Open Sans"/>
                <a:ea typeface="Open Sans"/>
                <a:cs typeface="Open Sans"/>
                <a:sym typeface="Open Sans"/>
              </a:rPr>
              <a:t> Individuals living in large residential complexes who can benefit from easy access to shared resources within their community.</a:t>
            </a:r>
          </a:p>
          <a:p>
            <a:pPr algn="l" marL="561334" indent="-280667" lvl="1">
              <a:lnSpc>
                <a:spcPts val="3639"/>
              </a:lnSpc>
              <a:buFont typeface="Arial"/>
              <a:buChar char="•"/>
            </a:pPr>
            <a:r>
              <a:rPr lang="en-US" sz="2599">
                <a:solidFill>
                  <a:srgbClr val="FFFFFF"/>
                </a:solidFill>
                <a:latin typeface="Open Sans Bold"/>
                <a:ea typeface="Open Sans Bold"/>
                <a:cs typeface="Open Sans Bold"/>
                <a:sym typeface="Open Sans Bold"/>
              </a:rPr>
              <a:t>Institutions and Organizations:</a:t>
            </a:r>
            <a:r>
              <a:rPr lang="en-US" sz="2599">
                <a:solidFill>
                  <a:srgbClr val="FFFFFF"/>
                </a:solidFill>
                <a:latin typeface="Open Sans"/>
                <a:ea typeface="Open Sans"/>
                <a:cs typeface="Open Sans"/>
                <a:sym typeface="Open Sans"/>
              </a:rPr>
              <a:t> Schools and universities seeking to enhance student engagement and resource-sharing through a dedicated platform.</a:t>
            </a:r>
          </a:p>
          <a:p>
            <a:pPr algn="l" marL="561334" indent="-280667" lvl="1">
              <a:lnSpc>
                <a:spcPts val="3639"/>
              </a:lnSpc>
              <a:buFont typeface="Arial"/>
              <a:buChar char="•"/>
            </a:pPr>
            <a:r>
              <a:rPr lang="en-US" sz="2599">
                <a:solidFill>
                  <a:srgbClr val="FFFFFF"/>
                </a:solidFill>
                <a:latin typeface="Open Sans Bold"/>
                <a:ea typeface="Open Sans Bold"/>
                <a:cs typeface="Open Sans Bold"/>
                <a:sym typeface="Open Sans Bold"/>
              </a:rPr>
              <a:t>Sustainability-Focused Groups: </a:t>
            </a:r>
            <a:r>
              <a:rPr lang="en-US" sz="2599">
                <a:solidFill>
                  <a:srgbClr val="FFFFFF"/>
                </a:solidFill>
                <a:latin typeface="Open Sans"/>
                <a:ea typeface="Open Sans"/>
                <a:cs typeface="Open Sans"/>
                <a:sym typeface="Open Sans"/>
              </a:rPr>
              <a:t>Non-profits and social initiatives aiming to reduce waste and promote sharing economies within educational and residential communities.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0420735" y="4902831"/>
            <a:ext cx="4700562" cy="4700562"/>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6350000" y="0"/>
                  </a:moveTo>
                  <a:lnTo>
                    <a:pt x="6350000" y="6350000"/>
                  </a:lnTo>
                  <a:lnTo>
                    <a:pt x="1224280" y="6350000"/>
                  </a:lnTo>
                  <a:lnTo>
                    <a:pt x="0" y="0"/>
                  </a:lnTo>
                  <a:close/>
                </a:path>
              </a:pathLst>
            </a:custGeom>
            <a:solidFill>
              <a:srgbClr val="12F1FF"/>
            </a:solidFill>
            <a:ln w="12700">
              <a:solidFill>
                <a:srgbClr val="000000"/>
              </a:solidFill>
            </a:ln>
          </p:spPr>
        </p:sp>
      </p:grpSp>
      <p:grpSp>
        <p:nvGrpSpPr>
          <p:cNvPr name="Group 5" id="5"/>
          <p:cNvGrpSpPr/>
          <p:nvPr/>
        </p:nvGrpSpPr>
        <p:grpSpPr>
          <a:xfrm rot="0">
            <a:off x="10062710" y="1028700"/>
            <a:ext cx="8229600" cy="8229600"/>
            <a:chOff x="0" y="0"/>
            <a:chExt cx="6350000" cy="6350000"/>
          </a:xfrm>
        </p:grpSpPr>
        <p:sp>
          <p:nvSpPr>
            <p:cNvPr name="Freeform 6" id="6"/>
            <p:cNvSpPr/>
            <p:nvPr/>
          </p:nvSpPr>
          <p:spPr>
            <a:xfrm flipH="true" flipV="false" rot="0">
              <a:off x="0" y="0"/>
              <a:ext cx="6350000" cy="6350000"/>
            </a:xfrm>
            <a:custGeom>
              <a:avLst/>
              <a:gdLst/>
              <a:ahLst/>
              <a:cxnLst/>
              <a:rect r="r" b="b" t="t" l="l"/>
              <a:pathLst>
                <a:path h="6350000" w="6350000">
                  <a:moveTo>
                    <a:pt x="0" y="0"/>
                  </a:moveTo>
                  <a:lnTo>
                    <a:pt x="0" y="6350000"/>
                  </a:lnTo>
                  <a:lnTo>
                    <a:pt x="5125720" y="6350000"/>
                  </a:lnTo>
                  <a:lnTo>
                    <a:pt x="6350000" y="0"/>
                  </a:lnTo>
                  <a:close/>
                </a:path>
              </a:pathLst>
            </a:custGeom>
            <a:blipFill>
              <a:blip r:embed="rId3"/>
              <a:stretch>
                <a:fillRect l="-24026" t="0" r="-26066" b="0"/>
              </a:stretch>
            </a:blipFill>
          </p:spPr>
        </p:sp>
      </p:grpSp>
      <p:grpSp>
        <p:nvGrpSpPr>
          <p:cNvPr name="Group 7" id="7"/>
          <p:cNvGrpSpPr/>
          <p:nvPr/>
        </p:nvGrpSpPr>
        <p:grpSpPr>
          <a:xfrm rot="-5400000">
            <a:off x="17631481" y="8597471"/>
            <a:ext cx="924223" cy="397435"/>
            <a:chOff x="0" y="0"/>
            <a:chExt cx="1347239" cy="579341"/>
          </a:xfrm>
        </p:grpSpPr>
        <p:sp>
          <p:nvSpPr>
            <p:cNvPr name="Freeform 8" id="8"/>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9" id="9"/>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942142" y="1135417"/>
            <a:ext cx="8796020"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FEASIBILITY</a:t>
            </a:r>
          </a:p>
        </p:txBody>
      </p:sp>
      <p:sp>
        <p:nvSpPr>
          <p:cNvPr name="Freeform 11" id="11"/>
          <p:cNvSpPr/>
          <p:nvPr/>
        </p:nvSpPr>
        <p:spPr>
          <a:xfrm flipH="false" flipV="false" rot="0">
            <a:off x="507710" y="1678953"/>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972831" y="1678953"/>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37951" y="1678953"/>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206379" y="3099724"/>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7" id="17"/>
          <p:cNvSpPr txBox="true"/>
          <p:nvPr/>
        </p:nvSpPr>
        <p:spPr>
          <a:xfrm rot="0">
            <a:off x="1297200" y="3275721"/>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01</a:t>
            </a:r>
          </a:p>
        </p:txBody>
      </p:sp>
      <p:grpSp>
        <p:nvGrpSpPr>
          <p:cNvPr name="Group 18" id="18"/>
          <p:cNvGrpSpPr/>
          <p:nvPr/>
        </p:nvGrpSpPr>
        <p:grpSpPr>
          <a:xfrm rot="0">
            <a:off x="1206379" y="5549124"/>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1297200" y="5725122"/>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02</a:t>
            </a:r>
          </a:p>
        </p:txBody>
      </p:sp>
      <p:grpSp>
        <p:nvGrpSpPr>
          <p:cNvPr name="Group 22" id="22"/>
          <p:cNvGrpSpPr/>
          <p:nvPr/>
        </p:nvGrpSpPr>
        <p:grpSpPr>
          <a:xfrm rot="0">
            <a:off x="1206379" y="7995201"/>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2F1FF"/>
            </a:solidFill>
          </p:spPr>
        </p:sp>
        <p:sp>
          <p:nvSpPr>
            <p:cNvPr name="TextBox 24" id="2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1297200" y="8171199"/>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0B081D"/>
                </a:solidFill>
                <a:latin typeface="Open Sans Bold"/>
                <a:ea typeface="Open Sans Bold"/>
                <a:cs typeface="Open Sans Bold"/>
                <a:sym typeface="Open Sans Bold"/>
              </a:rPr>
              <a:t>03</a:t>
            </a:r>
          </a:p>
        </p:txBody>
      </p:sp>
      <p:sp>
        <p:nvSpPr>
          <p:cNvPr name="TextBox 26" id="26"/>
          <p:cNvSpPr txBox="true"/>
          <p:nvPr/>
        </p:nvSpPr>
        <p:spPr>
          <a:xfrm rot="0">
            <a:off x="2120137" y="3082921"/>
            <a:ext cx="8300599" cy="1819910"/>
          </a:xfrm>
          <a:prstGeom prst="rect">
            <a:avLst/>
          </a:prstGeom>
        </p:spPr>
        <p:txBody>
          <a:bodyPr anchor="t" rtlCol="false" tIns="0" lIns="0" bIns="0" rIns="0">
            <a:spAutoFit/>
          </a:bodyPr>
          <a:lstStyle/>
          <a:p>
            <a:pPr algn="l">
              <a:lnSpc>
                <a:spcPts val="3640"/>
              </a:lnSpc>
            </a:pPr>
            <a:r>
              <a:rPr lang="en-US" sz="2600">
                <a:solidFill>
                  <a:srgbClr val="FFFFFF"/>
                </a:solidFill>
                <a:latin typeface="Canva Sans Bold"/>
                <a:ea typeface="Canva Sans Bold"/>
                <a:cs typeface="Canva Sans Bold"/>
                <a:sym typeface="Canva Sans Bold"/>
              </a:rPr>
              <a:t>The mature and widely used tech stack ensures a smooth development process and access to skilled developers for future growth.</a:t>
            </a:r>
          </a:p>
          <a:p>
            <a:pPr algn="l">
              <a:lnSpc>
                <a:spcPts val="3640"/>
              </a:lnSpc>
              <a:spcBef>
                <a:spcPct val="0"/>
              </a:spcBef>
            </a:pPr>
          </a:p>
        </p:txBody>
      </p:sp>
      <p:sp>
        <p:nvSpPr>
          <p:cNvPr name="TextBox 27" id="27"/>
          <p:cNvSpPr txBox="true"/>
          <p:nvPr/>
        </p:nvSpPr>
        <p:spPr>
          <a:xfrm rot="0">
            <a:off x="2158698" y="5491974"/>
            <a:ext cx="8579465" cy="2277110"/>
          </a:xfrm>
          <a:prstGeom prst="rect">
            <a:avLst/>
          </a:prstGeom>
        </p:spPr>
        <p:txBody>
          <a:bodyPr anchor="t" rtlCol="false" tIns="0" lIns="0" bIns="0" rIns="0">
            <a:spAutoFit/>
          </a:bodyPr>
          <a:lstStyle/>
          <a:p>
            <a:pPr algn="l">
              <a:lnSpc>
                <a:spcPts val="3640"/>
              </a:lnSpc>
            </a:pPr>
            <a:r>
              <a:rPr lang="en-US" sz="2600">
                <a:solidFill>
                  <a:srgbClr val="FFFFFF"/>
                </a:solidFill>
                <a:latin typeface="Canva Sans Bold"/>
                <a:ea typeface="Canva Sans Bold"/>
                <a:cs typeface="Canva Sans Bold"/>
                <a:sym typeface="Canva Sans Bold"/>
              </a:rPr>
              <a:t>Initial development will focus on core features (request posting, messaging, community management), with plans to add advanced features (ratings, map integration) in later updates.</a:t>
            </a:r>
          </a:p>
          <a:p>
            <a:pPr algn="l">
              <a:lnSpc>
                <a:spcPts val="3640"/>
              </a:lnSpc>
              <a:spcBef>
                <a:spcPct val="0"/>
              </a:spcBef>
            </a:pPr>
          </a:p>
        </p:txBody>
      </p:sp>
      <p:sp>
        <p:nvSpPr>
          <p:cNvPr name="TextBox 28" id="28"/>
          <p:cNvSpPr txBox="true"/>
          <p:nvPr/>
        </p:nvSpPr>
        <p:spPr>
          <a:xfrm rot="0">
            <a:off x="2120137" y="7987049"/>
            <a:ext cx="8440032" cy="905510"/>
          </a:xfrm>
          <a:prstGeom prst="rect">
            <a:avLst/>
          </a:prstGeom>
        </p:spPr>
        <p:txBody>
          <a:bodyPr anchor="t" rtlCol="false" tIns="0" lIns="0" bIns="0" rIns="0">
            <a:spAutoFit/>
          </a:bodyPr>
          <a:lstStyle/>
          <a:p>
            <a:pPr algn="ctr">
              <a:lnSpc>
                <a:spcPts val="3640"/>
              </a:lnSpc>
              <a:spcBef>
                <a:spcPct val="0"/>
              </a:spcBef>
            </a:pPr>
            <a:r>
              <a:rPr lang="en-US" sz="2600">
                <a:solidFill>
                  <a:srgbClr val="FFFFFF"/>
                </a:solidFill>
                <a:latin typeface="Canva Sans Bold"/>
                <a:ea typeface="Canva Sans Bold"/>
                <a:cs typeface="Canva Sans Bold"/>
                <a:sym typeface="Canva Sans Bold"/>
              </a:rPr>
              <a:t>Business Model: Monetization through static Google ads, integrated seamlessly into the user interface.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5400000">
            <a:off x="17631481" y="8597471"/>
            <a:ext cx="924223" cy="397435"/>
            <a:chOff x="0" y="0"/>
            <a:chExt cx="1347239" cy="579341"/>
          </a:xfrm>
        </p:grpSpPr>
        <p:sp>
          <p:nvSpPr>
            <p:cNvPr name="Freeform 4" id="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5" id="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362339" y="2914524"/>
            <a:ext cx="6509860" cy="2228976"/>
            <a:chOff x="0" y="0"/>
            <a:chExt cx="6350000" cy="2174240"/>
          </a:xfrm>
        </p:grpSpPr>
        <p:sp>
          <p:nvSpPr>
            <p:cNvPr name="Freeform 7" id="7"/>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name="Group 8" id="8"/>
          <p:cNvGrpSpPr/>
          <p:nvPr/>
        </p:nvGrpSpPr>
        <p:grpSpPr>
          <a:xfrm rot="0">
            <a:off x="7189484" y="1028700"/>
            <a:ext cx="11098516" cy="3800132"/>
            <a:chOff x="0" y="0"/>
            <a:chExt cx="6350000" cy="2174240"/>
          </a:xfrm>
        </p:grpSpPr>
        <p:sp>
          <p:nvSpPr>
            <p:cNvPr name="Freeform 9" id="9"/>
            <p:cNvSpPr/>
            <p:nvPr/>
          </p:nvSpPr>
          <p:spPr>
            <a:xfrm flipH="false" flipV="false" rot="0">
              <a:off x="0" y="0"/>
              <a:ext cx="6350000" cy="2174240"/>
            </a:xfrm>
            <a:custGeom>
              <a:avLst/>
              <a:gdLst/>
              <a:ahLst/>
              <a:cxnLst/>
              <a:rect r="r" b="b" t="t" l="l"/>
              <a:pathLst>
                <a:path h="2174240" w="6350000">
                  <a:moveTo>
                    <a:pt x="6350000" y="0"/>
                  </a:moveTo>
                  <a:lnTo>
                    <a:pt x="6350000" y="2174240"/>
                  </a:lnTo>
                  <a:lnTo>
                    <a:pt x="647700" y="2174240"/>
                  </a:lnTo>
                  <a:lnTo>
                    <a:pt x="0" y="0"/>
                  </a:lnTo>
                  <a:close/>
                </a:path>
              </a:pathLst>
            </a:custGeom>
            <a:blipFill>
              <a:blip r:embed="rId3"/>
              <a:stretch>
                <a:fillRect l="0" t="-42321" r="0" b="-52260"/>
              </a:stretch>
            </a:blipFill>
          </p:spPr>
        </p:sp>
      </p:grpSp>
      <p:sp>
        <p:nvSpPr>
          <p:cNvPr name="TextBox 10" id="10"/>
          <p:cNvSpPr txBox="true"/>
          <p:nvPr/>
        </p:nvSpPr>
        <p:spPr>
          <a:xfrm rot="0">
            <a:off x="2040471" y="3038349"/>
            <a:ext cx="7328427" cy="117543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SCALABLITY</a:t>
            </a:r>
          </a:p>
        </p:txBody>
      </p:sp>
      <p:sp>
        <p:nvSpPr>
          <p:cNvPr name="Freeform 11" id="11"/>
          <p:cNvSpPr/>
          <p:nvPr/>
        </p:nvSpPr>
        <p:spPr>
          <a:xfrm flipH="false" flipV="false" rot="0">
            <a:off x="520806" y="3285984"/>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985926" y="3285984"/>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51046" y="3285984"/>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899126" y="5609589"/>
            <a:ext cx="16489747" cy="3648711"/>
          </a:xfrm>
          <a:prstGeom prst="rect">
            <a:avLst/>
          </a:prstGeom>
        </p:spPr>
        <p:txBody>
          <a:bodyPr anchor="t" rtlCol="false" tIns="0" lIns="0" bIns="0" rIns="0">
            <a:spAutoFit/>
          </a:bodyPr>
          <a:lstStyle/>
          <a:p>
            <a:pPr algn="l" marL="561334" indent="-280667" lvl="1">
              <a:lnSpc>
                <a:spcPts val="3639"/>
              </a:lnSpc>
              <a:buFont typeface="Arial"/>
              <a:buChar char="•"/>
            </a:pPr>
            <a:r>
              <a:rPr lang="en-US" sz="2599">
                <a:solidFill>
                  <a:srgbClr val="FFFFFF"/>
                </a:solidFill>
                <a:latin typeface="Open Sans"/>
                <a:ea typeface="Open Sans"/>
                <a:cs typeface="Open Sans"/>
                <a:sym typeface="Open Sans"/>
              </a:rPr>
              <a:t> </a:t>
            </a:r>
            <a:r>
              <a:rPr lang="en-US" sz="2599">
                <a:solidFill>
                  <a:srgbClr val="FFFFFF"/>
                </a:solidFill>
                <a:latin typeface="Open Sans Bold"/>
                <a:ea typeface="Open Sans Bold"/>
                <a:cs typeface="Open Sans Bold"/>
                <a:sym typeface="Open Sans Bold"/>
              </a:rPr>
              <a:t>Target Phase: </a:t>
            </a:r>
            <a:r>
              <a:rPr lang="en-US" sz="2599">
                <a:solidFill>
                  <a:srgbClr val="FFFFFF"/>
                </a:solidFill>
                <a:latin typeface="Open Sans"/>
                <a:ea typeface="Open Sans"/>
                <a:cs typeface="Open Sans"/>
                <a:sym typeface="Open Sans"/>
              </a:rPr>
              <a:t>Focus on the SRMIST community, supporting up to 1,000 concurrent users and a total user base of 25,000.</a:t>
            </a:r>
          </a:p>
          <a:p>
            <a:pPr algn="l" marL="561334" indent="-280667" lvl="1">
              <a:lnSpc>
                <a:spcPts val="3639"/>
              </a:lnSpc>
              <a:buFont typeface="Arial"/>
              <a:buChar char="•"/>
            </a:pPr>
            <a:r>
              <a:rPr lang="en-US" sz="2599">
                <a:solidFill>
                  <a:srgbClr val="FFFFFF"/>
                </a:solidFill>
                <a:latin typeface="Open Sans Bold"/>
                <a:ea typeface="Open Sans Bold"/>
                <a:cs typeface="Open Sans Bold"/>
                <a:sym typeface="Open Sans Bold"/>
              </a:rPr>
              <a:t>Horizontal Scaling:</a:t>
            </a:r>
            <a:r>
              <a:rPr lang="en-US" sz="2599">
                <a:solidFill>
                  <a:srgbClr val="FFFFFF"/>
                </a:solidFill>
                <a:latin typeface="Open Sans"/>
                <a:ea typeface="Open Sans"/>
                <a:cs typeface="Open Sans"/>
                <a:sym typeface="Open Sans"/>
              </a:rPr>
              <a:t> Microservices architecture enables efficient scaling by distributing traffic across multiple servers, ensuring consistent performance.</a:t>
            </a:r>
          </a:p>
          <a:p>
            <a:pPr algn="l" marL="561334" indent="-280667" lvl="1">
              <a:lnSpc>
                <a:spcPts val="3639"/>
              </a:lnSpc>
              <a:buFont typeface="Arial"/>
              <a:buChar char="•"/>
            </a:pPr>
            <a:r>
              <a:rPr lang="en-US" sz="2599">
                <a:solidFill>
                  <a:srgbClr val="FFFFFF"/>
                </a:solidFill>
                <a:latin typeface="Open Sans Bold"/>
                <a:ea typeface="Open Sans Bold"/>
                <a:cs typeface="Open Sans Bold"/>
                <a:sym typeface="Open Sans Bold"/>
              </a:rPr>
              <a:t>Database Scaling:</a:t>
            </a:r>
            <a:r>
              <a:rPr lang="en-US" sz="2599">
                <a:solidFill>
                  <a:srgbClr val="FFFFFF"/>
                </a:solidFill>
                <a:latin typeface="Open Sans"/>
                <a:ea typeface="Open Sans"/>
                <a:cs typeface="Open Sans"/>
                <a:sym typeface="Open Sans"/>
              </a:rPr>
              <a:t> MongoDB’s sharding handles the growing dataset, providing fast and reliable access for all users.</a:t>
            </a:r>
          </a:p>
          <a:p>
            <a:pPr algn="l" marL="561334" indent="-280667" lvl="1">
              <a:lnSpc>
                <a:spcPts val="3639"/>
              </a:lnSpc>
              <a:buFont typeface="Arial"/>
              <a:buChar char="•"/>
            </a:pPr>
            <a:r>
              <a:rPr lang="en-US" sz="2599">
                <a:solidFill>
                  <a:srgbClr val="FFFFFF"/>
                </a:solidFill>
                <a:latin typeface="Open Sans Bold"/>
                <a:ea typeface="Open Sans Bold"/>
                <a:cs typeface="Open Sans Bold"/>
                <a:sym typeface="Open Sans Bold"/>
              </a:rPr>
              <a:t>Load Balancing &amp; Cloud Infrastructure: </a:t>
            </a:r>
            <a:r>
              <a:rPr lang="en-US" sz="2599">
                <a:solidFill>
                  <a:srgbClr val="FFFFFF"/>
                </a:solidFill>
                <a:latin typeface="Open Sans"/>
                <a:ea typeface="Open Sans"/>
                <a:cs typeface="Open Sans"/>
                <a:sym typeface="Open Sans"/>
              </a:rPr>
              <a:t>AWS Elastic Load Balancing and auto-scaling ensure high availability, reliability, and cost-effective resource management as demand scales.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DAGPTT1N4aw</dc:identifier>
  <dcterms:modified xsi:type="dcterms:W3CDTF">2011-08-01T06:04:30Z</dcterms:modified>
  <cp:revision>1</cp:revision>
  <dc:title>TRADE HUB</dc:title>
</cp:coreProperties>
</file>