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sldIdLst>
    <p:sldId id="256" r:id="rId2"/>
  </p:sldIdLst>
  <p:sldSz cx="32918400" cy="219456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0A72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7339" autoAdjust="0"/>
    <p:restoredTop sz="94328" autoAdjust="0"/>
  </p:normalViewPr>
  <p:slideViewPr>
    <p:cSldViewPr snapToGrid="0">
      <p:cViewPr>
        <p:scale>
          <a:sx n="40" d="100"/>
          <a:sy n="40" d="100"/>
        </p:scale>
        <p:origin x="-780" y="-2556"/>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55" d="100"/>
          <a:sy n="55" d="100"/>
        </p:scale>
        <p:origin x="2880" y="78"/>
      </p:cViewPr>
      <p:guideLst/>
    </p:cSldViewPr>
  </p:notes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9713B5B-9DD8-44A4-AC95-22FCBD16E0E0}" type="datetimeFigureOut">
              <a:rPr lang="en-US" smtClean="0"/>
              <a:t>3/15/2019</a:t>
            </a:fld>
            <a:endParaRPr lang="en-US"/>
          </a:p>
        </p:txBody>
      </p:sp>
      <p:sp>
        <p:nvSpPr>
          <p:cNvPr id="4" name="Slide Image Placeholder 3"/>
          <p:cNvSpPr>
            <a:spLocks noGrp="1" noRot="1" noChangeAspect="1"/>
          </p:cNvSpPr>
          <p:nvPr>
            <p:ph type="sldImg" idx="2"/>
          </p:nvPr>
        </p:nvSpPr>
        <p:spPr>
          <a:xfrm>
            <a:off x="1114425" y="1143000"/>
            <a:ext cx="462915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5B8D521-C62B-4104-AF20-C0BEFB82F7D0}" type="slidenum">
              <a:rPr lang="en-US" smtClean="0"/>
              <a:t>‹#›</a:t>
            </a:fld>
            <a:endParaRPr lang="en-US"/>
          </a:p>
        </p:txBody>
      </p:sp>
    </p:spTree>
    <p:extLst>
      <p:ext uri="{BB962C8B-B14F-4D97-AF65-F5344CB8AC3E}">
        <p14:creationId xmlns:p14="http://schemas.microsoft.com/office/powerpoint/2010/main" val="2409841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5B8D521-C62B-4104-AF20-C0BEFB82F7D0}" type="slidenum">
              <a:rPr lang="en-US" smtClean="0"/>
              <a:t>1</a:t>
            </a:fld>
            <a:endParaRPr lang="en-US"/>
          </a:p>
        </p:txBody>
      </p:sp>
    </p:spTree>
    <p:extLst>
      <p:ext uri="{BB962C8B-B14F-4D97-AF65-F5344CB8AC3E}">
        <p14:creationId xmlns:p14="http://schemas.microsoft.com/office/powerpoint/2010/main" val="31658880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68880" y="3591562"/>
            <a:ext cx="27980640" cy="7640320"/>
          </a:xfrm>
        </p:spPr>
        <p:txBody>
          <a:bodyPr anchor="b"/>
          <a:lstStyle>
            <a:lvl1pPr algn="ctr">
              <a:defRPr sz="19200"/>
            </a:lvl1pPr>
          </a:lstStyle>
          <a:p>
            <a:r>
              <a:rPr lang="en-US"/>
              <a:t>Click to edit Master title style</a:t>
            </a:r>
            <a:endParaRPr lang="en-US" dirty="0"/>
          </a:p>
        </p:txBody>
      </p:sp>
      <p:sp>
        <p:nvSpPr>
          <p:cNvPr id="3" name="Subtitle 2"/>
          <p:cNvSpPr>
            <a:spLocks noGrp="1"/>
          </p:cNvSpPr>
          <p:nvPr>
            <p:ph type="subTitle" idx="1"/>
          </p:nvPr>
        </p:nvSpPr>
        <p:spPr>
          <a:xfrm>
            <a:off x="4114800" y="11526522"/>
            <a:ext cx="24688800" cy="5298438"/>
          </a:xfrm>
        </p:spPr>
        <p:txBody>
          <a:bodyPr/>
          <a:lstStyle>
            <a:lvl1pPr marL="0" indent="0" algn="ctr">
              <a:buNone/>
              <a:defRPr sz="7680"/>
            </a:lvl1pPr>
            <a:lvl2pPr marL="1463040" indent="0" algn="ctr">
              <a:buNone/>
              <a:defRPr sz="6400"/>
            </a:lvl2pPr>
            <a:lvl3pPr marL="2926080" indent="0" algn="ctr">
              <a:buNone/>
              <a:defRPr sz="5760"/>
            </a:lvl3pPr>
            <a:lvl4pPr marL="4389120" indent="0" algn="ctr">
              <a:buNone/>
              <a:defRPr sz="5120"/>
            </a:lvl4pPr>
            <a:lvl5pPr marL="5852160" indent="0" algn="ctr">
              <a:buNone/>
              <a:defRPr sz="5120"/>
            </a:lvl5pPr>
            <a:lvl6pPr marL="7315200" indent="0" algn="ctr">
              <a:buNone/>
              <a:defRPr sz="5120"/>
            </a:lvl6pPr>
            <a:lvl7pPr marL="8778240" indent="0" algn="ctr">
              <a:buNone/>
              <a:defRPr sz="5120"/>
            </a:lvl7pPr>
            <a:lvl8pPr marL="10241280" indent="0" algn="ctr">
              <a:buNone/>
              <a:defRPr sz="5120"/>
            </a:lvl8pPr>
            <a:lvl9pPr marL="11704320" indent="0" algn="ctr">
              <a:buNone/>
              <a:defRPr sz="512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FDC6CA8-8EA2-47BA-995D-888341EA4733}" type="datetimeFigureOut">
              <a:rPr lang="en-US" smtClean="0"/>
              <a:t>3/15/2019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17B1CD-C1BE-48FF-B88A-EAC046F1CD47}" type="slidenum">
              <a:rPr lang="en-US" smtClean="0"/>
              <a:t>‹#›</a:t>
            </a:fld>
            <a:endParaRPr lang="en-US"/>
          </a:p>
        </p:txBody>
      </p:sp>
    </p:spTree>
    <p:extLst>
      <p:ext uri="{BB962C8B-B14F-4D97-AF65-F5344CB8AC3E}">
        <p14:creationId xmlns:p14="http://schemas.microsoft.com/office/powerpoint/2010/main" val="34230523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FDC6CA8-8EA2-47BA-995D-888341EA4733}" type="datetimeFigureOut">
              <a:rPr lang="en-US" smtClean="0"/>
              <a:t>3/15/2019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17B1CD-C1BE-48FF-B88A-EAC046F1CD47}" type="slidenum">
              <a:rPr lang="en-US" smtClean="0"/>
              <a:t>‹#›</a:t>
            </a:fld>
            <a:endParaRPr lang="en-US"/>
          </a:p>
        </p:txBody>
      </p:sp>
    </p:spTree>
    <p:extLst>
      <p:ext uri="{BB962C8B-B14F-4D97-AF65-F5344CB8AC3E}">
        <p14:creationId xmlns:p14="http://schemas.microsoft.com/office/powerpoint/2010/main" val="37395334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557232" y="1168400"/>
            <a:ext cx="7098030" cy="1859788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63142" y="1168400"/>
            <a:ext cx="20882610" cy="1859788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FDC6CA8-8EA2-47BA-995D-888341EA4733}" type="datetimeFigureOut">
              <a:rPr lang="en-US" smtClean="0"/>
              <a:t>3/15/2019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17B1CD-C1BE-48FF-B88A-EAC046F1CD47}" type="slidenum">
              <a:rPr lang="en-US" smtClean="0"/>
              <a:t>‹#›</a:t>
            </a:fld>
            <a:endParaRPr lang="en-US"/>
          </a:p>
        </p:txBody>
      </p:sp>
    </p:spTree>
    <p:extLst>
      <p:ext uri="{BB962C8B-B14F-4D97-AF65-F5344CB8AC3E}">
        <p14:creationId xmlns:p14="http://schemas.microsoft.com/office/powerpoint/2010/main" val="3131536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FDC6CA8-8EA2-47BA-995D-888341EA4733}" type="datetimeFigureOut">
              <a:rPr lang="en-US" smtClean="0"/>
              <a:t>3/15/2019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17B1CD-C1BE-48FF-B88A-EAC046F1CD47}" type="slidenum">
              <a:rPr lang="en-US" smtClean="0"/>
              <a:t>‹#›</a:t>
            </a:fld>
            <a:endParaRPr lang="en-US"/>
          </a:p>
        </p:txBody>
      </p:sp>
    </p:spTree>
    <p:extLst>
      <p:ext uri="{BB962C8B-B14F-4D97-AF65-F5344CB8AC3E}">
        <p14:creationId xmlns:p14="http://schemas.microsoft.com/office/powerpoint/2010/main" val="10873754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245997" y="5471167"/>
            <a:ext cx="28392120" cy="9128758"/>
          </a:xfrm>
        </p:spPr>
        <p:txBody>
          <a:bodyPr anchor="b"/>
          <a:lstStyle>
            <a:lvl1pPr>
              <a:defRPr sz="19200"/>
            </a:lvl1pPr>
          </a:lstStyle>
          <a:p>
            <a:r>
              <a:rPr lang="en-US"/>
              <a:t>Click to edit Master title style</a:t>
            </a:r>
            <a:endParaRPr lang="en-US" dirty="0"/>
          </a:p>
        </p:txBody>
      </p:sp>
      <p:sp>
        <p:nvSpPr>
          <p:cNvPr id="3" name="Text Placeholder 2"/>
          <p:cNvSpPr>
            <a:spLocks noGrp="1"/>
          </p:cNvSpPr>
          <p:nvPr>
            <p:ph type="body" idx="1"/>
          </p:nvPr>
        </p:nvSpPr>
        <p:spPr>
          <a:xfrm>
            <a:off x="2245997" y="14686287"/>
            <a:ext cx="28392120" cy="4800598"/>
          </a:xfrm>
        </p:spPr>
        <p:txBody>
          <a:bodyPr/>
          <a:lstStyle>
            <a:lvl1pPr marL="0" indent="0">
              <a:buNone/>
              <a:defRPr sz="7680">
                <a:solidFill>
                  <a:schemeClr val="tx1"/>
                </a:solidFill>
              </a:defRPr>
            </a:lvl1pPr>
            <a:lvl2pPr marL="1463040" indent="0">
              <a:buNone/>
              <a:defRPr sz="6400">
                <a:solidFill>
                  <a:schemeClr val="tx1">
                    <a:tint val="75000"/>
                  </a:schemeClr>
                </a:solidFill>
              </a:defRPr>
            </a:lvl2pPr>
            <a:lvl3pPr marL="2926080" indent="0">
              <a:buNone/>
              <a:defRPr sz="5760">
                <a:solidFill>
                  <a:schemeClr val="tx1">
                    <a:tint val="75000"/>
                  </a:schemeClr>
                </a:solidFill>
              </a:defRPr>
            </a:lvl3pPr>
            <a:lvl4pPr marL="4389120" indent="0">
              <a:buNone/>
              <a:defRPr sz="5120">
                <a:solidFill>
                  <a:schemeClr val="tx1">
                    <a:tint val="75000"/>
                  </a:schemeClr>
                </a:solidFill>
              </a:defRPr>
            </a:lvl4pPr>
            <a:lvl5pPr marL="5852160" indent="0">
              <a:buNone/>
              <a:defRPr sz="5120">
                <a:solidFill>
                  <a:schemeClr val="tx1">
                    <a:tint val="75000"/>
                  </a:schemeClr>
                </a:solidFill>
              </a:defRPr>
            </a:lvl5pPr>
            <a:lvl6pPr marL="7315200" indent="0">
              <a:buNone/>
              <a:defRPr sz="5120">
                <a:solidFill>
                  <a:schemeClr val="tx1">
                    <a:tint val="75000"/>
                  </a:schemeClr>
                </a:solidFill>
              </a:defRPr>
            </a:lvl6pPr>
            <a:lvl7pPr marL="8778240" indent="0">
              <a:buNone/>
              <a:defRPr sz="5120">
                <a:solidFill>
                  <a:schemeClr val="tx1">
                    <a:tint val="75000"/>
                  </a:schemeClr>
                </a:solidFill>
              </a:defRPr>
            </a:lvl7pPr>
            <a:lvl8pPr marL="10241280" indent="0">
              <a:buNone/>
              <a:defRPr sz="5120">
                <a:solidFill>
                  <a:schemeClr val="tx1">
                    <a:tint val="75000"/>
                  </a:schemeClr>
                </a:solidFill>
              </a:defRPr>
            </a:lvl8pPr>
            <a:lvl9pPr marL="11704320" indent="0">
              <a:buNone/>
              <a:defRPr sz="512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FDC6CA8-8EA2-47BA-995D-888341EA4733}" type="datetimeFigureOut">
              <a:rPr lang="en-US" smtClean="0"/>
              <a:t>3/15/2019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17B1CD-C1BE-48FF-B88A-EAC046F1CD47}" type="slidenum">
              <a:rPr lang="en-US" smtClean="0"/>
              <a:t>‹#›</a:t>
            </a:fld>
            <a:endParaRPr lang="en-US"/>
          </a:p>
        </p:txBody>
      </p:sp>
    </p:spTree>
    <p:extLst>
      <p:ext uri="{BB962C8B-B14F-4D97-AF65-F5344CB8AC3E}">
        <p14:creationId xmlns:p14="http://schemas.microsoft.com/office/powerpoint/2010/main" val="31156309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263140" y="5842000"/>
            <a:ext cx="13990320" cy="139242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6664940" y="5842000"/>
            <a:ext cx="13990320" cy="139242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FDC6CA8-8EA2-47BA-995D-888341EA4733}" type="datetimeFigureOut">
              <a:rPr lang="en-US" smtClean="0"/>
              <a:t>3/15/2019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917B1CD-C1BE-48FF-B88A-EAC046F1CD47}" type="slidenum">
              <a:rPr lang="en-US" smtClean="0"/>
              <a:t>‹#›</a:t>
            </a:fld>
            <a:endParaRPr lang="en-US"/>
          </a:p>
        </p:txBody>
      </p:sp>
    </p:spTree>
    <p:extLst>
      <p:ext uri="{BB962C8B-B14F-4D97-AF65-F5344CB8AC3E}">
        <p14:creationId xmlns:p14="http://schemas.microsoft.com/office/powerpoint/2010/main" val="25255067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267428" y="1168405"/>
            <a:ext cx="28392120" cy="42418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2267431" y="5379722"/>
            <a:ext cx="13926024" cy="2636518"/>
          </a:xfrm>
        </p:spPr>
        <p:txBody>
          <a:bodyPr anchor="b"/>
          <a:lstStyle>
            <a:lvl1pPr marL="0" indent="0">
              <a:buNone/>
              <a:defRPr sz="7680" b="1"/>
            </a:lvl1pPr>
            <a:lvl2pPr marL="1463040" indent="0">
              <a:buNone/>
              <a:defRPr sz="6400" b="1"/>
            </a:lvl2pPr>
            <a:lvl3pPr marL="2926080" indent="0">
              <a:buNone/>
              <a:defRPr sz="5760" b="1"/>
            </a:lvl3pPr>
            <a:lvl4pPr marL="4389120" indent="0">
              <a:buNone/>
              <a:defRPr sz="5120" b="1"/>
            </a:lvl4pPr>
            <a:lvl5pPr marL="5852160" indent="0">
              <a:buNone/>
              <a:defRPr sz="5120" b="1"/>
            </a:lvl5pPr>
            <a:lvl6pPr marL="7315200" indent="0">
              <a:buNone/>
              <a:defRPr sz="5120" b="1"/>
            </a:lvl6pPr>
            <a:lvl7pPr marL="8778240" indent="0">
              <a:buNone/>
              <a:defRPr sz="5120" b="1"/>
            </a:lvl7pPr>
            <a:lvl8pPr marL="10241280" indent="0">
              <a:buNone/>
              <a:defRPr sz="5120" b="1"/>
            </a:lvl8pPr>
            <a:lvl9pPr marL="11704320" indent="0">
              <a:buNone/>
              <a:defRPr sz="5120" b="1"/>
            </a:lvl9pPr>
          </a:lstStyle>
          <a:p>
            <a:pPr lvl="0"/>
            <a:r>
              <a:rPr lang="en-US"/>
              <a:t>Edit Master text styles</a:t>
            </a:r>
          </a:p>
        </p:txBody>
      </p:sp>
      <p:sp>
        <p:nvSpPr>
          <p:cNvPr id="4" name="Content Placeholder 3"/>
          <p:cNvSpPr>
            <a:spLocks noGrp="1"/>
          </p:cNvSpPr>
          <p:nvPr>
            <p:ph sz="half" idx="2"/>
          </p:nvPr>
        </p:nvSpPr>
        <p:spPr>
          <a:xfrm>
            <a:off x="2267431" y="8016240"/>
            <a:ext cx="13926024" cy="117906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6664942" y="5379722"/>
            <a:ext cx="13994608" cy="2636518"/>
          </a:xfrm>
        </p:spPr>
        <p:txBody>
          <a:bodyPr anchor="b"/>
          <a:lstStyle>
            <a:lvl1pPr marL="0" indent="0">
              <a:buNone/>
              <a:defRPr sz="7680" b="1"/>
            </a:lvl1pPr>
            <a:lvl2pPr marL="1463040" indent="0">
              <a:buNone/>
              <a:defRPr sz="6400" b="1"/>
            </a:lvl2pPr>
            <a:lvl3pPr marL="2926080" indent="0">
              <a:buNone/>
              <a:defRPr sz="5760" b="1"/>
            </a:lvl3pPr>
            <a:lvl4pPr marL="4389120" indent="0">
              <a:buNone/>
              <a:defRPr sz="5120" b="1"/>
            </a:lvl4pPr>
            <a:lvl5pPr marL="5852160" indent="0">
              <a:buNone/>
              <a:defRPr sz="5120" b="1"/>
            </a:lvl5pPr>
            <a:lvl6pPr marL="7315200" indent="0">
              <a:buNone/>
              <a:defRPr sz="5120" b="1"/>
            </a:lvl6pPr>
            <a:lvl7pPr marL="8778240" indent="0">
              <a:buNone/>
              <a:defRPr sz="5120" b="1"/>
            </a:lvl7pPr>
            <a:lvl8pPr marL="10241280" indent="0">
              <a:buNone/>
              <a:defRPr sz="5120" b="1"/>
            </a:lvl8pPr>
            <a:lvl9pPr marL="11704320" indent="0">
              <a:buNone/>
              <a:defRPr sz="5120" b="1"/>
            </a:lvl9pPr>
          </a:lstStyle>
          <a:p>
            <a:pPr lvl="0"/>
            <a:r>
              <a:rPr lang="en-US"/>
              <a:t>Edit Master text styles</a:t>
            </a:r>
          </a:p>
        </p:txBody>
      </p:sp>
      <p:sp>
        <p:nvSpPr>
          <p:cNvPr id="6" name="Content Placeholder 5"/>
          <p:cNvSpPr>
            <a:spLocks noGrp="1"/>
          </p:cNvSpPr>
          <p:nvPr>
            <p:ph sz="quarter" idx="4"/>
          </p:nvPr>
        </p:nvSpPr>
        <p:spPr>
          <a:xfrm>
            <a:off x="16664942" y="8016240"/>
            <a:ext cx="13994608" cy="117906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FDC6CA8-8EA2-47BA-995D-888341EA4733}" type="datetimeFigureOut">
              <a:rPr lang="en-US" smtClean="0"/>
              <a:t>3/15/2019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917B1CD-C1BE-48FF-B88A-EAC046F1CD47}" type="slidenum">
              <a:rPr lang="en-US" smtClean="0"/>
              <a:t>‹#›</a:t>
            </a:fld>
            <a:endParaRPr lang="en-US"/>
          </a:p>
        </p:txBody>
      </p:sp>
    </p:spTree>
    <p:extLst>
      <p:ext uri="{BB962C8B-B14F-4D97-AF65-F5344CB8AC3E}">
        <p14:creationId xmlns:p14="http://schemas.microsoft.com/office/powerpoint/2010/main" val="11205989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FDC6CA8-8EA2-47BA-995D-888341EA4733}" type="datetimeFigureOut">
              <a:rPr lang="en-US" smtClean="0"/>
              <a:t>3/15/2019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917B1CD-C1BE-48FF-B88A-EAC046F1CD47}" type="slidenum">
              <a:rPr lang="en-US" smtClean="0"/>
              <a:t>‹#›</a:t>
            </a:fld>
            <a:endParaRPr lang="en-US"/>
          </a:p>
        </p:txBody>
      </p:sp>
    </p:spTree>
    <p:extLst>
      <p:ext uri="{BB962C8B-B14F-4D97-AF65-F5344CB8AC3E}">
        <p14:creationId xmlns:p14="http://schemas.microsoft.com/office/powerpoint/2010/main" val="37918360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FDC6CA8-8EA2-47BA-995D-888341EA4733}" type="datetimeFigureOut">
              <a:rPr lang="en-US" smtClean="0"/>
              <a:t>3/15/2019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917B1CD-C1BE-48FF-B88A-EAC046F1CD47}" type="slidenum">
              <a:rPr lang="en-US" smtClean="0"/>
              <a:t>‹#›</a:t>
            </a:fld>
            <a:endParaRPr lang="en-US"/>
          </a:p>
        </p:txBody>
      </p:sp>
    </p:spTree>
    <p:extLst>
      <p:ext uri="{BB962C8B-B14F-4D97-AF65-F5344CB8AC3E}">
        <p14:creationId xmlns:p14="http://schemas.microsoft.com/office/powerpoint/2010/main" val="27154230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67428" y="1463040"/>
            <a:ext cx="10617041" cy="5120640"/>
          </a:xfrm>
        </p:spPr>
        <p:txBody>
          <a:bodyPr anchor="b"/>
          <a:lstStyle>
            <a:lvl1pPr>
              <a:defRPr sz="10240"/>
            </a:lvl1pPr>
          </a:lstStyle>
          <a:p>
            <a:r>
              <a:rPr lang="en-US"/>
              <a:t>Click to edit Master title style</a:t>
            </a:r>
            <a:endParaRPr lang="en-US" dirty="0"/>
          </a:p>
        </p:txBody>
      </p:sp>
      <p:sp>
        <p:nvSpPr>
          <p:cNvPr id="3" name="Content Placeholder 2"/>
          <p:cNvSpPr>
            <a:spLocks noGrp="1"/>
          </p:cNvSpPr>
          <p:nvPr>
            <p:ph idx="1"/>
          </p:nvPr>
        </p:nvSpPr>
        <p:spPr>
          <a:xfrm>
            <a:off x="13994608" y="3159765"/>
            <a:ext cx="16664940" cy="15595600"/>
          </a:xfrm>
        </p:spPr>
        <p:txBody>
          <a:bodyPr/>
          <a:lstStyle>
            <a:lvl1pPr>
              <a:defRPr sz="10240"/>
            </a:lvl1pPr>
            <a:lvl2pPr>
              <a:defRPr sz="8960"/>
            </a:lvl2pPr>
            <a:lvl3pPr>
              <a:defRPr sz="7680"/>
            </a:lvl3pPr>
            <a:lvl4pPr>
              <a:defRPr sz="6400"/>
            </a:lvl4pPr>
            <a:lvl5pPr>
              <a:defRPr sz="6400"/>
            </a:lvl5pPr>
            <a:lvl6pPr>
              <a:defRPr sz="6400"/>
            </a:lvl6pPr>
            <a:lvl7pPr>
              <a:defRPr sz="6400"/>
            </a:lvl7pPr>
            <a:lvl8pPr>
              <a:defRPr sz="6400"/>
            </a:lvl8pPr>
            <a:lvl9pPr>
              <a:defRPr sz="6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267428" y="6583680"/>
            <a:ext cx="10617041" cy="12197082"/>
          </a:xfrm>
        </p:spPr>
        <p:txBody>
          <a:bodyPr/>
          <a:lstStyle>
            <a:lvl1pPr marL="0" indent="0">
              <a:buNone/>
              <a:defRPr sz="5120"/>
            </a:lvl1pPr>
            <a:lvl2pPr marL="1463040" indent="0">
              <a:buNone/>
              <a:defRPr sz="4480"/>
            </a:lvl2pPr>
            <a:lvl3pPr marL="2926080" indent="0">
              <a:buNone/>
              <a:defRPr sz="3840"/>
            </a:lvl3pPr>
            <a:lvl4pPr marL="4389120" indent="0">
              <a:buNone/>
              <a:defRPr sz="3200"/>
            </a:lvl4pPr>
            <a:lvl5pPr marL="5852160" indent="0">
              <a:buNone/>
              <a:defRPr sz="3200"/>
            </a:lvl5pPr>
            <a:lvl6pPr marL="7315200" indent="0">
              <a:buNone/>
              <a:defRPr sz="3200"/>
            </a:lvl6pPr>
            <a:lvl7pPr marL="8778240" indent="0">
              <a:buNone/>
              <a:defRPr sz="3200"/>
            </a:lvl7pPr>
            <a:lvl8pPr marL="10241280" indent="0">
              <a:buNone/>
              <a:defRPr sz="3200"/>
            </a:lvl8pPr>
            <a:lvl9pPr marL="11704320" indent="0">
              <a:buNone/>
              <a:defRPr sz="3200"/>
            </a:lvl9pPr>
          </a:lstStyle>
          <a:p>
            <a:pPr lvl="0"/>
            <a:r>
              <a:rPr lang="en-US"/>
              <a:t>Edit Master text styles</a:t>
            </a:r>
          </a:p>
        </p:txBody>
      </p:sp>
      <p:sp>
        <p:nvSpPr>
          <p:cNvPr id="5" name="Date Placeholder 4"/>
          <p:cNvSpPr>
            <a:spLocks noGrp="1"/>
          </p:cNvSpPr>
          <p:nvPr>
            <p:ph type="dt" sz="half" idx="10"/>
          </p:nvPr>
        </p:nvSpPr>
        <p:spPr/>
        <p:txBody>
          <a:bodyPr/>
          <a:lstStyle/>
          <a:p>
            <a:fld id="{3FDC6CA8-8EA2-47BA-995D-888341EA4733}" type="datetimeFigureOut">
              <a:rPr lang="en-US" smtClean="0"/>
              <a:t>3/15/2019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917B1CD-C1BE-48FF-B88A-EAC046F1CD47}" type="slidenum">
              <a:rPr lang="en-US" smtClean="0"/>
              <a:t>‹#›</a:t>
            </a:fld>
            <a:endParaRPr lang="en-US"/>
          </a:p>
        </p:txBody>
      </p:sp>
    </p:spTree>
    <p:extLst>
      <p:ext uri="{BB962C8B-B14F-4D97-AF65-F5344CB8AC3E}">
        <p14:creationId xmlns:p14="http://schemas.microsoft.com/office/powerpoint/2010/main" val="6211007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67428" y="1463040"/>
            <a:ext cx="10617041" cy="5120640"/>
          </a:xfrm>
        </p:spPr>
        <p:txBody>
          <a:bodyPr anchor="b"/>
          <a:lstStyle>
            <a:lvl1pPr>
              <a:defRPr sz="1024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994608" y="3159765"/>
            <a:ext cx="16664940" cy="15595600"/>
          </a:xfrm>
        </p:spPr>
        <p:txBody>
          <a:bodyPr anchor="t"/>
          <a:lstStyle>
            <a:lvl1pPr marL="0" indent="0">
              <a:buNone/>
              <a:defRPr sz="10240"/>
            </a:lvl1pPr>
            <a:lvl2pPr marL="1463040" indent="0">
              <a:buNone/>
              <a:defRPr sz="8960"/>
            </a:lvl2pPr>
            <a:lvl3pPr marL="2926080" indent="0">
              <a:buNone/>
              <a:defRPr sz="7680"/>
            </a:lvl3pPr>
            <a:lvl4pPr marL="4389120" indent="0">
              <a:buNone/>
              <a:defRPr sz="6400"/>
            </a:lvl4pPr>
            <a:lvl5pPr marL="5852160" indent="0">
              <a:buNone/>
              <a:defRPr sz="6400"/>
            </a:lvl5pPr>
            <a:lvl6pPr marL="7315200" indent="0">
              <a:buNone/>
              <a:defRPr sz="6400"/>
            </a:lvl6pPr>
            <a:lvl7pPr marL="8778240" indent="0">
              <a:buNone/>
              <a:defRPr sz="6400"/>
            </a:lvl7pPr>
            <a:lvl8pPr marL="10241280" indent="0">
              <a:buNone/>
              <a:defRPr sz="6400"/>
            </a:lvl8pPr>
            <a:lvl9pPr marL="11704320" indent="0">
              <a:buNone/>
              <a:defRPr sz="6400"/>
            </a:lvl9pPr>
          </a:lstStyle>
          <a:p>
            <a:r>
              <a:rPr lang="en-US"/>
              <a:t>Click icon to add picture</a:t>
            </a:r>
            <a:endParaRPr lang="en-US" dirty="0"/>
          </a:p>
        </p:txBody>
      </p:sp>
      <p:sp>
        <p:nvSpPr>
          <p:cNvPr id="4" name="Text Placeholder 3"/>
          <p:cNvSpPr>
            <a:spLocks noGrp="1"/>
          </p:cNvSpPr>
          <p:nvPr>
            <p:ph type="body" sz="half" idx="2"/>
          </p:nvPr>
        </p:nvSpPr>
        <p:spPr>
          <a:xfrm>
            <a:off x="2267428" y="6583680"/>
            <a:ext cx="10617041" cy="12197082"/>
          </a:xfrm>
        </p:spPr>
        <p:txBody>
          <a:bodyPr/>
          <a:lstStyle>
            <a:lvl1pPr marL="0" indent="0">
              <a:buNone/>
              <a:defRPr sz="5120"/>
            </a:lvl1pPr>
            <a:lvl2pPr marL="1463040" indent="0">
              <a:buNone/>
              <a:defRPr sz="4480"/>
            </a:lvl2pPr>
            <a:lvl3pPr marL="2926080" indent="0">
              <a:buNone/>
              <a:defRPr sz="3840"/>
            </a:lvl3pPr>
            <a:lvl4pPr marL="4389120" indent="0">
              <a:buNone/>
              <a:defRPr sz="3200"/>
            </a:lvl4pPr>
            <a:lvl5pPr marL="5852160" indent="0">
              <a:buNone/>
              <a:defRPr sz="3200"/>
            </a:lvl5pPr>
            <a:lvl6pPr marL="7315200" indent="0">
              <a:buNone/>
              <a:defRPr sz="3200"/>
            </a:lvl6pPr>
            <a:lvl7pPr marL="8778240" indent="0">
              <a:buNone/>
              <a:defRPr sz="3200"/>
            </a:lvl7pPr>
            <a:lvl8pPr marL="10241280" indent="0">
              <a:buNone/>
              <a:defRPr sz="3200"/>
            </a:lvl8pPr>
            <a:lvl9pPr marL="11704320" indent="0">
              <a:buNone/>
              <a:defRPr sz="3200"/>
            </a:lvl9pPr>
          </a:lstStyle>
          <a:p>
            <a:pPr lvl="0"/>
            <a:r>
              <a:rPr lang="en-US"/>
              <a:t>Edit Master text styles</a:t>
            </a:r>
          </a:p>
        </p:txBody>
      </p:sp>
      <p:sp>
        <p:nvSpPr>
          <p:cNvPr id="5" name="Date Placeholder 4"/>
          <p:cNvSpPr>
            <a:spLocks noGrp="1"/>
          </p:cNvSpPr>
          <p:nvPr>
            <p:ph type="dt" sz="half" idx="10"/>
          </p:nvPr>
        </p:nvSpPr>
        <p:spPr/>
        <p:txBody>
          <a:bodyPr/>
          <a:lstStyle/>
          <a:p>
            <a:fld id="{3FDC6CA8-8EA2-47BA-995D-888341EA4733}" type="datetimeFigureOut">
              <a:rPr lang="en-US" smtClean="0"/>
              <a:t>3/15/2019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917B1CD-C1BE-48FF-B88A-EAC046F1CD47}" type="slidenum">
              <a:rPr lang="en-US" smtClean="0"/>
              <a:t>‹#›</a:t>
            </a:fld>
            <a:endParaRPr lang="en-US"/>
          </a:p>
        </p:txBody>
      </p:sp>
    </p:spTree>
    <p:extLst>
      <p:ext uri="{BB962C8B-B14F-4D97-AF65-F5344CB8AC3E}">
        <p14:creationId xmlns:p14="http://schemas.microsoft.com/office/powerpoint/2010/main" val="22556350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63140" y="1168405"/>
            <a:ext cx="28392120" cy="42418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63140" y="5842000"/>
            <a:ext cx="28392120" cy="1392428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263140" y="20340325"/>
            <a:ext cx="7406640" cy="1168400"/>
          </a:xfrm>
          <a:prstGeom prst="rect">
            <a:avLst/>
          </a:prstGeom>
        </p:spPr>
        <p:txBody>
          <a:bodyPr vert="horz" lIns="91440" tIns="45720" rIns="91440" bIns="45720" rtlCol="0" anchor="ctr"/>
          <a:lstStyle>
            <a:lvl1pPr algn="l">
              <a:defRPr sz="3840">
                <a:solidFill>
                  <a:schemeClr val="tx1">
                    <a:tint val="75000"/>
                  </a:schemeClr>
                </a:solidFill>
              </a:defRPr>
            </a:lvl1pPr>
          </a:lstStyle>
          <a:p>
            <a:fld id="{3FDC6CA8-8EA2-47BA-995D-888341EA4733}" type="datetimeFigureOut">
              <a:rPr lang="en-US" smtClean="0"/>
              <a:t>3/15/2019</a:t>
            </a:fld>
            <a:endParaRPr lang="en-US"/>
          </a:p>
        </p:txBody>
      </p:sp>
      <p:sp>
        <p:nvSpPr>
          <p:cNvPr id="5" name="Footer Placeholder 4"/>
          <p:cNvSpPr>
            <a:spLocks noGrp="1"/>
          </p:cNvSpPr>
          <p:nvPr>
            <p:ph type="ftr" sz="quarter" idx="3"/>
          </p:nvPr>
        </p:nvSpPr>
        <p:spPr>
          <a:xfrm>
            <a:off x="10904220" y="20340325"/>
            <a:ext cx="11109960" cy="1168400"/>
          </a:xfrm>
          <a:prstGeom prst="rect">
            <a:avLst/>
          </a:prstGeom>
        </p:spPr>
        <p:txBody>
          <a:bodyPr vert="horz" lIns="91440" tIns="45720" rIns="91440" bIns="45720" rtlCol="0" anchor="ctr"/>
          <a:lstStyle>
            <a:lvl1pPr algn="ctr">
              <a:defRPr sz="384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3248620" y="20340325"/>
            <a:ext cx="7406640" cy="1168400"/>
          </a:xfrm>
          <a:prstGeom prst="rect">
            <a:avLst/>
          </a:prstGeom>
        </p:spPr>
        <p:txBody>
          <a:bodyPr vert="horz" lIns="91440" tIns="45720" rIns="91440" bIns="45720" rtlCol="0" anchor="ctr"/>
          <a:lstStyle>
            <a:lvl1pPr algn="r">
              <a:defRPr sz="3840">
                <a:solidFill>
                  <a:schemeClr val="tx1">
                    <a:tint val="75000"/>
                  </a:schemeClr>
                </a:solidFill>
              </a:defRPr>
            </a:lvl1pPr>
          </a:lstStyle>
          <a:p>
            <a:fld id="{F917B1CD-C1BE-48FF-B88A-EAC046F1CD47}" type="slidenum">
              <a:rPr lang="en-US" smtClean="0"/>
              <a:t>‹#›</a:t>
            </a:fld>
            <a:endParaRPr lang="en-US"/>
          </a:p>
        </p:txBody>
      </p:sp>
    </p:spTree>
    <p:extLst>
      <p:ext uri="{BB962C8B-B14F-4D97-AF65-F5344CB8AC3E}">
        <p14:creationId xmlns:p14="http://schemas.microsoft.com/office/powerpoint/2010/main" val="336719073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2926080" rtl="0" eaLnBrk="1" latinLnBrk="0" hangingPunct="1">
        <a:lnSpc>
          <a:spcPct val="90000"/>
        </a:lnSpc>
        <a:spcBef>
          <a:spcPct val="0"/>
        </a:spcBef>
        <a:buNone/>
        <a:defRPr sz="14080" kern="1200">
          <a:solidFill>
            <a:schemeClr val="tx1"/>
          </a:solidFill>
          <a:latin typeface="+mj-lt"/>
          <a:ea typeface="+mj-ea"/>
          <a:cs typeface="+mj-cs"/>
        </a:defRPr>
      </a:lvl1pPr>
    </p:titleStyle>
    <p:bodyStyle>
      <a:lvl1pPr marL="731520" indent="-731520" algn="l" defTabSz="2926080" rtl="0" eaLnBrk="1" latinLnBrk="0" hangingPunct="1">
        <a:lnSpc>
          <a:spcPct val="90000"/>
        </a:lnSpc>
        <a:spcBef>
          <a:spcPts val="3200"/>
        </a:spcBef>
        <a:buFont typeface="Arial" panose="020B0604020202020204" pitchFamily="34" charset="0"/>
        <a:buChar char="•"/>
        <a:defRPr sz="8960" kern="1200">
          <a:solidFill>
            <a:schemeClr val="tx1"/>
          </a:solidFill>
          <a:latin typeface="+mn-lt"/>
          <a:ea typeface="+mn-ea"/>
          <a:cs typeface="+mn-cs"/>
        </a:defRPr>
      </a:lvl1pPr>
      <a:lvl2pPr marL="2194560" indent="-731520" algn="l" defTabSz="2926080" rtl="0" eaLnBrk="1" latinLnBrk="0" hangingPunct="1">
        <a:lnSpc>
          <a:spcPct val="90000"/>
        </a:lnSpc>
        <a:spcBef>
          <a:spcPts val="1600"/>
        </a:spcBef>
        <a:buFont typeface="Arial" panose="020B0604020202020204" pitchFamily="34" charset="0"/>
        <a:buChar char="•"/>
        <a:defRPr sz="7680" kern="1200">
          <a:solidFill>
            <a:schemeClr val="tx1"/>
          </a:solidFill>
          <a:latin typeface="+mn-lt"/>
          <a:ea typeface="+mn-ea"/>
          <a:cs typeface="+mn-cs"/>
        </a:defRPr>
      </a:lvl2pPr>
      <a:lvl3pPr marL="3657600" indent="-731520" algn="l" defTabSz="2926080" rtl="0" eaLnBrk="1" latinLnBrk="0" hangingPunct="1">
        <a:lnSpc>
          <a:spcPct val="90000"/>
        </a:lnSpc>
        <a:spcBef>
          <a:spcPts val="1600"/>
        </a:spcBef>
        <a:buFont typeface="Arial" panose="020B0604020202020204" pitchFamily="34" charset="0"/>
        <a:buChar char="•"/>
        <a:defRPr sz="6400" kern="1200">
          <a:solidFill>
            <a:schemeClr val="tx1"/>
          </a:solidFill>
          <a:latin typeface="+mn-lt"/>
          <a:ea typeface="+mn-ea"/>
          <a:cs typeface="+mn-cs"/>
        </a:defRPr>
      </a:lvl3pPr>
      <a:lvl4pPr marL="512064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4pPr>
      <a:lvl5pPr marL="658368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5pPr>
      <a:lvl6pPr marL="804672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6pPr>
      <a:lvl7pPr marL="950976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7pPr>
      <a:lvl8pPr marL="1097280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8pPr>
      <a:lvl9pPr marL="1243584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9pPr>
    </p:bodyStyle>
    <p:otherStyle>
      <a:defPPr>
        <a:defRPr lang="en-US"/>
      </a:defPPr>
      <a:lvl1pPr marL="0" algn="l" defTabSz="2926080" rtl="0" eaLnBrk="1" latinLnBrk="0" hangingPunct="1">
        <a:defRPr sz="5760" kern="1200">
          <a:solidFill>
            <a:schemeClr val="tx1"/>
          </a:solidFill>
          <a:latin typeface="+mn-lt"/>
          <a:ea typeface="+mn-ea"/>
          <a:cs typeface="+mn-cs"/>
        </a:defRPr>
      </a:lvl1pPr>
      <a:lvl2pPr marL="1463040" algn="l" defTabSz="2926080" rtl="0" eaLnBrk="1" latinLnBrk="0" hangingPunct="1">
        <a:defRPr sz="5760" kern="1200">
          <a:solidFill>
            <a:schemeClr val="tx1"/>
          </a:solidFill>
          <a:latin typeface="+mn-lt"/>
          <a:ea typeface="+mn-ea"/>
          <a:cs typeface="+mn-cs"/>
        </a:defRPr>
      </a:lvl2pPr>
      <a:lvl3pPr marL="2926080" algn="l" defTabSz="2926080" rtl="0" eaLnBrk="1" latinLnBrk="0" hangingPunct="1">
        <a:defRPr sz="5760" kern="1200">
          <a:solidFill>
            <a:schemeClr val="tx1"/>
          </a:solidFill>
          <a:latin typeface="+mn-lt"/>
          <a:ea typeface="+mn-ea"/>
          <a:cs typeface="+mn-cs"/>
        </a:defRPr>
      </a:lvl3pPr>
      <a:lvl4pPr marL="4389120" algn="l" defTabSz="2926080" rtl="0" eaLnBrk="1" latinLnBrk="0" hangingPunct="1">
        <a:defRPr sz="5760" kern="1200">
          <a:solidFill>
            <a:schemeClr val="tx1"/>
          </a:solidFill>
          <a:latin typeface="+mn-lt"/>
          <a:ea typeface="+mn-ea"/>
          <a:cs typeface="+mn-cs"/>
        </a:defRPr>
      </a:lvl4pPr>
      <a:lvl5pPr marL="5852160" algn="l" defTabSz="2926080" rtl="0" eaLnBrk="1" latinLnBrk="0" hangingPunct="1">
        <a:defRPr sz="5760" kern="1200">
          <a:solidFill>
            <a:schemeClr val="tx1"/>
          </a:solidFill>
          <a:latin typeface="+mn-lt"/>
          <a:ea typeface="+mn-ea"/>
          <a:cs typeface="+mn-cs"/>
        </a:defRPr>
      </a:lvl5pPr>
      <a:lvl6pPr marL="7315200" algn="l" defTabSz="2926080" rtl="0" eaLnBrk="1" latinLnBrk="0" hangingPunct="1">
        <a:defRPr sz="5760" kern="1200">
          <a:solidFill>
            <a:schemeClr val="tx1"/>
          </a:solidFill>
          <a:latin typeface="+mn-lt"/>
          <a:ea typeface="+mn-ea"/>
          <a:cs typeface="+mn-cs"/>
        </a:defRPr>
      </a:lvl6pPr>
      <a:lvl7pPr marL="8778240" algn="l" defTabSz="2926080" rtl="0" eaLnBrk="1" latinLnBrk="0" hangingPunct="1">
        <a:defRPr sz="5760" kern="1200">
          <a:solidFill>
            <a:schemeClr val="tx1"/>
          </a:solidFill>
          <a:latin typeface="+mn-lt"/>
          <a:ea typeface="+mn-ea"/>
          <a:cs typeface="+mn-cs"/>
        </a:defRPr>
      </a:lvl7pPr>
      <a:lvl8pPr marL="10241280" algn="l" defTabSz="2926080" rtl="0" eaLnBrk="1" latinLnBrk="0" hangingPunct="1">
        <a:defRPr sz="5760" kern="1200">
          <a:solidFill>
            <a:schemeClr val="tx1"/>
          </a:solidFill>
          <a:latin typeface="+mn-lt"/>
          <a:ea typeface="+mn-ea"/>
          <a:cs typeface="+mn-cs"/>
        </a:defRPr>
      </a:lvl8pPr>
      <a:lvl9pPr marL="11704320" algn="l" defTabSz="2926080" rtl="0" eaLnBrk="1" latinLnBrk="0" hangingPunct="1">
        <a:defRPr sz="57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18" Type="http://schemas.openxmlformats.org/officeDocument/2006/relationships/image" Target="../media/image16.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17" Type="http://schemas.openxmlformats.org/officeDocument/2006/relationships/image" Target="../media/image15.png"/><Relationship Id="rId2" Type="http://schemas.openxmlformats.org/officeDocument/2006/relationships/notesSlide" Target="../notesSlides/notesSlide1.xml"/><Relationship Id="rId16" Type="http://schemas.openxmlformats.org/officeDocument/2006/relationships/image" Target="../media/image14.png"/><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5" Type="http://schemas.openxmlformats.org/officeDocument/2006/relationships/image" Target="../media/image1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42" name="Picture 18" descr="https://lh3.googleusercontent.com/9dlRKSRlm47vOVPv4BmHEkiesybV-tqZRwyP0X8OrpK-hJygLjpLral4nCec9hfQBgWSi8tk1_yZZ_wM5LxHmgpG-iR_stLhjLtNszHUakAHgy-T_4jL7KHa9OFkUFCDpRSzuGu7Svg">
            <a:extLst>
              <a:ext uri="{FF2B5EF4-FFF2-40B4-BE49-F238E27FC236}">
                <a16:creationId xmlns:a16="http://schemas.microsoft.com/office/drawing/2014/main" id="{3DDFEAAA-14DF-F54E-BA31-3E38B929E9E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499121" y="16063255"/>
            <a:ext cx="7245109" cy="4355801"/>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p:cNvSpPr>
            <a:spLocks noGrp="1"/>
          </p:cNvSpPr>
          <p:nvPr>
            <p:ph type="ctrTitle"/>
          </p:nvPr>
        </p:nvSpPr>
        <p:spPr>
          <a:xfrm>
            <a:off x="0" y="35551"/>
            <a:ext cx="32875039" cy="2736033"/>
          </a:xfrm>
          <a:gradFill>
            <a:gsLst>
              <a:gs pos="0">
                <a:schemeClr val="accent5">
                  <a:lumMod val="110000"/>
                  <a:satMod val="105000"/>
                  <a:tint val="67000"/>
                </a:schemeClr>
              </a:gs>
              <a:gs pos="67000">
                <a:schemeClr val="accent5">
                  <a:lumMod val="20000"/>
                  <a:lumOff val="80000"/>
                  <a:alpha val="20000"/>
                </a:schemeClr>
              </a:gs>
              <a:gs pos="100000">
                <a:schemeClr val="accent5">
                  <a:lumMod val="105000"/>
                  <a:satMod val="109000"/>
                  <a:tint val="81000"/>
                </a:schemeClr>
              </a:gs>
            </a:gsLst>
          </a:gradFill>
          <a:ln w="12700"/>
        </p:spPr>
        <p:style>
          <a:lnRef idx="1">
            <a:schemeClr val="accent5"/>
          </a:lnRef>
          <a:fillRef idx="2">
            <a:schemeClr val="accent5"/>
          </a:fillRef>
          <a:effectRef idx="1">
            <a:schemeClr val="accent5"/>
          </a:effectRef>
          <a:fontRef idx="minor">
            <a:schemeClr val="dk1"/>
          </a:fontRef>
        </p:style>
        <p:txBody>
          <a:bodyPr anchor="t">
            <a:normAutofit/>
          </a:bodyPr>
          <a:lstStyle/>
          <a:p>
            <a:r>
              <a:rPr lang="en-US" sz="9600" b="1" dirty="0">
                <a:solidFill>
                  <a:srgbClr val="C00000"/>
                </a:solidFill>
                <a:effectLst>
                  <a:innerShdw blurRad="63500" dist="50800" dir="13500000">
                    <a:prstClr val="black">
                      <a:alpha val="50000"/>
                    </a:prstClr>
                  </a:innerShdw>
                </a:effectLst>
                <a:latin typeface="Copperplate Gothic Bold" panose="020E0705020206020404" pitchFamily="34" charset="0"/>
              </a:rPr>
              <a:t>Predicting prices for Airbnb</a:t>
            </a:r>
            <a:br>
              <a:rPr lang="en-US" sz="9600" b="1" dirty="0">
                <a:solidFill>
                  <a:srgbClr val="C00000"/>
                </a:solidFill>
                <a:effectLst>
                  <a:innerShdw blurRad="63500" dist="50800" dir="13500000">
                    <a:prstClr val="black">
                      <a:alpha val="50000"/>
                    </a:prstClr>
                  </a:innerShdw>
                </a:effectLst>
                <a:latin typeface="Copperplate Gothic Bold" panose="020E0705020206020404" pitchFamily="34" charset="0"/>
              </a:rPr>
            </a:br>
            <a:r>
              <a:rPr lang="en-US" sz="4900" b="1" dirty="0" err="1">
                <a:solidFill>
                  <a:schemeClr val="accent5">
                    <a:lumMod val="50000"/>
                  </a:schemeClr>
                </a:solidFill>
                <a:effectLst>
                  <a:innerShdw blurRad="63500" dist="50800" dir="13500000">
                    <a:prstClr val="black">
                      <a:alpha val="50000"/>
                    </a:prstClr>
                  </a:innerShdw>
                </a:effectLst>
                <a:latin typeface="Copperplate Gothic Bold" panose="020E0705020206020404" pitchFamily="34" charset="0"/>
              </a:rPr>
              <a:t>Shuhan</a:t>
            </a:r>
            <a:r>
              <a:rPr lang="en-US" sz="4900" b="1" dirty="0">
                <a:solidFill>
                  <a:schemeClr val="accent5">
                    <a:lumMod val="50000"/>
                  </a:schemeClr>
                </a:solidFill>
                <a:effectLst>
                  <a:innerShdw blurRad="63500" dist="50800" dir="13500000">
                    <a:prstClr val="black">
                      <a:alpha val="50000"/>
                    </a:prstClr>
                  </a:innerShdw>
                </a:effectLst>
                <a:latin typeface="Copperplate Gothic Bold" panose="020E0705020206020404" pitchFamily="34" charset="0"/>
              </a:rPr>
              <a:t> Xia</a:t>
            </a:r>
            <a:r>
              <a:rPr lang="en-US" sz="4900" b="1" baseline="30000" dirty="0">
                <a:solidFill>
                  <a:schemeClr val="accent5">
                    <a:lumMod val="50000"/>
                  </a:schemeClr>
                </a:solidFill>
                <a:effectLst>
                  <a:innerShdw blurRad="63500" dist="50800" dir="13500000">
                    <a:prstClr val="black">
                      <a:alpha val="50000"/>
                    </a:prstClr>
                  </a:innerShdw>
                </a:effectLst>
                <a:latin typeface="Copperplate Gothic Bold" panose="020E0705020206020404" pitchFamily="34" charset="0"/>
              </a:rPr>
              <a:t>1</a:t>
            </a:r>
            <a:r>
              <a:rPr lang="en-US" sz="4900" b="1" dirty="0">
                <a:solidFill>
                  <a:schemeClr val="accent5">
                    <a:lumMod val="50000"/>
                  </a:schemeClr>
                </a:solidFill>
                <a:effectLst>
                  <a:innerShdw blurRad="63500" dist="50800" dir="13500000">
                    <a:prstClr val="black">
                      <a:alpha val="50000"/>
                    </a:prstClr>
                  </a:innerShdw>
                </a:effectLst>
                <a:latin typeface="Copperplate Gothic Bold" panose="020E0705020206020404" pitchFamily="34" charset="0"/>
              </a:rPr>
              <a:t>, Netra Pathak</a:t>
            </a:r>
            <a:r>
              <a:rPr lang="en-US" sz="4900" b="1" baseline="30000" dirty="0">
                <a:solidFill>
                  <a:schemeClr val="accent5">
                    <a:lumMod val="50000"/>
                  </a:schemeClr>
                </a:solidFill>
                <a:effectLst>
                  <a:innerShdw blurRad="63500" dist="50800" dir="13500000">
                    <a:prstClr val="black">
                      <a:alpha val="50000"/>
                    </a:prstClr>
                  </a:innerShdw>
                </a:effectLst>
                <a:latin typeface="Copperplate Gothic Bold" panose="020E0705020206020404" pitchFamily="34" charset="0"/>
              </a:rPr>
              <a:t>2</a:t>
            </a:r>
            <a:r>
              <a:rPr lang="en-US" sz="4900" b="1" dirty="0">
                <a:solidFill>
                  <a:schemeClr val="accent5">
                    <a:lumMod val="50000"/>
                  </a:schemeClr>
                </a:solidFill>
                <a:effectLst>
                  <a:innerShdw blurRad="63500" dist="50800" dir="13500000">
                    <a:prstClr val="black">
                      <a:alpha val="50000"/>
                    </a:prstClr>
                  </a:innerShdw>
                </a:effectLst>
                <a:latin typeface="Copperplate Gothic Bold" panose="020E0705020206020404" pitchFamily="34" charset="0"/>
              </a:rPr>
              <a:t> , Ashwin Tarikere</a:t>
            </a:r>
            <a:r>
              <a:rPr lang="en-US" sz="4900" b="1" baseline="30000" dirty="0">
                <a:solidFill>
                  <a:schemeClr val="accent5">
                    <a:lumMod val="50000"/>
                  </a:schemeClr>
                </a:solidFill>
                <a:effectLst>
                  <a:innerShdw blurRad="63500" dist="50800" dir="13500000">
                    <a:prstClr val="black">
                      <a:alpha val="50000"/>
                    </a:prstClr>
                  </a:innerShdw>
                </a:effectLst>
                <a:latin typeface="Copperplate Gothic Bold" panose="020E0705020206020404" pitchFamily="34" charset="0"/>
              </a:rPr>
              <a:t>3</a:t>
            </a:r>
            <a:br>
              <a:rPr lang="en-US" sz="5300" b="1" dirty="0">
                <a:solidFill>
                  <a:schemeClr val="accent5">
                    <a:lumMod val="50000"/>
                  </a:schemeClr>
                </a:solidFill>
                <a:latin typeface="Copperplate Gothic Bold" panose="020E0705020206020404" pitchFamily="34" charset="0"/>
              </a:rPr>
            </a:br>
            <a:r>
              <a:rPr lang="en-US" sz="3600" baseline="30000" dirty="0">
                <a:solidFill>
                  <a:schemeClr val="accent5">
                    <a:lumMod val="50000"/>
                  </a:schemeClr>
                </a:solidFill>
                <a:latin typeface="Times New Roman" panose="02020603050405020304" pitchFamily="18" charset="0"/>
                <a:cs typeface="Times New Roman" panose="02020603050405020304" pitchFamily="18" charset="0"/>
              </a:rPr>
              <a:t>1</a:t>
            </a:r>
            <a:r>
              <a:rPr lang="en-US" sz="3600" dirty="0">
                <a:solidFill>
                  <a:schemeClr val="accent5">
                    <a:lumMod val="50000"/>
                  </a:schemeClr>
                </a:solidFill>
                <a:latin typeface="Times New Roman" panose="02020603050405020304" pitchFamily="18" charset="0"/>
                <a:cs typeface="Times New Roman" panose="02020603050405020304" pitchFamily="18" charset="0"/>
              </a:rPr>
              <a:t>Department of Statistics,  </a:t>
            </a:r>
            <a:r>
              <a:rPr lang="en-US" sz="3600" baseline="30000" dirty="0">
                <a:solidFill>
                  <a:schemeClr val="accent5">
                    <a:lumMod val="50000"/>
                  </a:schemeClr>
                </a:solidFill>
                <a:latin typeface="Times New Roman" panose="02020603050405020304" pitchFamily="18" charset="0"/>
                <a:cs typeface="Times New Roman" panose="02020603050405020304" pitchFamily="18" charset="0"/>
              </a:rPr>
              <a:t>2</a:t>
            </a:r>
            <a:r>
              <a:rPr lang="en-US" sz="3600" dirty="0">
                <a:solidFill>
                  <a:schemeClr val="accent5">
                    <a:lumMod val="50000"/>
                  </a:schemeClr>
                </a:solidFill>
                <a:latin typeface="Times New Roman" panose="02020603050405020304" pitchFamily="18" charset="0"/>
                <a:cs typeface="Times New Roman" panose="02020603050405020304" pitchFamily="18" charset="0"/>
              </a:rPr>
              <a:t>Information School, </a:t>
            </a:r>
            <a:r>
              <a:rPr lang="en-US" sz="3600" baseline="30000" dirty="0">
                <a:solidFill>
                  <a:schemeClr val="accent5">
                    <a:lumMod val="50000"/>
                  </a:schemeClr>
                </a:solidFill>
                <a:latin typeface="Times New Roman" panose="02020603050405020304" pitchFamily="18" charset="0"/>
                <a:cs typeface="Times New Roman" panose="02020603050405020304" pitchFamily="18" charset="0"/>
              </a:rPr>
              <a:t> 3</a:t>
            </a:r>
            <a:r>
              <a:rPr lang="en-US" sz="3600" dirty="0">
                <a:solidFill>
                  <a:schemeClr val="accent5">
                    <a:lumMod val="50000"/>
                  </a:schemeClr>
                </a:solidFill>
                <a:latin typeface="Times New Roman" panose="02020603050405020304" pitchFamily="18" charset="0"/>
                <a:cs typeface="Times New Roman" panose="02020603050405020304" pitchFamily="18" charset="0"/>
              </a:rPr>
              <a:t>Department of Mathematics, University of Washington, Seattle</a:t>
            </a:r>
            <a:endParaRPr lang="en-US" sz="31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8" name="TextBox 7"/>
          <p:cNvSpPr txBox="1"/>
          <p:nvPr/>
        </p:nvSpPr>
        <p:spPr>
          <a:xfrm>
            <a:off x="150549" y="3006231"/>
            <a:ext cx="8366010" cy="584775"/>
          </a:xfrm>
          <a:prstGeom prst="rect">
            <a:avLst/>
          </a:prstGeom>
          <a:noFill/>
        </p:spPr>
        <p:txBody>
          <a:bodyPr wrap="square" rtlCol="0">
            <a:spAutoFit/>
          </a:bodyPr>
          <a:lstStyle/>
          <a:p>
            <a:pPr lvl="0" algn="ctr"/>
            <a:r>
              <a:rPr lang="en-US" sz="3200" b="1" dirty="0">
                <a:solidFill>
                  <a:prstClr val="black"/>
                </a:solidFill>
                <a:latin typeface="Gill Sans MT" panose="020B0502020104020203" pitchFamily="34" charset="0"/>
              </a:rPr>
              <a:t>Motivation</a:t>
            </a:r>
            <a:endParaRPr lang="en-US" sz="3200" dirty="0">
              <a:solidFill>
                <a:prstClr val="black"/>
              </a:solidFill>
              <a:latin typeface="Gill Sans MT" panose="020B0502020104020203" pitchFamily="34" charset="0"/>
            </a:endParaRPr>
          </a:p>
        </p:txBody>
      </p:sp>
      <p:sp>
        <p:nvSpPr>
          <p:cNvPr id="9" name="TextBox 8"/>
          <p:cNvSpPr txBox="1"/>
          <p:nvPr/>
        </p:nvSpPr>
        <p:spPr>
          <a:xfrm>
            <a:off x="233991" y="3617044"/>
            <a:ext cx="8282567" cy="2123658"/>
          </a:xfrm>
          <a:prstGeom prst="rect">
            <a:avLst/>
          </a:prstGeom>
          <a:noFill/>
        </p:spPr>
        <p:txBody>
          <a:bodyPr wrap="square" rtlCol="0">
            <a:spAutoFit/>
          </a:bodyPr>
          <a:lstStyle/>
          <a:p>
            <a:pPr lvl="0" algn="just"/>
            <a:r>
              <a:rPr lang="en-US" sz="2200" dirty="0">
                <a:solidFill>
                  <a:prstClr val="black"/>
                </a:solidFill>
                <a:latin typeface="Gill Sans MT" panose="020B0502020104020203" pitchFamily="34" charset="0"/>
              </a:rPr>
              <a:t>The market price for a rental is influenced by hundreds of attributes, ranging from location, property features to length of stay and time of the year. Extensive market research helps to determine the price of each listing. Airbnb designed a tool that could suggest prices to hosts on the website. As a first step, it would be useful to find out what are the most important features that determine the price.</a:t>
            </a:r>
          </a:p>
        </p:txBody>
      </p:sp>
      <p:sp>
        <p:nvSpPr>
          <p:cNvPr id="2003" name="Rectangle 2002"/>
          <p:cNvSpPr/>
          <p:nvPr/>
        </p:nvSpPr>
        <p:spPr>
          <a:xfrm>
            <a:off x="15599851" y="20419056"/>
            <a:ext cx="12707570" cy="1123384"/>
          </a:xfrm>
          <a:prstGeom prst="rect">
            <a:avLst/>
          </a:prstGeom>
          <a:ln>
            <a:solidFill>
              <a:schemeClr val="accent1">
                <a:lumMod val="60000"/>
                <a:lumOff val="40000"/>
              </a:schemeClr>
            </a:solidFill>
          </a:ln>
        </p:spPr>
        <p:txBody>
          <a:bodyPr wrap="square">
            <a:spAutoFit/>
          </a:bodyPr>
          <a:lstStyle/>
          <a:p>
            <a:pPr algn="ctr"/>
            <a:r>
              <a:rPr lang="en-US" sz="2200" b="1" dirty="0">
                <a:latin typeface="Gill Sans MT" panose="020B0502020104020203" pitchFamily="34" charset="77"/>
              </a:rPr>
              <a:t>References and Related Work</a:t>
            </a:r>
          </a:p>
          <a:p>
            <a:pPr marL="342900" indent="-342900" algn="just">
              <a:buFont typeface="+mj-lt"/>
              <a:buAutoNum type="arabicPeriod"/>
            </a:pPr>
            <a:r>
              <a:rPr lang="en-US" sz="1500" dirty="0">
                <a:latin typeface="Gill Sans MT" panose="020B0502020104020203" pitchFamily="34" charset="77"/>
              </a:rPr>
              <a:t>Wang and </a:t>
            </a:r>
            <a:r>
              <a:rPr lang="en-US" sz="1500" dirty="0" err="1">
                <a:latin typeface="Gill Sans MT" panose="020B0502020104020203" pitchFamily="34" charset="77"/>
              </a:rPr>
              <a:t>Nicolau</a:t>
            </a:r>
            <a:r>
              <a:rPr lang="en-US" sz="1500" dirty="0">
                <a:latin typeface="Gill Sans MT" panose="020B0502020104020203" pitchFamily="34" charset="77"/>
              </a:rPr>
              <a:t>, “Price determinants of sharing economy based accommodation rental: A study of listings from 33 cities on Airbnb.com”, Int. J. Hospitality Management, 2017.</a:t>
            </a:r>
          </a:p>
          <a:p>
            <a:pPr marL="342900" indent="-342900" algn="just">
              <a:buFont typeface="+mj-lt"/>
              <a:buAutoNum type="arabicPeriod"/>
            </a:pPr>
            <a:r>
              <a:rPr lang="en-US" sz="1500" dirty="0">
                <a:latin typeface="Gill Sans MT" panose="020B0502020104020203" pitchFamily="34" charset="77"/>
              </a:rPr>
              <a:t>Hill, “How much is your spare room worth?”, IEEE Spectrum, 2015.</a:t>
            </a:r>
          </a:p>
        </p:txBody>
      </p:sp>
      <p:sp>
        <p:nvSpPr>
          <p:cNvPr id="7" name="TextBox 6">
            <a:extLst>
              <a:ext uri="{FF2B5EF4-FFF2-40B4-BE49-F238E27FC236}">
                <a16:creationId xmlns:a16="http://schemas.microsoft.com/office/drawing/2014/main" id="{33C7BB22-F383-4E3B-B595-8E83B479FA93}"/>
              </a:ext>
            </a:extLst>
          </p:cNvPr>
          <p:cNvSpPr txBox="1"/>
          <p:nvPr/>
        </p:nvSpPr>
        <p:spPr>
          <a:xfrm>
            <a:off x="249137" y="5902227"/>
            <a:ext cx="8267421" cy="1200329"/>
          </a:xfrm>
          <a:prstGeom prst="rect">
            <a:avLst/>
          </a:prstGeom>
          <a:noFill/>
        </p:spPr>
        <p:txBody>
          <a:bodyPr wrap="square" rtlCol="0">
            <a:spAutoFit/>
          </a:bodyPr>
          <a:lstStyle/>
          <a:p>
            <a:pPr algn="just"/>
            <a:r>
              <a:rPr lang="en-US" sz="2400" b="1" dirty="0">
                <a:solidFill>
                  <a:srgbClr val="0070C0"/>
                </a:solidFill>
                <a:latin typeface="Gill Sans MT" panose="020B0502020104020203" pitchFamily="34" charset="0"/>
              </a:rPr>
              <a:t>Our Goal:	</a:t>
            </a:r>
            <a:r>
              <a:rPr lang="en-US" sz="2400" dirty="0">
                <a:latin typeface="Gill Sans MT" panose="020B0502020104020203" pitchFamily="34" charset="0"/>
              </a:rPr>
              <a:t>To design a regression model for the price of Airbnb listings, isolate the most important predictors and evaluate the performance of the model.</a:t>
            </a:r>
          </a:p>
        </p:txBody>
      </p:sp>
      <p:sp>
        <p:nvSpPr>
          <p:cNvPr id="10" name="TextBox 9">
            <a:extLst>
              <a:ext uri="{FF2B5EF4-FFF2-40B4-BE49-F238E27FC236}">
                <a16:creationId xmlns:a16="http://schemas.microsoft.com/office/drawing/2014/main" id="{A8311C97-C005-41D8-85F2-E416B61767E3}"/>
              </a:ext>
            </a:extLst>
          </p:cNvPr>
          <p:cNvSpPr txBox="1"/>
          <p:nvPr/>
        </p:nvSpPr>
        <p:spPr>
          <a:xfrm>
            <a:off x="208500" y="7218223"/>
            <a:ext cx="8308057" cy="584775"/>
          </a:xfrm>
          <a:prstGeom prst="rect">
            <a:avLst/>
          </a:prstGeom>
          <a:noFill/>
        </p:spPr>
        <p:txBody>
          <a:bodyPr wrap="square" rtlCol="0">
            <a:spAutoFit/>
          </a:bodyPr>
          <a:lstStyle/>
          <a:p>
            <a:pPr algn="ctr"/>
            <a:r>
              <a:rPr lang="en-US" sz="3200" b="1" dirty="0">
                <a:latin typeface="Gill Sans MT" panose="020B0502020104020203" pitchFamily="34" charset="0"/>
              </a:rPr>
              <a:t>The Data</a:t>
            </a:r>
          </a:p>
        </p:txBody>
      </p:sp>
      <p:sp>
        <p:nvSpPr>
          <p:cNvPr id="1988" name="TextBox 1987">
            <a:extLst>
              <a:ext uri="{FF2B5EF4-FFF2-40B4-BE49-F238E27FC236}">
                <a16:creationId xmlns:a16="http://schemas.microsoft.com/office/drawing/2014/main" id="{1A113BBB-C663-4732-BA05-28E9FB86ADDA}"/>
              </a:ext>
            </a:extLst>
          </p:cNvPr>
          <p:cNvSpPr txBox="1"/>
          <p:nvPr/>
        </p:nvSpPr>
        <p:spPr>
          <a:xfrm>
            <a:off x="253095" y="7832699"/>
            <a:ext cx="8263461" cy="2923877"/>
          </a:xfrm>
          <a:prstGeom prst="rect">
            <a:avLst/>
          </a:prstGeom>
          <a:noFill/>
        </p:spPr>
        <p:txBody>
          <a:bodyPr wrap="square" rtlCol="0">
            <a:spAutoFit/>
          </a:bodyPr>
          <a:lstStyle/>
          <a:p>
            <a:pPr algn="just"/>
            <a:r>
              <a:rPr lang="en-US" sz="2200" dirty="0">
                <a:latin typeface="Gill Sans MT" panose="020B0502020104020203" pitchFamily="34" charset="0"/>
              </a:rPr>
              <a:t>We obtained the dataset from Kaggle.</a:t>
            </a:r>
          </a:p>
          <a:p>
            <a:pPr marL="800100" lvl="1" indent="-342900" algn="just">
              <a:buFont typeface="Arial" panose="020B0604020202020204" pitchFamily="34" charset="0"/>
              <a:buChar char="•"/>
            </a:pPr>
            <a:r>
              <a:rPr lang="en-US" sz="2200" dirty="0">
                <a:latin typeface="Gill Sans MT" panose="020B0502020104020203" pitchFamily="34" charset="0"/>
              </a:rPr>
              <a:t>Over 70,000 observations</a:t>
            </a:r>
          </a:p>
          <a:p>
            <a:pPr marL="800100" lvl="1" indent="-342900" algn="just">
              <a:buFont typeface="Arial" panose="020B0604020202020204" pitchFamily="34" charset="0"/>
              <a:buChar char="•"/>
            </a:pPr>
            <a:r>
              <a:rPr lang="en-US" sz="2200" dirty="0">
                <a:latin typeface="Gill Sans MT" panose="020B0502020104020203" pitchFamily="34" charset="0"/>
              </a:rPr>
              <a:t>27 predictors from six major US cities: </a:t>
            </a:r>
          </a:p>
          <a:p>
            <a:pPr marL="342900" indent="-342900" algn="just">
              <a:buFont typeface="Arial" panose="020B0604020202020204" pitchFamily="34" charset="0"/>
              <a:buChar char="•"/>
            </a:pPr>
            <a:endParaRPr lang="en-US" sz="1200" dirty="0">
              <a:latin typeface="Gill Sans MT" panose="020B0502020104020203" pitchFamily="34" charset="0"/>
            </a:endParaRPr>
          </a:p>
          <a:p>
            <a:pPr algn="just"/>
            <a:r>
              <a:rPr lang="en-US" sz="2200" dirty="0">
                <a:latin typeface="Gill Sans MT" panose="020B0502020104020203" pitchFamily="34" charset="0"/>
              </a:rPr>
              <a:t>We split the dataset in random into two parts: one for training the model and the other to test its performance.  </a:t>
            </a:r>
          </a:p>
          <a:p>
            <a:endParaRPr lang="en-US" dirty="0">
              <a:latin typeface="Gill Sans MT" panose="020B0502020104020203" pitchFamily="34" charset="0"/>
            </a:endParaRPr>
          </a:p>
          <a:p>
            <a:pPr algn="just"/>
            <a:r>
              <a:rPr lang="en-US" sz="2200" b="1" dirty="0">
                <a:latin typeface="Gill Sans MT" panose="020B0502020104020203" pitchFamily="34" charset="0"/>
              </a:rPr>
              <a:t>Figure 1</a:t>
            </a:r>
            <a:r>
              <a:rPr lang="en-US" sz="2200" dirty="0">
                <a:latin typeface="Gill Sans MT" panose="020B0502020104020203" pitchFamily="34" charset="0"/>
              </a:rPr>
              <a:t>. The distribution of list prices was heavily right skewed. So we transformed to the logarithm of the price as the response variable.</a:t>
            </a:r>
          </a:p>
        </p:txBody>
      </p:sp>
      <p:sp>
        <p:nvSpPr>
          <p:cNvPr id="1994" name="TextBox 1993">
            <a:extLst>
              <a:ext uri="{FF2B5EF4-FFF2-40B4-BE49-F238E27FC236}">
                <a16:creationId xmlns:a16="http://schemas.microsoft.com/office/drawing/2014/main" id="{EC257DE4-57CC-4332-8AFE-1F016D5F6063}"/>
              </a:ext>
            </a:extLst>
          </p:cNvPr>
          <p:cNvSpPr txBox="1"/>
          <p:nvPr/>
        </p:nvSpPr>
        <p:spPr>
          <a:xfrm>
            <a:off x="286887" y="13686387"/>
            <a:ext cx="8229669" cy="2800767"/>
          </a:xfrm>
          <a:prstGeom prst="rect">
            <a:avLst/>
          </a:prstGeom>
          <a:noFill/>
        </p:spPr>
        <p:txBody>
          <a:bodyPr wrap="square" rtlCol="0">
            <a:spAutoFit/>
          </a:bodyPr>
          <a:lstStyle/>
          <a:p>
            <a:pPr algn="just"/>
            <a:r>
              <a:rPr lang="en-US" sz="2200" b="1" dirty="0">
                <a:latin typeface="Gill Sans MT" panose="020B0502020104020203" pitchFamily="34" charset="0"/>
              </a:rPr>
              <a:t>Pre-processing:</a:t>
            </a:r>
          </a:p>
          <a:p>
            <a:pPr marL="800100" lvl="1" indent="-342900" algn="just">
              <a:buFont typeface="Arial" panose="020B0604020202020204" pitchFamily="34" charset="0"/>
              <a:buChar char="•"/>
            </a:pPr>
            <a:r>
              <a:rPr lang="en-US" sz="2200" dirty="0">
                <a:latin typeface="Gill Sans MT" panose="020B0502020104020203" pitchFamily="34" charset="0"/>
              </a:rPr>
              <a:t>We dropped predictors that are hard to quantify (like property description) or had too many NA values.</a:t>
            </a:r>
          </a:p>
          <a:p>
            <a:pPr marL="800100" lvl="1" indent="-342900" algn="just">
              <a:buFont typeface="Arial" panose="020B0604020202020204" pitchFamily="34" charset="0"/>
              <a:buChar char="•"/>
            </a:pPr>
            <a:r>
              <a:rPr lang="en-US" sz="2200" dirty="0">
                <a:latin typeface="Gill Sans MT" panose="020B0502020104020203" pitchFamily="34" charset="0"/>
              </a:rPr>
              <a:t>Dropped all location variables other than city name.</a:t>
            </a:r>
          </a:p>
          <a:p>
            <a:pPr marL="800100" lvl="1" indent="-342900" algn="just">
              <a:buFont typeface="Arial" panose="020B0604020202020204" pitchFamily="34" charset="0"/>
              <a:buChar char="•"/>
            </a:pPr>
            <a:r>
              <a:rPr lang="en-US" sz="2200" dirty="0">
                <a:latin typeface="Gill Sans MT" panose="020B0502020104020203" pitchFamily="34" charset="0"/>
              </a:rPr>
              <a:t>Reduced the number of levels for categorical predictors by combining closely related factor levels with less data points into one (ex: by subsuming “super strict” cancellation policies into the strict category).</a:t>
            </a:r>
          </a:p>
        </p:txBody>
      </p:sp>
      <p:sp>
        <p:nvSpPr>
          <p:cNvPr id="635" name="TextBox 634">
            <a:extLst>
              <a:ext uri="{FF2B5EF4-FFF2-40B4-BE49-F238E27FC236}">
                <a16:creationId xmlns:a16="http://schemas.microsoft.com/office/drawing/2014/main" id="{149AFF5E-1F37-A14D-A0A3-F474B630F846}"/>
              </a:ext>
            </a:extLst>
          </p:cNvPr>
          <p:cNvSpPr txBox="1"/>
          <p:nvPr/>
        </p:nvSpPr>
        <p:spPr>
          <a:xfrm>
            <a:off x="330326" y="16606078"/>
            <a:ext cx="8186230" cy="584775"/>
          </a:xfrm>
          <a:prstGeom prst="rect">
            <a:avLst/>
          </a:prstGeom>
          <a:noFill/>
        </p:spPr>
        <p:txBody>
          <a:bodyPr wrap="square" rtlCol="0">
            <a:spAutoFit/>
          </a:bodyPr>
          <a:lstStyle/>
          <a:p>
            <a:pPr algn="ctr"/>
            <a:r>
              <a:rPr lang="en-US" sz="3200" b="1" dirty="0">
                <a:latin typeface="Gill Sans MT" panose="020B0502020104020203" pitchFamily="34" charset="0"/>
              </a:rPr>
              <a:t>Exploratory Data Analysis</a:t>
            </a:r>
          </a:p>
        </p:txBody>
      </p:sp>
      <p:pic>
        <p:nvPicPr>
          <p:cNvPr id="1990" name="Picture 1989">
            <a:extLst>
              <a:ext uri="{FF2B5EF4-FFF2-40B4-BE49-F238E27FC236}">
                <a16:creationId xmlns:a16="http://schemas.microsoft.com/office/drawing/2014/main" id="{49E55133-7834-402B-91CE-954A135EF3D2}"/>
              </a:ext>
            </a:extLst>
          </p:cNvPr>
          <p:cNvPicPr>
            <a:picLocks noChangeAspect="1"/>
          </p:cNvPicPr>
          <p:nvPr/>
        </p:nvPicPr>
        <p:blipFill rotWithShape="1">
          <a:blip r:embed="rId4">
            <a:extLst>
              <a:ext uri="{28A0092B-C50C-407E-A947-70E740481C1C}">
                <a14:useLocalDpi xmlns:a14="http://schemas.microsoft.com/office/drawing/2010/main" val="0"/>
              </a:ext>
            </a:extLst>
          </a:blip>
          <a:srcRect l="1577" r="-437"/>
          <a:stretch/>
        </p:blipFill>
        <p:spPr>
          <a:xfrm>
            <a:off x="370962" y="10773847"/>
            <a:ext cx="3888514" cy="2923877"/>
          </a:xfrm>
          <a:prstGeom prst="rect">
            <a:avLst/>
          </a:prstGeom>
        </p:spPr>
      </p:pic>
      <p:pic>
        <p:nvPicPr>
          <p:cNvPr id="1992" name="Picture 1991">
            <a:extLst>
              <a:ext uri="{FF2B5EF4-FFF2-40B4-BE49-F238E27FC236}">
                <a16:creationId xmlns:a16="http://schemas.microsoft.com/office/drawing/2014/main" id="{641F717C-2340-4F8C-85CC-07D8B21DAE1D}"/>
              </a:ext>
            </a:extLst>
          </p:cNvPr>
          <p:cNvPicPr>
            <a:picLocks noChangeAspect="1"/>
          </p:cNvPicPr>
          <p:nvPr/>
        </p:nvPicPr>
        <p:blipFill rotWithShape="1">
          <a:blip r:embed="rId5">
            <a:extLst>
              <a:ext uri="{28A0092B-C50C-407E-A947-70E740481C1C}">
                <a14:useLocalDpi xmlns:a14="http://schemas.microsoft.com/office/drawing/2010/main" val="0"/>
              </a:ext>
            </a:extLst>
          </a:blip>
          <a:srcRect l="1374"/>
          <a:stretch/>
        </p:blipFill>
        <p:spPr>
          <a:xfrm>
            <a:off x="4151081" y="10799700"/>
            <a:ext cx="3888514" cy="2872173"/>
          </a:xfrm>
          <a:prstGeom prst="rect">
            <a:avLst/>
          </a:prstGeom>
        </p:spPr>
      </p:pic>
      <p:sp>
        <p:nvSpPr>
          <p:cNvPr id="13" name="Rectangle 12">
            <a:extLst>
              <a:ext uri="{FF2B5EF4-FFF2-40B4-BE49-F238E27FC236}">
                <a16:creationId xmlns:a16="http://schemas.microsoft.com/office/drawing/2014/main" id="{6475236C-61DF-8342-A26C-7D6C553844C6}"/>
              </a:ext>
            </a:extLst>
          </p:cNvPr>
          <p:cNvSpPr/>
          <p:nvPr/>
        </p:nvSpPr>
        <p:spPr>
          <a:xfrm>
            <a:off x="330326" y="17277658"/>
            <a:ext cx="8186230" cy="1107996"/>
          </a:xfrm>
          <a:prstGeom prst="rect">
            <a:avLst/>
          </a:prstGeom>
        </p:spPr>
        <p:txBody>
          <a:bodyPr wrap="square">
            <a:spAutoFit/>
          </a:bodyPr>
          <a:lstStyle/>
          <a:p>
            <a:pPr algn="just"/>
            <a:r>
              <a:rPr lang="en-US" sz="2200" b="1" dirty="0">
                <a:latin typeface="Gill Sans MT" panose="020B0502020104020203" pitchFamily="34" charset="0"/>
              </a:rPr>
              <a:t>Figure 2</a:t>
            </a:r>
            <a:r>
              <a:rPr lang="en-US" sz="2200" dirty="0">
                <a:latin typeface="Gill Sans MT" panose="020B0502020104020203" pitchFamily="34" charset="0"/>
              </a:rPr>
              <a:t>. (Left) Heat Map of Log Price vs. Number of Days as Hosts, maximum points are concentrated near center; (Right) Correlation Matrix for the numerical variables in the processes dataset.</a:t>
            </a:r>
          </a:p>
        </p:txBody>
      </p:sp>
      <p:sp>
        <p:nvSpPr>
          <p:cNvPr id="642" name="Rectangle 641">
            <a:extLst>
              <a:ext uri="{FF2B5EF4-FFF2-40B4-BE49-F238E27FC236}">
                <a16:creationId xmlns:a16="http://schemas.microsoft.com/office/drawing/2014/main" id="{81EFFF02-DE4B-A245-8A3F-CD5BB50A4861}"/>
              </a:ext>
            </a:extLst>
          </p:cNvPr>
          <p:cNvSpPr/>
          <p:nvPr/>
        </p:nvSpPr>
        <p:spPr>
          <a:xfrm>
            <a:off x="8968078" y="3038888"/>
            <a:ext cx="5770478" cy="1785104"/>
          </a:xfrm>
          <a:prstGeom prst="rect">
            <a:avLst/>
          </a:prstGeom>
        </p:spPr>
        <p:txBody>
          <a:bodyPr wrap="square">
            <a:spAutoFit/>
          </a:bodyPr>
          <a:lstStyle/>
          <a:p>
            <a:pPr algn="just"/>
            <a:r>
              <a:rPr lang="en-US" sz="2200" dirty="0">
                <a:latin typeface="Gill Sans MT" panose="020B0502020104020203" pitchFamily="34" charset="0"/>
              </a:rPr>
              <a:t>From left plot, we see an outlier where log(price) is zero and number of days as hosts is less. </a:t>
            </a:r>
          </a:p>
          <a:p>
            <a:pPr algn="just"/>
            <a:endParaRPr lang="en-US" sz="2200" dirty="0">
              <a:latin typeface="Gill Sans MT" panose="020B0502020104020203" pitchFamily="34" charset="0"/>
            </a:endParaRPr>
          </a:p>
          <a:p>
            <a:pPr algn="just"/>
            <a:r>
              <a:rPr lang="en-US" sz="2200" b="1" dirty="0">
                <a:latin typeface="Gill Sans MT" panose="020B0502020104020203" pitchFamily="34" charset="0"/>
              </a:rPr>
              <a:t>Figure 3.</a:t>
            </a:r>
            <a:r>
              <a:rPr lang="en-US" sz="2200" dirty="0">
                <a:latin typeface="Gill Sans MT" panose="020B0502020104020203" pitchFamily="34" charset="0"/>
              </a:rPr>
              <a:t> Violin plot for log price in 6 cities </a:t>
            </a:r>
            <a:r>
              <a:rPr lang="en-US" sz="2200" dirty="0" err="1">
                <a:latin typeface="Gill Sans MT" panose="020B0502020104020203" pitchFamily="34" charset="0"/>
              </a:rPr>
              <a:t>w.r.t</a:t>
            </a:r>
            <a:r>
              <a:rPr lang="en-US" sz="2200" dirty="0">
                <a:latin typeface="Gill Sans MT" panose="020B0502020104020203" pitchFamily="34" charset="0"/>
              </a:rPr>
              <a:t>. room type. </a:t>
            </a:r>
          </a:p>
        </p:txBody>
      </p:sp>
      <p:pic>
        <p:nvPicPr>
          <p:cNvPr id="1029" name="Picture 5" descr="https://lh6.googleusercontent.com/7BdwSp50j8O9uLHmYJmJhDh1plz6UrpE9qaRnoA9jDI8Ov4VXtYrgtr_Bd1uwptRNRETAXiYoPVEWbtjV_5hrysUgGnfkF9JdPIx7dKmCUnigCPDlLCyfMdw2YI3rKogI5hckIqmw28">
            <a:extLst>
              <a:ext uri="{FF2B5EF4-FFF2-40B4-BE49-F238E27FC236}">
                <a16:creationId xmlns:a16="http://schemas.microsoft.com/office/drawing/2014/main" id="{B71EE1DD-9D2E-C242-8619-E02FC942F35B}"/>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1224" t="1648" r="2094"/>
          <a:stretch/>
        </p:blipFill>
        <p:spPr bwMode="auto">
          <a:xfrm>
            <a:off x="8942147" y="4933498"/>
            <a:ext cx="5770479" cy="4426954"/>
          </a:xfrm>
          <a:prstGeom prst="rect">
            <a:avLst/>
          </a:prstGeom>
          <a:noFill/>
          <a:extLst>
            <a:ext uri="{909E8E84-426E-40DD-AFC4-6F175D3DCCD1}">
              <a14:hiddenFill xmlns:a14="http://schemas.microsoft.com/office/drawing/2010/main">
                <a:solidFill>
                  <a:srgbClr val="FFFFFF"/>
                </a:solidFill>
              </a14:hiddenFill>
            </a:ext>
          </a:extLst>
        </p:spPr>
      </p:pic>
      <p:sp>
        <p:nvSpPr>
          <p:cNvPr id="513" name="Rectangle 512">
            <a:extLst>
              <a:ext uri="{FF2B5EF4-FFF2-40B4-BE49-F238E27FC236}">
                <a16:creationId xmlns:a16="http://schemas.microsoft.com/office/drawing/2014/main" id="{2C5C04C2-7569-C04B-9043-505D6B854234}"/>
              </a:ext>
            </a:extLst>
          </p:cNvPr>
          <p:cNvSpPr/>
          <p:nvPr/>
        </p:nvSpPr>
        <p:spPr>
          <a:xfrm>
            <a:off x="8968077" y="9305774"/>
            <a:ext cx="5770479" cy="1785104"/>
          </a:xfrm>
          <a:prstGeom prst="rect">
            <a:avLst/>
          </a:prstGeom>
        </p:spPr>
        <p:txBody>
          <a:bodyPr wrap="square">
            <a:spAutoFit/>
          </a:bodyPr>
          <a:lstStyle/>
          <a:p>
            <a:pPr algn="just"/>
            <a:r>
              <a:rPr lang="en-US" sz="2200" dirty="0">
                <a:latin typeface="Gill Sans MT" panose="020B0502020104020203" pitchFamily="34" charset="0"/>
              </a:rPr>
              <a:t>We see that: </a:t>
            </a:r>
          </a:p>
          <a:p>
            <a:pPr marL="342900" indent="-342900" algn="just">
              <a:buFont typeface="Arial" panose="020B0604020202020204" pitchFamily="34" charset="0"/>
              <a:buChar char="•"/>
            </a:pPr>
            <a:r>
              <a:rPr lang="en-US" sz="2200" dirty="0">
                <a:latin typeface="Gill Sans MT" panose="020B0502020104020203" pitchFamily="34" charset="0"/>
              </a:rPr>
              <a:t>Across 6 cities, entire home/apt. price is high compared to private room and shared room. </a:t>
            </a:r>
          </a:p>
          <a:p>
            <a:pPr marL="342900" indent="-342900" algn="just">
              <a:buFont typeface="Arial" panose="020B0604020202020204" pitchFamily="34" charset="0"/>
              <a:buChar char="•"/>
            </a:pPr>
            <a:r>
              <a:rPr lang="en-US" sz="2200" dirty="0">
                <a:latin typeface="Gill Sans MT" panose="020B0502020104020203" pitchFamily="34" charset="0"/>
              </a:rPr>
              <a:t>Overall, San Francisco has the highest prices among the 6 cities</a:t>
            </a:r>
          </a:p>
        </p:txBody>
      </p:sp>
      <p:sp>
        <p:nvSpPr>
          <p:cNvPr id="514" name="TextBox 513">
            <a:extLst>
              <a:ext uri="{FF2B5EF4-FFF2-40B4-BE49-F238E27FC236}">
                <a16:creationId xmlns:a16="http://schemas.microsoft.com/office/drawing/2014/main" id="{B8E00DB2-8709-B843-8F18-84A9D2C9E1CD}"/>
              </a:ext>
            </a:extLst>
          </p:cNvPr>
          <p:cNvSpPr txBox="1"/>
          <p:nvPr/>
        </p:nvSpPr>
        <p:spPr>
          <a:xfrm>
            <a:off x="8968077" y="11347383"/>
            <a:ext cx="5744549" cy="584775"/>
          </a:xfrm>
          <a:prstGeom prst="rect">
            <a:avLst/>
          </a:prstGeom>
          <a:noFill/>
        </p:spPr>
        <p:txBody>
          <a:bodyPr wrap="square" rtlCol="0">
            <a:spAutoFit/>
          </a:bodyPr>
          <a:lstStyle/>
          <a:p>
            <a:pPr algn="ctr"/>
            <a:r>
              <a:rPr lang="en-US" sz="3200" b="1" dirty="0">
                <a:latin typeface="Gill Sans MT" panose="020B0502020104020203" pitchFamily="34" charset="0"/>
              </a:rPr>
              <a:t>Methods</a:t>
            </a:r>
          </a:p>
        </p:txBody>
      </p:sp>
      <p:sp>
        <p:nvSpPr>
          <p:cNvPr id="515" name="TextBox 514">
            <a:extLst>
              <a:ext uri="{FF2B5EF4-FFF2-40B4-BE49-F238E27FC236}">
                <a16:creationId xmlns:a16="http://schemas.microsoft.com/office/drawing/2014/main" id="{35A8B945-5360-4747-B25A-2DB59D172A9C}"/>
              </a:ext>
            </a:extLst>
          </p:cNvPr>
          <p:cNvSpPr txBox="1"/>
          <p:nvPr/>
        </p:nvSpPr>
        <p:spPr>
          <a:xfrm>
            <a:off x="8942147" y="12018963"/>
            <a:ext cx="5796409" cy="523220"/>
          </a:xfrm>
          <a:prstGeom prst="rect">
            <a:avLst/>
          </a:prstGeom>
          <a:noFill/>
        </p:spPr>
        <p:txBody>
          <a:bodyPr wrap="square" rtlCol="0">
            <a:spAutoFit/>
          </a:bodyPr>
          <a:lstStyle/>
          <a:p>
            <a:pPr algn="ctr"/>
            <a:r>
              <a:rPr lang="en-US" sz="2800" b="1" dirty="0">
                <a:solidFill>
                  <a:schemeClr val="accent6">
                    <a:lumMod val="75000"/>
                  </a:schemeClr>
                </a:solidFill>
                <a:latin typeface="Gill Sans MT" panose="020B0502020104020203" pitchFamily="34" charset="0"/>
              </a:rPr>
              <a:t>Linear Regression Model</a:t>
            </a:r>
          </a:p>
        </p:txBody>
      </p:sp>
      <p:pic>
        <p:nvPicPr>
          <p:cNvPr id="1026" name="Picture 2" descr="https://lh6.googleusercontent.com/1RzWItdd3vLysxbqj-b9INAV7OZmmbG0uW1_N5wBUQNOwOTymwK47pvurG8_m_2efs1ZVzAJyDV7doXXOr2Epz2LPrsMuSdEI5XGrRRJ_OiTpy45WFSxMQXI6P_Xh23qSDUxaY7uFNQ">
            <a:extLst>
              <a:ext uri="{FF2B5EF4-FFF2-40B4-BE49-F238E27FC236}">
                <a16:creationId xmlns:a16="http://schemas.microsoft.com/office/drawing/2014/main" id="{AEAB8EE2-3854-DC4A-92B4-F11C4676824D}"/>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t="3452" r="3674" b="3534"/>
          <a:stretch/>
        </p:blipFill>
        <p:spPr bwMode="auto">
          <a:xfrm>
            <a:off x="8823543" y="13973668"/>
            <a:ext cx="5855752" cy="3491372"/>
          </a:xfrm>
          <a:prstGeom prst="rect">
            <a:avLst/>
          </a:prstGeom>
          <a:noFill/>
          <a:extLst>
            <a:ext uri="{909E8E84-426E-40DD-AFC4-6F175D3DCCD1}">
              <a14:hiddenFill xmlns:a14="http://schemas.microsoft.com/office/drawing/2010/main">
                <a:solidFill>
                  <a:srgbClr val="FFFFFF"/>
                </a:solidFill>
              </a14:hiddenFill>
            </a:ext>
          </a:extLst>
        </p:spPr>
      </p:pic>
      <p:sp>
        <p:nvSpPr>
          <p:cNvPr id="517" name="Rectangle 516">
            <a:extLst>
              <a:ext uri="{FF2B5EF4-FFF2-40B4-BE49-F238E27FC236}">
                <a16:creationId xmlns:a16="http://schemas.microsoft.com/office/drawing/2014/main" id="{C99D2067-446F-3342-9ECE-FBE625268D55}"/>
              </a:ext>
            </a:extLst>
          </p:cNvPr>
          <p:cNvSpPr/>
          <p:nvPr/>
        </p:nvSpPr>
        <p:spPr>
          <a:xfrm>
            <a:off x="9048998" y="17679041"/>
            <a:ext cx="5663628" cy="1107996"/>
          </a:xfrm>
          <a:prstGeom prst="rect">
            <a:avLst/>
          </a:prstGeom>
        </p:spPr>
        <p:txBody>
          <a:bodyPr wrap="square">
            <a:spAutoFit/>
          </a:bodyPr>
          <a:lstStyle/>
          <a:p>
            <a:pPr marL="342900" indent="-342900" fontAlgn="base">
              <a:buFont typeface="Arial" panose="020B0604020202020204" pitchFamily="34" charset="0"/>
              <a:buChar char="•"/>
            </a:pPr>
            <a:r>
              <a:rPr lang="en-US" sz="2200" dirty="0">
                <a:latin typeface="Gill Sans MT" panose="020B0502020104020203" pitchFamily="34" charset="77"/>
              </a:rPr>
              <a:t>Based on BIC exclude: </a:t>
            </a:r>
            <a:r>
              <a:rPr lang="en-US" sz="2200" dirty="0" err="1">
                <a:latin typeface="Gill Sans MT" panose="020B0502020104020203" pitchFamily="34" charset="77"/>
              </a:rPr>
              <a:t>real_bed</a:t>
            </a:r>
            <a:endParaRPr lang="en-US" sz="2200" dirty="0">
              <a:latin typeface="Gill Sans MT" panose="020B0502020104020203" pitchFamily="34" charset="77"/>
            </a:endParaRPr>
          </a:p>
          <a:p>
            <a:pPr marL="342900" indent="-342900" fontAlgn="base">
              <a:buFont typeface="Arial" panose="020B0604020202020204" pitchFamily="34" charset="0"/>
              <a:buChar char="•"/>
            </a:pPr>
            <a:r>
              <a:rPr lang="en-US" sz="2200" dirty="0" err="1">
                <a:latin typeface="Gill Sans MT" panose="020B0502020104020203" pitchFamily="34" charset="77"/>
              </a:rPr>
              <a:t>C</a:t>
            </a:r>
            <a:r>
              <a:rPr lang="en-US" sz="2200" baseline="-25000" dirty="0" err="1">
                <a:latin typeface="Gill Sans MT" panose="020B0502020104020203" pitchFamily="34" charset="77"/>
              </a:rPr>
              <a:t>p</a:t>
            </a:r>
            <a:r>
              <a:rPr lang="en-US" sz="2200" dirty="0">
                <a:latin typeface="Gill Sans MT" panose="020B0502020104020203" pitchFamily="34" charset="77"/>
              </a:rPr>
              <a:t> and Adjusted R</a:t>
            </a:r>
            <a:r>
              <a:rPr lang="en-US" sz="2200" baseline="30000" dirty="0">
                <a:latin typeface="Gill Sans MT" panose="020B0502020104020203" pitchFamily="34" charset="77"/>
              </a:rPr>
              <a:t>2</a:t>
            </a:r>
            <a:r>
              <a:rPr lang="en-US" sz="2200" dirty="0">
                <a:latin typeface="Gill Sans MT" panose="020B0502020104020203" pitchFamily="34" charset="77"/>
              </a:rPr>
              <a:t>: </a:t>
            </a:r>
            <a:r>
              <a:rPr lang="en-US" sz="2200" dirty="0" err="1">
                <a:latin typeface="Gill Sans MT" panose="020B0502020104020203" pitchFamily="34" charset="77"/>
              </a:rPr>
              <a:t>real_bed</a:t>
            </a:r>
            <a:r>
              <a:rPr lang="en-US" sz="2200" dirty="0">
                <a:latin typeface="Gill Sans MT" panose="020B0502020104020203" pitchFamily="34" charset="77"/>
              </a:rPr>
              <a:t>, </a:t>
            </a:r>
            <a:r>
              <a:rPr lang="en-US" sz="2200" dirty="0" err="1">
                <a:latin typeface="Gill Sans MT" panose="020B0502020104020203" pitchFamily="34" charset="77"/>
              </a:rPr>
              <a:t>property_type</a:t>
            </a:r>
            <a:r>
              <a:rPr lang="en-US" sz="2200" dirty="0">
                <a:latin typeface="Gill Sans MT" panose="020B0502020104020203" pitchFamily="34" charset="77"/>
              </a:rPr>
              <a:t>; </a:t>
            </a:r>
            <a:r>
              <a:rPr lang="en-US" sz="2200" dirty="0" err="1">
                <a:latin typeface="Gill Sans MT" panose="020B0502020104020203" pitchFamily="34" charset="77"/>
              </a:rPr>
              <a:t>cancellation_policy</a:t>
            </a:r>
            <a:endParaRPr lang="en-US" sz="2200" dirty="0">
              <a:latin typeface="Gill Sans MT" panose="020B0502020104020203" pitchFamily="34" charset="0"/>
            </a:endParaRPr>
          </a:p>
        </p:txBody>
      </p:sp>
      <p:pic>
        <p:nvPicPr>
          <p:cNvPr id="1030" name="Picture 6" descr="https://lh3.googleusercontent.com/cja1ovCLT5kss5yo5WwRD5v2j5KKx1PV6C5PVGRQDY-OagcWrKPY10LelY_FCXy6IdMLdTiLWx8h4hQ1JrhGLHpY9Iow5lwAb7M9VJXuD2VrEtqVVu8up80kw4wQvDUuXKC6o_QN2as">
            <a:extLst>
              <a:ext uri="{FF2B5EF4-FFF2-40B4-BE49-F238E27FC236}">
                <a16:creationId xmlns:a16="http://schemas.microsoft.com/office/drawing/2014/main" id="{89671D51-C7D8-9846-9686-8FBF25E0DC1C}"/>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178752" y="3608650"/>
            <a:ext cx="7447784" cy="4601666"/>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A5763DCA-B2C3-8540-9115-54D986C65FDC}"/>
              </a:ext>
            </a:extLst>
          </p:cNvPr>
          <p:cNvSpPr txBox="1"/>
          <p:nvPr/>
        </p:nvSpPr>
        <p:spPr>
          <a:xfrm>
            <a:off x="15205301" y="3037923"/>
            <a:ext cx="17367447" cy="430887"/>
          </a:xfrm>
          <a:prstGeom prst="rect">
            <a:avLst/>
          </a:prstGeom>
          <a:noFill/>
        </p:spPr>
        <p:txBody>
          <a:bodyPr wrap="square" rtlCol="0">
            <a:spAutoFit/>
          </a:bodyPr>
          <a:lstStyle/>
          <a:p>
            <a:pPr lvl="0" algn="just"/>
            <a:r>
              <a:rPr lang="en-US" sz="2200" b="1" dirty="0">
                <a:solidFill>
                  <a:prstClr val="black"/>
                </a:solidFill>
                <a:latin typeface="Gill Sans MT" panose="020B0502020104020203" pitchFamily="34" charset="0"/>
              </a:rPr>
              <a:t>Figure 5. </a:t>
            </a:r>
            <a:r>
              <a:rPr lang="en-US" sz="2200" dirty="0">
                <a:solidFill>
                  <a:prstClr val="black"/>
                </a:solidFill>
                <a:latin typeface="Gill Sans MT" panose="020B0502020104020203" pitchFamily="34" charset="0"/>
              </a:rPr>
              <a:t>(Left): Model Diagnostics for Linear Regression Model Assumptions(Right); Plot for coefficients of the Reduced Linear Regression Model</a:t>
            </a:r>
          </a:p>
        </p:txBody>
      </p:sp>
      <p:sp>
        <p:nvSpPr>
          <p:cNvPr id="523" name="TextBox 522">
            <a:extLst>
              <a:ext uri="{FF2B5EF4-FFF2-40B4-BE49-F238E27FC236}">
                <a16:creationId xmlns:a16="http://schemas.microsoft.com/office/drawing/2014/main" id="{6DCF46B5-2B7D-D549-ADAE-1450298FA4D3}"/>
              </a:ext>
            </a:extLst>
          </p:cNvPr>
          <p:cNvSpPr txBox="1"/>
          <p:nvPr/>
        </p:nvSpPr>
        <p:spPr>
          <a:xfrm>
            <a:off x="8942148" y="18867719"/>
            <a:ext cx="5770478" cy="2800767"/>
          </a:xfrm>
          <a:prstGeom prst="rect">
            <a:avLst/>
          </a:prstGeom>
          <a:noFill/>
        </p:spPr>
        <p:txBody>
          <a:bodyPr wrap="square" rtlCol="0">
            <a:spAutoFit/>
          </a:bodyPr>
          <a:lstStyle/>
          <a:p>
            <a:pPr lvl="0" algn="just"/>
            <a:r>
              <a:rPr lang="en-US" sz="2200" dirty="0">
                <a:solidFill>
                  <a:prstClr val="black"/>
                </a:solidFill>
                <a:latin typeface="Gill Sans MT" panose="020B0502020104020203" pitchFamily="34" charset="0"/>
              </a:rPr>
              <a:t>We compared 2 linear models:</a:t>
            </a:r>
          </a:p>
          <a:p>
            <a:pPr marL="342900" lvl="0" indent="-342900" algn="just">
              <a:buFont typeface="Arial" panose="020B0604020202020204" pitchFamily="34" charset="0"/>
              <a:buChar char="•"/>
            </a:pPr>
            <a:r>
              <a:rPr lang="en-US" sz="2200" dirty="0">
                <a:solidFill>
                  <a:prstClr val="black"/>
                </a:solidFill>
                <a:latin typeface="Gill Sans MT" panose="020B0502020104020203" pitchFamily="34" charset="0"/>
              </a:rPr>
              <a:t>Full model with 14 predictors excluding only </a:t>
            </a:r>
            <a:r>
              <a:rPr lang="en-US" sz="2200" dirty="0" err="1">
                <a:solidFill>
                  <a:prstClr val="black"/>
                </a:solidFill>
                <a:latin typeface="Gill Sans MT" panose="020B0502020104020203" pitchFamily="34" charset="0"/>
              </a:rPr>
              <a:t>real_bed</a:t>
            </a:r>
            <a:endParaRPr lang="en-US" sz="2200" dirty="0">
              <a:solidFill>
                <a:prstClr val="black"/>
              </a:solidFill>
              <a:latin typeface="Gill Sans MT" panose="020B0502020104020203" pitchFamily="34" charset="0"/>
            </a:endParaRPr>
          </a:p>
          <a:p>
            <a:pPr marL="342900" indent="-342900" algn="just">
              <a:buFont typeface="Arial" panose="020B0604020202020204" pitchFamily="34" charset="0"/>
              <a:buChar char="•"/>
            </a:pPr>
            <a:r>
              <a:rPr lang="en-US" sz="2200" dirty="0">
                <a:solidFill>
                  <a:prstClr val="black"/>
                </a:solidFill>
                <a:latin typeface="Gill Sans MT" panose="020B0502020104020203" pitchFamily="34" charset="0"/>
              </a:rPr>
              <a:t>Reduced model with 12 predictors excluding 3 predictors</a:t>
            </a:r>
          </a:p>
          <a:p>
            <a:pPr lvl="0" algn="just"/>
            <a:r>
              <a:rPr lang="en-US" sz="2200" dirty="0">
                <a:latin typeface="Gill Sans MT" panose="020B0502020104020203" pitchFamily="34" charset="77"/>
              </a:rPr>
              <a:t>There is only trivial improvement in model fitting. Hence, we use reduced model with 12 predictors.</a:t>
            </a:r>
            <a:endParaRPr lang="en-US" sz="2200" dirty="0">
              <a:solidFill>
                <a:prstClr val="black"/>
              </a:solidFill>
              <a:latin typeface="Gill Sans MT" panose="020B0502020104020203" pitchFamily="34" charset="0"/>
            </a:endParaRPr>
          </a:p>
        </p:txBody>
      </p:sp>
      <p:pic>
        <p:nvPicPr>
          <p:cNvPr id="1027" name="Picture 3" descr="https://lh6.googleusercontent.com/XxBSy_GXOBUljRJ4Wm6qqi0Z5_q7stcsmntd9m6Chyiwto3POL9WOWYCljDgKLqBy-jKUKoC-RC3jDDL8r3_9rEorKh13_BpKphIbE174-ZGHnfYsfs-c3qbAgOucpIIQvNVqnwZm_M">
            <a:extLst>
              <a:ext uri="{FF2B5EF4-FFF2-40B4-BE49-F238E27FC236}">
                <a16:creationId xmlns:a16="http://schemas.microsoft.com/office/drawing/2014/main" id="{486BFE9C-B861-EB43-9A51-AF9EAD4E93B5}"/>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370962" y="18491210"/>
            <a:ext cx="4694166" cy="3329990"/>
          </a:xfrm>
          <a:prstGeom prst="rect">
            <a:avLst/>
          </a:prstGeom>
          <a:noFill/>
          <a:extLst>
            <a:ext uri="{909E8E84-426E-40DD-AFC4-6F175D3DCCD1}">
              <a14:hiddenFill xmlns:a14="http://schemas.microsoft.com/office/drawing/2010/main">
                <a:solidFill>
                  <a:srgbClr val="FFFFFF"/>
                </a:solidFill>
              </a14:hiddenFill>
            </a:ext>
          </a:extLst>
        </p:spPr>
      </p:pic>
      <p:pic>
        <p:nvPicPr>
          <p:cNvPr id="1031" name="Picture 7" descr="https://lh5.googleusercontent.com/PtxHm_7SPi0_qsOtIb4dUsOnN1CtnHWzOjBApcTDM18rxTMgbAo9iybnoT2znghtdjFfDgqq4PUxY1ObNZSggMcAtCTBn_kG3PONfiUXy6n8XX5snKPpaoHjibYG07cGzPZgUsMdwSo">
            <a:extLst>
              <a:ext uri="{FF2B5EF4-FFF2-40B4-BE49-F238E27FC236}">
                <a16:creationId xmlns:a16="http://schemas.microsoft.com/office/drawing/2014/main" id="{E22BA35E-2072-E245-B58B-1E605E63F010}"/>
              </a:ext>
            </a:extLst>
          </p:cNvPr>
          <p:cNvPicPr>
            <a:picLocks noChangeAspect="1" noChangeArrowheads="1"/>
          </p:cNvPicPr>
          <p:nvPr/>
        </p:nvPicPr>
        <p:blipFill rotWithShape="1">
          <a:blip r:embed="rId10" cstate="print">
            <a:extLst>
              <a:ext uri="{28A0092B-C50C-407E-A947-70E740481C1C}">
                <a14:useLocalDpi xmlns:a14="http://schemas.microsoft.com/office/drawing/2010/main" val="0"/>
              </a:ext>
            </a:extLst>
          </a:blip>
          <a:srcRect l="6178" r="2966"/>
          <a:stretch/>
        </p:blipFill>
        <p:spPr bwMode="auto">
          <a:xfrm>
            <a:off x="5040407" y="18406911"/>
            <a:ext cx="3476148" cy="3230682"/>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FE8ACFC6-28FB-EB4C-BF3D-36240908D387}"/>
              </a:ext>
            </a:extLst>
          </p:cNvPr>
          <p:cNvSpPr/>
          <p:nvPr/>
        </p:nvSpPr>
        <p:spPr>
          <a:xfrm>
            <a:off x="8942147" y="12723532"/>
            <a:ext cx="5770479" cy="1107996"/>
          </a:xfrm>
          <a:prstGeom prst="rect">
            <a:avLst/>
          </a:prstGeom>
        </p:spPr>
        <p:txBody>
          <a:bodyPr wrap="square">
            <a:spAutoFit/>
          </a:bodyPr>
          <a:lstStyle/>
          <a:p>
            <a:pPr algn="just"/>
            <a:r>
              <a:rPr lang="en-US" sz="2200" b="1" dirty="0">
                <a:latin typeface="Gill Sans MT" panose="020B0502020104020203" pitchFamily="34" charset="0"/>
              </a:rPr>
              <a:t>Figure 4. </a:t>
            </a:r>
            <a:r>
              <a:rPr lang="en-US" sz="2200" dirty="0">
                <a:latin typeface="Gill Sans MT" panose="020B0502020104020203" pitchFamily="34" charset="0"/>
              </a:rPr>
              <a:t>Variable Selection Plot using Forward Stepwise Approach, based on 3 criteria: </a:t>
            </a:r>
            <a:r>
              <a:rPr lang="en-US" sz="2200" dirty="0" err="1">
                <a:latin typeface="Gill Sans MT" panose="020B0502020104020203" pitchFamily="34" charset="77"/>
              </a:rPr>
              <a:t>C</a:t>
            </a:r>
            <a:r>
              <a:rPr lang="en-US" sz="2200" baseline="-25000" dirty="0" err="1">
                <a:latin typeface="Gill Sans MT" panose="020B0502020104020203" pitchFamily="34" charset="77"/>
              </a:rPr>
              <a:t>p</a:t>
            </a:r>
            <a:r>
              <a:rPr lang="en-US" sz="2200" dirty="0">
                <a:latin typeface="Gill Sans MT" panose="020B0502020104020203" pitchFamily="34" charset="77"/>
              </a:rPr>
              <a:t>, BIC, Adjusted R</a:t>
            </a:r>
            <a:r>
              <a:rPr lang="en-US" sz="2200" baseline="30000" dirty="0">
                <a:latin typeface="Gill Sans MT" panose="020B0502020104020203" pitchFamily="34" charset="77"/>
              </a:rPr>
              <a:t>2</a:t>
            </a:r>
            <a:r>
              <a:rPr lang="en-US" sz="2200" dirty="0">
                <a:latin typeface="Gill Sans MT" panose="020B0502020104020203" pitchFamily="34" charset="0"/>
              </a:rPr>
              <a:t> </a:t>
            </a:r>
          </a:p>
        </p:txBody>
      </p:sp>
      <p:pic>
        <p:nvPicPr>
          <p:cNvPr id="11" name="Picture 10" descr="A close up of a map&#10;&#10;Description automatically generated">
            <a:extLst>
              <a:ext uri="{FF2B5EF4-FFF2-40B4-BE49-F238E27FC236}">
                <a16:creationId xmlns:a16="http://schemas.microsoft.com/office/drawing/2014/main" id="{7E4BBFC8-B9D9-2C46-AA13-AB208FC7D29B}"/>
              </a:ext>
            </a:extLst>
          </p:cNvPr>
          <p:cNvPicPr>
            <a:picLocks noChangeAspect="1"/>
          </p:cNvPicPr>
          <p:nvPr/>
        </p:nvPicPr>
        <p:blipFill rotWithShape="1">
          <a:blip r:embed="rId11" cstate="print">
            <a:extLst>
              <a:ext uri="{28A0092B-C50C-407E-A947-70E740481C1C}">
                <a14:useLocalDpi xmlns:a14="http://schemas.microsoft.com/office/drawing/2010/main" val="0"/>
              </a:ext>
            </a:extLst>
          </a:blip>
          <a:srcRect t="7590"/>
          <a:stretch/>
        </p:blipFill>
        <p:spPr>
          <a:xfrm>
            <a:off x="15626131" y="3821765"/>
            <a:ext cx="9281222" cy="2654181"/>
          </a:xfrm>
          <a:prstGeom prst="rect">
            <a:avLst/>
          </a:prstGeom>
        </p:spPr>
      </p:pic>
      <p:sp>
        <p:nvSpPr>
          <p:cNvPr id="530" name="TextBox 529">
            <a:extLst>
              <a:ext uri="{FF2B5EF4-FFF2-40B4-BE49-F238E27FC236}">
                <a16:creationId xmlns:a16="http://schemas.microsoft.com/office/drawing/2014/main" id="{215F29F5-A3C2-3249-84CA-9CE5875B686E}"/>
              </a:ext>
            </a:extLst>
          </p:cNvPr>
          <p:cNvSpPr txBox="1"/>
          <p:nvPr/>
        </p:nvSpPr>
        <p:spPr>
          <a:xfrm>
            <a:off x="15205300" y="6612544"/>
            <a:ext cx="10122885" cy="769441"/>
          </a:xfrm>
          <a:prstGeom prst="rect">
            <a:avLst/>
          </a:prstGeom>
          <a:noFill/>
        </p:spPr>
        <p:txBody>
          <a:bodyPr wrap="square" rtlCol="0">
            <a:spAutoFit/>
          </a:bodyPr>
          <a:lstStyle/>
          <a:p>
            <a:pPr lvl="0" algn="just"/>
            <a:r>
              <a:rPr lang="en-US" sz="2200" dirty="0">
                <a:solidFill>
                  <a:prstClr val="black"/>
                </a:solidFill>
                <a:latin typeface="Gill Sans MT" panose="020B0502020104020203" pitchFamily="34" charset="0"/>
              </a:rPr>
              <a:t>Assumptions of constant variance, zero mean are satisfied. Residuals are not nearly normal as the Normal Q-Q plot is heavy-tailed. Normality assumption may be violated.</a:t>
            </a:r>
          </a:p>
        </p:txBody>
      </p:sp>
      <p:sp>
        <p:nvSpPr>
          <p:cNvPr id="12" name="Rectangle 11">
            <a:extLst>
              <a:ext uri="{FF2B5EF4-FFF2-40B4-BE49-F238E27FC236}">
                <a16:creationId xmlns:a16="http://schemas.microsoft.com/office/drawing/2014/main" id="{829B7B31-178A-6240-8BF7-F0772489C066}"/>
              </a:ext>
            </a:extLst>
          </p:cNvPr>
          <p:cNvSpPr/>
          <p:nvPr/>
        </p:nvSpPr>
        <p:spPr>
          <a:xfrm>
            <a:off x="15205299" y="8066814"/>
            <a:ext cx="16490471" cy="539125"/>
          </a:xfrm>
          <a:prstGeom prst="rect">
            <a:avLst/>
          </a:prstGeom>
        </p:spPr>
        <p:txBody>
          <a:bodyPr wrap="square">
            <a:spAutoFit/>
          </a:bodyPr>
          <a:lstStyle/>
          <a:p>
            <a:pPr algn="ctr"/>
            <a:r>
              <a:rPr lang="en-US" sz="2800" b="1" dirty="0">
                <a:solidFill>
                  <a:schemeClr val="accent6">
                    <a:lumMod val="75000"/>
                  </a:schemeClr>
                </a:solidFill>
                <a:latin typeface="Gill Sans MT" panose="020B0502020104020203" pitchFamily="34" charset="0"/>
              </a:rPr>
              <a:t>Ridge Regression Model</a:t>
            </a:r>
          </a:p>
        </p:txBody>
      </p:sp>
      <p:pic>
        <p:nvPicPr>
          <p:cNvPr id="1034" name="Picture 10" descr="https://lh6.googleusercontent.com/UnE4bPEM1-5lgDIot1J_c9_2-fAaHop1t3oghBjvFIBkB9tf3uKUF3fbh2v3MLhraPGA2JsAP1sueXjRyeerFawSoYcqX7Osn3P6wKnazW9_2uvVG7TyOmPtj_bFT21f0cVoJwLKhCY">
            <a:extLst>
              <a:ext uri="{FF2B5EF4-FFF2-40B4-BE49-F238E27FC236}">
                <a16:creationId xmlns:a16="http://schemas.microsoft.com/office/drawing/2014/main" id="{3E0E0ED6-1685-F14E-8F06-B0B4DE50EED6}"/>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4752955" y="9139513"/>
            <a:ext cx="7838727" cy="4843685"/>
          </a:xfrm>
          <a:prstGeom prst="rect">
            <a:avLst/>
          </a:prstGeom>
          <a:noFill/>
          <a:extLst>
            <a:ext uri="{909E8E84-426E-40DD-AFC4-6F175D3DCCD1}">
              <a14:hiddenFill xmlns:a14="http://schemas.microsoft.com/office/drawing/2010/main">
                <a:solidFill>
                  <a:srgbClr val="FFFFFF"/>
                </a:solidFill>
              </a14:hiddenFill>
            </a:ext>
          </a:extLst>
        </p:spPr>
      </p:pic>
      <p:sp>
        <p:nvSpPr>
          <p:cNvPr id="533" name="TextBox 532">
            <a:extLst>
              <a:ext uri="{FF2B5EF4-FFF2-40B4-BE49-F238E27FC236}">
                <a16:creationId xmlns:a16="http://schemas.microsoft.com/office/drawing/2014/main" id="{B09F257B-53EE-D24C-848F-62E21911FAD3}"/>
              </a:ext>
            </a:extLst>
          </p:cNvPr>
          <p:cNvSpPr txBox="1"/>
          <p:nvPr/>
        </p:nvSpPr>
        <p:spPr>
          <a:xfrm>
            <a:off x="15205301" y="8642512"/>
            <a:ext cx="17446545" cy="430887"/>
          </a:xfrm>
          <a:prstGeom prst="rect">
            <a:avLst/>
          </a:prstGeom>
          <a:noFill/>
        </p:spPr>
        <p:txBody>
          <a:bodyPr wrap="square" rtlCol="0">
            <a:spAutoFit/>
          </a:bodyPr>
          <a:lstStyle/>
          <a:p>
            <a:pPr lvl="0" algn="just"/>
            <a:r>
              <a:rPr lang="en-US" sz="2200" b="1" dirty="0">
                <a:solidFill>
                  <a:prstClr val="black"/>
                </a:solidFill>
                <a:latin typeface="Gill Sans MT" panose="020B0502020104020203" pitchFamily="34" charset="0"/>
              </a:rPr>
              <a:t>Figure 6. </a:t>
            </a:r>
            <a:r>
              <a:rPr lang="en-US" sz="2200" dirty="0">
                <a:solidFill>
                  <a:prstClr val="black"/>
                </a:solidFill>
                <a:latin typeface="Gill Sans MT" panose="020B0502020104020203" pitchFamily="34" charset="0"/>
              </a:rPr>
              <a:t>(Left): Model Diagnostics for Ridge Regression Model Assumptions(Right); Plot for coefficients of the Ridge Regression Model using </a:t>
            </a:r>
          </a:p>
        </p:txBody>
      </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4484B678-5BF4-1F41-AADC-3ED18550D9CA}"/>
                  </a:ext>
                </a:extLst>
              </p:cNvPr>
              <p:cNvSpPr txBox="1"/>
              <p:nvPr/>
            </p:nvSpPr>
            <p:spPr>
              <a:xfrm>
                <a:off x="31453255" y="8734629"/>
                <a:ext cx="600321" cy="276999"/>
              </a:xfrm>
              <a:prstGeom prst="rect">
                <a:avLst/>
              </a:prstGeom>
              <a:noFill/>
            </p:spPr>
            <p:txBody>
              <a:bodyPr wrap="square" lIns="0" tIns="0" rIns="0" bIns="0" rtlCol="0">
                <a:spAutoFit/>
              </a:bodyPr>
              <a:lstStyle/>
              <a:p>
                <a14:m>
                  <m:oMath xmlns:m="http://schemas.openxmlformats.org/officeDocument/2006/math">
                    <m:r>
                      <a:rPr lang="en-US" i="1" smtClean="0">
                        <a:latin typeface="Cambria Math" panose="02040503050406030204" pitchFamily="18" charset="0"/>
                        <a:ea typeface="Cambria Math" panose="02040503050406030204" pitchFamily="18" charset="0"/>
                      </a:rPr>
                      <m:t>𝜆</m:t>
                    </m:r>
                    <m:r>
                      <a:rPr lang="en-US" b="0" i="1" smtClean="0">
                        <a:latin typeface="Cambria Math" panose="02040503050406030204" pitchFamily="18" charset="0"/>
                        <a:ea typeface="Cambria Math" panose="02040503050406030204" pitchFamily="18" charset="0"/>
                      </a:rPr>
                      <m:t>.</m:t>
                    </m:r>
                  </m:oMath>
                </a14:m>
                <a:r>
                  <a:rPr lang="en-US" dirty="0"/>
                  <a:t>1se</a:t>
                </a:r>
              </a:p>
            </p:txBody>
          </p:sp>
        </mc:Choice>
        <mc:Fallback xmlns="">
          <p:sp>
            <p:nvSpPr>
              <p:cNvPr id="15" name="TextBox 14">
                <a:extLst>
                  <a:ext uri="{FF2B5EF4-FFF2-40B4-BE49-F238E27FC236}">
                    <a16:creationId xmlns:a16="http://schemas.microsoft.com/office/drawing/2014/main" id="{4484B678-5BF4-1F41-AADC-3ED18550D9CA}"/>
                  </a:ext>
                </a:extLst>
              </p:cNvPr>
              <p:cNvSpPr txBox="1">
                <a:spLocks noRot="1" noChangeAspect="1" noMove="1" noResize="1" noEditPoints="1" noAdjustHandles="1" noChangeArrowheads="1" noChangeShapeType="1" noTextEdit="1"/>
              </p:cNvSpPr>
              <p:nvPr/>
            </p:nvSpPr>
            <p:spPr>
              <a:xfrm>
                <a:off x="31453255" y="8734629"/>
                <a:ext cx="600321" cy="276999"/>
              </a:xfrm>
              <a:prstGeom prst="rect">
                <a:avLst/>
              </a:prstGeom>
              <a:blipFill>
                <a:blip r:embed="rId13"/>
                <a:stretch>
                  <a:fillRect l="-12500" t="-21739" r="-4167" b="-43478"/>
                </a:stretch>
              </a:blipFill>
            </p:spPr>
            <p:txBody>
              <a:bodyPr/>
              <a:lstStyle/>
              <a:p>
                <a:r>
                  <a:rPr lang="en-US">
                    <a:noFill/>
                  </a:rPr>
                  <a:t> </a:t>
                </a:r>
              </a:p>
            </p:txBody>
          </p:sp>
        </mc:Fallback>
      </mc:AlternateContent>
      <p:pic>
        <p:nvPicPr>
          <p:cNvPr id="1036" name="Picture 12" descr="https://lh3.googleusercontent.com/YDUfDOP34RqNWx5_0MOcZkBeElV-whE5lvUAgoXNUKgF62WKpbxTJWEpdSo8REtUZXVfXOoSNJF-ismxgyX_ZHCBxjzj7F715tfhzmyJEzAt_WI3oyKW98X7zKklbNtncRlzszlGwDY">
            <a:extLst>
              <a:ext uri="{FF2B5EF4-FFF2-40B4-BE49-F238E27FC236}">
                <a16:creationId xmlns:a16="http://schemas.microsoft.com/office/drawing/2014/main" id="{155BDF8A-A99B-A645-920D-B1D9C40B8466}"/>
              </a:ext>
            </a:extLst>
          </p:cNvPr>
          <p:cNvPicPr>
            <a:picLocks noChangeAspect="1" noChangeArrowheads="1"/>
          </p:cNvPicPr>
          <p:nvPr/>
        </p:nvPicPr>
        <p:blipFill rotWithShape="1">
          <a:blip r:embed="rId14">
            <a:extLst>
              <a:ext uri="{28A0092B-C50C-407E-A947-70E740481C1C}">
                <a14:useLocalDpi xmlns:a14="http://schemas.microsoft.com/office/drawing/2010/main" val="0"/>
              </a:ext>
            </a:extLst>
          </a:blip>
          <a:srcRect r="4927" b="4229"/>
          <a:stretch/>
        </p:blipFill>
        <p:spPr bwMode="auto">
          <a:xfrm>
            <a:off x="18818553" y="9398587"/>
            <a:ext cx="5865866" cy="3650873"/>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a:extLst>
              <a:ext uri="{FF2B5EF4-FFF2-40B4-BE49-F238E27FC236}">
                <a16:creationId xmlns:a16="http://schemas.microsoft.com/office/drawing/2014/main" id="{ABA1F3B8-4F9B-7246-9B22-55973A11E40C}"/>
              </a:ext>
            </a:extLst>
          </p:cNvPr>
          <p:cNvSpPr txBox="1"/>
          <p:nvPr/>
        </p:nvSpPr>
        <p:spPr>
          <a:xfrm>
            <a:off x="15205300" y="9465732"/>
            <a:ext cx="3539513" cy="3016210"/>
          </a:xfrm>
          <a:prstGeom prst="rect">
            <a:avLst/>
          </a:prstGeom>
          <a:noFill/>
        </p:spPr>
        <p:txBody>
          <a:bodyPr wrap="square" rtlCol="0">
            <a:spAutoFit/>
          </a:bodyPr>
          <a:lstStyle/>
          <a:p>
            <a:pPr algn="just" fontAlgn="base"/>
            <a:r>
              <a:rPr lang="en-US" sz="2200" dirty="0">
                <a:latin typeface="Gill Sans MT" panose="020B0502020104020203" pitchFamily="34" charset="77"/>
              </a:rPr>
              <a:t>A regularization method that adds penalty term, thus doesn’t need model selection</a:t>
            </a:r>
          </a:p>
          <a:p>
            <a:pPr algn="just" fontAlgn="base"/>
            <a:endParaRPr lang="en-US" sz="1400" dirty="0">
              <a:latin typeface="Gill Sans MT" panose="020B0502020104020203" pitchFamily="34" charset="77"/>
            </a:endParaRPr>
          </a:p>
          <a:p>
            <a:pPr algn="just" fontAlgn="base"/>
            <a:r>
              <a:rPr lang="en-US" sz="2200" dirty="0">
                <a:latin typeface="Gill Sans MT" panose="020B0502020104020203" pitchFamily="34" charset="77"/>
              </a:rPr>
              <a:t>       used for model because it corresponds to most regularized model and still have low MSE (little higher than         ).</a:t>
            </a:r>
          </a:p>
        </p:txBody>
      </p:sp>
      <mc:AlternateContent xmlns:mc="http://schemas.openxmlformats.org/markup-compatibility/2006" xmlns:a14="http://schemas.microsoft.com/office/drawing/2010/main">
        <mc:Choice Requires="a14">
          <p:sp>
            <p:nvSpPr>
              <p:cNvPr id="539" name="TextBox 538">
                <a:extLst>
                  <a:ext uri="{FF2B5EF4-FFF2-40B4-BE49-F238E27FC236}">
                    <a16:creationId xmlns:a16="http://schemas.microsoft.com/office/drawing/2014/main" id="{03DFA76D-D897-5340-87A2-A9F37CCE8609}"/>
                  </a:ext>
                </a:extLst>
              </p:cNvPr>
              <p:cNvSpPr txBox="1"/>
              <p:nvPr/>
            </p:nvSpPr>
            <p:spPr>
              <a:xfrm>
                <a:off x="15270060" y="10784547"/>
                <a:ext cx="600321" cy="276999"/>
              </a:xfrm>
              <a:prstGeom prst="rect">
                <a:avLst/>
              </a:prstGeom>
              <a:noFill/>
            </p:spPr>
            <p:txBody>
              <a:bodyPr wrap="square" lIns="0" tIns="0" rIns="0" bIns="0" rtlCol="0">
                <a:spAutoFit/>
              </a:bodyPr>
              <a:lstStyle/>
              <a:p>
                <a14:m>
                  <m:oMath xmlns:m="http://schemas.openxmlformats.org/officeDocument/2006/math">
                    <m:r>
                      <a:rPr lang="en-US" i="1" smtClean="0">
                        <a:latin typeface="Cambria Math" panose="02040503050406030204" pitchFamily="18" charset="0"/>
                        <a:ea typeface="Cambria Math" panose="02040503050406030204" pitchFamily="18" charset="0"/>
                      </a:rPr>
                      <m:t>𝜆</m:t>
                    </m:r>
                    <m:r>
                      <a:rPr lang="en-US" b="0" i="1" smtClean="0">
                        <a:latin typeface="Cambria Math" panose="02040503050406030204" pitchFamily="18" charset="0"/>
                        <a:ea typeface="Cambria Math" panose="02040503050406030204" pitchFamily="18" charset="0"/>
                      </a:rPr>
                      <m:t>.</m:t>
                    </m:r>
                  </m:oMath>
                </a14:m>
                <a:r>
                  <a:rPr lang="en-US" dirty="0"/>
                  <a:t>1se</a:t>
                </a:r>
              </a:p>
            </p:txBody>
          </p:sp>
        </mc:Choice>
        <mc:Fallback xmlns="">
          <p:sp>
            <p:nvSpPr>
              <p:cNvPr id="539" name="TextBox 538">
                <a:extLst>
                  <a:ext uri="{FF2B5EF4-FFF2-40B4-BE49-F238E27FC236}">
                    <a16:creationId xmlns:a16="http://schemas.microsoft.com/office/drawing/2014/main" id="{03DFA76D-D897-5340-87A2-A9F37CCE8609}"/>
                  </a:ext>
                </a:extLst>
              </p:cNvPr>
              <p:cNvSpPr txBox="1">
                <a:spLocks noRot="1" noChangeAspect="1" noMove="1" noResize="1" noEditPoints="1" noAdjustHandles="1" noChangeArrowheads="1" noChangeShapeType="1" noTextEdit="1"/>
              </p:cNvSpPr>
              <p:nvPr/>
            </p:nvSpPr>
            <p:spPr>
              <a:xfrm>
                <a:off x="15270060" y="10784547"/>
                <a:ext cx="600321" cy="276999"/>
              </a:xfrm>
              <a:prstGeom prst="rect">
                <a:avLst/>
              </a:prstGeom>
              <a:blipFill>
                <a:blip r:embed="rId15"/>
                <a:stretch>
                  <a:fillRect l="-12245" t="-21739" r="-4082" b="-4782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40" name="TextBox 539">
                <a:extLst>
                  <a:ext uri="{FF2B5EF4-FFF2-40B4-BE49-F238E27FC236}">
                    <a16:creationId xmlns:a16="http://schemas.microsoft.com/office/drawing/2014/main" id="{52A32AEB-96AA-F94B-B9FD-3B77D89DE116}"/>
                  </a:ext>
                </a:extLst>
              </p:cNvPr>
              <p:cNvSpPr txBox="1"/>
              <p:nvPr/>
            </p:nvSpPr>
            <p:spPr>
              <a:xfrm>
                <a:off x="15893827" y="12137965"/>
                <a:ext cx="600321"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𝜆</m:t>
                      </m:r>
                      <m:r>
                        <a:rPr lang="en-US" b="0" i="1" smtClean="0">
                          <a:latin typeface="Cambria Math" panose="02040503050406030204" pitchFamily="18" charset="0"/>
                          <a:ea typeface="Cambria Math" panose="02040503050406030204" pitchFamily="18" charset="0"/>
                        </a:rPr>
                        <m:t>.</m:t>
                      </m:r>
                      <m:r>
                        <m:rPr>
                          <m:sty m:val="p"/>
                        </m:rPr>
                        <a:rPr lang="en-US" b="0" i="0" smtClean="0">
                          <a:latin typeface="Cambria Math" panose="02040503050406030204" pitchFamily="18" charset="0"/>
                          <a:ea typeface="Cambria Math" panose="02040503050406030204" pitchFamily="18" charset="0"/>
                        </a:rPr>
                        <m:t>min</m:t>
                      </m:r>
                    </m:oMath>
                  </m:oMathPara>
                </a14:m>
                <a:endParaRPr lang="en-US" dirty="0"/>
              </a:p>
            </p:txBody>
          </p:sp>
        </mc:Choice>
        <mc:Fallback xmlns="">
          <p:sp>
            <p:nvSpPr>
              <p:cNvPr id="540" name="TextBox 539">
                <a:extLst>
                  <a:ext uri="{FF2B5EF4-FFF2-40B4-BE49-F238E27FC236}">
                    <a16:creationId xmlns:a16="http://schemas.microsoft.com/office/drawing/2014/main" id="{52A32AEB-96AA-F94B-B9FD-3B77D89DE116}"/>
                  </a:ext>
                </a:extLst>
              </p:cNvPr>
              <p:cNvSpPr txBox="1">
                <a:spLocks noRot="1" noChangeAspect="1" noMove="1" noResize="1" noEditPoints="1" noAdjustHandles="1" noChangeArrowheads="1" noChangeShapeType="1" noTextEdit="1"/>
              </p:cNvSpPr>
              <p:nvPr/>
            </p:nvSpPr>
            <p:spPr>
              <a:xfrm>
                <a:off x="15893827" y="12137965"/>
                <a:ext cx="600321" cy="276999"/>
              </a:xfrm>
              <a:prstGeom prst="rect">
                <a:avLst/>
              </a:prstGeom>
              <a:blipFill>
                <a:blip r:embed="rId16"/>
                <a:stretch>
                  <a:fillRect l="-10204" r="-10204" b="-4348"/>
                </a:stretch>
              </a:blipFill>
            </p:spPr>
            <p:txBody>
              <a:bodyPr/>
              <a:lstStyle/>
              <a:p>
                <a:r>
                  <a:rPr lang="en-US">
                    <a:noFill/>
                  </a:rPr>
                  <a:t> </a:t>
                </a:r>
              </a:p>
            </p:txBody>
          </p:sp>
        </mc:Fallback>
      </mc:AlternateContent>
      <p:sp>
        <p:nvSpPr>
          <p:cNvPr id="18" name="Rectangle 17">
            <a:extLst>
              <a:ext uri="{FF2B5EF4-FFF2-40B4-BE49-F238E27FC236}">
                <a16:creationId xmlns:a16="http://schemas.microsoft.com/office/drawing/2014/main" id="{69B91F23-3FFB-854C-8F0F-5DA17C458D6C}"/>
              </a:ext>
            </a:extLst>
          </p:cNvPr>
          <p:cNvSpPr/>
          <p:nvPr/>
        </p:nvSpPr>
        <p:spPr>
          <a:xfrm>
            <a:off x="15205301" y="13192045"/>
            <a:ext cx="8993148" cy="430887"/>
          </a:xfrm>
          <a:prstGeom prst="rect">
            <a:avLst/>
          </a:prstGeom>
        </p:spPr>
        <p:txBody>
          <a:bodyPr wrap="square">
            <a:spAutoFit/>
          </a:bodyPr>
          <a:lstStyle/>
          <a:p>
            <a:pPr algn="just" fontAlgn="base"/>
            <a:r>
              <a:rPr lang="en-US" sz="2200" dirty="0">
                <a:latin typeface="Gill Sans MT" panose="020B0502020104020203" pitchFamily="34" charset="77"/>
              </a:rPr>
              <a:t>Ridge regression coefficient estimates minimize:</a:t>
            </a:r>
          </a:p>
        </p:txBody>
      </p:sp>
      <p:pic>
        <p:nvPicPr>
          <p:cNvPr id="1038" name="Picture 14" descr="https://lh5.googleusercontent.com/Fuzte7WEoyWur0ii5u_DUmyo8AGjLt2xGuR0N1RvHwOpCmCtAdbFduEOu1XF-zZlh1zmWdwBuddoL4a6UYkEpjVWDpi44ySjQfH7C_xfMn0JjKp7dtQiuysAUaG1AF2Z7VxlVCKQDfU">
            <a:extLst>
              <a:ext uri="{FF2B5EF4-FFF2-40B4-BE49-F238E27FC236}">
                <a16:creationId xmlns:a16="http://schemas.microsoft.com/office/drawing/2014/main" id="{600175A8-2972-D44E-A5C4-CD422CEA2006}"/>
              </a:ext>
            </a:extLst>
          </p:cNvPr>
          <p:cNvPicPr>
            <a:picLocks noChangeAspect="1" noChangeArrowheads="1"/>
          </p:cNvPicPr>
          <p:nvPr/>
        </p:nvPicPr>
        <p:blipFill rotWithShape="1">
          <a:blip r:embed="rId17">
            <a:extLst>
              <a:ext uri="{28A0092B-C50C-407E-A947-70E740481C1C}">
                <a14:useLocalDpi xmlns:a14="http://schemas.microsoft.com/office/drawing/2010/main" val="0"/>
              </a:ext>
            </a:extLst>
          </a:blip>
          <a:srcRect t="20175" r="6600" b="28163"/>
          <a:stretch/>
        </p:blipFill>
        <p:spPr bwMode="auto">
          <a:xfrm>
            <a:off x="20745504" y="13198864"/>
            <a:ext cx="2416264" cy="430887"/>
          </a:xfrm>
          <a:prstGeom prst="rect">
            <a:avLst/>
          </a:prstGeom>
          <a:noFill/>
          <a:extLst>
            <a:ext uri="{909E8E84-426E-40DD-AFC4-6F175D3DCCD1}">
              <a14:hiddenFill xmlns:a14="http://schemas.microsoft.com/office/drawing/2010/main">
                <a:solidFill>
                  <a:srgbClr val="FFFFFF"/>
                </a:solidFill>
              </a14:hiddenFill>
            </a:ext>
          </a:extLst>
        </p:spPr>
      </p:pic>
      <p:sp>
        <p:nvSpPr>
          <p:cNvPr id="543" name="Rectangle 542">
            <a:extLst>
              <a:ext uri="{FF2B5EF4-FFF2-40B4-BE49-F238E27FC236}">
                <a16:creationId xmlns:a16="http://schemas.microsoft.com/office/drawing/2014/main" id="{B63E4955-F4B9-E145-9E63-AB5C7D1E9362}"/>
              </a:ext>
            </a:extLst>
          </p:cNvPr>
          <p:cNvSpPr/>
          <p:nvPr/>
        </p:nvSpPr>
        <p:spPr>
          <a:xfrm>
            <a:off x="15205302" y="14107261"/>
            <a:ext cx="5460676" cy="520679"/>
          </a:xfrm>
          <a:prstGeom prst="rect">
            <a:avLst/>
          </a:prstGeom>
        </p:spPr>
        <p:txBody>
          <a:bodyPr wrap="square">
            <a:spAutoFit/>
          </a:bodyPr>
          <a:lstStyle/>
          <a:p>
            <a:pPr algn="ctr"/>
            <a:r>
              <a:rPr lang="en-US" sz="2800" b="1" dirty="0">
                <a:solidFill>
                  <a:schemeClr val="accent6">
                    <a:lumMod val="75000"/>
                  </a:schemeClr>
                </a:solidFill>
                <a:latin typeface="Gill Sans MT" panose="020B0502020104020203" pitchFamily="34" charset="0"/>
              </a:rPr>
              <a:t>Regression Tree Model</a:t>
            </a:r>
          </a:p>
        </p:txBody>
      </p:sp>
      <p:sp>
        <p:nvSpPr>
          <p:cNvPr id="544" name="Rectangle 543">
            <a:extLst>
              <a:ext uri="{FF2B5EF4-FFF2-40B4-BE49-F238E27FC236}">
                <a16:creationId xmlns:a16="http://schemas.microsoft.com/office/drawing/2014/main" id="{BA6E2D04-66B8-9E47-AF60-B8BEA5638E29}"/>
              </a:ext>
            </a:extLst>
          </p:cNvPr>
          <p:cNvSpPr/>
          <p:nvPr/>
        </p:nvSpPr>
        <p:spPr>
          <a:xfrm>
            <a:off x="21151627" y="14107261"/>
            <a:ext cx="7838728" cy="523220"/>
          </a:xfrm>
          <a:prstGeom prst="rect">
            <a:avLst/>
          </a:prstGeom>
        </p:spPr>
        <p:txBody>
          <a:bodyPr wrap="square">
            <a:spAutoFit/>
          </a:bodyPr>
          <a:lstStyle/>
          <a:p>
            <a:pPr algn="ctr"/>
            <a:r>
              <a:rPr lang="en-US" sz="2800" b="1" dirty="0">
                <a:solidFill>
                  <a:schemeClr val="accent6">
                    <a:lumMod val="75000"/>
                  </a:schemeClr>
                </a:solidFill>
                <a:latin typeface="Gill Sans MT" panose="020B0502020104020203" pitchFamily="34" charset="0"/>
              </a:rPr>
              <a:t>Random Forest Model</a:t>
            </a:r>
          </a:p>
        </p:txBody>
      </p:sp>
      <p:pic>
        <p:nvPicPr>
          <p:cNvPr id="19" name="Picture 16" descr="https://lh3.googleusercontent.com/Rpn5wwcFCB13eJoh11_4vn8VgkshO4Z6LPXYsBkPb0Rj98f8AHYlVF4b4oJCGg37fdpHRsRW9LIRBPuftQQKBRKnmeIbOuUG4uEKukxCPjGYtiX5S2BAnaOjdgWTg_XomVQQ7vpMCpE">
            <a:extLst>
              <a:ext uri="{FF2B5EF4-FFF2-40B4-BE49-F238E27FC236}">
                <a16:creationId xmlns:a16="http://schemas.microsoft.com/office/drawing/2014/main" id="{9FBAEBB8-B869-5D45-AFF5-198C88657E4B}"/>
              </a:ext>
            </a:extLst>
          </p:cNvPr>
          <p:cNvPicPr>
            <a:picLocks noChangeAspect="1" noChangeArrowheads="1"/>
          </p:cNvPicPr>
          <p:nvPr/>
        </p:nvPicPr>
        <p:blipFill rotWithShape="1">
          <a:blip r:embed="rId18">
            <a:extLst>
              <a:ext uri="{28A0092B-C50C-407E-A947-70E740481C1C}">
                <a14:useLocalDpi xmlns:a14="http://schemas.microsoft.com/office/drawing/2010/main" val="0"/>
              </a:ext>
            </a:extLst>
          </a:blip>
          <a:srcRect l="4709" t="6752" r="4549" b="5089"/>
          <a:stretch/>
        </p:blipFill>
        <p:spPr bwMode="auto">
          <a:xfrm>
            <a:off x="15104888" y="16142949"/>
            <a:ext cx="5980511" cy="3922041"/>
          </a:xfrm>
          <a:prstGeom prst="rect">
            <a:avLst/>
          </a:prstGeom>
          <a:noFill/>
          <a:extLst>
            <a:ext uri="{909E8E84-426E-40DD-AFC4-6F175D3DCCD1}">
              <a14:hiddenFill xmlns:a14="http://schemas.microsoft.com/office/drawing/2010/main">
                <a:solidFill>
                  <a:srgbClr val="FFFFFF"/>
                </a:solidFill>
              </a14:hiddenFill>
            </a:ext>
          </a:extLst>
        </p:spPr>
      </p:pic>
      <p:sp>
        <p:nvSpPr>
          <p:cNvPr id="20" name="Rectangle 19">
            <a:extLst>
              <a:ext uri="{FF2B5EF4-FFF2-40B4-BE49-F238E27FC236}">
                <a16:creationId xmlns:a16="http://schemas.microsoft.com/office/drawing/2014/main" id="{F254380A-7D5E-D042-A2F1-BF60B62FCEA9}"/>
              </a:ext>
            </a:extLst>
          </p:cNvPr>
          <p:cNvSpPr/>
          <p:nvPr/>
        </p:nvSpPr>
        <p:spPr>
          <a:xfrm>
            <a:off x="15205301" y="14676690"/>
            <a:ext cx="5880098" cy="769441"/>
          </a:xfrm>
          <a:prstGeom prst="rect">
            <a:avLst/>
          </a:prstGeom>
        </p:spPr>
        <p:txBody>
          <a:bodyPr wrap="square">
            <a:spAutoFit/>
          </a:bodyPr>
          <a:lstStyle/>
          <a:p>
            <a:pPr algn="just"/>
            <a:r>
              <a:rPr lang="en-US" sz="2200" dirty="0">
                <a:latin typeface="Gill Sans MT" panose="020B0502020104020203" pitchFamily="34" charset="77"/>
              </a:rPr>
              <a:t>Non-parametric, works top-down, chooses a variable at each step that best explains log price.</a:t>
            </a:r>
          </a:p>
        </p:txBody>
      </p:sp>
      <p:sp>
        <p:nvSpPr>
          <p:cNvPr id="548" name="TextBox 547">
            <a:extLst>
              <a:ext uri="{FF2B5EF4-FFF2-40B4-BE49-F238E27FC236}">
                <a16:creationId xmlns:a16="http://schemas.microsoft.com/office/drawing/2014/main" id="{1918D941-9240-1549-BB63-350EBCD2F12C}"/>
              </a:ext>
            </a:extLst>
          </p:cNvPr>
          <p:cNvSpPr txBox="1"/>
          <p:nvPr/>
        </p:nvSpPr>
        <p:spPr>
          <a:xfrm>
            <a:off x="15162539" y="15645532"/>
            <a:ext cx="5989087" cy="430887"/>
          </a:xfrm>
          <a:prstGeom prst="rect">
            <a:avLst/>
          </a:prstGeom>
          <a:noFill/>
        </p:spPr>
        <p:txBody>
          <a:bodyPr wrap="square" rtlCol="0">
            <a:spAutoFit/>
          </a:bodyPr>
          <a:lstStyle/>
          <a:p>
            <a:pPr lvl="0" algn="just"/>
            <a:r>
              <a:rPr lang="en-US" sz="2200" b="1" dirty="0">
                <a:solidFill>
                  <a:prstClr val="black"/>
                </a:solidFill>
                <a:latin typeface="Gill Sans MT" panose="020B0502020104020203" pitchFamily="34" charset="0"/>
              </a:rPr>
              <a:t>Figure 7.  </a:t>
            </a:r>
            <a:r>
              <a:rPr lang="en-US" sz="2200" dirty="0">
                <a:solidFill>
                  <a:prstClr val="black"/>
                </a:solidFill>
                <a:latin typeface="Gill Sans MT" panose="020B0502020104020203" pitchFamily="34" charset="0"/>
              </a:rPr>
              <a:t>Tree Plot for the Regression Tree Model</a:t>
            </a:r>
          </a:p>
        </p:txBody>
      </p:sp>
      <p:sp>
        <p:nvSpPr>
          <p:cNvPr id="549" name="TextBox 548">
            <a:extLst>
              <a:ext uri="{FF2B5EF4-FFF2-40B4-BE49-F238E27FC236}">
                <a16:creationId xmlns:a16="http://schemas.microsoft.com/office/drawing/2014/main" id="{DC6AA3C5-98F9-0F41-A0E3-A9904055297B}"/>
              </a:ext>
            </a:extLst>
          </p:cNvPr>
          <p:cNvSpPr txBox="1"/>
          <p:nvPr/>
        </p:nvSpPr>
        <p:spPr>
          <a:xfrm>
            <a:off x="21593404" y="15587642"/>
            <a:ext cx="11051295" cy="356105"/>
          </a:xfrm>
          <a:prstGeom prst="rect">
            <a:avLst/>
          </a:prstGeom>
          <a:noFill/>
        </p:spPr>
        <p:txBody>
          <a:bodyPr wrap="square" rtlCol="0">
            <a:spAutoFit/>
          </a:bodyPr>
          <a:lstStyle/>
          <a:p>
            <a:pPr lvl="0" algn="just"/>
            <a:r>
              <a:rPr lang="en-US" sz="2200" b="1" dirty="0">
                <a:solidFill>
                  <a:prstClr val="black"/>
                </a:solidFill>
                <a:latin typeface="Gill Sans MT" panose="020B0502020104020203" pitchFamily="34" charset="0"/>
              </a:rPr>
              <a:t>Figure 8.  </a:t>
            </a:r>
            <a:r>
              <a:rPr lang="en-US" sz="2200" dirty="0">
                <a:solidFill>
                  <a:prstClr val="black"/>
                </a:solidFill>
                <a:latin typeface="Gill Sans MT" panose="020B0502020104020203" pitchFamily="34" charset="0"/>
              </a:rPr>
              <a:t>Variable Importance Plot Based on Random Forest Model</a:t>
            </a:r>
          </a:p>
        </p:txBody>
      </p:sp>
      <p:sp>
        <p:nvSpPr>
          <p:cNvPr id="21" name="Rectangle 20">
            <a:extLst>
              <a:ext uri="{FF2B5EF4-FFF2-40B4-BE49-F238E27FC236}">
                <a16:creationId xmlns:a16="http://schemas.microsoft.com/office/drawing/2014/main" id="{A9EB0875-21F3-004F-92B0-183B1C436C8F}"/>
              </a:ext>
            </a:extLst>
          </p:cNvPr>
          <p:cNvSpPr/>
          <p:nvPr/>
        </p:nvSpPr>
        <p:spPr>
          <a:xfrm>
            <a:off x="21593404" y="14698693"/>
            <a:ext cx="8876764" cy="769441"/>
          </a:xfrm>
          <a:prstGeom prst="rect">
            <a:avLst/>
          </a:prstGeom>
        </p:spPr>
        <p:txBody>
          <a:bodyPr wrap="square">
            <a:spAutoFit/>
          </a:bodyPr>
          <a:lstStyle/>
          <a:p>
            <a:pPr marL="342900" indent="-342900" algn="just" fontAlgn="base">
              <a:buFont typeface="Arial" panose="020B0604020202020204" pitchFamily="34" charset="0"/>
              <a:buChar char="•"/>
            </a:pPr>
            <a:r>
              <a:rPr lang="en-US" sz="2200" dirty="0">
                <a:solidFill>
                  <a:schemeClr val="tx1">
                    <a:lumMod val="95000"/>
                    <a:lumOff val="5000"/>
                  </a:schemeClr>
                </a:solidFill>
                <a:latin typeface="Gill Sans MT" panose="020B0502020104020203" pitchFamily="34" charset="77"/>
              </a:rPr>
              <a:t>Building a multitude of decision trees through bootstrap method</a:t>
            </a:r>
          </a:p>
          <a:p>
            <a:pPr marL="342900" indent="-342900" algn="just" fontAlgn="base">
              <a:buFont typeface="Arial" panose="020B0604020202020204" pitchFamily="34" charset="0"/>
              <a:buChar char="•"/>
            </a:pPr>
            <a:r>
              <a:rPr lang="en-US" sz="2200" dirty="0">
                <a:solidFill>
                  <a:schemeClr val="tx1">
                    <a:lumMod val="95000"/>
                    <a:lumOff val="5000"/>
                  </a:schemeClr>
                </a:solidFill>
                <a:latin typeface="Gill Sans MT" panose="020B0502020104020203" pitchFamily="34" charset="77"/>
              </a:rPr>
              <a:t>Pick features by random to avoid high correlated predictions</a:t>
            </a:r>
          </a:p>
        </p:txBody>
      </p:sp>
      <p:sp>
        <p:nvSpPr>
          <p:cNvPr id="22" name="Rectangle 21">
            <a:extLst>
              <a:ext uri="{FF2B5EF4-FFF2-40B4-BE49-F238E27FC236}">
                <a16:creationId xmlns:a16="http://schemas.microsoft.com/office/drawing/2014/main" id="{1CEF8F88-8388-6343-80A2-B4AF1D871324}"/>
              </a:ext>
            </a:extLst>
          </p:cNvPr>
          <p:cNvSpPr/>
          <p:nvPr/>
        </p:nvSpPr>
        <p:spPr>
          <a:xfrm>
            <a:off x="29004761" y="18058483"/>
            <a:ext cx="3621775" cy="3365024"/>
          </a:xfrm>
          <a:prstGeom prst="rect">
            <a:avLst/>
          </a:prstGeom>
          <a:ln>
            <a:noFill/>
          </a:ln>
        </p:spPr>
        <p:txBody>
          <a:bodyPr wrap="square">
            <a:spAutoFit/>
          </a:bodyPr>
          <a:lstStyle/>
          <a:p>
            <a:pPr algn="ctr">
              <a:spcAft>
                <a:spcPts val="1600"/>
              </a:spcAft>
            </a:pPr>
            <a:r>
              <a:rPr lang="en-US" sz="3200" b="1" dirty="0">
                <a:solidFill>
                  <a:prstClr val="black"/>
                </a:solidFill>
                <a:latin typeface="Gill Sans MT" panose="020B0502020104020203" pitchFamily="34" charset="0"/>
              </a:rPr>
              <a:t>Results</a:t>
            </a:r>
            <a:endParaRPr lang="en-US" sz="3200" dirty="0">
              <a:solidFill>
                <a:prstClr val="black"/>
              </a:solidFill>
              <a:latin typeface="Gill Sans MT" panose="020B0502020104020203" pitchFamily="34" charset="0"/>
            </a:endParaRPr>
          </a:p>
          <a:p>
            <a:pPr>
              <a:spcAft>
                <a:spcPts val="1600"/>
              </a:spcAft>
            </a:pPr>
            <a:r>
              <a:rPr lang="en-US" sz="2200" dirty="0">
                <a:latin typeface="Gill Sans MT" panose="020B0502020104020203" pitchFamily="34" charset="77"/>
              </a:rPr>
              <a:t>Test error for each model:</a:t>
            </a:r>
          </a:p>
          <a:p>
            <a:pPr fontAlgn="base">
              <a:buFont typeface="Arial" panose="020B0604020202020204" pitchFamily="34" charset="0"/>
              <a:buChar char="•"/>
            </a:pPr>
            <a:r>
              <a:rPr lang="en-US" sz="2200" b="1" dirty="0">
                <a:latin typeface="Gill Sans MT" panose="020B0502020104020203" pitchFamily="34" charset="77"/>
              </a:rPr>
              <a:t>Linear Regression: </a:t>
            </a:r>
          </a:p>
          <a:p>
            <a:pPr lvl="1" fontAlgn="base">
              <a:buFont typeface="Arial" panose="020B0604020202020204" pitchFamily="34" charset="0"/>
              <a:buChar char="•"/>
            </a:pPr>
            <a:r>
              <a:rPr lang="en-US" sz="2200" b="1" dirty="0">
                <a:latin typeface="Gill Sans MT" panose="020B0502020104020203" pitchFamily="34" charset="77"/>
              </a:rPr>
              <a:t>full model</a:t>
            </a:r>
            <a:r>
              <a:rPr lang="en-US" sz="2200" dirty="0">
                <a:latin typeface="Gill Sans MT" panose="020B0502020104020203" pitchFamily="34" charset="77"/>
              </a:rPr>
              <a:t>: 0.2263</a:t>
            </a:r>
          </a:p>
          <a:p>
            <a:pPr lvl="1" fontAlgn="base">
              <a:buFont typeface="Arial" panose="020B0604020202020204" pitchFamily="34" charset="0"/>
              <a:buChar char="•"/>
            </a:pPr>
            <a:r>
              <a:rPr lang="en-US" sz="2200" b="1" dirty="0">
                <a:latin typeface="Gill Sans MT" panose="020B0502020104020203" pitchFamily="34" charset="77"/>
              </a:rPr>
              <a:t>reduced model</a:t>
            </a:r>
            <a:r>
              <a:rPr lang="en-US" sz="2200" dirty="0">
                <a:latin typeface="Gill Sans MT" panose="020B0502020104020203" pitchFamily="34" charset="77"/>
              </a:rPr>
              <a:t>: 0.2282</a:t>
            </a:r>
          </a:p>
          <a:p>
            <a:pPr fontAlgn="base">
              <a:buFont typeface="Arial" panose="020B0604020202020204" pitchFamily="34" charset="0"/>
              <a:buChar char="•"/>
            </a:pPr>
            <a:r>
              <a:rPr lang="en-US" sz="2200" b="1" dirty="0">
                <a:latin typeface="Gill Sans MT" panose="020B0502020104020203" pitchFamily="34" charset="77"/>
              </a:rPr>
              <a:t>Ridge Regression: </a:t>
            </a:r>
            <a:r>
              <a:rPr lang="en-US" sz="2200" dirty="0">
                <a:latin typeface="Gill Sans MT" panose="020B0502020104020203" pitchFamily="34" charset="77"/>
              </a:rPr>
              <a:t>0.2292</a:t>
            </a:r>
            <a:endParaRPr lang="en-US" sz="2200" b="1" dirty="0">
              <a:latin typeface="Gill Sans MT" panose="020B0502020104020203" pitchFamily="34" charset="77"/>
            </a:endParaRPr>
          </a:p>
          <a:p>
            <a:pPr fontAlgn="base">
              <a:buFont typeface="Arial" panose="020B0604020202020204" pitchFamily="34" charset="0"/>
              <a:buChar char="•"/>
            </a:pPr>
            <a:r>
              <a:rPr lang="en-US" sz="2200" b="1" dirty="0">
                <a:latin typeface="Gill Sans MT" panose="020B0502020104020203" pitchFamily="34" charset="77"/>
              </a:rPr>
              <a:t>Regression Tree: </a:t>
            </a:r>
            <a:r>
              <a:rPr lang="en-US" sz="2200" dirty="0">
                <a:latin typeface="Gill Sans MT" panose="020B0502020104020203" pitchFamily="34" charset="77"/>
              </a:rPr>
              <a:t>0.2578</a:t>
            </a:r>
          </a:p>
          <a:p>
            <a:pPr fontAlgn="base">
              <a:buFont typeface="Arial" panose="020B0604020202020204" pitchFamily="34" charset="0"/>
              <a:buChar char="•"/>
            </a:pPr>
            <a:r>
              <a:rPr lang="en-US" sz="2200" b="1" dirty="0">
                <a:solidFill>
                  <a:schemeClr val="accent5"/>
                </a:solidFill>
                <a:latin typeface="Gill Sans MT" panose="020B0502020104020203" pitchFamily="34" charset="77"/>
              </a:rPr>
              <a:t>Random Forest: </a:t>
            </a:r>
            <a:r>
              <a:rPr lang="en-US" sz="2200" dirty="0">
                <a:solidFill>
                  <a:schemeClr val="accent5"/>
                </a:solidFill>
                <a:latin typeface="Gill Sans MT" panose="020B0502020104020203" pitchFamily="34" charset="77"/>
              </a:rPr>
              <a:t>0.2039</a:t>
            </a:r>
          </a:p>
        </p:txBody>
      </p:sp>
      <p:sp>
        <p:nvSpPr>
          <p:cNvPr id="553" name="Rectangle 552">
            <a:extLst>
              <a:ext uri="{FF2B5EF4-FFF2-40B4-BE49-F238E27FC236}">
                <a16:creationId xmlns:a16="http://schemas.microsoft.com/office/drawing/2014/main" id="{DDE10854-ED52-9146-B452-C5CF56EC4352}"/>
              </a:ext>
            </a:extLst>
          </p:cNvPr>
          <p:cNvSpPr/>
          <p:nvPr/>
        </p:nvSpPr>
        <p:spPr>
          <a:xfrm>
            <a:off x="29663997" y="14476867"/>
            <a:ext cx="2856770" cy="3139321"/>
          </a:xfrm>
          <a:prstGeom prst="rect">
            <a:avLst/>
          </a:prstGeom>
          <a:ln>
            <a:noFill/>
          </a:ln>
        </p:spPr>
        <p:txBody>
          <a:bodyPr wrap="square">
            <a:spAutoFit/>
          </a:bodyPr>
          <a:lstStyle/>
          <a:p>
            <a:pPr algn="just" fontAlgn="base"/>
            <a:r>
              <a:rPr lang="en-US" sz="2200" b="1" dirty="0">
                <a:latin typeface="Gill Sans MT" panose="020B0502020104020203" pitchFamily="34" charset="77"/>
              </a:rPr>
              <a:t>Future Work</a:t>
            </a:r>
          </a:p>
          <a:p>
            <a:pPr algn="just" fontAlgn="base"/>
            <a:r>
              <a:rPr lang="en-US" sz="1600" dirty="0">
                <a:latin typeface="Gill Sans MT" panose="020B0502020104020203" pitchFamily="34" charset="77"/>
              </a:rPr>
              <a:t>Lasso is </a:t>
            </a:r>
            <a:r>
              <a:rPr lang="en-US" sz="1600">
                <a:latin typeface="Gill Sans MT" panose="020B0502020104020203" pitchFamily="34" charset="77"/>
              </a:rPr>
              <a:t>not adopted</a:t>
            </a:r>
            <a:r>
              <a:rPr lang="zh-CN" altLang="en-US" sz="1600" dirty="0">
                <a:latin typeface="Gill Sans MT" panose="020B0502020104020203" pitchFamily="34" charset="77"/>
              </a:rPr>
              <a:t> </a:t>
            </a:r>
            <a:r>
              <a:rPr lang="en-US" altLang="zh-CN" sz="1600" dirty="0">
                <a:latin typeface="Gill Sans MT" panose="020B0502020104020203" pitchFamily="34" charset="77"/>
              </a:rPr>
              <a:t>for</a:t>
            </a:r>
            <a:r>
              <a:rPr lang="zh-CN" altLang="en-US" sz="1600" dirty="0">
                <a:latin typeface="Gill Sans MT" panose="020B0502020104020203" pitchFamily="34" charset="77"/>
              </a:rPr>
              <a:t> </a:t>
            </a:r>
            <a:r>
              <a:rPr lang="en-US" altLang="zh-CN" sz="1600" dirty="0">
                <a:latin typeface="Gill Sans MT" panose="020B0502020104020203" pitchFamily="34" charset="77"/>
              </a:rPr>
              <a:t>the</a:t>
            </a:r>
            <a:r>
              <a:rPr lang="zh-CN" altLang="en-US" sz="1600" dirty="0">
                <a:latin typeface="Gill Sans MT" panose="020B0502020104020203" pitchFamily="34" charset="77"/>
              </a:rPr>
              <a:t> </a:t>
            </a:r>
            <a:r>
              <a:rPr lang="en-US" altLang="zh-CN" sz="1600" dirty="0">
                <a:latin typeface="Gill Sans MT" panose="020B0502020104020203" pitchFamily="34" charset="77"/>
              </a:rPr>
              <a:t>project,</a:t>
            </a:r>
            <a:r>
              <a:rPr lang="en-US" sz="1600" dirty="0">
                <a:latin typeface="Gill Sans MT" panose="020B0502020104020203" pitchFamily="34" charset="77"/>
              </a:rPr>
              <a:t> </a:t>
            </a:r>
            <a:r>
              <a:rPr lang="en-US" altLang="zh-CN" sz="1600" dirty="0">
                <a:latin typeface="Gill Sans MT" panose="020B0502020104020203" pitchFamily="34" charset="77"/>
              </a:rPr>
              <a:t>because</a:t>
            </a:r>
            <a:r>
              <a:rPr lang="en-US" sz="1600" dirty="0">
                <a:latin typeface="Gill Sans MT" panose="020B0502020104020203" pitchFamily="34" charset="77"/>
              </a:rPr>
              <a:t> it will shrink the model by letting coefficients of some levels of</a:t>
            </a:r>
            <a:r>
              <a:rPr lang="zh-CN" altLang="en-US" sz="1600" dirty="0">
                <a:latin typeface="Gill Sans MT" panose="020B0502020104020203" pitchFamily="34" charset="77"/>
              </a:rPr>
              <a:t> </a:t>
            </a:r>
            <a:r>
              <a:rPr lang="en-US" altLang="zh-CN" sz="1600" dirty="0">
                <a:latin typeface="Gill Sans MT" panose="020B0502020104020203" pitchFamily="34" charset="77"/>
              </a:rPr>
              <a:t>a</a:t>
            </a:r>
            <a:r>
              <a:rPr lang="en-US" sz="1600" dirty="0">
                <a:latin typeface="Gill Sans MT" panose="020B0502020104020203" pitchFamily="34" charset="77"/>
              </a:rPr>
              <a:t> categorical predictor to be exactly 0,</a:t>
            </a:r>
            <a:r>
              <a:rPr lang="zh-CN" altLang="en-US" sz="1600" dirty="0">
                <a:latin typeface="Gill Sans MT" panose="020B0502020104020203" pitchFamily="34" charset="77"/>
              </a:rPr>
              <a:t> </a:t>
            </a:r>
            <a:r>
              <a:rPr lang="en-US" altLang="zh-CN" sz="1600" dirty="0">
                <a:latin typeface="Gill Sans MT" panose="020B0502020104020203" pitchFamily="34" charset="77"/>
              </a:rPr>
              <a:t>but</a:t>
            </a:r>
            <a:r>
              <a:rPr lang="zh-CN" altLang="en-US" sz="1600" dirty="0">
                <a:latin typeface="Gill Sans MT" panose="020B0502020104020203" pitchFamily="34" charset="77"/>
              </a:rPr>
              <a:t> </a:t>
            </a:r>
            <a:r>
              <a:rPr lang="en-US" altLang="zh-CN" sz="1600" dirty="0">
                <a:latin typeface="Gill Sans MT" panose="020B0502020104020203" pitchFamily="34" charset="77"/>
              </a:rPr>
              <a:t>treating</a:t>
            </a:r>
            <a:r>
              <a:rPr lang="zh-CN" altLang="en-US" sz="1600" dirty="0">
                <a:latin typeface="Gill Sans MT" panose="020B0502020104020203" pitchFamily="34" charset="77"/>
              </a:rPr>
              <a:t> </a:t>
            </a:r>
            <a:r>
              <a:rPr lang="en-US" altLang="zh-CN" sz="1600" dirty="0">
                <a:latin typeface="Gill Sans MT" panose="020B0502020104020203" pitchFamily="34" charset="77"/>
              </a:rPr>
              <a:t>one</a:t>
            </a:r>
            <a:r>
              <a:rPr lang="zh-CN" altLang="en-US" sz="1600" dirty="0">
                <a:latin typeface="Gill Sans MT" panose="020B0502020104020203" pitchFamily="34" charset="77"/>
              </a:rPr>
              <a:t> </a:t>
            </a:r>
            <a:r>
              <a:rPr lang="en-US" altLang="zh-CN" sz="1600" dirty="0">
                <a:latin typeface="Gill Sans MT" panose="020B0502020104020203" pitchFamily="34" charset="77"/>
              </a:rPr>
              <a:t>factor</a:t>
            </a:r>
            <a:r>
              <a:rPr lang="zh-CN" altLang="en-US" sz="1600" dirty="0">
                <a:latin typeface="Gill Sans MT" panose="020B0502020104020203" pitchFamily="34" charset="77"/>
              </a:rPr>
              <a:t> </a:t>
            </a:r>
            <a:r>
              <a:rPr lang="en-US" altLang="zh-CN" sz="1600" dirty="0">
                <a:latin typeface="Gill Sans MT" panose="020B0502020104020203" pitchFamily="34" charset="77"/>
              </a:rPr>
              <a:t>as</a:t>
            </a:r>
            <a:r>
              <a:rPr lang="zh-CN" altLang="en-US" sz="1600" dirty="0">
                <a:latin typeface="Gill Sans MT" panose="020B0502020104020203" pitchFamily="34" charset="77"/>
              </a:rPr>
              <a:t> </a:t>
            </a:r>
            <a:r>
              <a:rPr lang="en-US" altLang="zh-CN" sz="1600" dirty="0">
                <a:latin typeface="Gill Sans MT" panose="020B0502020104020203" pitchFamily="34" charset="77"/>
              </a:rPr>
              <a:t>a</a:t>
            </a:r>
            <a:r>
              <a:rPr lang="zh-CN" altLang="en-US" sz="1600" dirty="0">
                <a:latin typeface="Gill Sans MT" panose="020B0502020104020203" pitchFamily="34" charset="77"/>
              </a:rPr>
              <a:t> </a:t>
            </a:r>
            <a:r>
              <a:rPr lang="en-US" altLang="zh-CN" sz="1600" dirty="0">
                <a:latin typeface="Gill Sans MT" panose="020B0502020104020203" pitchFamily="34" charset="77"/>
              </a:rPr>
              <a:t>whole</a:t>
            </a:r>
            <a:r>
              <a:rPr lang="zh-CN" altLang="en-US" sz="1600" dirty="0">
                <a:latin typeface="Gill Sans MT" panose="020B0502020104020203" pitchFamily="34" charset="77"/>
              </a:rPr>
              <a:t> </a:t>
            </a:r>
            <a:r>
              <a:rPr lang="en-US" altLang="zh-CN" sz="1600" dirty="0">
                <a:latin typeface="Gill Sans MT" panose="020B0502020104020203" pitchFamily="34" charset="77"/>
              </a:rPr>
              <a:t>is</a:t>
            </a:r>
            <a:r>
              <a:rPr lang="zh-CN" altLang="en-US" sz="1600" dirty="0">
                <a:latin typeface="Gill Sans MT" panose="020B0502020104020203" pitchFamily="34" charset="77"/>
              </a:rPr>
              <a:t> </a:t>
            </a:r>
            <a:r>
              <a:rPr lang="en-US" altLang="zh-CN" sz="1600" dirty="0">
                <a:latin typeface="Gill Sans MT" panose="020B0502020104020203" pitchFamily="34" charset="77"/>
              </a:rPr>
              <a:t>preferred.</a:t>
            </a:r>
          </a:p>
          <a:p>
            <a:pPr algn="just" fontAlgn="base"/>
            <a:endParaRPr lang="en-US" altLang="zh-CN" sz="1600" dirty="0">
              <a:latin typeface="Gill Sans MT" panose="020B0502020104020203" pitchFamily="34" charset="77"/>
            </a:endParaRPr>
          </a:p>
          <a:p>
            <a:pPr algn="just" fontAlgn="base"/>
            <a:r>
              <a:rPr lang="en-US" altLang="zh-CN" sz="1600" dirty="0">
                <a:latin typeface="Gill Sans MT" panose="020B0502020104020203" pitchFamily="34" charset="77"/>
              </a:rPr>
              <a:t>To</a:t>
            </a:r>
            <a:r>
              <a:rPr lang="zh-CN" altLang="en-US" sz="1600" dirty="0">
                <a:latin typeface="Gill Sans MT" panose="020B0502020104020203" pitchFamily="34" charset="77"/>
              </a:rPr>
              <a:t> </a:t>
            </a:r>
            <a:r>
              <a:rPr lang="en-US" altLang="zh-CN" sz="1600" dirty="0">
                <a:latin typeface="Gill Sans MT" panose="020B0502020104020203" pitchFamily="34" charset="77"/>
              </a:rPr>
              <a:t>avoid</a:t>
            </a:r>
            <a:r>
              <a:rPr lang="zh-CN" altLang="en-US" sz="1600" dirty="0">
                <a:latin typeface="Gill Sans MT" panose="020B0502020104020203" pitchFamily="34" charset="77"/>
              </a:rPr>
              <a:t> </a:t>
            </a:r>
            <a:r>
              <a:rPr lang="en-US" altLang="zh-CN" sz="1600" dirty="0">
                <a:latin typeface="Gill Sans MT" panose="020B0502020104020203" pitchFamily="34" charset="77"/>
              </a:rPr>
              <a:t>this,</a:t>
            </a:r>
            <a:r>
              <a:rPr lang="zh-CN" altLang="en-US" sz="1600" dirty="0">
                <a:latin typeface="Gill Sans MT" panose="020B0502020104020203" pitchFamily="34" charset="77"/>
              </a:rPr>
              <a:t> </a:t>
            </a:r>
            <a:r>
              <a:rPr lang="en-US" altLang="zh-CN" sz="1600" dirty="0">
                <a:latin typeface="Gill Sans MT" panose="020B0502020104020203" pitchFamily="34" charset="77"/>
              </a:rPr>
              <a:t>w</a:t>
            </a:r>
            <a:r>
              <a:rPr lang="en-US" sz="1600" dirty="0">
                <a:latin typeface="Gill Sans MT" panose="020B0502020104020203" pitchFamily="34" charset="77"/>
              </a:rPr>
              <a:t>e can further perform and analyze Elastic Net and Group Lasso</a:t>
            </a:r>
            <a:r>
              <a:rPr lang="zh-CN" altLang="en-US" sz="1600" dirty="0">
                <a:latin typeface="Gill Sans MT" panose="020B0502020104020203" pitchFamily="34" charset="77"/>
              </a:rPr>
              <a:t> </a:t>
            </a:r>
            <a:r>
              <a:rPr lang="en-US" altLang="zh-CN" sz="1600" dirty="0">
                <a:latin typeface="Gill Sans MT" panose="020B0502020104020203" pitchFamily="34" charset="77"/>
              </a:rPr>
              <a:t>regression.</a:t>
            </a:r>
            <a:endParaRPr lang="en-US" sz="1600" dirty="0">
              <a:latin typeface="Gill Sans MT" panose="020B0502020104020203" pitchFamily="34" charset="77"/>
            </a:endParaRPr>
          </a:p>
        </p:txBody>
      </p:sp>
    </p:spTree>
    <p:extLst>
      <p:ext uri="{BB962C8B-B14F-4D97-AF65-F5344CB8AC3E}">
        <p14:creationId xmlns:p14="http://schemas.microsoft.com/office/powerpoint/2010/main" val="233812240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10169</TotalTime>
  <Words>776</Words>
  <Application>Microsoft Office PowerPoint</Application>
  <PresentationFormat>Custom</PresentationFormat>
  <Paragraphs>67</Paragraphs>
  <Slides>1</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vt:i4>
      </vt:variant>
    </vt:vector>
  </HeadingPairs>
  <TitlesOfParts>
    <vt:vector size="9" baseType="lpstr">
      <vt:lpstr>Arial</vt:lpstr>
      <vt:lpstr>Calibri</vt:lpstr>
      <vt:lpstr>Calibri Light</vt:lpstr>
      <vt:lpstr>Cambria Math</vt:lpstr>
      <vt:lpstr>Copperplate Gothic Bold</vt:lpstr>
      <vt:lpstr>Gill Sans MT</vt:lpstr>
      <vt:lpstr>Times New Roman</vt:lpstr>
      <vt:lpstr>Office Theme</vt:lpstr>
      <vt:lpstr>Predicting prices for Airbnb Shuhan Xia1, Netra Pathak2 , Ashwin Tarikere3 1Department of Statistics,  2Information School,  3Department of Mathematics, University of Washington, Seattle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Disentangling Fecundability and Fetal Loss: Understanding Age-specific Fertility   Darryl J. Holman</dc:title>
  <dc:creator>Darryl J. HOLMAN</dc:creator>
  <cp:lastModifiedBy>Ashwin T A N</cp:lastModifiedBy>
  <cp:revision>76</cp:revision>
  <dcterms:created xsi:type="dcterms:W3CDTF">2018-11-20T01:18:19Z</dcterms:created>
  <dcterms:modified xsi:type="dcterms:W3CDTF">2019-03-15T08:21:33Z</dcterms:modified>
</cp:coreProperties>
</file>