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0" r:id="rId9"/>
    <p:sldId id="261" r:id="rId10"/>
    <p:sldId id="262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Lemon Tuesday" panose="020B0604020202020204" charset="0"/>
      <p:regular r:id="rId18"/>
    </p:embeddedFont>
    <p:embeddedFont>
      <p:font typeface="Open Sans" panose="020B0604020202020204" charset="0"/>
      <p:regular r:id="rId19"/>
    </p:embeddedFont>
    <p:embeddedFont>
      <p:font typeface="Open Sans Bold" panose="020B0604020202020204" charset="0"/>
      <p:regular r:id="rId20"/>
    </p:embeddedFont>
    <p:embeddedFont>
      <p:font typeface="Open Sans Extra Bold" panose="020B0604020202020204" charset="0"/>
      <p:regular r:id="rId21"/>
    </p:embeddedFont>
    <p:embeddedFont>
      <p:font typeface="Open Sans Italics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D"/>
    <a:srgbClr val="00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04.05.2020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04.05.2020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04.05.2020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826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04.05.2020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04.05.2020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28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118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85319" y="3314673"/>
            <a:ext cx="14517363" cy="2887404"/>
            <a:chOff x="0" y="0"/>
            <a:chExt cx="19356483" cy="3849872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9356483" cy="24384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400"/>
                </a:lnSpc>
              </a:pPr>
              <a:r>
                <a:rPr lang="en-US" sz="12000">
                  <a:solidFill>
                    <a:srgbClr val="004AAD"/>
                  </a:solidFill>
                  <a:latin typeface="Open Sans Bold"/>
                </a:rPr>
                <a:t>Product Assistant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973230" y="3003734"/>
              <a:ext cx="11410022" cy="8461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03"/>
                </a:lnSpc>
                <a:spcBef>
                  <a:spcPct val="0"/>
                </a:spcBef>
              </a:pPr>
              <a:r>
                <a:rPr lang="en-US" sz="3788">
                  <a:solidFill>
                    <a:srgbClr val="004AAD"/>
                  </a:solidFill>
                  <a:latin typeface="Open Sans"/>
                </a:rPr>
                <a:t>Team Name: El Nino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028700"/>
            <a:ext cx="4025059" cy="130665"/>
          </a:xfrm>
          <a:prstGeom prst="rect">
            <a:avLst/>
          </a:prstGeom>
          <a:solidFill>
            <a:srgbClr val="004AAD"/>
          </a:solidFill>
        </p:spPr>
      </p:sp>
      <p:sp>
        <p:nvSpPr>
          <p:cNvPr id="6" name="AutoShape 6"/>
          <p:cNvSpPr/>
          <p:nvPr/>
        </p:nvSpPr>
        <p:spPr>
          <a:xfrm>
            <a:off x="13234241" y="9127635"/>
            <a:ext cx="4025059" cy="130665"/>
          </a:xfrm>
          <a:prstGeom prst="rect">
            <a:avLst/>
          </a:prstGeom>
          <a:solidFill>
            <a:srgbClr val="004AAD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9717952" y="6882683"/>
            <a:ext cx="7541348" cy="1643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>
                <a:solidFill>
                  <a:srgbClr val="2B5ADC"/>
                </a:solidFill>
                <a:latin typeface="Lemon Tuesday"/>
              </a:rPr>
              <a:t>Thank you!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7073183"/>
            <a:ext cx="7120134" cy="2185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>
                <a:solidFill>
                  <a:srgbClr val="004AAD"/>
                </a:solidFill>
                <a:latin typeface="Open Sans Bold"/>
              </a:rPr>
              <a:t>"Build a team so strong that you don't know who the boss is"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A98FFC-72F6-4344-938C-220BB56C5750}"/>
              </a:ext>
            </a:extLst>
          </p:cNvPr>
          <p:cNvGrpSpPr/>
          <p:nvPr/>
        </p:nvGrpSpPr>
        <p:grpSpPr>
          <a:xfrm>
            <a:off x="2949308" y="1131282"/>
            <a:ext cx="12485097" cy="3336173"/>
            <a:chOff x="2949308" y="1131282"/>
            <a:chExt cx="12485097" cy="333617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880A4C7-C02B-4AE5-AC83-687892789823}"/>
                </a:ext>
              </a:extLst>
            </p:cNvPr>
            <p:cNvGrpSpPr/>
            <p:nvPr/>
          </p:nvGrpSpPr>
          <p:grpSpPr>
            <a:xfrm>
              <a:off x="2949308" y="1218677"/>
              <a:ext cx="2239530" cy="3248778"/>
              <a:chOff x="2949308" y="1218677"/>
              <a:chExt cx="2239530" cy="3248778"/>
            </a:xfrm>
          </p:grpSpPr>
          <p:pic>
            <p:nvPicPr>
              <p:cNvPr id="2" name="Picture 2"/>
              <p:cNvPicPr>
                <a:picLocks noChangeAspect="1"/>
              </p:cNvPicPr>
              <p:nvPr/>
            </p:nvPicPr>
            <p:blipFill>
              <a:blip r:embed="rId2">
                <a:alphaModFix amt="15000"/>
              </a:blip>
              <a:srcRect/>
              <a:stretch>
                <a:fillRect/>
              </a:stretch>
            </p:blipFill>
            <p:spPr>
              <a:xfrm rot="-10464449">
                <a:off x="2960311" y="1218677"/>
                <a:ext cx="2217525" cy="2298429"/>
              </a:xfrm>
              <a:prstGeom prst="rect">
                <a:avLst/>
              </a:prstGeom>
            </p:spPr>
          </p:pic>
          <p:grpSp>
            <p:nvGrpSpPr>
              <p:cNvPr id="3" name="Group 3"/>
              <p:cNvGrpSpPr>
                <a:grpSpLocks noChangeAspect="1"/>
              </p:cNvGrpSpPr>
              <p:nvPr/>
            </p:nvGrpSpPr>
            <p:grpSpPr>
              <a:xfrm>
                <a:off x="3045022" y="1218677"/>
                <a:ext cx="2048103" cy="1971317"/>
                <a:chOff x="30480" y="591820"/>
                <a:chExt cx="12736830" cy="12259310"/>
              </a:xfrm>
            </p:grpSpPr>
            <p:sp>
              <p:nvSpPr>
                <p:cNvPr id="4" name="Freeform 4"/>
                <p:cNvSpPr/>
                <p:nvPr/>
              </p:nvSpPr>
              <p:spPr>
                <a:xfrm>
                  <a:off x="30480" y="591820"/>
                  <a:ext cx="12736830" cy="12259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6830" h="12259310">
                      <a:moveTo>
                        <a:pt x="11925300" y="4271010"/>
                      </a:moveTo>
                      <a:cubicBezTo>
                        <a:pt x="10819131" y="2120900"/>
                        <a:pt x="8590281" y="544830"/>
                        <a:pt x="6215380" y="297180"/>
                      </a:cubicBezTo>
                      <a:cubicBezTo>
                        <a:pt x="4277360" y="0"/>
                        <a:pt x="3002280" y="913130"/>
                        <a:pt x="1960880" y="2170430"/>
                      </a:cubicBezTo>
                      <a:cubicBezTo>
                        <a:pt x="919480" y="3427730"/>
                        <a:pt x="365760" y="5030470"/>
                        <a:pt x="142240" y="6647180"/>
                      </a:cubicBezTo>
                      <a:cubicBezTo>
                        <a:pt x="24130" y="7500620"/>
                        <a:pt x="0" y="8406130"/>
                        <a:pt x="361950" y="9188450"/>
                      </a:cubicBezTo>
                      <a:cubicBezTo>
                        <a:pt x="820420" y="10180319"/>
                        <a:pt x="1822450" y="10811510"/>
                        <a:pt x="2842260" y="11203940"/>
                      </a:cubicBezTo>
                      <a:cubicBezTo>
                        <a:pt x="5585460" y="12259310"/>
                        <a:pt x="8953500" y="11850370"/>
                        <a:pt x="11088370" y="9828530"/>
                      </a:cubicBezTo>
                      <a:cubicBezTo>
                        <a:pt x="11756390" y="9196070"/>
                        <a:pt x="12303760" y="8403590"/>
                        <a:pt x="12499340" y="7504430"/>
                      </a:cubicBezTo>
                      <a:cubicBezTo>
                        <a:pt x="12736830" y="6413500"/>
                        <a:pt x="12435840" y="5264150"/>
                        <a:pt x="11925300" y="4271010"/>
                      </a:cubicBezTo>
                      <a:close/>
                    </a:path>
                  </a:pathLst>
                </a:custGeom>
                <a:blipFill>
                  <a:blip r:embed="rId3"/>
                  <a:stretch>
                    <a:fillRect l="504" t="1963" r="1216" b="-4198"/>
                  </a:stretch>
                </a:blipFill>
              </p:spPr>
            </p:sp>
          </p:grpSp>
          <p:sp>
            <p:nvSpPr>
              <p:cNvPr id="13" name="TextBox 13"/>
              <p:cNvSpPr txBox="1"/>
              <p:nvPr/>
            </p:nvSpPr>
            <p:spPr>
              <a:xfrm>
                <a:off x="2949308" y="4038812"/>
                <a:ext cx="2239530" cy="42864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300"/>
                  </a:lnSpc>
                </a:pPr>
                <a:r>
                  <a:rPr lang="en-US" sz="2999" dirty="0">
                    <a:solidFill>
                      <a:srgbClr val="191919"/>
                    </a:solidFill>
                    <a:latin typeface="Open Sans Bold"/>
                  </a:rPr>
                  <a:t>Ashwin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4DCF16-80EB-4E2C-9234-7D63AEAA1352}"/>
                </a:ext>
              </a:extLst>
            </p:cNvPr>
            <p:cNvGrpSpPr/>
            <p:nvPr/>
          </p:nvGrpSpPr>
          <p:grpSpPr>
            <a:xfrm>
              <a:off x="12461321" y="1131282"/>
              <a:ext cx="2973084" cy="3336173"/>
              <a:chOff x="12461321" y="1131282"/>
              <a:chExt cx="2973084" cy="3336173"/>
            </a:xfrm>
          </p:grpSpPr>
          <p:pic>
            <p:nvPicPr>
              <p:cNvPr id="5" name="Picture 5"/>
              <p:cNvPicPr>
                <a:picLocks noChangeAspect="1"/>
              </p:cNvPicPr>
              <p:nvPr/>
            </p:nvPicPr>
            <p:blipFill>
              <a:blip r:embed="rId2">
                <a:alphaModFix amt="15000"/>
              </a:blip>
              <a:srcRect/>
              <a:stretch>
                <a:fillRect/>
              </a:stretch>
            </p:blipFill>
            <p:spPr>
              <a:xfrm rot="-10464449">
                <a:off x="12839101" y="1131282"/>
                <a:ext cx="2217525" cy="2298429"/>
              </a:xfrm>
              <a:prstGeom prst="rect">
                <a:avLst/>
              </a:prstGeom>
            </p:spPr>
          </p:pic>
          <p:grpSp>
            <p:nvGrpSpPr>
              <p:cNvPr id="6" name="Group 6"/>
              <p:cNvGrpSpPr>
                <a:grpSpLocks noChangeAspect="1"/>
              </p:cNvGrpSpPr>
              <p:nvPr/>
            </p:nvGrpSpPr>
            <p:grpSpPr>
              <a:xfrm>
                <a:off x="12923812" y="1131282"/>
                <a:ext cx="2048103" cy="1971317"/>
                <a:chOff x="30480" y="591820"/>
                <a:chExt cx="12736830" cy="12259310"/>
              </a:xfrm>
            </p:grpSpPr>
            <p:sp>
              <p:nvSpPr>
                <p:cNvPr id="7" name="Freeform 7"/>
                <p:cNvSpPr/>
                <p:nvPr/>
              </p:nvSpPr>
              <p:spPr>
                <a:xfrm>
                  <a:off x="30480" y="591820"/>
                  <a:ext cx="12736830" cy="12259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6830" h="12259310">
                      <a:moveTo>
                        <a:pt x="11925300" y="4271010"/>
                      </a:moveTo>
                      <a:cubicBezTo>
                        <a:pt x="10819131" y="2120900"/>
                        <a:pt x="8590281" y="544830"/>
                        <a:pt x="6215380" y="297180"/>
                      </a:cubicBezTo>
                      <a:cubicBezTo>
                        <a:pt x="4277360" y="0"/>
                        <a:pt x="3002280" y="913130"/>
                        <a:pt x="1960880" y="2170430"/>
                      </a:cubicBezTo>
                      <a:cubicBezTo>
                        <a:pt x="919480" y="3427730"/>
                        <a:pt x="365760" y="5030470"/>
                        <a:pt x="142240" y="6647180"/>
                      </a:cubicBezTo>
                      <a:cubicBezTo>
                        <a:pt x="24130" y="7500620"/>
                        <a:pt x="0" y="8406130"/>
                        <a:pt x="361950" y="9188450"/>
                      </a:cubicBezTo>
                      <a:cubicBezTo>
                        <a:pt x="820420" y="10180319"/>
                        <a:pt x="1822450" y="10811510"/>
                        <a:pt x="2842260" y="11203940"/>
                      </a:cubicBezTo>
                      <a:cubicBezTo>
                        <a:pt x="5585460" y="12259310"/>
                        <a:pt x="8953500" y="11850370"/>
                        <a:pt x="11088370" y="9828530"/>
                      </a:cubicBezTo>
                      <a:cubicBezTo>
                        <a:pt x="11756390" y="9196070"/>
                        <a:pt x="12303760" y="8403590"/>
                        <a:pt x="12499340" y="7504430"/>
                      </a:cubicBezTo>
                      <a:cubicBezTo>
                        <a:pt x="12736830" y="6413500"/>
                        <a:pt x="12435840" y="5264150"/>
                        <a:pt x="11925300" y="4271010"/>
                      </a:cubicBezTo>
                      <a:close/>
                    </a:path>
                  </a:pathLst>
                </a:custGeom>
                <a:blipFill>
                  <a:blip r:embed="rId4"/>
                  <a:stretch>
                    <a:fillRect l="504" t="1963" r="1216" b="-105987"/>
                  </a:stretch>
                </a:blipFill>
              </p:spPr>
            </p:sp>
          </p:grpSp>
          <p:sp>
            <p:nvSpPr>
              <p:cNvPr id="14" name="TextBox 14"/>
              <p:cNvSpPr txBox="1"/>
              <p:nvPr/>
            </p:nvSpPr>
            <p:spPr>
              <a:xfrm>
                <a:off x="12461321" y="4038812"/>
                <a:ext cx="2973084" cy="42864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300"/>
                  </a:lnSpc>
                </a:pPr>
                <a:r>
                  <a:rPr lang="en-US" sz="2999">
                    <a:solidFill>
                      <a:srgbClr val="191919"/>
                    </a:solidFill>
                    <a:latin typeface="Open Sans Bold"/>
                  </a:rPr>
                  <a:t>Nithya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63B3A87-CB09-4AFE-8F6C-6D7C1FA57050}"/>
                </a:ext>
              </a:extLst>
            </p:cNvPr>
            <p:cNvGrpSpPr/>
            <p:nvPr/>
          </p:nvGrpSpPr>
          <p:grpSpPr>
            <a:xfrm>
              <a:off x="7569783" y="1131282"/>
              <a:ext cx="2973084" cy="3336173"/>
              <a:chOff x="7569783" y="1131282"/>
              <a:chExt cx="2973084" cy="3336173"/>
            </a:xfrm>
          </p:grpSpPr>
          <p:pic>
            <p:nvPicPr>
              <p:cNvPr id="8" name="Picture 8"/>
              <p:cNvPicPr>
                <a:picLocks noChangeAspect="1"/>
              </p:cNvPicPr>
              <p:nvPr/>
            </p:nvPicPr>
            <p:blipFill>
              <a:blip r:embed="rId2">
                <a:alphaModFix amt="15000"/>
              </a:blip>
              <a:srcRect/>
              <a:stretch>
                <a:fillRect/>
              </a:stretch>
            </p:blipFill>
            <p:spPr>
              <a:xfrm rot="-10464449">
                <a:off x="7899706" y="1131282"/>
                <a:ext cx="2217525" cy="2298429"/>
              </a:xfrm>
              <a:prstGeom prst="rect">
                <a:avLst/>
              </a:prstGeom>
            </p:spPr>
          </p:pic>
          <p:grpSp>
            <p:nvGrpSpPr>
              <p:cNvPr id="9" name="Group 9"/>
              <p:cNvGrpSpPr>
                <a:grpSpLocks noChangeAspect="1"/>
              </p:cNvGrpSpPr>
              <p:nvPr/>
            </p:nvGrpSpPr>
            <p:grpSpPr>
              <a:xfrm>
                <a:off x="7984417" y="1131282"/>
                <a:ext cx="2048103" cy="1971317"/>
                <a:chOff x="30480" y="591820"/>
                <a:chExt cx="12736830" cy="12259310"/>
              </a:xfrm>
            </p:grpSpPr>
            <p:sp>
              <p:nvSpPr>
                <p:cNvPr id="10" name="Freeform 10"/>
                <p:cNvSpPr/>
                <p:nvPr/>
              </p:nvSpPr>
              <p:spPr>
                <a:xfrm>
                  <a:off x="30480" y="591820"/>
                  <a:ext cx="12736830" cy="12259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6830" h="12259310">
                      <a:moveTo>
                        <a:pt x="11925300" y="4271010"/>
                      </a:moveTo>
                      <a:cubicBezTo>
                        <a:pt x="10819131" y="2120900"/>
                        <a:pt x="8590281" y="544830"/>
                        <a:pt x="6215380" y="297180"/>
                      </a:cubicBezTo>
                      <a:cubicBezTo>
                        <a:pt x="4277360" y="0"/>
                        <a:pt x="3002280" y="913130"/>
                        <a:pt x="1960880" y="2170430"/>
                      </a:cubicBezTo>
                      <a:cubicBezTo>
                        <a:pt x="919480" y="3427730"/>
                        <a:pt x="365760" y="5030470"/>
                        <a:pt x="142240" y="6647180"/>
                      </a:cubicBezTo>
                      <a:cubicBezTo>
                        <a:pt x="24130" y="7500620"/>
                        <a:pt x="0" y="8406130"/>
                        <a:pt x="361950" y="9188450"/>
                      </a:cubicBezTo>
                      <a:cubicBezTo>
                        <a:pt x="820420" y="10180319"/>
                        <a:pt x="1822450" y="10811510"/>
                        <a:pt x="2842260" y="11203940"/>
                      </a:cubicBezTo>
                      <a:cubicBezTo>
                        <a:pt x="5585460" y="12259310"/>
                        <a:pt x="8953500" y="11850370"/>
                        <a:pt x="11088370" y="9828530"/>
                      </a:cubicBezTo>
                      <a:cubicBezTo>
                        <a:pt x="11756390" y="9196070"/>
                        <a:pt x="12303760" y="8403590"/>
                        <a:pt x="12499340" y="7504430"/>
                      </a:cubicBezTo>
                      <a:cubicBezTo>
                        <a:pt x="12736830" y="6413500"/>
                        <a:pt x="12435840" y="5264150"/>
                        <a:pt x="11925300" y="4271010"/>
                      </a:cubicBezTo>
                      <a:close/>
                    </a:path>
                  </a:pathLst>
                </a:custGeom>
                <a:blipFill>
                  <a:blip r:embed="rId5"/>
                  <a:stretch>
                    <a:fillRect l="504" t="-19246" r="1216" b="-17199"/>
                  </a:stretch>
                </a:blipFill>
              </p:spPr>
            </p:sp>
          </p:grpSp>
          <p:sp>
            <p:nvSpPr>
              <p:cNvPr id="15" name="TextBox 15"/>
              <p:cNvSpPr txBox="1"/>
              <p:nvPr/>
            </p:nvSpPr>
            <p:spPr>
              <a:xfrm>
                <a:off x="7569783" y="4038812"/>
                <a:ext cx="2973084" cy="42864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300"/>
                  </a:lnSpc>
                </a:pPr>
                <a:r>
                  <a:rPr lang="en-US" sz="2999">
                    <a:solidFill>
                      <a:srgbClr val="191919"/>
                    </a:solidFill>
                    <a:latin typeface="Open Sans Bold"/>
                  </a:rPr>
                  <a:t>Karthik</a:t>
                </a: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52500"/>
            <a:ext cx="10355324" cy="1112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40"/>
              </a:lnSpc>
            </a:pPr>
            <a:r>
              <a:rPr lang="en-US" sz="6800">
                <a:solidFill>
                  <a:srgbClr val="004AAD"/>
                </a:solidFill>
                <a:latin typeface="Open Sans Bold"/>
              </a:rPr>
              <a:t>INTRODUCTION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3360373"/>
            <a:ext cx="6943725" cy="4669312"/>
            <a:chOff x="0" y="0"/>
            <a:chExt cx="9258300" cy="6225749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9258300" cy="1651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600">
                  <a:solidFill>
                    <a:srgbClr val="004AAD"/>
                  </a:solidFill>
                  <a:latin typeface="Open Sans Bold"/>
                </a:rPr>
                <a:t>Most online shopping sites have: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244383"/>
              <a:ext cx="9029700" cy="3981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40" lvl="1" indent="-280670">
                <a:lnSpc>
                  <a:spcPts val="4759"/>
                </a:lnSpc>
                <a:buFont typeface="Arial"/>
                <a:buChar char="•"/>
              </a:pPr>
              <a:r>
                <a:rPr lang="en-US" sz="3400">
                  <a:solidFill>
                    <a:srgbClr val="171717"/>
                  </a:solidFill>
                  <a:latin typeface="Open Sans"/>
                </a:rPr>
                <a:t>Search, filter and sort tools that are </a:t>
              </a:r>
              <a:r>
                <a:rPr lang="en-US" sz="3400">
                  <a:solidFill>
                    <a:srgbClr val="171717"/>
                  </a:solidFill>
                  <a:latin typeface="Open Sans Italics"/>
                </a:rPr>
                <a:t>not natural-language-friendly</a:t>
              </a:r>
            </a:p>
            <a:p>
              <a:pPr>
                <a:lnSpc>
                  <a:spcPts val="4759"/>
                </a:lnSpc>
              </a:pPr>
              <a:endParaRPr lang="en-US" sz="3400">
                <a:solidFill>
                  <a:srgbClr val="171717"/>
                </a:solidFill>
                <a:latin typeface="Open Sans Italics"/>
              </a:endParaRPr>
            </a:p>
            <a:p>
              <a:pPr marL="561340" lvl="1" indent="-280670">
                <a:lnSpc>
                  <a:spcPts val="4759"/>
                </a:lnSpc>
                <a:buFont typeface="Arial"/>
                <a:buChar char="•"/>
              </a:pPr>
              <a:r>
                <a:rPr lang="en-US" sz="3400">
                  <a:solidFill>
                    <a:srgbClr val="171717"/>
                  </a:solidFill>
                  <a:latin typeface="Open Sans Italics"/>
                </a:rPr>
                <a:t>Lacks</a:t>
              </a:r>
              <a:r>
                <a:rPr lang="en-US" sz="3400">
                  <a:solidFill>
                    <a:srgbClr val="171717"/>
                  </a:solidFill>
                  <a:latin typeface="Open Sans"/>
                </a:rPr>
                <a:t> physical store </a:t>
              </a:r>
              <a:r>
                <a:rPr lang="en-US" sz="3400">
                  <a:solidFill>
                    <a:srgbClr val="171717"/>
                  </a:solidFill>
                  <a:latin typeface="Open Sans Italics"/>
                </a:rPr>
                <a:t>experience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144000" y="3360373"/>
            <a:ext cx="8115300" cy="4064836"/>
            <a:chOff x="0" y="0"/>
            <a:chExt cx="10820400" cy="5419781"/>
          </a:xfrm>
        </p:grpSpPr>
        <p:sp>
          <p:nvSpPr>
            <p:cNvPr id="7" name="TextBox 7"/>
            <p:cNvSpPr txBox="1"/>
            <p:nvPr/>
          </p:nvSpPr>
          <p:spPr>
            <a:xfrm>
              <a:off x="0" y="-66675"/>
              <a:ext cx="10820400" cy="1651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600">
                  <a:solidFill>
                    <a:srgbClr val="004AAD"/>
                  </a:solidFill>
                  <a:latin typeface="Open Sans Bold"/>
                </a:rPr>
                <a:t>A thought process - proposed online shopping: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244383"/>
              <a:ext cx="9029700" cy="3175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40" lvl="1" indent="-280670">
                <a:lnSpc>
                  <a:spcPts val="4759"/>
                </a:lnSpc>
                <a:buFont typeface="Arial"/>
                <a:buChar char="•"/>
              </a:pPr>
              <a:r>
                <a:rPr lang="en-US" sz="3400">
                  <a:solidFill>
                    <a:srgbClr val="171717"/>
                  </a:solidFill>
                  <a:latin typeface="Open Sans"/>
                </a:rPr>
                <a:t>for </a:t>
              </a:r>
              <a:r>
                <a:rPr lang="en-US" sz="3400">
                  <a:solidFill>
                    <a:srgbClr val="171717"/>
                  </a:solidFill>
                  <a:latin typeface="Open Sans Italics"/>
                </a:rPr>
                <a:t>prospective customers</a:t>
              </a:r>
            </a:p>
            <a:p>
              <a:pPr>
                <a:lnSpc>
                  <a:spcPts val="4759"/>
                </a:lnSpc>
              </a:pPr>
              <a:endParaRPr lang="en-US" sz="3400">
                <a:solidFill>
                  <a:srgbClr val="171717"/>
                </a:solidFill>
                <a:latin typeface="Open Sans Italics"/>
              </a:endParaRPr>
            </a:p>
            <a:p>
              <a:pPr marL="561340" lvl="1" indent="-280670">
                <a:lnSpc>
                  <a:spcPts val="4759"/>
                </a:lnSpc>
                <a:buFont typeface="Arial"/>
                <a:buChar char="•"/>
              </a:pPr>
              <a:r>
                <a:rPr lang="en-US" sz="3400">
                  <a:solidFill>
                    <a:srgbClr val="171717"/>
                  </a:solidFill>
                  <a:latin typeface="Open Sans"/>
                </a:rPr>
                <a:t>for people interested in </a:t>
              </a:r>
              <a:r>
                <a:rPr lang="en-US" sz="3400">
                  <a:solidFill>
                    <a:srgbClr val="171717"/>
                  </a:solidFill>
                  <a:latin typeface="Open Sans Italics"/>
                </a:rPr>
                <a:t>exploring</a:t>
              </a:r>
              <a:r>
                <a:rPr lang="en-US" sz="3400">
                  <a:solidFill>
                    <a:srgbClr val="171717"/>
                  </a:solidFill>
                  <a:latin typeface="Open Sans"/>
                </a:rPr>
                <a:t> products and options</a:t>
              </a:r>
            </a:p>
          </p:txBody>
        </p:sp>
      </p:grpSp>
      <p:sp>
        <p:nvSpPr>
          <p:cNvPr id="9" name="AutoShape 9"/>
          <p:cNvSpPr/>
          <p:nvPr/>
        </p:nvSpPr>
        <p:spPr>
          <a:xfrm>
            <a:off x="1028700" y="2263469"/>
            <a:ext cx="4025059" cy="130665"/>
          </a:xfrm>
          <a:prstGeom prst="rect">
            <a:avLst/>
          </a:prstGeom>
          <a:solidFill>
            <a:srgbClr val="004AAD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52500"/>
            <a:ext cx="9092718" cy="1112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40"/>
              </a:lnSpc>
            </a:pPr>
            <a:r>
              <a:rPr lang="en-US" sz="6800">
                <a:solidFill>
                  <a:srgbClr val="004AAD"/>
                </a:solidFill>
                <a:latin typeface="Open Sans Bold"/>
              </a:rPr>
              <a:t>OUR PRODUCT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087419"/>
            <a:ext cx="16230600" cy="5818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0" lvl="1" indent="-280670">
              <a:lnSpc>
                <a:spcPts val="5780"/>
              </a:lnSpc>
              <a:buFont typeface="Arial"/>
              <a:buChar char="•"/>
            </a:pPr>
            <a:r>
              <a:rPr lang="en-US" sz="3400">
                <a:solidFill>
                  <a:srgbClr val="171717"/>
                </a:solidFill>
                <a:latin typeface="Open Sans"/>
              </a:rPr>
              <a:t>Conversational bot to help customers discover and order products</a:t>
            </a:r>
          </a:p>
          <a:p>
            <a:pPr>
              <a:lnSpc>
                <a:spcPts val="5780"/>
              </a:lnSpc>
            </a:pPr>
            <a:endParaRPr lang="en-US" sz="3400">
              <a:solidFill>
                <a:srgbClr val="171717"/>
              </a:solidFill>
              <a:latin typeface="Open Sans"/>
            </a:endParaRPr>
          </a:p>
          <a:p>
            <a:pPr marL="561340" lvl="1" indent="-280670">
              <a:lnSpc>
                <a:spcPts val="5780"/>
              </a:lnSpc>
              <a:buFont typeface="Arial"/>
              <a:buChar char="•"/>
            </a:pPr>
            <a:r>
              <a:rPr lang="en-US" sz="3400">
                <a:solidFill>
                  <a:srgbClr val="171717"/>
                </a:solidFill>
                <a:latin typeface="Open Sans"/>
              </a:rPr>
              <a:t>Prospective customers:</a:t>
            </a:r>
          </a:p>
          <a:p>
            <a:pPr marL="1122680" lvl="2" indent="-374227">
              <a:lnSpc>
                <a:spcPts val="5780"/>
              </a:lnSpc>
              <a:buFont typeface="Arial"/>
              <a:buChar char="⚬"/>
            </a:pPr>
            <a:r>
              <a:rPr lang="en-US" sz="3400">
                <a:solidFill>
                  <a:srgbClr val="171717"/>
                </a:solidFill>
                <a:latin typeface="Open Sans"/>
              </a:rPr>
              <a:t>who know exactly what they want - provide the desired specifications to find and order the product</a:t>
            </a:r>
          </a:p>
          <a:p>
            <a:pPr marL="1122681" lvl="2" indent="-374227">
              <a:lnSpc>
                <a:spcPts val="5780"/>
              </a:lnSpc>
              <a:buFont typeface="Arial"/>
              <a:buChar char="⚬"/>
            </a:pPr>
            <a:r>
              <a:rPr lang="en-US" sz="3400">
                <a:solidFill>
                  <a:srgbClr val="171717"/>
                </a:solidFill>
                <a:latin typeface="Open Sans"/>
              </a:rPr>
              <a:t>who expect better options - converse with the bot about desired products</a:t>
            </a:r>
          </a:p>
          <a:p>
            <a:pPr>
              <a:lnSpc>
                <a:spcPts val="5780"/>
              </a:lnSpc>
            </a:pPr>
            <a:endParaRPr lang="en-US" sz="3400">
              <a:solidFill>
                <a:srgbClr val="171717"/>
              </a:solidFill>
              <a:latin typeface="Open Sans"/>
            </a:endParaRPr>
          </a:p>
          <a:p>
            <a:pPr marL="561340" lvl="1" indent="-280670">
              <a:lnSpc>
                <a:spcPts val="5780"/>
              </a:lnSpc>
              <a:buFont typeface="Arial"/>
              <a:buChar char="•"/>
            </a:pPr>
            <a:r>
              <a:rPr lang="en-US" sz="3400">
                <a:solidFill>
                  <a:srgbClr val="171717"/>
                </a:solidFill>
                <a:latin typeface="Open Sans"/>
              </a:rPr>
              <a:t>The bot responds to customer queries using similarity detection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2263469"/>
            <a:ext cx="4025059" cy="130665"/>
          </a:xfrm>
          <a:prstGeom prst="rect">
            <a:avLst/>
          </a:prstGeom>
          <a:solidFill>
            <a:srgbClr val="004AAD"/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34306"/>
            <a:ext cx="10355324" cy="1112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40"/>
              </a:lnSpc>
            </a:pPr>
            <a:r>
              <a:rPr lang="en-US" sz="6800">
                <a:solidFill>
                  <a:srgbClr val="004AAD"/>
                </a:solidFill>
                <a:latin typeface="Open Sans Bold"/>
              </a:rPr>
              <a:t>ARCHITECTURE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1546894"/>
            <a:ext cx="4025059" cy="130665"/>
          </a:xfrm>
          <a:prstGeom prst="rect">
            <a:avLst/>
          </a:prstGeom>
          <a:solidFill>
            <a:srgbClr val="004AAD"/>
          </a:solidFill>
        </p:spPr>
      </p:sp>
      <p:grpSp>
        <p:nvGrpSpPr>
          <p:cNvPr id="4" name="Group 4"/>
          <p:cNvGrpSpPr/>
          <p:nvPr/>
        </p:nvGrpSpPr>
        <p:grpSpPr>
          <a:xfrm>
            <a:off x="1601974" y="1990595"/>
            <a:ext cx="15084053" cy="7573164"/>
            <a:chOff x="0" y="-28575"/>
            <a:chExt cx="20112070" cy="10097552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7462523" y="1585593"/>
              <a:ext cx="1404307" cy="1291963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7456364" y="7541578"/>
              <a:ext cx="1416626" cy="1291963"/>
            </a:xfrm>
            <a:prstGeom prst="rect">
              <a:avLst/>
            </a:prstGeom>
          </p:spPr>
        </p:pic>
        <p:grpSp>
          <p:nvGrpSpPr>
            <p:cNvPr id="7" name="Group 7"/>
            <p:cNvGrpSpPr/>
            <p:nvPr/>
          </p:nvGrpSpPr>
          <p:grpSpPr>
            <a:xfrm>
              <a:off x="9095947" y="7563264"/>
              <a:ext cx="1491713" cy="1291963"/>
              <a:chOff x="0" y="0"/>
              <a:chExt cx="6202680" cy="53721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9403766" y="7904824"/>
              <a:ext cx="876074" cy="578803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729131" y="1537331"/>
              <a:ext cx="1503164" cy="1370885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3758356" y="7563264"/>
              <a:ext cx="1418365" cy="1293549"/>
            </a:xfrm>
            <a:prstGeom prst="rect">
              <a:avLst/>
            </a:prstGeom>
          </p:spPr>
        </p:pic>
        <p:sp>
          <p:nvSpPr>
            <p:cNvPr id="12" name="TextBox 12"/>
            <p:cNvSpPr txBox="1"/>
            <p:nvPr/>
          </p:nvSpPr>
          <p:spPr>
            <a:xfrm>
              <a:off x="3317598" y="9062233"/>
              <a:ext cx="2299882" cy="10067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Bot</a:t>
              </a:r>
            </a:p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Actions</a:t>
              </a:r>
            </a:p>
          </p:txBody>
        </p: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9045691" y="1613669"/>
              <a:ext cx="1303297" cy="1261923"/>
            </a:xfrm>
            <a:prstGeom prst="rect">
              <a:avLst/>
            </a:prstGeom>
          </p:spPr>
        </p:pic>
        <p:grpSp>
          <p:nvGrpSpPr>
            <p:cNvPr id="14" name="Group 14"/>
            <p:cNvGrpSpPr/>
            <p:nvPr/>
          </p:nvGrpSpPr>
          <p:grpSpPr>
            <a:xfrm rot="8693966">
              <a:off x="10018504" y="1400231"/>
              <a:ext cx="1567891" cy="268647"/>
              <a:chOff x="0" y="0"/>
              <a:chExt cx="3335415" cy="5715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255270"/>
                <a:ext cx="3335415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3335415" h="69850">
                    <a:moveTo>
                      <a:pt x="304458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3335415" y="69850"/>
                    </a:lnTo>
                    <a:lnTo>
                      <a:pt x="3335415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7813017" y="596847"/>
              <a:ext cx="589827" cy="510845"/>
              <a:chOff x="0" y="0"/>
              <a:chExt cx="6202680" cy="53721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7998856" y="481454"/>
              <a:ext cx="218150" cy="6262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Open Sans Extra Bold"/>
                </a:rPr>
                <a:t>t</a:t>
              </a:r>
            </a:p>
          </p:txBody>
        </p:sp>
        <p:grpSp>
          <p:nvGrpSpPr>
            <p:cNvPr id="19" name="Group 19"/>
            <p:cNvGrpSpPr/>
            <p:nvPr/>
          </p:nvGrpSpPr>
          <p:grpSpPr>
            <a:xfrm rot="-5400000">
              <a:off x="9412479" y="1295088"/>
              <a:ext cx="571376" cy="268647"/>
              <a:chOff x="0" y="0"/>
              <a:chExt cx="1215502" cy="5715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255270"/>
                <a:ext cx="121550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215502" h="69850">
                    <a:moveTo>
                      <a:pt x="924673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215502" y="69850"/>
                    </a:lnTo>
                    <a:lnTo>
                      <a:pt x="1215502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9401813" y="638849"/>
              <a:ext cx="602582" cy="521892"/>
              <a:chOff x="0" y="0"/>
              <a:chExt cx="6202680" cy="53721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 rot="2387864">
              <a:off x="7911157" y="1401481"/>
              <a:ext cx="1499202" cy="268647"/>
              <a:chOff x="0" y="0"/>
              <a:chExt cx="3189292" cy="5715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255270"/>
                <a:ext cx="318929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3189292" h="69850">
                    <a:moveTo>
                      <a:pt x="289846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3189292" y="69850"/>
                    </a:lnTo>
                    <a:lnTo>
                      <a:pt x="3189292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11058784" y="627964"/>
              <a:ext cx="602582" cy="521892"/>
              <a:chOff x="0" y="0"/>
              <a:chExt cx="6202680" cy="53721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sp>
          <p:nvSpPr>
            <p:cNvPr id="27" name="TextBox 27"/>
            <p:cNvSpPr txBox="1"/>
            <p:nvPr/>
          </p:nvSpPr>
          <p:spPr>
            <a:xfrm>
              <a:off x="8188131" y="3130028"/>
              <a:ext cx="3029945" cy="10066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Data</a:t>
              </a:r>
            </a:p>
            <a:p>
              <a:pPr algn="ctr"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Pre-processing</a:t>
              </a:r>
            </a:p>
          </p:txBody>
        </p: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13339264" y="4365799"/>
              <a:ext cx="1371655" cy="1261923"/>
            </a:xfrm>
            <a:prstGeom prst="rect">
              <a:avLst/>
            </a:prstGeom>
          </p:spPr>
        </p:pic>
        <p:grpSp>
          <p:nvGrpSpPr>
            <p:cNvPr id="29" name="Group 29"/>
            <p:cNvGrpSpPr/>
            <p:nvPr/>
          </p:nvGrpSpPr>
          <p:grpSpPr>
            <a:xfrm rot="8427810">
              <a:off x="2597586" y="8673814"/>
              <a:ext cx="1602706" cy="405117"/>
              <a:chOff x="0" y="0"/>
              <a:chExt cx="2260942" cy="5715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255270"/>
                <a:ext cx="226094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260942" h="69850">
                    <a:moveTo>
                      <a:pt x="197011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260942" y="69850"/>
                    </a:lnTo>
                    <a:lnTo>
                      <a:pt x="2260942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2651978" y="8035374"/>
              <a:ext cx="1218545" cy="405117"/>
              <a:chOff x="0" y="0"/>
              <a:chExt cx="1719005" cy="5715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255270"/>
                <a:ext cx="1719005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719005" h="69850">
                    <a:moveTo>
                      <a:pt x="142817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719005" y="69850"/>
                    </a:lnTo>
                    <a:lnTo>
                      <a:pt x="1719005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 rot="-8399917">
              <a:off x="2466824" y="7309173"/>
              <a:ext cx="1764250" cy="405117"/>
              <a:chOff x="0" y="0"/>
              <a:chExt cx="2488832" cy="5715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255270"/>
                <a:ext cx="248883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488832" h="69850">
                    <a:moveTo>
                      <a:pt x="219800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488832" y="69850"/>
                    </a:lnTo>
                    <a:lnTo>
                      <a:pt x="2488832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pic>
          <p:nvPicPr>
            <p:cNvPr id="35" name="Picture 35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2076702" y="7976986"/>
              <a:ext cx="572250" cy="521892"/>
            </a:xfrm>
            <a:prstGeom prst="rect">
              <a:avLst/>
            </a:prstGeom>
          </p:spPr>
        </p:pic>
        <p:pic>
          <p:nvPicPr>
            <p:cNvPr id="36" name="Picture 36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2260085" y="9100333"/>
              <a:ext cx="543638" cy="521892"/>
            </a:xfrm>
            <a:prstGeom prst="rect">
              <a:avLst/>
            </a:prstGeom>
          </p:spPr>
        </p:pic>
        <p:pic>
          <p:nvPicPr>
            <p:cNvPr id="37" name="Picture 37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2231473" y="6789531"/>
              <a:ext cx="572250" cy="521892"/>
            </a:xfrm>
            <a:prstGeom prst="rect">
              <a:avLst/>
            </a:prstGeom>
          </p:spPr>
        </p:pic>
        <p:pic>
          <p:nvPicPr>
            <p:cNvPr id="38" name="Picture 38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3713847" y="1535804"/>
              <a:ext cx="1558379" cy="1364925"/>
            </a:xfrm>
            <a:prstGeom prst="rect">
              <a:avLst/>
            </a:prstGeom>
          </p:spPr>
        </p:pic>
        <p:grpSp>
          <p:nvGrpSpPr>
            <p:cNvPr id="39" name="Group 39"/>
            <p:cNvGrpSpPr/>
            <p:nvPr/>
          </p:nvGrpSpPr>
          <p:grpSpPr>
            <a:xfrm>
              <a:off x="5176721" y="2039338"/>
              <a:ext cx="3868970" cy="425521"/>
              <a:chOff x="0" y="0"/>
              <a:chExt cx="4618894" cy="508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215900"/>
                <a:ext cx="432298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4322984" h="76200">
                    <a:moveTo>
                      <a:pt x="0" y="0"/>
                    </a:moveTo>
                    <a:lnTo>
                      <a:pt x="4322984" y="0"/>
                    </a:lnTo>
                    <a:lnTo>
                      <a:pt x="432298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4244244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42" name="Group 42"/>
            <p:cNvGrpSpPr/>
            <p:nvPr/>
          </p:nvGrpSpPr>
          <p:grpSpPr>
            <a:xfrm rot="-10800000">
              <a:off x="10587660" y="8014970"/>
              <a:ext cx="6874863" cy="425521"/>
              <a:chOff x="0" y="0"/>
              <a:chExt cx="8207421" cy="5080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215900"/>
                <a:ext cx="7911511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911511" h="76200">
                    <a:moveTo>
                      <a:pt x="0" y="0"/>
                    </a:moveTo>
                    <a:lnTo>
                      <a:pt x="7911511" y="0"/>
                    </a:lnTo>
                    <a:lnTo>
                      <a:pt x="7911511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7832771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 rot="-10800000">
              <a:off x="5143837" y="7981465"/>
              <a:ext cx="4018562" cy="425521"/>
              <a:chOff x="0" y="0"/>
              <a:chExt cx="4797481" cy="508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215900"/>
                <a:ext cx="4501571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4501571" h="76200">
                    <a:moveTo>
                      <a:pt x="0" y="0"/>
                    </a:moveTo>
                    <a:lnTo>
                      <a:pt x="4501571" y="0"/>
                    </a:lnTo>
                    <a:lnTo>
                      <a:pt x="4501571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4422831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48" name="Group 48"/>
            <p:cNvGrpSpPr/>
            <p:nvPr/>
          </p:nvGrpSpPr>
          <p:grpSpPr>
            <a:xfrm>
              <a:off x="10083831" y="2060883"/>
              <a:ext cx="7372532" cy="425521"/>
              <a:chOff x="0" y="0"/>
              <a:chExt cx="8801553" cy="508000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0" y="215900"/>
                <a:ext cx="850564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8505644" h="76200">
                    <a:moveTo>
                      <a:pt x="0" y="0"/>
                    </a:moveTo>
                    <a:lnTo>
                      <a:pt x="8505644" y="0"/>
                    </a:lnTo>
                    <a:lnTo>
                      <a:pt x="850564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50" name="Freeform 50"/>
              <p:cNvSpPr/>
              <p:nvPr/>
            </p:nvSpPr>
            <p:spPr>
              <a:xfrm>
                <a:off x="8426903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 rot="5400000">
              <a:off x="15804944" y="4940091"/>
              <a:ext cx="4777452" cy="425521"/>
              <a:chOff x="0" y="0"/>
              <a:chExt cx="5703468" cy="508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215900"/>
                <a:ext cx="5407558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5407558" h="76200">
                    <a:moveTo>
                      <a:pt x="0" y="0"/>
                    </a:moveTo>
                    <a:lnTo>
                      <a:pt x="5407558" y="0"/>
                    </a:lnTo>
                    <a:lnTo>
                      <a:pt x="5407558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53" name="Freeform 53"/>
              <p:cNvSpPr/>
              <p:nvPr/>
            </p:nvSpPr>
            <p:spPr>
              <a:xfrm>
                <a:off x="5328818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54" name="Group 54"/>
            <p:cNvGrpSpPr/>
            <p:nvPr/>
          </p:nvGrpSpPr>
          <p:grpSpPr>
            <a:xfrm rot="2017051">
              <a:off x="14026359" y="6400559"/>
              <a:ext cx="4025412" cy="425521"/>
              <a:chOff x="0" y="0"/>
              <a:chExt cx="4805659" cy="5080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215900"/>
                <a:ext cx="4509749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4509749" h="76200">
                    <a:moveTo>
                      <a:pt x="0" y="0"/>
                    </a:moveTo>
                    <a:lnTo>
                      <a:pt x="4509749" y="0"/>
                    </a:lnTo>
                    <a:lnTo>
                      <a:pt x="4509749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56" name="Freeform 56"/>
              <p:cNvSpPr/>
              <p:nvPr/>
            </p:nvSpPr>
            <p:spPr>
              <a:xfrm>
                <a:off x="4431009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 rot="-2007809">
              <a:off x="14238746" y="3435318"/>
              <a:ext cx="3696542" cy="434208"/>
              <a:chOff x="0" y="0"/>
              <a:chExt cx="4368003" cy="51308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4368003" cy="513080"/>
              </a:xfrm>
              <a:custGeom>
                <a:avLst/>
                <a:gdLst/>
                <a:ahLst/>
                <a:cxnLst/>
                <a:rect l="l" t="t" r="r" b="b"/>
                <a:pathLst>
                  <a:path w="4368003" h="513080">
                    <a:moveTo>
                      <a:pt x="4368003" y="261620"/>
                    </a:moveTo>
                    <a:lnTo>
                      <a:pt x="3993353" y="8890"/>
                    </a:lnTo>
                    <a:lnTo>
                      <a:pt x="3993353" y="223520"/>
                    </a:lnTo>
                    <a:lnTo>
                      <a:pt x="374650" y="223520"/>
                    </a:lnTo>
                    <a:lnTo>
                      <a:pt x="374650" y="0"/>
                    </a:lnTo>
                    <a:lnTo>
                      <a:pt x="0" y="252730"/>
                    </a:lnTo>
                    <a:lnTo>
                      <a:pt x="374650" y="504190"/>
                    </a:lnTo>
                    <a:lnTo>
                      <a:pt x="374650" y="299720"/>
                    </a:lnTo>
                    <a:lnTo>
                      <a:pt x="3993353" y="299720"/>
                    </a:lnTo>
                    <a:lnTo>
                      <a:pt x="3993353" y="51308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sp>
          <p:nvSpPr>
            <p:cNvPr id="59" name="TextBox 59"/>
            <p:cNvSpPr txBox="1"/>
            <p:nvPr/>
          </p:nvSpPr>
          <p:spPr>
            <a:xfrm>
              <a:off x="12921020" y="5919303"/>
              <a:ext cx="2208144" cy="10067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Inference</a:t>
              </a:r>
            </a:p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Data</a:t>
              </a:r>
            </a:p>
          </p:txBody>
        </p:sp>
        <p:sp>
          <p:nvSpPr>
            <p:cNvPr id="60" name="TextBox 60"/>
            <p:cNvSpPr txBox="1"/>
            <p:nvPr/>
          </p:nvSpPr>
          <p:spPr>
            <a:xfrm>
              <a:off x="7153691" y="-28575"/>
              <a:ext cx="1810628" cy="353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Tokenization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16735682" y="8965904"/>
              <a:ext cx="2915978" cy="10067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Cosine Similarity</a:t>
              </a:r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8766570" y="8965904"/>
              <a:ext cx="2150464" cy="1024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 dirty="0">
                  <a:solidFill>
                    <a:srgbClr val="000000"/>
                  </a:solidFill>
                  <a:latin typeface="Open Sans Bold"/>
                </a:rPr>
                <a:t>Response Function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0" y="785048"/>
              <a:ext cx="2961426" cy="485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User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9065914" y="-28575"/>
              <a:ext cx="1472820" cy="353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Stemming</a:t>
              </a:r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10708450" y="-17689"/>
              <a:ext cx="1544066" cy="353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Stopwords</a:t>
              </a:r>
            </a:p>
          </p:txBody>
        </p:sp>
        <p:sp>
          <p:nvSpPr>
            <p:cNvPr id="66" name="TextBox 66"/>
            <p:cNvSpPr txBox="1"/>
            <p:nvPr/>
          </p:nvSpPr>
          <p:spPr>
            <a:xfrm>
              <a:off x="9573938" y="492340"/>
              <a:ext cx="258330" cy="638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05"/>
                </a:lnSpc>
              </a:pPr>
              <a:r>
                <a:rPr lang="en-US" sz="2861">
                  <a:solidFill>
                    <a:srgbClr val="FFFFFF"/>
                  </a:solidFill>
                  <a:latin typeface="Open Sans Extra Bold"/>
                </a:rPr>
                <a:t>s</a:t>
              </a:r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11230910" y="481454"/>
              <a:ext cx="258330" cy="638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05"/>
                </a:lnSpc>
              </a:pPr>
              <a:r>
                <a:rPr lang="en-US" sz="2861">
                  <a:solidFill>
                    <a:srgbClr val="FFFFFF"/>
                  </a:solidFill>
                  <a:latin typeface="Open Sans Extra Bold"/>
                </a:rPr>
                <a:t>s</a:t>
              </a:r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16700792" y="785048"/>
              <a:ext cx="3411278" cy="485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Tfidfvectorizer()</a:t>
              </a:r>
            </a:p>
          </p:txBody>
        </p:sp>
        <p:sp>
          <p:nvSpPr>
            <p:cNvPr id="69" name="TextBox 69"/>
            <p:cNvSpPr txBox="1"/>
            <p:nvPr/>
          </p:nvSpPr>
          <p:spPr>
            <a:xfrm>
              <a:off x="528516" y="6545237"/>
              <a:ext cx="1548185" cy="733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List inventory</a:t>
              </a:r>
            </a:p>
          </p:txBody>
        </p:sp>
        <p:sp>
          <p:nvSpPr>
            <p:cNvPr id="70" name="TextBox 70"/>
            <p:cNvSpPr txBox="1"/>
            <p:nvPr/>
          </p:nvSpPr>
          <p:spPr>
            <a:xfrm>
              <a:off x="528516" y="7793072"/>
              <a:ext cx="1548185" cy="733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Product</a:t>
              </a:r>
            </a:p>
            <a:p>
              <a:pPr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Description</a:t>
              </a:r>
            </a:p>
          </p:txBody>
        </p:sp>
        <p:sp>
          <p:nvSpPr>
            <p:cNvPr id="71" name="TextBox 71"/>
            <p:cNvSpPr txBox="1"/>
            <p:nvPr/>
          </p:nvSpPr>
          <p:spPr>
            <a:xfrm>
              <a:off x="528516" y="9068264"/>
              <a:ext cx="1548185" cy="733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Order Product</a:t>
              </a:r>
            </a:p>
          </p:txBody>
        </p:sp>
        <p:grpSp>
          <p:nvGrpSpPr>
            <p:cNvPr id="72" name="Group 72"/>
            <p:cNvGrpSpPr/>
            <p:nvPr/>
          </p:nvGrpSpPr>
          <p:grpSpPr>
            <a:xfrm rot="-8692704">
              <a:off x="9864268" y="3414053"/>
              <a:ext cx="3956981" cy="488967"/>
              <a:chOff x="0" y="0"/>
              <a:chExt cx="4152113" cy="513080"/>
            </a:xfrm>
          </p:grpSpPr>
          <p:sp>
            <p:nvSpPr>
              <p:cNvPr id="73" name="Freeform 73"/>
              <p:cNvSpPr/>
              <p:nvPr/>
            </p:nvSpPr>
            <p:spPr>
              <a:xfrm>
                <a:off x="0" y="0"/>
                <a:ext cx="4152113" cy="513080"/>
              </a:xfrm>
              <a:custGeom>
                <a:avLst/>
                <a:gdLst/>
                <a:ahLst/>
                <a:cxnLst/>
                <a:rect l="l" t="t" r="r" b="b"/>
                <a:pathLst>
                  <a:path w="4152113" h="513080">
                    <a:moveTo>
                      <a:pt x="4152113" y="261620"/>
                    </a:moveTo>
                    <a:lnTo>
                      <a:pt x="3777463" y="8890"/>
                    </a:lnTo>
                    <a:lnTo>
                      <a:pt x="3777463" y="223520"/>
                    </a:lnTo>
                    <a:lnTo>
                      <a:pt x="374650" y="223520"/>
                    </a:lnTo>
                    <a:lnTo>
                      <a:pt x="374650" y="0"/>
                    </a:lnTo>
                    <a:lnTo>
                      <a:pt x="0" y="252730"/>
                    </a:lnTo>
                    <a:lnTo>
                      <a:pt x="374650" y="504190"/>
                    </a:lnTo>
                    <a:lnTo>
                      <a:pt x="374650" y="299720"/>
                    </a:lnTo>
                    <a:lnTo>
                      <a:pt x="3777463" y="299720"/>
                    </a:lnTo>
                    <a:lnTo>
                      <a:pt x="3777463" y="51308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sp>
          <p:nvSpPr>
            <p:cNvPr id="74" name="TextBox 74"/>
            <p:cNvSpPr txBox="1"/>
            <p:nvPr/>
          </p:nvSpPr>
          <p:spPr>
            <a:xfrm>
              <a:off x="3012323" y="785048"/>
              <a:ext cx="2961426" cy="485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Chatbot UI</a:t>
              </a:r>
            </a:p>
          </p:txBody>
        </p:sp>
        <p:grpSp>
          <p:nvGrpSpPr>
            <p:cNvPr id="75" name="Group 75"/>
            <p:cNvGrpSpPr/>
            <p:nvPr/>
          </p:nvGrpSpPr>
          <p:grpSpPr>
            <a:xfrm>
              <a:off x="2231473" y="1975891"/>
              <a:ext cx="1482374" cy="488967"/>
              <a:chOff x="0" y="0"/>
              <a:chExt cx="1555475" cy="51308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0" y="0"/>
                <a:ext cx="1555475" cy="513080"/>
              </a:xfrm>
              <a:custGeom>
                <a:avLst/>
                <a:gdLst/>
                <a:ahLst/>
                <a:cxnLst/>
                <a:rect l="l" t="t" r="r" b="b"/>
                <a:pathLst>
                  <a:path w="1555475" h="513080">
                    <a:moveTo>
                      <a:pt x="1555475" y="261620"/>
                    </a:moveTo>
                    <a:lnTo>
                      <a:pt x="1180825" y="8890"/>
                    </a:lnTo>
                    <a:lnTo>
                      <a:pt x="1180825" y="223520"/>
                    </a:lnTo>
                    <a:lnTo>
                      <a:pt x="374650" y="223520"/>
                    </a:lnTo>
                    <a:lnTo>
                      <a:pt x="374650" y="0"/>
                    </a:lnTo>
                    <a:lnTo>
                      <a:pt x="0" y="252730"/>
                    </a:lnTo>
                    <a:lnTo>
                      <a:pt x="374650" y="504190"/>
                    </a:lnTo>
                    <a:lnTo>
                      <a:pt x="374650" y="299720"/>
                    </a:lnTo>
                    <a:lnTo>
                      <a:pt x="1180825" y="299720"/>
                    </a:lnTo>
                    <a:lnTo>
                      <a:pt x="1180825" y="51308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 rot="-5400000">
              <a:off x="2165512" y="5022979"/>
              <a:ext cx="4655048" cy="425521"/>
              <a:chOff x="0" y="0"/>
              <a:chExt cx="5557338" cy="50800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215900"/>
                <a:ext cx="5261428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5261428" h="76200">
                    <a:moveTo>
                      <a:pt x="0" y="0"/>
                    </a:moveTo>
                    <a:lnTo>
                      <a:pt x="5261428" y="0"/>
                    </a:lnTo>
                    <a:lnTo>
                      <a:pt x="5261428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79" name="Freeform 79"/>
              <p:cNvSpPr/>
              <p:nvPr/>
            </p:nvSpPr>
            <p:spPr>
              <a:xfrm>
                <a:off x="5182688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608D487-A3F6-4EEF-90A5-D2847AA32412}"/>
              </a:ext>
            </a:extLst>
          </p:cNvPr>
          <p:cNvSpPr txBox="1"/>
          <p:nvPr/>
        </p:nvSpPr>
        <p:spPr>
          <a:xfrm>
            <a:off x="1028700" y="443831"/>
            <a:ext cx="16878300" cy="1042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19"/>
              </a:lnSpc>
            </a:pPr>
            <a:r>
              <a:rPr lang="en-US" sz="6399" dirty="0">
                <a:solidFill>
                  <a:srgbClr val="004AAD"/>
                </a:solidFill>
                <a:latin typeface="Open Sans Bold"/>
              </a:rPr>
              <a:t>TF-IDF VECTORIZER &amp; COSINE SIMILARITY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0F70A2E2-7BDA-43EE-8517-CB7DA098BD52}"/>
              </a:ext>
            </a:extLst>
          </p:cNvPr>
          <p:cNvSpPr/>
          <p:nvPr/>
        </p:nvSpPr>
        <p:spPr>
          <a:xfrm>
            <a:off x="1028700" y="1546894"/>
            <a:ext cx="4025059" cy="130665"/>
          </a:xfrm>
          <a:prstGeom prst="rect">
            <a:avLst/>
          </a:prstGeom>
          <a:solidFill>
            <a:srgbClr val="004AAD"/>
          </a:solid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CA804-7EEB-4A46-ACE0-14AA503C9445}"/>
              </a:ext>
            </a:extLst>
          </p:cNvPr>
          <p:cNvSpPr txBox="1"/>
          <p:nvPr/>
        </p:nvSpPr>
        <p:spPr>
          <a:xfrm>
            <a:off x="836468" y="2324101"/>
            <a:ext cx="5642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Document 1: Will it rain today</a:t>
            </a:r>
          </a:p>
          <a:p>
            <a:endParaRPr lang="en-IN" sz="2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IN" sz="2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Document 2: Rain is beautiful</a:t>
            </a:r>
          </a:p>
          <a:p>
            <a:endParaRPr lang="en-IN" sz="2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IN" sz="2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Document 3: Rain today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1BFB7B-0D74-4E06-B51B-9146A31DE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910877"/>
              </p:ext>
            </p:extLst>
          </p:nvPr>
        </p:nvGraphicFramePr>
        <p:xfrm>
          <a:off x="6478888" y="2324101"/>
          <a:ext cx="10829768" cy="342900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53721">
                  <a:extLst>
                    <a:ext uri="{9D8B030D-6E8A-4147-A177-3AD203B41FA5}">
                      <a16:colId xmlns:a16="http://schemas.microsoft.com/office/drawing/2014/main" val="4043055521"/>
                    </a:ext>
                  </a:extLst>
                </a:gridCol>
                <a:gridCol w="1353721">
                  <a:extLst>
                    <a:ext uri="{9D8B030D-6E8A-4147-A177-3AD203B41FA5}">
                      <a16:colId xmlns:a16="http://schemas.microsoft.com/office/drawing/2014/main" val="437433994"/>
                    </a:ext>
                  </a:extLst>
                </a:gridCol>
                <a:gridCol w="1353721">
                  <a:extLst>
                    <a:ext uri="{9D8B030D-6E8A-4147-A177-3AD203B41FA5}">
                      <a16:colId xmlns:a16="http://schemas.microsoft.com/office/drawing/2014/main" val="1194399876"/>
                    </a:ext>
                  </a:extLst>
                </a:gridCol>
                <a:gridCol w="1353721">
                  <a:extLst>
                    <a:ext uri="{9D8B030D-6E8A-4147-A177-3AD203B41FA5}">
                      <a16:colId xmlns:a16="http://schemas.microsoft.com/office/drawing/2014/main" val="4222346024"/>
                    </a:ext>
                  </a:extLst>
                </a:gridCol>
                <a:gridCol w="1353721">
                  <a:extLst>
                    <a:ext uri="{9D8B030D-6E8A-4147-A177-3AD203B41FA5}">
                      <a16:colId xmlns:a16="http://schemas.microsoft.com/office/drawing/2014/main" val="3641658803"/>
                    </a:ext>
                  </a:extLst>
                </a:gridCol>
                <a:gridCol w="1353721">
                  <a:extLst>
                    <a:ext uri="{9D8B030D-6E8A-4147-A177-3AD203B41FA5}">
                      <a16:colId xmlns:a16="http://schemas.microsoft.com/office/drawing/2014/main" val="3032995601"/>
                    </a:ext>
                  </a:extLst>
                </a:gridCol>
                <a:gridCol w="1353721">
                  <a:extLst>
                    <a:ext uri="{9D8B030D-6E8A-4147-A177-3AD203B41FA5}">
                      <a16:colId xmlns:a16="http://schemas.microsoft.com/office/drawing/2014/main" val="1519371683"/>
                    </a:ext>
                  </a:extLst>
                </a:gridCol>
                <a:gridCol w="1353721">
                  <a:extLst>
                    <a:ext uri="{9D8B030D-6E8A-4147-A177-3AD203B41FA5}">
                      <a16:colId xmlns:a16="http://schemas.microsoft.com/office/drawing/2014/main" val="2222141653"/>
                    </a:ext>
                  </a:extLst>
                </a:gridCol>
              </a:tblGrid>
              <a:tr h="583329">
                <a:tc gridSpan="4"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TF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4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IDF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4A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TF-IDF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4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868720"/>
                  </a:ext>
                </a:extLst>
              </a:tr>
              <a:tr h="583329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406161"/>
                  </a:ext>
                </a:extLst>
              </a:tr>
              <a:tr h="58332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will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1/3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0.477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0.159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844419"/>
                  </a:ext>
                </a:extLst>
              </a:tr>
              <a:tr h="58332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1/3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31407"/>
                  </a:ext>
                </a:extLst>
              </a:tr>
              <a:tr h="58332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today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1/3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0.176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0.058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0.088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282769"/>
                  </a:ext>
                </a:extLst>
              </a:tr>
              <a:tr h="51235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beautiful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0/3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0.477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0.238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484764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2CD41796-4B0F-46AB-BA95-7EAF94CD196F}"/>
              </a:ext>
            </a:extLst>
          </p:cNvPr>
          <p:cNvGrpSpPr/>
          <p:nvPr/>
        </p:nvGrpSpPr>
        <p:grpSpPr>
          <a:xfrm>
            <a:off x="836468" y="6203438"/>
            <a:ext cx="17070532" cy="1381597"/>
            <a:chOff x="836468" y="6203438"/>
            <a:chExt cx="17070532" cy="1381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1968768-612A-4794-8641-4584BEC0FFD7}"/>
                    </a:ext>
                  </a:extLst>
                </p:cNvPr>
                <p:cNvSpPr txBox="1"/>
                <p:nvPr/>
              </p:nvSpPr>
              <p:spPr>
                <a:xfrm>
                  <a:off x="836468" y="6203438"/>
                  <a:ext cx="4660122" cy="13815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IN" sz="4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IN" sz="4400" b="0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r>
                              <a:rPr lang="en-IN" sz="4400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IN" sz="4400" b="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4400" b="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IN" sz="44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4400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IN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4400" b="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IN" sz="4400" b="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4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4400" b="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IN" sz="44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4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4400" b="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IN" sz="4400" b="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en-IN" sz="44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1968768-612A-4794-8641-4584BEC0F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68" y="6203438"/>
                  <a:ext cx="4660122" cy="13815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2773E36-3060-44E9-B4BA-5944A83D8D92}"/>
                    </a:ext>
                  </a:extLst>
                </p:cNvPr>
                <p:cNvSpPr txBox="1"/>
                <p:nvPr/>
              </p:nvSpPr>
              <p:spPr>
                <a:xfrm>
                  <a:off x="13513578" y="6555683"/>
                  <a:ext cx="4393422" cy="67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IN" sz="4400" b="0" i="1" smtClean="0">
                          <a:solidFill>
                            <a:srgbClr val="004AAD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IN" sz="4400" dirty="0">
                      <a:solidFill>
                        <a:srgbClr val="004AAD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 = 70.12</a:t>
                  </a:r>
                  <a:r>
                    <a:rPr lang="en-IN" sz="4400" dirty="0">
                      <a:solidFill>
                        <a:srgbClr val="004AAD"/>
                      </a:solidFill>
                      <a:latin typeface="Arial" panose="020B0604020202020204" pitchFamily="34" charset="0"/>
                      <a:ea typeface="Open Sans" panose="020B0604020202020204" charset="0"/>
                      <a:cs typeface="Arial" panose="020B0604020202020204" pitchFamily="34" charset="0"/>
                    </a:rPr>
                    <a:t>°</a:t>
                  </a:r>
                  <a:endParaRPr lang="en-IN" dirty="0">
                    <a:solidFill>
                      <a:srgbClr val="004AAD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2773E36-3060-44E9-B4BA-5944A83D8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3578" y="6555683"/>
                  <a:ext cx="4393422" cy="677108"/>
                </a:xfrm>
                <a:prstGeom prst="rect">
                  <a:avLst/>
                </a:prstGeom>
                <a:blipFill>
                  <a:blip r:embed="rId3"/>
                  <a:stretch>
                    <a:fillRect t="-24324" b="-5045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DF3C1D9-58EB-4A35-BE6B-095AB3906F48}"/>
                    </a:ext>
                  </a:extLst>
                </p:cNvPr>
                <p:cNvSpPr txBox="1"/>
                <p:nvPr/>
              </p:nvSpPr>
              <p:spPr>
                <a:xfrm>
                  <a:off x="6499670" y="6555683"/>
                  <a:ext cx="4393422" cy="67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func>
                        <m:funcPr>
                          <m:ctrlPr>
                            <a:rPr lang="en-IN" sz="4400" i="1" smtClean="0">
                              <a:solidFill>
                                <a:srgbClr val="004AA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sz="4400" b="0" i="1">
                              <a:solidFill>
                                <a:srgbClr val="004AAD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IN" sz="4400" b="0" i="1">
                              <a:solidFill>
                                <a:srgbClr val="004AAD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a14:m>
                  <a:r>
                    <a:rPr lang="en-IN" sz="4400" dirty="0">
                      <a:solidFill>
                        <a:srgbClr val="004AAD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= 0.34</a:t>
                  </a:r>
                  <a:endParaRPr lang="en-IN" dirty="0">
                    <a:solidFill>
                      <a:srgbClr val="004AAD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DF3C1D9-58EB-4A35-BE6B-095AB3906F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9670" y="6555683"/>
                  <a:ext cx="4393422" cy="677108"/>
                </a:xfrm>
                <a:prstGeom prst="rect">
                  <a:avLst/>
                </a:prstGeom>
                <a:blipFill>
                  <a:blip r:embed="rId4"/>
                  <a:stretch>
                    <a:fillRect t="-24324" b="-5045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5EB51A-B154-45B9-9296-C3075D046314}"/>
              </a:ext>
            </a:extLst>
          </p:cNvPr>
          <p:cNvGrpSpPr/>
          <p:nvPr/>
        </p:nvGrpSpPr>
        <p:grpSpPr>
          <a:xfrm>
            <a:off x="1028700" y="8049211"/>
            <a:ext cx="15832429" cy="1381789"/>
            <a:chOff x="1028700" y="8049211"/>
            <a:chExt cx="15832429" cy="13817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3AB6364-DDA3-40C3-AFC4-86145EEA2DEE}"/>
                    </a:ext>
                  </a:extLst>
                </p:cNvPr>
                <p:cNvSpPr txBox="1"/>
                <p:nvPr/>
              </p:nvSpPr>
              <p:spPr>
                <a:xfrm>
                  <a:off x="1028700" y="8049211"/>
                  <a:ext cx="4398832" cy="13817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IN" sz="4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4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IN" sz="4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IN" sz="44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4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IN" sz="4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4400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IN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4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IN" sz="44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4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4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IN" sz="4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4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4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IN" sz="44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en-IN" sz="44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3AB6364-DDA3-40C3-AFC4-86145EEA2D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00" y="8049211"/>
                  <a:ext cx="4398832" cy="13817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7D259C-0528-4B5C-BA83-9D4E3D0973C8}"/>
                    </a:ext>
                  </a:extLst>
                </p:cNvPr>
                <p:cNvSpPr txBox="1"/>
                <p:nvPr/>
              </p:nvSpPr>
              <p:spPr>
                <a:xfrm>
                  <a:off x="14559449" y="8355857"/>
                  <a:ext cx="2301680" cy="67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IN" sz="44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IN" sz="4400" dirty="0"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 = 90</a:t>
                  </a:r>
                  <a:r>
                    <a:rPr lang="en-IN" sz="4400" dirty="0">
                      <a:latin typeface="Arial" panose="020B0604020202020204" pitchFamily="34" charset="0"/>
                      <a:ea typeface="Open Sans" panose="020B0604020202020204" charset="0"/>
                      <a:cs typeface="Arial" panose="020B0604020202020204" pitchFamily="34" charset="0"/>
                    </a:rPr>
                    <a:t>°</a:t>
                  </a:r>
                  <a:endParaRPr lang="en-IN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7D259C-0528-4B5C-BA83-9D4E3D097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59449" y="8355857"/>
                  <a:ext cx="2301680" cy="677108"/>
                </a:xfrm>
                <a:prstGeom prst="rect">
                  <a:avLst/>
                </a:prstGeom>
                <a:blipFill>
                  <a:blip r:embed="rId6"/>
                  <a:stretch>
                    <a:fillRect t="-24324" r="-4233" b="-4955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1E3E75E-DAAA-48F2-9E2A-71F9C7EB7D3E}"/>
                    </a:ext>
                  </a:extLst>
                </p:cNvPr>
                <p:cNvSpPr txBox="1"/>
                <p:nvPr/>
              </p:nvSpPr>
              <p:spPr>
                <a:xfrm>
                  <a:off x="7545541" y="8355857"/>
                  <a:ext cx="2301680" cy="67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func>
                        <m:funcPr>
                          <m:ctrlPr>
                            <a:rPr lang="en-IN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4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sz="4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a14:m>
                  <a:r>
                    <a:rPr lang="en-IN" sz="4400" dirty="0"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= 0</a:t>
                  </a:r>
                  <a:endParaRPr lang="en-IN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1E3E75E-DAAA-48F2-9E2A-71F9C7EB7D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541" y="8355857"/>
                  <a:ext cx="2301680" cy="677108"/>
                </a:xfrm>
                <a:prstGeom prst="rect">
                  <a:avLst/>
                </a:prstGeom>
                <a:blipFill>
                  <a:blip r:embed="rId7"/>
                  <a:stretch>
                    <a:fillRect t="-24324" r="-7958" b="-4955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670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608D487-A3F6-4EEF-90A5-D2847AA32412}"/>
              </a:ext>
            </a:extLst>
          </p:cNvPr>
          <p:cNvSpPr txBox="1"/>
          <p:nvPr/>
        </p:nvSpPr>
        <p:spPr>
          <a:xfrm>
            <a:off x="1028700" y="443831"/>
            <a:ext cx="16878300" cy="1042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19"/>
              </a:lnSpc>
            </a:pPr>
            <a:r>
              <a:rPr lang="en-US" sz="6399" dirty="0">
                <a:solidFill>
                  <a:srgbClr val="004AAD"/>
                </a:solidFill>
                <a:latin typeface="Open Sans Bold"/>
              </a:rPr>
              <a:t>TF-IDF VECTORIZER &amp; COSINE SIMILARITY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0F70A2E2-7BDA-43EE-8517-CB7DA098BD52}"/>
              </a:ext>
            </a:extLst>
          </p:cNvPr>
          <p:cNvSpPr/>
          <p:nvPr/>
        </p:nvSpPr>
        <p:spPr>
          <a:xfrm>
            <a:off x="1028700" y="1546894"/>
            <a:ext cx="4025059" cy="130665"/>
          </a:xfrm>
          <a:prstGeom prst="rect">
            <a:avLst/>
          </a:prstGeom>
          <a:solidFill>
            <a:srgbClr val="004AAD"/>
          </a:solid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CA804-7EEB-4A46-ACE0-14AA503C9445}"/>
              </a:ext>
            </a:extLst>
          </p:cNvPr>
          <p:cNvSpPr txBox="1"/>
          <p:nvPr/>
        </p:nvSpPr>
        <p:spPr>
          <a:xfrm>
            <a:off x="836468" y="2324101"/>
            <a:ext cx="5642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Document 1: </a:t>
            </a:r>
            <a:r>
              <a:rPr lang="en-IN" sz="2800" b="1" i="1" dirty="0">
                <a:solidFill>
                  <a:srgbClr val="004AAD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Will</a:t>
            </a:r>
            <a:r>
              <a:rPr lang="en-IN" sz="2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it </a:t>
            </a:r>
            <a:r>
              <a:rPr lang="en-IN" sz="2800" b="1" i="1" dirty="0">
                <a:solidFill>
                  <a:srgbClr val="004AAD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rain today</a:t>
            </a:r>
          </a:p>
          <a:p>
            <a:endParaRPr lang="en-IN" sz="2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IN" sz="2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Document 2: </a:t>
            </a:r>
            <a:r>
              <a:rPr lang="en-IN" sz="2800" b="1" i="1" dirty="0">
                <a:solidFill>
                  <a:srgbClr val="004AAD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Rain</a:t>
            </a:r>
            <a:r>
              <a:rPr lang="en-IN" sz="2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is </a:t>
            </a:r>
            <a:r>
              <a:rPr lang="en-IN" sz="2800" b="1" i="1" dirty="0">
                <a:solidFill>
                  <a:srgbClr val="004AAD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beautiful</a:t>
            </a:r>
          </a:p>
          <a:p>
            <a:endParaRPr lang="en-IN" sz="2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IN" sz="28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Document 3: </a:t>
            </a:r>
            <a:r>
              <a:rPr lang="en-IN" sz="2800" b="1" i="1" dirty="0">
                <a:solidFill>
                  <a:srgbClr val="004AAD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Rain</a:t>
            </a:r>
            <a:r>
              <a:rPr lang="en-IN" sz="2800" b="1" i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IN" sz="2800" b="1" i="1" dirty="0">
                <a:solidFill>
                  <a:srgbClr val="004AAD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today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1BFB7B-0D74-4E06-B51B-9146A31DEB9B}"/>
              </a:ext>
            </a:extLst>
          </p:cNvPr>
          <p:cNvGraphicFramePr>
            <a:graphicFrameLocks noGrp="1"/>
          </p:cNvGraphicFramePr>
          <p:nvPr/>
        </p:nvGraphicFramePr>
        <p:xfrm>
          <a:off x="6478888" y="2324101"/>
          <a:ext cx="10829768" cy="342900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53721">
                  <a:extLst>
                    <a:ext uri="{9D8B030D-6E8A-4147-A177-3AD203B41FA5}">
                      <a16:colId xmlns:a16="http://schemas.microsoft.com/office/drawing/2014/main" val="4043055521"/>
                    </a:ext>
                  </a:extLst>
                </a:gridCol>
                <a:gridCol w="1353721">
                  <a:extLst>
                    <a:ext uri="{9D8B030D-6E8A-4147-A177-3AD203B41FA5}">
                      <a16:colId xmlns:a16="http://schemas.microsoft.com/office/drawing/2014/main" val="437433994"/>
                    </a:ext>
                  </a:extLst>
                </a:gridCol>
                <a:gridCol w="1353721">
                  <a:extLst>
                    <a:ext uri="{9D8B030D-6E8A-4147-A177-3AD203B41FA5}">
                      <a16:colId xmlns:a16="http://schemas.microsoft.com/office/drawing/2014/main" val="1194399876"/>
                    </a:ext>
                  </a:extLst>
                </a:gridCol>
                <a:gridCol w="1353721">
                  <a:extLst>
                    <a:ext uri="{9D8B030D-6E8A-4147-A177-3AD203B41FA5}">
                      <a16:colId xmlns:a16="http://schemas.microsoft.com/office/drawing/2014/main" val="4222346024"/>
                    </a:ext>
                  </a:extLst>
                </a:gridCol>
                <a:gridCol w="1353721">
                  <a:extLst>
                    <a:ext uri="{9D8B030D-6E8A-4147-A177-3AD203B41FA5}">
                      <a16:colId xmlns:a16="http://schemas.microsoft.com/office/drawing/2014/main" val="3641658803"/>
                    </a:ext>
                  </a:extLst>
                </a:gridCol>
                <a:gridCol w="1353721">
                  <a:extLst>
                    <a:ext uri="{9D8B030D-6E8A-4147-A177-3AD203B41FA5}">
                      <a16:colId xmlns:a16="http://schemas.microsoft.com/office/drawing/2014/main" val="3032995601"/>
                    </a:ext>
                  </a:extLst>
                </a:gridCol>
                <a:gridCol w="1353721">
                  <a:extLst>
                    <a:ext uri="{9D8B030D-6E8A-4147-A177-3AD203B41FA5}">
                      <a16:colId xmlns:a16="http://schemas.microsoft.com/office/drawing/2014/main" val="1519371683"/>
                    </a:ext>
                  </a:extLst>
                </a:gridCol>
                <a:gridCol w="1353721">
                  <a:extLst>
                    <a:ext uri="{9D8B030D-6E8A-4147-A177-3AD203B41FA5}">
                      <a16:colId xmlns:a16="http://schemas.microsoft.com/office/drawing/2014/main" val="2222141653"/>
                    </a:ext>
                  </a:extLst>
                </a:gridCol>
              </a:tblGrid>
              <a:tr h="583329">
                <a:tc gridSpan="4"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TF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4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IDF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4A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TF-IDF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4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868720"/>
                  </a:ext>
                </a:extLst>
              </a:tr>
              <a:tr h="583329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406161"/>
                  </a:ext>
                </a:extLst>
              </a:tr>
              <a:tr h="58332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will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1/3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0.477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0.159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844419"/>
                  </a:ext>
                </a:extLst>
              </a:tr>
              <a:tr h="58332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1/3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31407"/>
                  </a:ext>
                </a:extLst>
              </a:tr>
              <a:tr h="58332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today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1/3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0.176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0.058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0.088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282769"/>
                  </a:ext>
                </a:extLst>
              </a:tr>
              <a:tr h="51235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beautiful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0/3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1/2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0/2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0.477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0.238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484764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2CD41796-4B0F-46AB-BA95-7EAF94CD196F}"/>
              </a:ext>
            </a:extLst>
          </p:cNvPr>
          <p:cNvGrpSpPr/>
          <p:nvPr/>
        </p:nvGrpSpPr>
        <p:grpSpPr>
          <a:xfrm>
            <a:off x="836468" y="6203438"/>
            <a:ext cx="17070532" cy="1381597"/>
            <a:chOff x="836468" y="6203438"/>
            <a:chExt cx="17070532" cy="1381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1968768-612A-4794-8641-4584BEC0FFD7}"/>
                    </a:ext>
                  </a:extLst>
                </p:cNvPr>
                <p:cNvSpPr txBox="1"/>
                <p:nvPr/>
              </p:nvSpPr>
              <p:spPr>
                <a:xfrm>
                  <a:off x="836468" y="6203438"/>
                  <a:ext cx="4660122" cy="13815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IN" sz="4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IN" sz="4400" b="0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r>
                              <a:rPr lang="en-IN" sz="4400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IN" sz="4400" b="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4400" b="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IN" sz="44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4400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IN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4400" b="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IN" sz="4400" b="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4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4400" b="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IN" sz="44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4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4400" b="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IN" sz="4400" b="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en-IN" sz="44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1968768-612A-4794-8641-4584BEC0F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68" y="6203438"/>
                  <a:ext cx="4660122" cy="13815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2773E36-3060-44E9-B4BA-5944A83D8D92}"/>
                    </a:ext>
                  </a:extLst>
                </p:cNvPr>
                <p:cNvSpPr txBox="1"/>
                <p:nvPr/>
              </p:nvSpPr>
              <p:spPr>
                <a:xfrm>
                  <a:off x="13513578" y="6555683"/>
                  <a:ext cx="4393422" cy="67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IN" sz="4400" b="0" i="1" smtClean="0">
                          <a:solidFill>
                            <a:srgbClr val="004AAD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IN" sz="4400" dirty="0">
                      <a:solidFill>
                        <a:srgbClr val="004AAD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 = 70.12</a:t>
                  </a:r>
                  <a:r>
                    <a:rPr lang="en-IN" sz="4400" dirty="0">
                      <a:solidFill>
                        <a:srgbClr val="004AAD"/>
                      </a:solidFill>
                      <a:latin typeface="Arial" panose="020B0604020202020204" pitchFamily="34" charset="0"/>
                      <a:ea typeface="Open Sans" panose="020B0604020202020204" charset="0"/>
                      <a:cs typeface="Arial" panose="020B0604020202020204" pitchFamily="34" charset="0"/>
                    </a:rPr>
                    <a:t>°</a:t>
                  </a:r>
                  <a:endParaRPr lang="en-IN" dirty="0">
                    <a:solidFill>
                      <a:srgbClr val="004AAD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2773E36-3060-44E9-B4BA-5944A83D8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3578" y="6555683"/>
                  <a:ext cx="4393422" cy="677108"/>
                </a:xfrm>
                <a:prstGeom prst="rect">
                  <a:avLst/>
                </a:prstGeom>
                <a:blipFill>
                  <a:blip r:embed="rId3"/>
                  <a:stretch>
                    <a:fillRect t="-24324" b="-5045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DF3C1D9-58EB-4A35-BE6B-095AB3906F48}"/>
                    </a:ext>
                  </a:extLst>
                </p:cNvPr>
                <p:cNvSpPr txBox="1"/>
                <p:nvPr/>
              </p:nvSpPr>
              <p:spPr>
                <a:xfrm>
                  <a:off x="6499670" y="6555683"/>
                  <a:ext cx="4393422" cy="67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func>
                        <m:funcPr>
                          <m:ctrlPr>
                            <a:rPr lang="en-IN" sz="4400" i="1" smtClean="0">
                              <a:solidFill>
                                <a:srgbClr val="004AA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sz="4400" b="0" i="1">
                              <a:solidFill>
                                <a:srgbClr val="004AAD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IN" sz="4400" b="0" i="1">
                              <a:solidFill>
                                <a:srgbClr val="004AAD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a14:m>
                  <a:r>
                    <a:rPr lang="en-IN" sz="4400" dirty="0">
                      <a:solidFill>
                        <a:srgbClr val="004AAD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= 0.34</a:t>
                  </a:r>
                  <a:endParaRPr lang="en-IN" dirty="0">
                    <a:solidFill>
                      <a:srgbClr val="004AAD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DF3C1D9-58EB-4A35-BE6B-095AB3906F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9670" y="6555683"/>
                  <a:ext cx="4393422" cy="677108"/>
                </a:xfrm>
                <a:prstGeom prst="rect">
                  <a:avLst/>
                </a:prstGeom>
                <a:blipFill>
                  <a:blip r:embed="rId4"/>
                  <a:stretch>
                    <a:fillRect t="-24324" b="-5045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5EB51A-B154-45B9-9296-C3075D046314}"/>
              </a:ext>
            </a:extLst>
          </p:cNvPr>
          <p:cNvGrpSpPr/>
          <p:nvPr/>
        </p:nvGrpSpPr>
        <p:grpSpPr>
          <a:xfrm>
            <a:off x="1028700" y="8049211"/>
            <a:ext cx="15832429" cy="1381789"/>
            <a:chOff x="1028700" y="8049211"/>
            <a:chExt cx="15832429" cy="13817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3AB6364-DDA3-40C3-AFC4-86145EEA2DEE}"/>
                    </a:ext>
                  </a:extLst>
                </p:cNvPr>
                <p:cNvSpPr txBox="1"/>
                <p:nvPr/>
              </p:nvSpPr>
              <p:spPr>
                <a:xfrm>
                  <a:off x="1028700" y="8049211"/>
                  <a:ext cx="4398832" cy="13817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IN" sz="4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4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IN" sz="4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IN" sz="44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4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IN" sz="4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4400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IN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4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IN" sz="44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4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4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IN" sz="4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4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4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IN" sz="44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en-IN" sz="44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3AB6364-DDA3-40C3-AFC4-86145EEA2D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00" y="8049211"/>
                  <a:ext cx="4398832" cy="13817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7D259C-0528-4B5C-BA83-9D4E3D0973C8}"/>
                    </a:ext>
                  </a:extLst>
                </p:cNvPr>
                <p:cNvSpPr txBox="1"/>
                <p:nvPr/>
              </p:nvSpPr>
              <p:spPr>
                <a:xfrm>
                  <a:off x="14559449" y="8355857"/>
                  <a:ext cx="2301680" cy="67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IN" sz="44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IN" sz="4400" dirty="0"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 = 90</a:t>
                  </a:r>
                  <a:r>
                    <a:rPr lang="en-IN" sz="4400" dirty="0">
                      <a:latin typeface="Arial" panose="020B0604020202020204" pitchFamily="34" charset="0"/>
                      <a:ea typeface="Open Sans" panose="020B0604020202020204" charset="0"/>
                      <a:cs typeface="Arial" panose="020B0604020202020204" pitchFamily="34" charset="0"/>
                    </a:rPr>
                    <a:t>°</a:t>
                  </a:r>
                  <a:endParaRPr lang="en-IN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7D259C-0528-4B5C-BA83-9D4E3D097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59449" y="8355857"/>
                  <a:ext cx="2301680" cy="677108"/>
                </a:xfrm>
                <a:prstGeom prst="rect">
                  <a:avLst/>
                </a:prstGeom>
                <a:blipFill>
                  <a:blip r:embed="rId6"/>
                  <a:stretch>
                    <a:fillRect t="-24324" r="-4233" b="-4955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1E3E75E-DAAA-48F2-9E2A-71F9C7EB7D3E}"/>
                    </a:ext>
                  </a:extLst>
                </p:cNvPr>
                <p:cNvSpPr txBox="1"/>
                <p:nvPr/>
              </p:nvSpPr>
              <p:spPr>
                <a:xfrm>
                  <a:off x="7545541" y="8355857"/>
                  <a:ext cx="2301680" cy="67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func>
                        <m:funcPr>
                          <m:ctrlPr>
                            <a:rPr lang="en-IN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4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sz="4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a14:m>
                  <a:r>
                    <a:rPr lang="en-IN" sz="4400" dirty="0"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= 0</a:t>
                  </a:r>
                  <a:endParaRPr lang="en-IN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1E3E75E-DAAA-48F2-9E2A-71F9C7EB7D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541" y="8355857"/>
                  <a:ext cx="2301680" cy="677108"/>
                </a:xfrm>
                <a:prstGeom prst="rect">
                  <a:avLst/>
                </a:prstGeom>
                <a:blipFill>
                  <a:blip r:embed="rId7"/>
                  <a:stretch>
                    <a:fillRect t="-24324" r="-7958" b="-4955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63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34306"/>
            <a:ext cx="10355324" cy="1112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40"/>
              </a:lnSpc>
            </a:pPr>
            <a:r>
              <a:rPr lang="en-US" sz="6800" dirty="0">
                <a:solidFill>
                  <a:srgbClr val="004AAD"/>
                </a:solidFill>
                <a:latin typeface="Open Sans Bold"/>
              </a:rPr>
              <a:t>ARCHITECTURE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1546894"/>
            <a:ext cx="4025059" cy="130665"/>
          </a:xfrm>
          <a:prstGeom prst="rect">
            <a:avLst/>
          </a:prstGeom>
          <a:solidFill>
            <a:srgbClr val="004AAD"/>
          </a:solidFill>
        </p:spPr>
      </p:sp>
      <p:grpSp>
        <p:nvGrpSpPr>
          <p:cNvPr id="4" name="Group 4"/>
          <p:cNvGrpSpPr/>
          <p:nvPr/>
        </p:nvGrpSpPr>
        <p:grpSpPr>
          <a:xfrm>
            <a:off x="1601974" y="1990595"/>
            <a:ext cx="15084053" cy="7573164"/>
            <a:chOff x="0" y="-28575"/>
            <a:chExt cx="20112070" cy="10097552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7462523" y="1585593"/>
              <a:ext cx="1404307" cy="1291963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7456364" y="7541578"/>
              <a:ext cx="1416626" cy="1291963"/>
            </a:xfrm>
            <a:prstGeom prst="rect">
              <a:avLst/>
            </a:prstGeom>
          </p:spPr>
        </p:pic>
        <p:grpSp>
          <p:nvGrpSpPr>
            <p:cNvPr id="7" name="Group 7"/>
            <p:cNvGrpSpPr/>
            <p:nvPr/>
          </p:nvGrpSpPr>
          <p:grpSpPr>
            <a:xfrm>
              <a:off x="9095947" y="7563264"/>
              <a:ext cx="1491713" cy="1291963"/>
              <a:chOff x="0" y="0"/>
              <a:chExt cx="6202680" cy="53721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9403766" y="7904824"/>
              <a:ext cx="876074" cy="578803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729131" y="1537331"/>
              <a:ext cx="1503164" cy="1370885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3758356" y="7563264"/>
              <a:ext cx="1418365" cy="1293549"/>
            </a:xfrm>
            <a:prstGeom prst="rect">
              <a:avLst/>
            </a:prstGeom>
          </p:spPr>
        </p:pic>
        <p:sp>
          <p:nvSpPr>
            <p:cNvPr id="12" name="TextBox 12"/>
            <p:cNvSpPr txBox="1"/>
            <p:nvPr/>
          </p:nvSpPr>
          <p:spPr>
            <a:xfrm>
              <a:off x="3317598" y="9062233"/>
              <a:ext cx="2299882" cy="10067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Bot</a:t>
              </a:r>
            </a:p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Actions</a:t>
              </a:r>
            </a:p>
          </p:txBody>
        </p: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9045691" y="1613669"/>
              <a:ext cx="1303297" cy="1261923"/>
            </a:xfrm>
            <a:prstGeom prst="rect">
              <a:avLst/>
            </a:prstGeom>
          </p:spPr>
        </p:pic>
        <p:grpSp>
          <p:nvGrpSpPr>
            <p:cNvPr id="14" name="Group 14"/>
            <p:cNvGrpSpPr/>
            <p:nvPr/>
          </p:nvGrpSpPr>
          <p:grpSpPr>
            <a:xfrm rot="8693966">
              <a:off x="10018504" y="1400231"/>
              <a:ext cx="1567891" cy="268647"/>
              <a:chOff x="0" y="0"/>
              <a:chExt cx="3335415" cy="5715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255270"/>
                <a:ext cx="3335415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3335415" h="69850">
                    <a:moveTo>
                      <a:pt x="304458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3335415" y="69850"/>
                    </a:lnTo>
                    <a:lnTo>
                      <a:pt x="3335415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7813017" y="596847"/>
              <a:ext cx="589827" cy="510845"/>
              <a:chOff x="0" y="0"/>
              <a:chExt cx="6202680" cy="53721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7998856" y="481454"/>
              <a:ext cx="218150" cy="6262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FFFFFF"/>
                  </a:solidFill>
                  <a:latin typeface="Open Sans Extra Bold"/>
                </a:rPr>
                <a:t>t</a:t>
              </a:r>
            </a:p>
          </p:txBody>
        </p:sp>
        <p:grpSp>
          <p:nvGrpSpPr>
            <p:cNvPr id="19" name="Group 19"/>
            <p:cNvGrpSpPr/>
            <p:nvPr/>
          </p:nvGrpSpPr>
          <p:grpSpPr>
            <a:xfrm rot="-5400000">
              <a:off x="9412479" y="1295088"/>
              <a:ext cx="571376" cy="268647"/>
              <a:chOff x="0" y="0"/>
              <a:chExt cx="1215502" cy="5715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255270"/>
                <a:ext cx="121550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215502" h="69850">
                    <a:moveTo>
                      <a:pt x="924673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215502" y="69850"/>
                    </a:lnTo>
                    <a:lnTo>
                      <a:pt x="1215502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9401813" y="638849"/>
              <a:ext cx="602582" cy="521892"/>
              <a:chOff x="0" y="0"/>
              <a:chExt cx="6202680" cy="53721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 rot="2387864">
              <a:off x="7911157" y="1401481"/>
              <a:ext cx="1499202" cy="268647"/>
              <a:chOff x="0" y="0"/>
              <a:chExt cx="3189292" cy="5715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255270"/>
                <a:ext cx="318929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3189292" h="69850">
                    <a:moveTo>
                      <a:pt x="289846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3189292" y="69850"/>
                    </a:lnTo>
                    <a:lnTo>
                      <a:pt x="3189292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11058784" y="627964"/>
              <a:ext cx="602582" cy="521892"/>
              <a:chOff x="0" y="0"/>
              <a:chExt cx="6202680" cy="53721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sp>
          <p:nvSpPr>
            <p:cNvPr id="27" name="TextBox 27"/>
            <p:cNvSpPr txBox="1"/>
            <p:nvPr/>
          </p:nvSpPr>
          <p:spPr>
            <a:xfrm>
              <a:off x="8188131" y="3130028"/>
              <a:ext cx="3029945" cy="10066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Data</a:t>
              </a:r>
            </a:p>
            <a:p>
              <a:pPr algn="ctr"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Pre-processing</a:t>
              </a:r>
            </a:p>
          </p:txBody>
        </p: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13339264" y="4365799"/>
              <a:ext cx="1371655" cy="1261923"/>
            </a:xfrm>
            <a:prstGeom prst="rect">
              <a:avLst/>
            </a:prstGeom>
          </p:spPr>
        </p:pic>
        <p:grpSp>
          <p:nvGrpSpPr>
            <p:cNvPr id="29" name="Group 29"/>
            <p:cNvGrpSpPr/>
            <p:nvPr/>
          </p:nvGrpSpPr>
          <p:grpSpPr>
            <a:xfrm rot="8427810">
              <a:off x="2597586" y="8673814"/>
              <a:ext cx="1602706" cy="405117"/>
              <a:chOff x="0" y="0"/>
              <a:chExt cx="2260942" cy="5715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255270"/>
                <a:ext cx="226094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260942" h="69850">
                    <a:moveTo>
                      <a:pt x="197011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260942" y="69850"/>
                    </a:lnTo>
                    <a:lnTo>
                      <a:pt x="2260942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2651978" y="8035374"/>
              <a:ext cx="1218545" cy="405117"/>
              <a:chOff x="0" y="0"/>
              <a:chExt cx="1719005" cy="5715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255270"/>
                <a:ext cx="1719005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719005" h="69850">
                    <a:moveTo>
                      <a:pt x="142817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719005" y="69850"/>
                    </a:lnTo>
                    <a:lnTo>
                      <a:pt x="1719005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 rot="-8399917">
              <a:off x="2466824" y="7309173"/>
              <a:ext cx="1764250" cy="405117"/>
              <a:chOff x="0" y="0"/>
              <a:chExt cx="2488832" cy="5715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255270"/>
                <a:ext cx="248883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488832" h="69850">
                    <a:moveTo>
                      <a:pt x="219800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488832" y="69850"/>
                    </a:lnTo>
                    <a:lnTo>
                      <a:pt x="2488832" y="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pic>
          <p:nvPicPr>
            <p:cNvPr id="35" name="Picture 35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>
            <a:xfrm>
              <a:off x="2076702" y="7976986"/>
              <a:ext cx="572250" cy="521892"/>
            </a:xfrm>
            <a:prstGeom prst="rect">
              <a:avLst/>
            </a:prstGeom>
          </p:spPr>
        </p:pic>
        <p:pic>
          <p:nvPicPr>
            <p:cNvPr id="36" name="Picture 36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2260085" y="9100333"/>
              <a:ext cx="543638" cy="521892"/>
            </a:xfrm>
            <a:prstGeom prst="rect">
              <a:avLst/>
            </a:prstGeom>
          </p:spPr>
        </p:pic>
        <p:pic>
          <p:nvPicPr>
            <p:cNvPr id="37" name="Picture 37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>
            <a:xfrm>
              <a:off x="2231473" y="6789531"/>
              <a:ext cx="572250" cy="521892"/>
            </a:xfrm>
            <a:prstGeom prst="rect">
              <a:avLst/>
            </a:prstGeom>
          </p:spPr>
        </p:pic>
        <p:pic>
          <p:nvPicPr>
            <p:cNvPr id="38" name="Picture 38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3713847" y="1535804"/>
              <a:ext cx="1558379" cy="1364925"/>
            </a:xfrm>
            <a:prstGeom prst="rect">
              <a:avLst/>
            </a:prstGeom>
          </p:spPr>
        </p:pic>
        <p:grpSp>
          <p:nvGrpSpPr>
            <p:cNvPr id="39" name="Group 39"/>
            <p:cNvGrpSpPr/>
            <p:nvPr/>
          </p:nvGrpSpPr>
          <p:grpSpPr>
            <a:xfrm>
              <a:off x="5176721" y="2039338"/>
              <a:ext cx="3868970" cy="425521"/>
              <a:chOff x="0" y="0"/>
              <a:chExt cx="4618894" cy="5080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215900"/>
                <a:ext cx="432298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4322984" h="76200">
                    <a:moveTo>
                      <a:pt x="0" y="0"/>
                    </a:moveTo>
                    <a:lnTo>
                      <a:pt x="4322984" y="0"/>
                    </a:lnTo>
                    <a:lnTo>
                      <a:pt x="432298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4244244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42" name="Group 42"/>
            <p:cNvGrpSpPr/>
            <p:nvPr/>
          </p:nvGrpSpPr>
          <p:grpSpPr>
            <a:xfrm rot="-10800000">
              <a:off x="10587660" y="8014970"/>
              <a:ext cx="6874863" cy="425521"/>
              <a:chOff x="0" y="0"/>
              <a:chExt cx="8207421" cy="5080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215900"/>
                <a:ext cx="7911511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911511" h="76200">
                    <a:moveTo>
                      <a:pt x="0" y="0"/>
                    </a:moveTo>
                    <a:lnTo>
                      <a:pt x="7911511" y="0"/>
                    </a:lnTo>
                    <a:lnTo>
                      <a:pt x="7911511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7832771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 rot="-10800000">
              <a:off x="5143837" y="7981465"/>
              <a:ext cx="4018562" cy="425521"/>
              <a:chOff x="0" y="0"/>
              <a:chExt cx="4797481" cy="5080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215900"/>
                <a:ext cx="4501571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4501571" h="76200">
                    <a:moveTo>
                      <a:pt x="0" y="0"/>
                    </a:moveTo>
                    <a:lnTo>
                      <a:pt x="4501571" y="0"/>
                    </a:lnTo>
                    <a:lnTo>
                      <a:pt x="4501571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4422831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48" name="Group 48"/>
            <p:cNvGrpSpPr/>
            <p:nvPr/>
          </p:nvGrpSpPr>
          <p:grpSpPr>
            <a:xfrm>
              <a:off x="10083831" y="2060883"/>
              <a:ext cx="7372532" cy="425521"/>
              <a:chOff x="0" y="0"/>
              <a:chExt cx="8801553" cy="508000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0" y="215900"/>
                <a:ext cx="8505644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8505644" h="76200">
                    <a:moveTo>
                      <a:pt x="0" y="0"/>
                    </a:moveTo>
                    <a:lnTo>
                      <a:pt x="8505644" y="0"/>
                    </a:lnTo>
                    <a:lnTo>
                      <a:pt x="8505644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50" name="Freeform 50"/>
              <p:cNvSpPr/>
              <p:nvPr/>
            </p:nvSpPr>
            <p:spPr>
              <a:xfrm>
                <a:off x="8426903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 rot="5400000">
              <a:off x="15804944" y="4940091"/>
              <a:ext cx="4777452" cy="425521"/>
              <a:chOff x="0" y="0"/>
              <a:chExt cx="5703468" cy="508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215900"/>
                <a:ext cx="5407558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5407558" h="76200">
                    <a:moveTo>
                      <a:pt x="0" y="0"/>
                    </a:moveTo>
                    <a:lnTo>
                      <a:pt x="5407558" y="0"/>
                    </a:lnTo>
                    <a:lnTo>
                      <a:pt x="5407558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53" name="Freeform 53"/>
              <p:cNvSpPr/>
              <p:nvPr/>
            </p:nvSpPr>
            <p:spPr>
              <a:xfrm>
                <a:off x="5328818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54" name="Group 54"/>
            <p:cNvGrpSpPr/>
            <p:nvPr/>
          </p:nvGrpSpPr>
          <p:grpSpPr>
            <a:xfrm rot="2017051">
              <a:off x="14026359" y="6400559"/>
              <a:ext cx="4025412" cy="425521"/>
              <a:chOff x="0" y="0"/>
              <a:chExt cx="4805659" cy="5080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215900"/>
                <a:ext cx="4509749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4509749" h="76200">
                    <a:moveTo>
                      <a:pt x="0" y="0"/>
                    </a:moveTo>
                    <a:lnTo>
                      <a:pt x="4509749" y="0"/>
                    </a:lnTo>
                    <a:lnTo>
                      <a:pt x="4509749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56" name="Freeform 56"/>
              <p:cNvSpPr/>
              <p:nvPr/>
            </p:nvSpPr>
            <p:spPr>
              <a:xfrm>
                <a:off x="4431009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 rot="-2007809">
              <a:off x="14238746" y="3435318"/>
              <a:ext cx="3696542" cy="434208"/>
              <a:chOff x="0" y="0"/>
              <a:chExt cx="4368003" cy="51308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4368003" cy="513080"/>
              </a:xfrm>
              <a:custGeom>
                <a:avLst/>
                <a:gdLst/>
                <a:ahLst/>
                <a:cxnLst/>
                <a:rect l="l" t="t" r="r" b="b"/>
                <a:pathLst>
                  <a:path w="4368003" h="513080">
                    <a:moveTo>
                      <a:pt x="4368003" y="261620"/>
                    </a:moveTo>
                    <a:lnTo>
                      <a:pt x="3993353" y="8890"/>
                    </a:lnTo>
                    <a:lnTo>
                      <a:pt x="3993353" y="223520"/>
                    </a:lnTo>
                    <a:lnTo>
                      <a:pt x="374650" y="223520"/>
                    </a:lnTo>
                    <a:lnTo>
                      <a:pt x="374650" y="0"/>
                    </a:lnTo>
                    <a:lnTo>
                      <a:pt x="0" y="252730"/>
                    </a:lnTo>
                    <a:lnTo>
                      <a:pt x="374650" y="504190"/>
                    </a:lnTo>
                    <a:lnTo>
                      <a:pt x="374650" y="299720"/>
                    </a:lnTo>
                    <a:lnTo>
                      <a:pt x="3993353" y="299720"/>
                    </a:lnTo>
                    <a:lnTo>
                      <a:pt x="3993353" y="51308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sp>
          <p:nvSpPr>
            <p:cNvPr id="59" name="TextBox 59"/>
            <p:cNvSpPr txBox="1"/>
            <p:nvPr/>
          </p:nvSpPr>
          <p:spPr>
            <a:xfrm>
              <a:off x="12921020" y="5919303"/>
              <a:ext cx="2208144" cy="10067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Inference</a:t>
              </a:r>
            </a:p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Data</a:t>
              </a:r>
            </a:p>
          </p:txBody>
        </p:sp>
        <p:sp>
          <p:nvSpPr>
            <p:cNvPr id="60" name="TextBox 60"/>
            <p:cNvSpPr txBox="1"/>
            <p:nvPr/>
          </p:nvSpPr>
          <p:spPr>
            <a:xfrm>
              <a:off x="7153691" y="-28575"/>
              <a:ext cx="1810628" cy="353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Tokenization</a:t>
              </a:r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16735682" y="8965904"/>
              <a:ext cx="2915978" cy="10067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Cosine Similarity</a:t>
              </a:r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8766570" y="8965904"/>
              <a:ext cx="2150464" cy="1024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 dirty="0">
                  <a:solidFill>
                    <a:srgbClr val="000000"/>
                  </a:solidFill>
                  <a:latin typeface="Open Sans Bold"/>
                </a:rPr>
                <a:t>Response Function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0" y="785048"/>
              <a:ext cx="2961426" cy="485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User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9065914" y="-28575"/>
              <a:ext cx="1472820" cy="353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Stemming</a:t>
              </a:r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10708450" y="-17689"/>
              <a:ext cx="1544066" cy="353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Stopwords</a:t>
              </a:r>
            </a:p>
          </p:txBody>
        </p:sp>
        <p:sp>
          <p:nvSpPr>
            <p:cNvPr id="66" name="TextBox 66"/>
            <p:cNvSpPr txBox="1"/>
            <p:nvPr/>
          </p:nvSpPr>
          <p:spPr>
            <a:xfrm>
              <a:off x="9573938" y="492340"/>
              <a:ext cx="258330" cy="638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05"/>
                </a:lnSpc>
              </a:pPr>
              <a:r>
                <a:rPr lang="en-US" sz="2861">
                  <a:solidFill>
                    <a:srgbClr val="FFFFFF"/>
                  </a:solidFill>
                  <a:latin typeface="Open Sans Extra Bold"/>
                </a:rPr>
                <a:t>s</a:t>
              </a:r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11230910" y="481454"/>
              <a:ext cx="258330" cy="638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05"/>
                </a:lnSpc>
              </a:pPr>
              <a:r>
                <a:rPr lang="en-US" sz="2861">
                  <a:solidFill>
                    <a:srgbClr val="FFFFFF"/>
                  </a:solidFill>
                  <a:latin typeface="Open Sans Extra Bold"/>
                </a:rPr>
                <a:t>s</a:t>
              </a:r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16700792" y="785048"/>
              <a:ext cx="3411278" cy="485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Tfidfvectorizer()</a:t>
              </a:r>
            </a:p>
          </p:txBody>
        </p:sp>
        <p:sp>
          <p:nvSpPr>
            <p:cNvPr id="69" name="TextBox 69"/>
            <p:cNvSpPr txBox="1"/>
            <p:nvPr/>
          </p:nvSpPr>
          <p:spPr>
            <a:xfrm>
              <a:off x="528516" y="6545237"/>
              <a:ext cx="1548185" cy="733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List inventory</a:t>
              </a:r>
            </a:p>
          </p:txBody>
        </p:sp>
        <p:sp>
          <p:nvSpPr>
            <p:cNvPr id="70" name="TextBox 70"/>
            <p:cNvSpPr txBox="1"/>
            <p:nvPr/>
          </p:nvSpPr>
          <p:spPr>
            <a:xfrm>
              <a:off x="528516" y="7793072"/>
              <a:ext cx="1548185" cy="733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Product</a:t>
              </a:r>
            </a:p>
            <a:p>
              <a:pPr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Description</a:t>
              </a:r>
            </a:p>
          </p:txBody>
        </p:sp>
        <p:sp>
          <p:nvSpPr>
            <p:cNvPr id="71" name="TextBox 71"/>
            <p:cNvSpPr txBox="1"/>
            <p:nvPr/>
          </p:nvSpPr>
          <p:spPr>
            <a:xfrm>
              <a:off x="528516" y="9068264"/>
              <a:ext cx="1548185" cy="733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Open Sans"/>
                </a:rPr>
                <a:t>Order Product</a:t>
              </a:r>
            </a:p>
          </p:txBody>
        </p:sp>
        <p:grpSp>
          <p:nvGrpSpPr>
            <p:cNvPr id="72" name="Group 72"/>
            <p:cNvGrpSpPr/>
            <p:nvPr/>
          </p:nvGrpSpPr>
          <p:grpSpPr>
            <a:xfrm rot="-8692704">
              <a:off x="9864268" y="3414053"/>
              <a:ext cx="3956981" cy="488967"/>
              <a:chOff x="0" y="0"/>
              <a:chExt cx="4152113" cy="513080"/>
            </a:xfrm>
          </p:grpSpPr>
          <p:sp>
            <p:nvSpPr>
              <p:cNvPr id="73" name="Freeform 73"/>
              <p:cNvSpPr/>
              <p:nvPr/>
            </p:nvSpPr>
            <p:spPr>
              <a:xfrm>
                <a:off x="0" y="0"/>
                <a:ext cx="4152113" cy="513080"/>
              </a:xfrm>
              <a:custGeom>
                <a:avLst/>
                <a:gdLst/>
                <a:ahLst/>
                <a:cxnLst/>
                <a:rect l="l" t="t" r="r" b="b"/>
                <a:pathLst>
                  <a:path w="4152113" h="513080">
                    <a:moveTo>
                      <a:pt x="4152113" y="261620"/>
                    </a:moveTo>
                    <a:lnTo>
                      <a:pt x="3777463" y="8890"/>
                    </a:lnTo>
                    <a:lnTo>
                      <a:pt x="3777463" y="223520"/>
                    </a:lnTo>
                    <a:lnTo>
                      <a:pt x="374650" y="223520"/>
                    </a:lnTo>
                    <a:lnTo>
                      <a:pt x="374650" y="0"/>
                    </a:lnTo>
                    <a:lnTo>
                      <a:pt x="0" y="252730"/>
                    </a:lnTo>
                    <a:lnTo>
                      <a:pt x="374650" y="504190"/>
                    </a:lnTo>
                    <a:lnTo>
                      <a:pt x="374650" y="299720"/>
                    </a:lnTo>
                    <a:lnTo>
                      <a:pt x="3777463" y="299720"/>
                    </a:lnTo>
                    <a:lnTo>
                      <a:pt x="3777463" y="51308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sp>
          <p:nvSpPr>
            <p:cNvPr id="74" name="TextBox 74"/>
            <p:cNvSpPr txBox="1"/>
            <p:nvPr/>
          </p:nvSpPr>
          <p:spPr>
            <a:xfrm>
              <a:off x="3012323" y="785048"/>
              <a:ext cx="2961426" cy="485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Open Sans Bold"/>
                </a:rPr>
                <a:t>Chatbot UI</a:t>
              </a:r>
            </a:p>
          </p:txBody>
        </p:sp>
        <p:grpSp>
          <p:nvGrpSpPr>
            <p:cNvPr id="75" name="Group 75"/>
            <p:cNvGrpSpPr/>
            <p:nvPr/>
          </p:nvGrpSpPr>
          <p:grpSpPr>
            <a:xfrm>
              <a:off x="2231473" y="1975891"/>
              <a:ext cx="1482374" cy="488967"/>
              <a:chOff x="0" y="0"/>
              <a:chExt cx="1555475" cy="51308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0" y="0"/>
                <a:ext cx="1555475" cy="513080"/>
              </a:xfrm>
              <a:custGeom>
                <a:avLst/>
                <a:gdLst/>
                <a:ahLst/>
                <a:cxnLst/>
                <a:rect l="l" t="t" r="r" b="b"/>
                <a:pathLst>
                  <a:path w="1555475" h="513080">
                    <a:moveTo>
                      <a:pt x="1555475" y="261620"/>
                    </a:moveTo>
                    <a:lnTo>
                      <a:pt x="1180825" y="8890"/>
                    </a:lnTo>
                    <a:lnTo>
                      <a:pt x="1180825" y="223520"/>
                    </a:lnTo>
                    <a:lnTo>
                      <a:pt x="374650" y="223520"/>
                    </a:lnTo>
                    <a:lnTo>
                      <a:pt x="374650" y="0"/>
                    </a:lnTo>
                    <a:lnTo>
                      <a:pt x="0" y="252730"/>
                    </a:lnTo>
                    <a:lnTo>
                      <a:pt x="374650" y="504190"/>
                    </a:lnTo>
                    <a:lnTo>
                      <a:pt x="374650" y="299720"/>
                    </a:lnTo>
                    <a:lnTo>
                      <a:pt x="1180825" y="299720"/>
                    </a:lnTo>
                    <a:lnTo>
                      <a:pt x="1180825" y="51308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 rot="-5400000">
              <a:off x="2165512" y="5022979"/>
              <a:ext cx="4655048" cy="425521"/>
              <a:chOff x="0" y="0"/>
              <a:chExt cx="5557338" cy="50800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215900"/>
                <a:ext cx="5261428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5261428" h="76200">
                    <a:moveTo>
                      <a:pt x="0" y="0"/>
                    </a:moveTo>
                    <a:lnTo>
                      <a:pt x="5261428" y="0"/>
                    </a:lnTo>
                    <a:lnTo>
                      <a:pt x="5261428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  <p:sp>
            <p:nvSpPr>
              <p:cNvPr id="79" name="Freeform 79"/>
              <p:cNvSpPr/>
              <p:nvPr/>
            </p:nvSpPr>
            <p:spPr>
              <a:xfrm>
                <a:off x="5182688" y="1270"/>
                <a:ext cx="374650" cy="50546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546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4A7"/>
              </a:solidFill>
            </p:spPr>
          </p:sp>
        </p:grpSp>
      </p:grpSp>
    </p:spTree>
    <p:extLst>
      <p:ext uri="{BB962C8B-B14F-4D97-AF65-F5344CB8AC3E}">
        <p14:creationId xmlns:p14="http://schemas.microsoft.com/office/powerpoint/2010/main" val="255230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52500"/>
            <a:ext cx="9092718" cy="1112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40"/>
              </a:lnSpc>
            </a:pPr>
            <a:r>
              <a:rPr lang="en-US" sz="6800">
                <a:solidFill>
                  <a:srgbClr val="004AAD"/>
                </a:solidFill>
                <a:latin typeface="Open Sans Bold"/>
              </a:rPr>
              <a:t>CHALLENGES FACED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375815"/>
            <a:ext cx="16230600" cy="3036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0" lvl="1" indent="-280670">
              <a:lnSpc>
                <a:spcPts val="4759"/>
              </a:lnSpc>
              <a:buFont typeface="Arial"/>
              <a:buChar char="•"/>
            </a:pPr>
            <a:r>
              <a:rPr lang="en-US" sz="3400" dirty="0">
                <a:solidFill>
                  <a:srgbClr val="171717"/>
                </a:solidFill>
                <a:latin typeface="Open Sans"/>
              </a:rPr>
              <a:t>Conversation with the chatbot was initially instructive due to issues with  static matching</a:t>
            </a:r>
          </a:p>
          <a:p>
            <a:pPr>
              <a:lnSpc>
                <a:spcPts val="4759"/>
              </a:lnSpc>
            </a:pPr>
            <a:endParaRPr lang="en-US" sz="3400" dirty="0">
              <a:solidFill>
                <a:srgbClr val="171717"/>
              </a:solidFill>
              <a:latin typeface="Open Sans"/>
            </a:endParaRPr>
          </a:p>
          <a:p>
            <a:pPr marL="561340" lvl="1" indent="-280670">
              <a:lnSpc>
                <a:spcPts val="4759"/>
              </a:lnSpc>
              <a:buFont typeface="Arial"/>
              <a:buChar char="•"/>
            </a:pPr>
            <a:r>
              <a:rPr lang="en-US" sz="3400" dirty="0">
                <a:solidFill>
                  <a:srgbClr val="171717"/>
                </a:solidFill>
                <a:latin typeface="Open Sans"/>
              </a:rPr>
              <a:t>Getting a dialog dataset to aid with detecting the similarity between test data and inference data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2263469"/>
            <a:ext cx="4025059" cy="130665"/>
          </a:xfrm>
          <a:prstGeom prst="rect">
            <a:avLst/>
          </a:prstGeom>
          <a:solidFill>
            <a:srgbClr val="004AAD"/>
          </a:solid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52500"/>
            <a:ext cx="12864618" cy="1112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40"/>
              </a:lnSpc>
            </a:pPr>
            <a:r>
              <a:rPr lang="en-US" sz="6800">
                <a:solidFill>
                  <a:srgbClr val="004AAD"/>
                </a:solidFill>
                <a:latin typeface="Open Sans Bold"/>
              </a:rPr>
              <a:t>POTENTIAL 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306578"/>
            <a:ext cx="16230600" cy="3651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0" lvl="1" indent="-280670">
              <a:lnSpc>
                <a:spcPts val="4759"/>
              </a:lnSpc>
              <a:buFont typeface="Arial"/>
              <a:buChar char="•"/>
            </a:pPr>
            <a:r>
              <a:rPr lang="en-US" sz="3400" dirty="0">
                <a:solidFill>
                  <a:srgbClr val="171717"/>
                </a:solidFill>
                <a:latin typeface="Open Sans"/>
              </a:rPr>
              <a:t>An integrated web application</a:t>
            </a:r>
          </a:p>
          <a:p>
            <a:pPr>
              <a:lnSpc>
                <a:spcPts val="4759"/>
              </a:lnSpc>
            </a:pPr>
            <a:endParaRPr lang="en-US" sz="3400" dirty="0">
              <a:solidFill>
                <a:srgbClr val="171717"/>
              </a:solidFill>
              <a:latin typeface="Open Sans"/>
            </a:endParaRPr>
          </a:p>
          <a:p>
            <a:pPr marL="561340" lvl="1" indent="-280670">
              <a:lnSpc>
                <a:spcPts val="4759"/>
              </a:lnSpc>
              <a:buFont typeface="Arial"/>
              <a:buChar char="•"/>
            </a:pPr>
            <a:r>
              <a:rPr lang="en-US" sz="3400" dirty="0">
                <a:solidFill>
                  <a:srgbClr val="171717"/>
                </a:solidFill>
                <a:latin typeface="Open Sans"/>
              </a:rPr>
              <a:t>Enhancing the chatbot for better context parsing</a:t>
            </a:r>
          </a:p>
          <a:p>
            <a:pPr>
              <a:lnSpc>
                <a:spcPts val="4759"/>
              </a:lnSpc>
            </a:pPr>
            <a:endParaRPr lang="en-US" sz="3400" dirty="0">
              <a:solidFill>
                <a:srgbClr val="171717"/>
              </a:solidFill>
              <a:latin typeface="Open Sans"/>
            </a:endParaRPr>
          </a:p>
          <a:p>
            <a:pPr marL="561340" lvl="1" indent="-280670">
              <a:lnSpc>
                <a:spcPts val="4759"/>
              </a:lnSpc>
              <a:buFont typeface="Arial"/>
              <a:buChar char="•"/>
            </a:pPr>
            <a:r>
              <a:rPr lang="en-US" sz="3400" dirty="0">
                <a:solidFill>
                  <a:srgbClr val="171717"/>
                </a:solidFill>
                <a:latin typeface="Open Sans"/>
              </a:rPr>
              <a:t>Notifying users about product availability and price drops through email or SMS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2263469"/>
            <a:ext cx="4025059" cy="130665"/>
          </a:xfrm>
          <a:prstGeom prst="rect">
            <a:avLst/>
          </a:prstGeom>
          <a:solidFill>
            <a:srgbClr val="004AAD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410</Words>
  <Application>Microsoft Office PowerPoint</Application>
  <PresentationFormat>Custom</PresentationFormat>
  <Paragraphs>194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Open Sans</vt:lpstr>
      <vt:lpstr>Cambria Math</vt:lpstr>
      <vt:lpstr>Open Sans Bold</vt:lpstr>
      <vt:lpstr>Open Sans Italics</vt:lpstr>
      <vt:lpstr>Arial</vt:lpstr>
      <vt:lpstr>Open Sans Extra Bold</vt:lpstr>
      <vt:lpstr>Calibri</vt:lpstr>
      <vt:lpstr>Lemon Tuesday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Assistant</dc:title>
  <cp:lastModifiedBy>Ashwin Venkatakrishnan</cp:lastModifiedBy>
  <cp:revision>24</cp:revision>
  <dcterms:created xsi:type="dcterms:W3CDTF">2006-08-16T00:00:00Z</dcterms:created>
  <dcterms:modified xsi:type="dcterms:W3CDTF">2020-05-04T12:26:34Z</dcterms:modified>
  <dc:identifier>DAD6AbT1TsQ</dc:identifier>
</cp:coreProperties>
</file>