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34587" autoAdjust="0"/>
    <p:restoredTop sz="86364" autoAdjust="0"/>
  </p:normalViewPr>
  <p:slideViewPr>
    <p:cSldViewPr snapToGrid="0">
      <p:cViewPr varScale="1">
        <p:scale>
          <a:sx n="85" d="100"/>
          <a:sy n="85" d="100"/>
        </p:scale>
        <p:origin x="9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55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shwin\Desktop\Projects\Excel%20Project\Data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shwin\Desktop\Projects\Excel%20Project\Data_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shwin\Desktop\Projects\Excel%20Project\Data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shwin\Desktop\Projects\Excel%20Project\Data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[Data_Analysis.xlsx]Order status!PivotTable3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Order</a:t>
            </a:r>
            <a:r>
              <a:rPr lang="en-US" sz="1800" b="1" baseline="0" dirty="0"/>
              <a:t> Status</a:t>
            </a:r>
            <a:endParaRPr lang="en-US" sz="1800" b="1" dirty="0"/>
          </a:p>
        </c:rich>
      </c:tx>
      <c:layout>
        <c:manualLayout>
          <c:xMode val="edge"/>
          <c:yMode val="edge"/>
          <c:x val="0.3901146875911034"/>
          <c:y val="5.6061420362434874E-2"/>
        </c:manualLayout>
      </c:layout>
      <c:overlay val="0"/>
      <c:spPr>
        <a:solidFill>
          <a:sysClr val="window" lastClr="FFFFFF">
            <a:lumMod val="85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4238838636744447"/>
          <c:y val="0.24178005900181604"/>
          <c:w val="0.71192326814579732"/>
          <c:h val="0.70322666785590748"/>
        </c:manualLayout>
      </c:layout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  <a:effectLst>
              <a:softEdge rad="38100"/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softEdge rad="38100"/>
              </a:effectLst>
            </c:spPr>
            <c:extLst>
              <c:ext xmlns:c16="http://schemas.microsoft.com/office/drawing/2014/chart" uri="{C3380CC4-5D6E-409C-BE32-E72D297353CC}">
                <c16:uniqueId val="{00000001-49D7-4C09-9C3D-7174DAFFBC09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 w="19050"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49D7-4C09-9C3D-7174DAFFBC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softEdge rad="38100"/>
              </a:effectLst>
            </c:spPr>
            <c:extLst>
              <c:ext xmlns:c16="http://schemas.microsoft.com/office/drawing/2014/chart" uri="{C3380CC4-5D6E-409C-BE32-E72D297353CC}">
                <c16:uniqueId val="{00000005-49D7-4C09-9C3D-7174DAFFBC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softEdge rad="38100"/>
              </a:effectLst>
            </c:spPr>
            <c:extLst>
              <c:ext xmlns:c16="http://schemas.microsoft.com/office/drawing/2014/chart" uri="{C3380CC4-5D6E-409C-BE32-E72D297353CC}">
                <c16:uniqueId val="{00000007-49D7-4C09-9C3D-7174DAFFBC09}"/>
              </c:ext>
            </c:extLst>
          </c:dPt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D7-4C09-9C3D-7174DAFFB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60923966294168"/>
          <c:y val="0.3342816689087556"/>
          <c:w val="0.32739975809977806"/>
          <c:h val="0.37125416324941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[Data_Analysis.xlsx]sales of top 10 states!PivotTable4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Top</a:t>
            </a:r>
            <a:r>
              <a:rPr lang="en-US" sz="1800" b="1" baseline="0" dirty="0"/>
              <a:t> 10 States Sale</a:t>
            </a:r>
            <a:endParaRPr lang="en-US" sz="1800" b="1" dirty="0"/>
          </a:p>
        </c:rich>
      </c:tx>
      <c:layout>
        <c:manualLayout>
          <c:xMode val="edge"/>
          <c:yMode val="edge"/>
          <c:x val="0.14521815126863619"/>
          <c:y val="4.0557506077113564E-3"/>
        </c:manualLayout>
      </c:layout>
      <c:overlay val="0"/>
      <c:spPr>
        <a:solidFill>
          <a:sysClr val="window" lastClr="FFFFFF">
            <a:lumMod val="85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540025937485265"/>
          <c:y val="0.14891247304531691"/>
          <c:w val="0.74799832738426497"/>
          <c:h val="0.7776672270445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of top 10 states'!$B$3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softEdge rad="12700"/>
            </a:effectLst>
          </c:spPr>
          <c:invertIfNegative val="0"/>
          <c:dLbls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of top 10 states'!$A$4:$A$13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  <c:pt idx="5">
                  <c:v>DELHI</c:v>
                </c:pt>
                <c:pt idx="6">
                  <c:v>KERALA</c:v>
                </c:pt>
                <c:pt idx="7">
                  <c:v>WEST BENGAL</c:v>
                </c:pt>
                <c:pt idx="8">
                  <c:v>ANDHRA PRADESH</c:v>
                </c:pt>
                <c:pt idx="9">
                  <c:v>HARYANA</c:v>
                </c:pt>
              </c:strCache>
            </c:strRef>
          </c:cat>
          <c:val>
            <c:numRef>
              <c:f>'sales of top 10 states'!$B$4:$B$13</c:f>
              <c:numCache>
                <c:formatCode>General</c:formatCode>
                <c:ptCount val="10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  <c:pt idx="5">
                  <c:v>1266328</c:v>
                </c:pt>
                <c:pt idx="6">
                  <c:v>1008940</c:v>
                </c:pt>
                <c:pt idx="7">
                  <c:v>922444</c:v>
                </c:pt>
                <c:pt idx="8">
                  <c:v>918499</c:v>
                </c:pt>
                <c:pt idx="9">
                  <c:v>813320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8-4FD9-B0FB-4D1D27DF07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3289264"/>
        <c:axId val="563290928"/>
      </c:barChart>
      <c:catAx>
        <c:axId val="56328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90928"/>
        <c:crosses val="autoZero"/>
        <c:auto val="1"/>
        <c:lblAlgn val="ctr"/>
        <c:lblOffset val="100"/>
        <c:noMultiLvlLbl val="0"/>
      </c:catAx>
      <c:valAx>
        <c:axId val="56329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8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[Data_Analysis.xlsx]Order vs Sales!PivotTable1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Order</a:t>
            </a:r>
            <a:r>
              <a:rPr lang="en-IN" sz="1800" b="1" baseline="0" dirty="0"/>
              <a:t> vs Sales</a:t>
            </a:r>
            <a:endParaRPr lang="en-IN" sz="1800" b="1" dirty="0"/>
          </a:p>
        </c:rich>
      </c:tx>
      <c:layout>
        <c:manualLayout>
          <c:xMode val="edge"/>
          <c:yMode val="edge"/>
          <c:x val="0.37729497645934035"/>
          <c:y val="5.2386361603862827E-2"/>
        </c:manualLayout>
      </c:layout>
      <c:overlay val="0"/>
      <c:spPr>
        <a:solidFill>
          <a:sysClr val="window" lastClr="FFFFFF">
            <a:lumMod val="85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26743606758983"/>
          <c:y val="0.16315896346730421"/>
          <c:w val="0.80709582975123018"/>
          <c:h val="0.67540196362413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vs Sales'!$B$3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'Order vs Sales'!$A$4:$A$15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'Order vs Sales'!$B$4:$B$15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A-4FA6-A5AD-00EFD8B2E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184448"/>
        <c:axId val="525181536"/>
      </c:barChart>
      <c:lineChart>
        <c:grouping val="standard"/>
        <c:varyColors val="0"/>
        <c:ser>
          <c:idx val="1"/>
          <c:order val="1"/>
          <c:tx>
            <c:strRef>
              <c:f>'Order vs Sales'!$C$3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vs Sales'!$A$4:$A$15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'Order vs Sales'!$C$4:$C$15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8A-4FA6-A5AD-00EFD8B2E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811424"/>
        <c:axId val="565936016"/>
      </c:lineChart>
      <c:catAx>
        <c:axId val="5251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81536"/>
        <c:crosses val="autoZero"/>
        <c:auto val="1"/>
        <c:lblAlgn val="ctr"/>
        <c:lblOffset val="100"/>
        <c:noMultiLvlLbl val="0"/>
      </c:catAx>
      <c:valAx>
        <c:axId val="5251815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84448"/>
        <c:crosses val="autoZero"/>
        <c:crossBetween val="between"/>
      </c:valAx>
      <c:valAx>
        <c:axId val="5659360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11424"/>
        <c:crosses val="max"/>
        <c:crossBetween val="between"/>
      </c:valAx>
      <c:catAx>
        <c:axId val="52181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5936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18679071055294"/>
          <c:y val="8.3608316081519259E-4"/>
          <c:w val="0.2853077306528411"/>
          <c:h val="0.209783575805633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[Data_Analysis.xlsx]Sheet8!PivotTable5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Men</a:t>
            </a:r>
            <a:r>
              <a:rPr lang="en-IN" sz="1800" b="1" baseline="0" dirty="0"/>
              <a:t> vs Women Sale</a:t>
            </a:r>
            <a:endParaRPr lang="en-IN" sz="1800" b="1" dirty="0"/>
          </a:p>
        </c:rich>
      </c:tx>
      <c:layout>
        <c:manualLayout>
          <c:xMode val="edge"/>
          <c:yMode val="edge"/>
          <c:x val="0.36569208250820284"/>
          <c:y val="2.7502948806978386E-2"/>
        </c:manualLayout>
      </c:layout>
      <c:overlay val="0"/>
      <c:spPr>
        <a:solidFill>
          <a:sysClr val="window" lastClr="FFFFFF">
            <a:lumMod val="85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70344132784813"/>
          <c:y val="2.5176747953159807E-2"/>
          <c:w val="0.89158785693619769"/>
          <c:h val="0.89741733751429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softEdge rad="31750"/>
            </a:effectLst>
          </c:spPr>
          <c:invertIfNegative val="0"/>
          <c:cat>
            <c:strRef>
              <c:f>Sheet8!$A$5:$A$7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Sheet8!$B$5:$B$7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9-4C5A-A40B-3243119579AB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softEdge rad="3175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6600"/>
              </a:solidFill>
              <a:ln>
                <a:gradFill>
                  <a:gsLst>
                    <a:gs pos="10000">
                      <a:srgbClr val="AD84C6">
                        <a:lumMod val="5000"/>
                        <a:lumOff val="95000"/>
                      </a:srgbClr>
                    </a:gs>
                    <a:gs pos="74000">
                      <a:srgbClr val="AD84C6">
                        <a:lumMod val="45000"/>
                        <a:lumOff val="55000"/>
                      </a:srgbClr>
                    </a:gs>
                    <a:gs pos="83000">
                      <a:srgbClr val="AD84C6">
                        <a:lumMod val="45000"/>
                        <a:lumOff val="55000"/>
                      </a:srgbClr>
                    </a:gs>
                    <a:gs pos="100000">
                      <a:srgbClr val="AD84C6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softEdge rad="31750"/>
              </a:effectLst>
            </c:spPr>
            <c:extLst>
              <c:ext xmlns:c16="http://schemas.microsoft.com/office/drawing/2014/chart" uri="{C3380CC4-5D6E-409C-BE32-E72D297353CC}">
                <c16:uniqueId val="{00000003-7FF9-4C5A-A40B-3243119579AB}"/>
              </c:ext>
            </c:extLst>
          </c:dPt>
          <c:dPt>
            <c:idx val="2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>
                <a:softEdge rad="31750"/>
              </a:effectLst>
            </c:spPr>
            <c:extLst>
              <c:ext xmlns:c16="http://schemas.microsoft.com/office/drawing/2014/chart" uri="{C3380CC4-5D6E-409C-BE32-E72D297353CC}">
                <c16:uniqueId val="{00000004-7FF9-4C5A-A40B-3243119579AB}"/>
              </c:ext>
            </c:extLst>
          </c:dPt>
          <c:cat>
            <c:strRef>
              <c:f>Sheet8!$A$5:$A$7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Sheet8!$C$5:$C$7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9-4C5A-A40B-324311957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786432"/>
        <c:axId val="643784352"/>
      </c:barChart>
      <c:catAx>
        <c:axId val="64378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784352"/>
        <c:crosses val="autoZero"/>
        <c:auto val="1"/>
        <c:lblAlgn val="ctr"/>
        <c:lblOffset val="100"/>
        <c:noMultiLvlLbl val="0"/>
      </c:catAx>
      <c:valAx>
        <c:axId val="6437843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78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36352013583062"/>
          <c:y val="2.9751188546068518E-2"/>
          <c:w val="0.13986206880018673"/>
          <c:h val="0.16028733001950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5ACB4-BCEA-4BE7-8B08-6769C042C42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3194-B7E9-4B6F-A6B3-153F1DD0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0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3194-B7E9-4B6F-A6B3-153F1DD0100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0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9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0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41F9-4C9D-46C7-90CB-13E346A67721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267B-7DAB-4D1A-9EB9-8EED81E84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011D27-C2E5-4DBC-8016-6ECACC9BDD8C}"/>
              </a:ext>
            </a:extLst>
          </p:cNvPr>
          <p:cNvSpPr txBox="1"/>
          <p:nvPr/>
        </p:nvSpPr>
        <p:spPr>
          <a:xfrm>
            <a:off x="451006" y="139652"/>
            <a:ext cx="354949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Store Data Analysis 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5565784-49CE-4BB9-B731-7B74D71DC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045523"/>
              </p:ext>
            </p:extLst>
          </p:nvPr>
        </p:nvGraphicFramePr>
        <p:xfrm>
          <a:off x="6245524" y="647005"/>
          <a:ext cx="5512279" cy="271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27A0495-AFA5-4013-BF50-2FD4AC03A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448175"/>
              </p:ext>
            </p:extLst>
          </p:nvPr>
        </p:nvGraphicFramePr>
        <p:xfrm>
          <a:off x="7643004" y="3623862"/>
          <a:ext cx="4298829" cy="3147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54A4BF0-3218-4F04-9AEE-1326451D2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714386"/>
              </p:ext>
            </p:extLst>
          </p:nvPr>
        </p:nvGraphicFramePr>
        <p:xfrm>
          <a:off x="0" y="710553"/>
          <a:ext cx="6674197" cy="285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8E8A78B-79FB-44D3-BFAC-48660290C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43275"/>
              </p:ext>
            </p:extLst>
          </p:nvPr>
        </p:nvGraphicFramePr>
        <p:xfrm>
          <a:off x="40257" y="3923489"/>
          <a:ext cx="6674197" cy="2770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059C63-3ABF-4B09-9D8D-CB8EDB3507CA}"/>
              </a:ext>
            </a:extLst>
          </p:cNvPr>
          <p:cNvSpPr/>
          <p:nvPr/>
        </p:nvSpPr>
        <p:spPr>
          <a:xfrm>
            <a:off x="156993" y="118175"/>
            <a:ext cx="3729207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7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Singh</dc:creator>
  <cp:lastModifiedBy>Ashwin Singh</cp:lastModifiedBy>
  <cp:revision>17</cp:revision>
  <dcterms:created xsi:type="dcterms:W3CDTF">2024-06-16T03:29:49Z</dcterms:created>
  <dcterms:modified xsi:type="dcterms:W3CDTF">2024-06-16T10:10:39Z</dcterms:modified>
</cp:coreProperties>
</file>