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9" r:id="rId5"/>
    <p:sldId id="265" r:id="rId6"/>
    <p:sldId id="270" r:id="rId7"/>
    <p:sldId id="271" r:id="rId8"/>
    <p:sldId id="272" r:id="rId9"/>
    <p:sldId id="273" r:id="rId10"/>
    <p:sldId id="274" r:id="rId11"/>
    <p:sldId id="27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955"/>
    <a:srgbClr val="4C0033"/>
    <a:srgbClr val="460034"/>
    <a:srgbClr val="3C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9BB2-C850-4E1A-BEDC-374902B4BBF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8B84B-BD62-4D36-8AB1-AACF7AA0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5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8B84B-BD62-4D36-8AB1-AACF7AA0BB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9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1" y="2207361"/>
            <a:ext cx="6719020" cy="142524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3632607"/>
            <a:ext cx="6922627" cy="814427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92D05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D518-22CB-4C72-B6AC-351A1917F72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9FF-3A53-4D4B-A1D8-0AB61625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D518-22CB-4C72-B6AC-351A1917F72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9FF-3A53-4D4B-A1D8-0AB61625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D518-22CB-4C72-B6AC-351A1917F72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9FF-3A53-4D4B-A1D8-0AB61625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D518-22CB-4C72-B6AC-351A1917F72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9FF-3A53-4D4B-A1D8-0AB616250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7F7BDE6-CE0A-4ED3-A67D-7D0A2038A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6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0" cy="814428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6540"/>
            <a:ext cx="10994760" cy="4886557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D518-22CB-4C72-B6AC-351A1917F72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9FF-3A53-4D4B-A1D8-0AB61625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0"/>
            <a:ext cx="8755085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8755085" cy="4477808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D518-22CB-4C72-B6AC-351A1917F72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9FF-3A53-4D4B-A1D8-0AB61625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D518-22CB-4C72-B6AC-351A1917F72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9FF-3A53-4D4B-A1D8-0AB61625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7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D518-22CB-4C72-B6AC-351A1917F72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9FF-3A53-4D4B-A1D8-0AB61625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8" y="374900"/>
            <a:ext cx="10587545" cy="8144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003752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633615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03752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633615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D518-22CB-4C72-B6AC-351A1917F72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9FF-3A53-4D4B-A1D8-0AB61625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3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D518-22CB-4C72-B6AC-351A1917F72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9FF-3A53-4D4B-A1D8-0AB61625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4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D518-22CB-4C72-B6AC-351A1917F72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9FF-3A53-4D4B-A1D8-0AB61625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D518-22CB-4C72-B6AC-351A1917F72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9FF-3A53-4D4B-A1D8-0AB61625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D518-22CB-4C72-B6AC-351A1917F72C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609FF-3A53-4D4B-A1D8-0AB616250B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CCF1B-EE86-41F1-9118-35C9F8D88999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662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red-wine-quality-cortez-et-al-2009" TargetMode="External"/><Relationship Id="rId2" Type="http://schemas.openxmlformats.org/officeDocument/2006/relationships/hyperlink" Target="https://archive.ics.uci.edu/ml/datasets/wine+qualit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wine+quality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359E-5F4C-4466-B727-848C0750E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45" y="1198369"/>
            <a:ext cx="6719020" cy="1425247"/>
          </a:xfrm>
        </p:spPr>
        <p:txBody>
          <a:bodyPr>
            <a:noAutofit/>
          </a:bodyPr>
          <a:lstStyle/>
          <a:p>
            <a:r>
              <a:rPr lang="en-US" b="1" dirty="0"/>
              <a:t>W</a:t>
            </a:r>
            <a:r>
              <a:rPr lang="en-US" altLang="zh-CN" b="1" dirty="0"/>
              <a:t>hat Makes my Glass of Wine so Tasty?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119D-A64C-4568-8E2D-60F51AA8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027" y="3364404"/>
            <a:ext cx="4020676" cy="246864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BANA7047-002-Group 9</a:t>
            </a:r>
          </a:p>
          <a:p>
            <a:endParaRPr lang="en-US" dirty="0"/>
          </a:p>
          <a:p>
            <a:r>
              <a:rPr lang="en-US" dirty="0" err="1"/>
              <a:t>Ashwita</a:t>
            </a:r>
            <a:r>
              <a:rPr lang="en-US" dirty="0"/>
              <a:t> Saxena</a:t>
            </a:r>
          </a:p>
          <a:p>
            <a:r>
              <a:rPr lang="en-US" dirty="0"/>
              <a:t>Bharath </a:t>
            </a:r>
            <a:r>
              <a:rPr lang="en-US" dirty="0" err="1"/>
              <a:t>Vattikuti</a:t>
            </a:r>
            <a:r>
              <a:rPr lang="en-US" dirty="0"/>
              <a:t> </a:t>
            </a:r>
          </a:p>
          <a:p>
            <a:r>
              <a:rPr lang="en-US" dirty="0"/>
              <a:t>Mark </a:t>
            </a:r>
            <a:r>
              <a:rPr lang="en-US" dirty="0" err="1"/>
              <a:t>McNall</a:t>
            </a:r>
            <a:endParaRPr lang="en-US" dirty="0"/>
          </a:p>
          <a:p>
            <a:r>
              <a:rPr lang="en-US" dirty="0"/>
              <a:t>Xi Ru</a:t>
            </a:r>
          </a:p>
        </p:txBody>
      </p:sp>
    </p:spTree>
    <p:extLst>
      <p:ext uri="{BB962C8B-B14F-4D97-AF65-F5344CB8AC3E}">
        <p14:creationId xmlns:p14="http://schemas.microsoft.com/office/powerpoint/2010/main" val="144133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2A48-D03D-4125-A42A-69C06C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5" y="296074"/>
            <a:ext cx="10994760" cy="814428"/>
          </a:xfrm>
        </p:spPr>
        <p:txBody>
          <a:bodyPr>
            <a:normAutofit/>
          </a:bodyPr>
          <a:lstStyle/>
          <a:p>
            <a:r>
              <a:rPr lang="en-US" sz="4000" b="1" dirty="0"/>
              <a:t>Gradient Boosting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6DA260-6F0D-44E0-A27A-BD95DE96B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32947"/>
              </p:ext>
            </p:extLst>
          </p:nvPr>
        </p:nvGraphicFramePr>
        <p:xfrm>
          <a:off x="8418285" y="2031998"/>
          <a:ext cx="3425372" cy="2525486"/>
        </p:xfrm>
        <a:graphic>
          <a:graphicData uri="http://schemas.openxmlformats.org/drawingml/2006/table">
            <a:tbl>
              <a:tblPr firstCol="1">
                <a:tableStyleId>{EB9631B5-78F2-41C9-869B-9F39066F8104}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1426867108"/>
                    </a:ext>
                  </a:extLst>
                </a:gridCol>
                <a:gridCol w="595553">
                  <a:extLst>
                    <a:ext uri="{9D8B030D-6E8A-4147-A177-3AD203B41FA5}">
                      <a16:colId xmlns:a16="http://schemas.microsoft.com/office/drawing/2014/main" val="3185621137"/>
                    </a:ext>
                  </a:extLst>
                </a:gridCol>
                <a:gridCol w="1044795">
                  <a:extLst>
                    <a:ext uri="{9D8B030D-6E8A-4147-A177-3AD203B41FA5}">
                      <a16:colId xmlns:a16="http://schemas.microsoft.com/office/drawing/2014/main" val="2539728476"/>
                    </a:ext>
                  </a:extLst>
                </a:gridCol>
                <a:gridCol w="1044795">
                  <a:extLst>
                    <a:ext uri="{9D8B030D-6E8A-4147-A177-3AD203B41FA5}">
                      <a16:colId xmlns:a16="http://schemas.microsoft.com/office/drawing/2014/main" val="242869867"/>
                    </a:ext>
                  </a:extLst>
                </a:gridCol>
              </a:tblGrid>
              <a:tr h="690563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6864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4623628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46999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038048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877CDD-120F-4C72-B742-C33927C5DB83}"/>
              </a:ext>
            </a:extLst>
          </p:cNvPr>
          <p:cNvCxnSpPr>
            <a:cxnSpLocks/>
          </p:cNvCxnSpPr>
          <p:nvPr/>
        </p:nvCxnSpPr>
        <p:spPr>
          <a:xfrm>
            <a:off x="8427920" y="2031998"/>
            <a:ext cx="735083" cy="654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088082-21A3-4174-8CDC-52F862C0E8C1}"/>
              </a:ext>
            </a:extLst>
          </p:cNvPr>
          <p:cNvSpPr txBox="1"/>
          <p:nvPr/>
        </p:nvSpPr>
        <p:spPr>
          <a:xfrm>
            <a:off x="8611385" y="2011313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B369B-1646-4121-B16D-E370470C03A0}"/>
              </a:ext>
            </a:extLst>
          </p:cNvPr>
          <p:cNvSpPr txBox="1"/>
          <p:nvPr/>
        </p:nvSpPr>
        <p:spPr>
          <a:xfrm>
            <a:off x="8363931" y="2422015"/>
            <a:ext cx="74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884D77-466B-47BD-ADAA-1D99EFAA3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90974"/>
              </p:ext>
            </p:extLst>
          </p:nvPr>
        </p:nvGraphicFramePr>
        <p:xfrm>
          <a:off x="8434614" y="5093674"/>
          <a:ext cx="3425372" cy="1232354"/>
        </p:xfrm>
        <a:graphic>
          <a:graphicData uri="http://schemas.openxmlformats.org/drawingml/2006/table">
            <a:tbl>
              <a:tblPr firstRow="1" bandRow="1">
                <a:solidFill>
                  <a:srgbClr val="6A2846">
                    <a:alpha val="92157"/>
                  </a:srgbClr>
                </a:solidFill>
                <a:tableStyleId>{D27102A9-8310-4765-A935-A1911B00CA55}</a:tableStyleId>
              </a:tblPr>
              <a:tblGrid>
                <a:gridCol w="1530485">
                  <a:extLst>
                    <a:ext uri="{9D8B030D-6E8A-4147-A177-3AD203B41FA5}">
                      <a16:colId xmlns:a16="http://schemas.microsoft.com/office/drawing/2014/main" val="3963518155"/>
                    </a:ext>
                  </a:extLst>
                </a:gridCol>
                <a:gridCol w="1894887">
                  <a:extLst>
                    <a:ext uri="{9D8B030D-6E8A-4147-A177-3AD203B41FA5}">
                      <a16:colId xmlns:a16="http://schemas.microsoft.com/office/drawing/2014/main" val="3707857011"/>
                    </a:ext>
                  </a:extLst>
                </a:gridCol>
              </a:tblGrid>
              <a:tr h="5922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In-sample 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Out-of-Sample 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46112"/>
                  </a:ext>
                </a:extLst>
              </a:tr>
              <a:tr h="592274">
                <a:tc>
                  <a:txBody>
                    <a:bodyPr/>
                    <a:lstStyle/>
                    <a:p>
                      <a:r>
                        <a:rPr lang="en-US" sz="1800" dirty="0"/>
                        <a:t>0.2090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0.2276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9063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1969035-0482-45D5-ABF1-0E5390418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09389"/>
              </p:ext>
            </p:extLst>
          </p:nvPr>
        </p:nvGraphicFramePr>
        <p:xfrm>
          <a:off x="914400" y="2686638"/>
          <a:ext cx="1130300" cy="2262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350565878"/>
                    </a:ext>
                  </a:extLst>
                </a:gridCol>
              </a:tblGrid>
              <a:tr h="22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alcohol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57618"/>
                  </a:ext>
                </a:extLst>
              </a:tr>
              <a:tr h="22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volatile.acidity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474360"/>
                  </a:ext>
                </a:extLst>
              </a:tr>
              <a:tr h="22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free.sulfur.dioxide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67639"/>
                  </a:ext>
                </a:extLst>
              </a:tr>
              <a:tr h="22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citric.acid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71562"/>
                  </a:ext>
                </a:extLst>
              </a:tr>
              <a:tr h="22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residual.sugar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31284"/>
                  </a:ext>
                </a:extLst>
              </a:tr>
              <a:tr h="22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sulphates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42005"/>
                  </a:ext>
                </a:extLst>
              </a:tr>
              <a:tr h="22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fixed.acidity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799119"/>
                  </a:ext>
                </a:extLst>
              </a:tr>
              <a:tr h="22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857284"/>
                  </a:ext>
                </a:extLst>
              </a:tr>
              <a:tr h="22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total.sulfur.dioxide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79039"/>
                  </a:ext>
                </a:extLst>
              </a:tr>
              <a:tr h="22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chlorides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51493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BE1F5D5-CA00-40E9-B466-99D59E56F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7"/>
          <a:stretch/>
        </p:blipFill>
        <p:spPr>
          <a:xfrm>
            <a:off x="2100364" y="2031998"/>
            <a:ext cx="5419489" cy="37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6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271F-788B-4F50-AB47-339219CB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D98A5D-6C94-47FD-9887-731000C77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887463"/>
              </p:ext>
            </p:extLst>
          </p:nvPr>
        </p:nvGraphicFramePr>
        <p:xfrm>
          <a:off x="400719" y="2148839"/>
          <a:ext cx="6689893" cy="412362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163540">
                  <a:extLst>
                    <a:ext uri="{9D8B030D-6E8A-4147-A177-3AD203B41FA5}">
                      <a16:colId xmlns:a16="http://schemas.microsoft.com/office/drawing/2014/main" val="821950662"/>
                    </a:ext>
                  </a:extLst>
                </a:gridCol>
                <a:gridCol w="1935799">
                  <a:extLst>
                    <a:ext uri="{9D8B030D-6E8A-4147-A177-3AD203B41FA5}">
                      <a16:colId xmlns:a16="http://schemas.microsoft.com/office/drawing/2014/main" val="1454838672"/>
                    </a:ext>
                  </a:extLst>
                </a:gridCol>
                <a:gridCol w="2590554">
                  <a:extLst>
                    <a:ext uri="{9D8B030D-6E8A-4147-A177-3AD203B41FA5}">
                      <a16:colId xmlns:a16="http://schemas.microsoft.com/office/drawing/2014/main" val="1947306292"/>
                    </a:ext>
                  </a:extLst>
                </a:gridCol>
              </a:tblGrid>
              <a:tr h="70154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C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In-sample MR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C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Out-of-Sample MR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C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398114"/>
                  </a:ext>
                </a:extLst>
              </a:tr>
              <a:tr h="50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OLR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C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0.2348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0.2398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047053"/>
                  </a:ext>
                </a:extLst>
              </a:tr>
              <a:tr h="50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CART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C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0.2111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0.2449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6003954"/>
                  </a:ext>
                </a:extLst>
              </a:tr>
              <a:tr h="701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Random Forest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C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0.1542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0.1449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696451"/>
                  </a:ext>
                </a:extLst>
              </a:tr>
              <a:tr h="701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Neural Network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C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0.2335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0.2327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4443005"/>
                  </a:ext>
                </a:extLst>
              </a:tr>
              <a:tr h="50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GAM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C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0.2282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0.2306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2211178"/>
                  </a:ext>
                </a:extLst>
              </a:tr>
              <a:tr h="50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GBM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C00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0.2090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0.2276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16429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1E8FFA-F77C-475C-962B-4764D621D923}"/>
              </a:ext>
            </a:extLst>
          </p:cNvPr>
          <p:cNvSpPr txBox="1"/>
          <p:nvPr/>
        </p:nvSpPr>
        <p:spPr>
          <a:xfrm>
            <a:off x="7645138" y="2601798"/>
            <a:ext cx="367645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Random Forest </a:t>
            </a:r>
            <a:r>
              <a:rPr lang="en-US" dirty="0"/>
              <a:t>has best prediction in term of MR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Alcohol</a:t>
            </a:r>
            <a:r>
              <a:rPr lang="en-US" dirty="0"/>
              <a:t> content is most important predictor of wine quality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9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1E9C-DB59-46CF-A044-5E328957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C917-B842-43F3-BCE0-18217CBD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7694479" cy="275956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sz="2800" dirty="0"/>
              <a:t>P. Cortez, A. </a:t>
            </a:r>
            <a:r>
              <a:rPr lang="en-US" sz="2800" dirty="0" err="1"/>
              <a:t>Cerdeira</a:t>
            </a:r>
            <a:r>
              <a:rPr lang="en-US" sz="2800" dirty="0"/>
              <a:t>, F. Almeida, T. Matos and J. Reis. Modeling wine preferences by data mining from physicochemical properties. In Decision Support       Systems, Elsevier, 47(4):547-553, 2009.</a:t>
            </a:r>
          </a:p>
          <a:p>
            <a:pPr fontAlgn="base"/>
            <a:br>
              <a:rPr lang="en-US" sz="2800" dirty="0"/>
            </a:br>
            <a:r>
              <a:rPr lang="en-US" sz="2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https://archive.ics.uci.edu/ml/datasets/wine+quality</a:t>
            </a:r>
            <a:endParaRPr lang="en-US" sz="2800" dirty="0"/>
          </a:p>
          <a:p>
            <a:pPr fontAlgn="base"/>
            <a:br>
              <a:rPr lang="en-US" sz="2800" dirty="0"/>
            </a:br>
            <a:r>
              <a:rPr lang="en-US" sz="2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https://www.kaggle.com/uciml/red-wine-quality-cortez-et-al-2009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9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82AD-163E-4D42-B460-4BA2581E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1" y="374900"/>
            <a:ext cx="4178332" cy="996700"/>
          </a:xfrm>
        </p:spPr>
        <p:txBody>
          <a:bodyPr>
            <a:normAutofit/>
          </a:bodyPr>
          <a:lstStyle/>
          <a:p>
            <a:r>
              <a:rPr lang="en-US" sz="44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AE46-1083-406E-A108-C37C9080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1" y="1653100"/>
            <a:ext cx="6905266" cy="4644603"/>
          </a:xfrm>
        </p:spPr>
        <p:txBody>
          <a:bodyPr/>
          <a:lstStyle/>
          <a:p>
            <a:r>
              <a:rPr lang="en-US" b="1" dirty="0"/>
              <a:t>Motivations</a:t>
            </a:r>
          </a:p>
          <a:p>
            <a:r>
              <a:rPr lang="en-US" b="1" dirty="0"/>
              <a:t>Model Building</a:t>
            </a:r>
          </a:p>
          <a:p>
            <a:r>
              <a:rPr lang="en-US" b="1" dirty="0"/>
              <a:t>Model Comparison</a:t>
            </a:r>
          </a:p>
          <a:p>
            <a:r>
              <a:rPr lang="en-US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5146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6B57-C68C-4B4F-9CE1-2805FE80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30" y="374903"/>
            <a:ext cx="10994760" cy="8144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0510-DE65-4AD4-9549-193B6CA3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26" y="1814535"/>
            <a:ext cx="9271845" cy="4668561"/>
          </a:xfrm>
        </p:spPr>
        <p:txBody>
          <a:bodyPr>
            <a:normAutofit/>
          </a:bodyPr>
          <a:lstStyle/>
          <a:p>
            <a:r>
              <a:rPr lang="en-US" sz="2400" dirty="0"/>
              <a:t>4898 Observations &amp; 12 Variables</a:t>
            </a:r>
          </a:p>
          <a:p>
            <a:pPr lvl="1"/>
            <a:r>
              <a:rPr lang="en-US" sz="2400" dirty="0" err="1"/>
              <a:t>Physico</a:t>
            </a:r>
            <a:r>
              <a:rPr lang="en-US" sz="2400" dirty="0"/>
              <a:t>-chemical constituents of the wines (11)</a:t>
            </a:r>
          </a:p>
          <a:p>
            <a:pPr lvl="1"/>
            <a:r>
              <a:rPr lang="en-US" sz="2400" dirty="0"/>
              <a:t>Sensory wine quality (1)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Level 0 to 10</a:t>
            </a:r>
          </a:p>
          <a:p>
            <a:pPr marL="1219170" lvl="2" indent="0">
              <a:spcBef>
                <a:spcPts val="0"/>
              </a:spcBef>
              <a:buNone/>
            </a:pPr>
            <a:endParaRPr lang="en-US" sz="2400" dirty="0"/>
          </a:p>
          <a:p>
            <a:r>
              <a:rPr lang="en-US" sz="2400" dirty="0"/>
              <a:t>To identify key factors that lead to greater white wine quality</a:t>
            </a:r>
          </a:p>
          <a:p>
            <a:pPr lvl="1"/>
            <a:r>
              <a:rPr lang="en-US" sz="2400" dirty="0"/>
              <a:t>Create predictive models using ordinal response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Good (7-10)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Okay (5-6)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Bad (0-4)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5E4A0-3F92-4057-9B9E-9284F0609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471" y="3251592"/>
            <a:ext cx="2998089" cy="1685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D123B5-CB58-42B2-88F0-6C4A4E7B0F3E}"/>
              </a:ext>
            </a:extLst>
          </p:cNvPr>
          <p:cNvSpPr txBox="1"/>
          <p:nvPr/>
        </p:nvSpPr>
        <p:spPr>
          <a:xfrm>
            <a:off x="7004935" y="6374241"/>
            <a:ext cx="70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https://archive.ics.uci.edu/ml/datasets/wine+quality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2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DAD1-143A-4C80-8870-4EFAD41D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Building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0607-ECCA-4C33-B38C-F8B0D2516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64" y="2060998"/>
            <a:ext cx="7122979" cy="3860831"/>
          </a:xfrm>
        </p:spPr>
        <p:txBody>
          <a:bodyPr>
            <a:normAutofit/>
          </a:bodyPr>
          <a:lstStyle/>
          <a:p>
            <a:r>
              <a:rPr lang="en-US" sz="2933" dirty="0"/>
              <a:t>Ordinal Logistic Regression (POLR)</a:t>
            </a:r>
          </a:p>
          <a:p>
            <a:r>
              <a:rPr lang="en-US" sz="2933" dirty="0"/>
              <a:t>Classification Tree (CART)</a:t>
            </a:r>
          </a:p>
          <a:p>
            <a:r>
              <a:rPr lang="en-US" sz="3066" dirty="0"/>
              <a:t>Random Forest</a:t>
            </a:r>
          </a:p>
          <a:p>
            <a:r>
              <a:rPr lang="en-US" sz="3200" dirty="0"/>
              <a:t>Neural Network</a:t>
            </a:r>
            <a:endParaRPr lang="en-US" sz="3066" dirty="0"/>
          </a:p>
          <a:p>
            <a:r>
              <a:rPr lang="en-US" sz="2933" dirty="0"/>
              <a:t>Generalized Additive Model (GAM)</a:t>
            </a:r>
          </a:p>
          <a:p>
            <a:r>
              <a:rPr lang="en-US" sz="2933" dirty="0"/>
              <a:t>Gradient Boosting Machine (GBM)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7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2A48-D03D-4125-A42A-69C06C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5" y="296074"/>
            <a:ext cx="10994760" cy="814428"/>
          </a:xfrm>
        </p:spPr>
        <p:txBody>
          <a:bodyPr>
            <a:normAutofit/>
          </a:bodyPr>
          <a:lstStyle/>
          <a:p>
            <a:r>
              <a:rPr lang="en-US" sz="4000" b="1" dirty="0"/>
              <a:t>Ordinal Logistic Regression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69824A-A79E-4E34-B985-92BF4F787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65439"/>
              </p:ext>
            </p:extLst>
          </p:nvPr>
        </p:nvGraphicFramePr>
        <p:xfrm>
          <a:off x="8427920" y="5112528"/>
          <a:ext cx="3425372" cy="1232354"/>
        </p:xfrm>
        <a:graphic>
          <a:graphicData uri="http://schemas.openxmlformats.org/drawingml/2006/table">
            <a:tbl>
              <a:tblPr firstRow="1" bandRow="1">
                <a:solidFill>
                  <a:srgbClr val="6A2846">
                    <a:alpha val="92157"/>
                  </a:srgbClr>
                </a:solidFill>
                <a:tableStyleId>{D27102A9-8310-4765-A935-A1911B00CA55}</a:tableStyleId>
              </a:tblPr>
              <a:tblGrid>
                <a:gridCol w="1530485">
                  <a:extLst>
                    <a:ext uri="{9D8B030D-6E8A-4147-A177-3AD203B41FA5}">
                      <a16:colId xmlns:a16="http://schemas.microsoft.com/office/drawing/2014/main" val="3963518155"/>
                    </a:ext>
                  </a:extLst>
                </a:gridCol>
                <a:gridCol w="1894887">
                  <a:extLst>
                    <a:ext uri="{9D8B030D-6E8A-4147-A177-3AD203B41FA5}">
                      <a16:colId xmlns:a16="http://schemas.microsoft.com/office/drawing/2014/main" val="3707857011"/>
                    </a:ext>
                  </a:extLst>
                </a:gridCol>
              </a:tblGrid>
              <a:tr h="5922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In-sample 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Out-of-Sample 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46112"/>
                  </a:ext>
                </a:extLst>
              </a:tr>
              <a:tr h="592274">
                <a:tc>
                  <a:txBody>
                    <a:bodyPr/>
                    <a:lstStyle/>
                    <a:p>
                      <a:r>
                        <a:rPr lang="en-US" sz="1800" dirty="0"/>
                        <a:t>0.2348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0.2398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9063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E8A08E6-7212-41CA-B40F-A015728D7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14404"/>
              </p:ext>
            </p:extLst>
          </p:nvPr>
        </p:nvGraphicFramePr>
        <p:xfrm>
          <a:off x="348343" y="1772570"/>
          <a:ext cx="7268516" cy="4420842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2534771">
                  <a:extLst>
                    <a:ext uri="{9D8B030D-6E8A-4147-A177-3AD203B41FA5}">
                      <a16:colId xmlns:a16="http://schemas.microsoft.com/office/drawing/2014/main" val="2475573167"/>
                    </a:ext>
                  </a:extLst>
                </a:gridCol>
                <a:gridCol w="1493122">
                  <a:extLst>
                    <a:ext uri="{9D8B030D-6E8A-4147-A177-3AD203B41FA5}">
                      <a16:colId xmlns:a16="http://schemas.microsoft.com/office/drawing/2014/main" val="2593217846"/>
                    </a:ext>
                  </a:extLst>
                </a:gridCol>
                <a:gridCol w="1190059">
                  <a:extLst>
                    <a:ext uri="{9D8B030D-6E8A-4147-A177-3AD203B41FA5}">
                      <a16:colId xmlns:a16="http://schemas.microsoft.com/office/drawing/2014/main" val="3583727321"/>
                    </a:ext>
                  </a:extLst>
                </a:gridCol>
                <a:gridCol w="1025282">
                  <a:extLst>
                    <a:ext uri="{9D8B030D-6E8A-4147-A177-3AD203B41FA5}">
                      <a16:colId xmlns:a16="http://schemas.microsoft.com/office/drawing/2014/main" val="3910244130"/>
                    </a:ext>
                  </a:extLst>
                </a:gridCol>
                <a:gridCol w="1025282">
                  <a:extLst>
                    <a:ext uri="{9D8B030D-6E8A-4147-A177-3AD203B41FA5}">
                      <a16:colId xmlns:a16="http://schemas.microsoft.com/office/drawing/2014/main" val="4214562157"/>
                    </a:ext>
                  </a:extLst>
                </a:gridCol>
              </a:tblGrid>
              <a:tr h="379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63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3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ST Error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3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3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Odds Ratio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3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988127"/>
                  </a:ext>
                </a:extLst>
              </a:tr>
              <a:tr h="392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fixed.acidity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63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-0.10719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0.055723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5.44E-02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0.8983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741826"/>
                  </a:ext>
                </a:extLst>
              </a:tr>
              <a:tr h="379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volatile.acidity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63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-4.44449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0.429066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3.83E-25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0.0117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945967"/>
                  </a:ext>
                </a:extLst>
              </a:tr>
              <a:tr h="379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citric.acid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63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-0.10805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0.371709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7.71E-01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0.8975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618281"/>
                  </a:ext>
                </a:extLst>
              </a:tr>
              <a:tr h="379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residual.sugar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63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0.056997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0.00956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2.50E-09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1.0586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363799"/>
                  </a:ext>
                </a:extLst>
              </a:tr>
              <a:tr h="3139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chlorides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63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-6.3625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2.029921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1.72E-03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0.0017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587520"/>
                  </a:ext>
                </a:extLst>
              </a:tr>
              <a:tr h="3139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free.sulfur.dioxide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63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0.0175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0.003141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2.53E-08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1.0176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934423"/>
                  </a:ext>
                </a:extLst>
              </a:tr>
              <a:tr h="3139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total.sulfur.dioxide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63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-0.0021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0.001397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1.34E-01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0.9979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550424"/>
                  </a:ext>
                </a:extLst>
              </a:tr>
              <a:tr h="3139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63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0.307394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0.300784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3.07E-01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1.3598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334662"/>
                  </a:ext>
                </a:extLst>
              </a:tr>
              <a:tr h="3139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sulphates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63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1.310808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0.33822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1.06E-04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3.7091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567921"/>
                  </a:ext>
                </a:extLst>
              </a:tr>
              <a:tr h="3139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alcohol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63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0.900561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0.043663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1.62E-94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2.4609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40675"/>
                  </a:ext>
                </a:extLst>
              </a:tr>
              <a:tr h="3139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0|1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63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5.605796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1.28094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1.21E-05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510454"/>
                  </a:ext>
                </a:extLst>
              </a:tr>
              <a:tr h="3139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1|2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63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11.09438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1.296973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1.19E-17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00811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C6B831A-4E5B-4BEF-82B4-ABAA99A77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56206"/>
              </p:ext>
            </p:extLst>
          </p:nvPr>
        </p:nvGraphicFramePr>
        <p:xfrm>
          <a:off x="8427920" y="2031998"/>
          <a:ext cx="3425372" cy="2525486"/>
        </p:xfrm>
        <a:graphic>
          <a:graphicData uri="http://schemas.openxmlformats.org/drawingml/2006/table">
            <a:tbl>
              <a:tblPr firstCol="1">
                <a:tableStyleId>{EB9631B5-78F2-41C9-869B-9F39066F8104}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1426867108"/>
                    </a:ext>
                  </a:extLst>
                </a:gridCol>
                <a:gridCol w="595553">
                  <a:extLst>
                    <a:ext uri="{9D8B030D-6E8A-4147-A177-3AD203B41FA5}">
                      <a16:colId xmlns:a16="http://schemas.microsoft.com/office/drawing/2014/main" val="3185621137"/>
                    </a:ext>
                  </a:extLst>
                </a:gridCol>
                <a:gridCol w="1044795">
                  <a:extLst>
                    <a:ext uri="{9D8B030D-6E8A-4147-A177-3AD203B41FA5}">
                      <a16:colId xmlns:a16="http://schemas.microsoft.com/office/drawing/2014/main" val="2539728476"/>
                    </a:ext>
                  </a:extLst>
                </a:gridCol>
                <a:gridCol w="1044795">
                  <a:extLst>
                    <a:ext uri="{9D8B030D-6E8A-4147-A177-3AD203B41FA5}">
                      <a16:colId xmlns:a16="http://schemas.microsoft.com/office/drawing/2014/main" val="242869867"/>
                    </a:ext>
                  </a:extLst>
                </a:gridCol>
              </a:tblGrid>
              <a:tr h="690563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6864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4623628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46999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636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03804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DA5F16-B979-4658-AC82-F7BFF9DE98DE}"/>
              </a:ext>
            </a:extLst>
          </p:cNvPr>
          <p:cNvCxnSpPr>
            <a:cxnSpLocks/>
          </p:cNvCxnSpPr>
          <p:nvPr/>
        </p:nvCxnSpPr>
        <p:spPr>
          <a:xfrm>
            <a:off x="8427920" y="2031998"/>
            <a:ext cx="735083" cy="654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52E585-5B16-4D67-832C-69088D0FD7EB}"/>
              </a:ext>
            </a:extLst>
          </p:cNvPr>
          <p:cNvSpPr txBox="1"/>
          <p:nvPr/>
        </p:nvSpPr>
        <p:spPr>
          <a:xfrm>
            <a:off x="8611385" y="2011313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5E4E5C-E1DF-4B4F-AABC-1B8CF4203080}"/>
              </a:ext>
            </a:extLst>
          </p:cNvPr>
          <p:cNvSpPr txBox="1"/>
          <p:nvPr/>
        </p:nvSpPr>
        <p:spPr>
          <a:xfrm>
            <a:off x="8363931" y="2422015"/>
            <a:ext cx="74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0067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DD98-1B82-4A45-8D4C-143C2E57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488549"/>
            <a:ext cx="10994760" cy="8144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Classification Tree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C6C632-B245-41F4-926A-FEA95A073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62185"/>
              </p:ext>
            </p:extLst>
          </p:nvPr>
        </p:nvGraphicFramePr>
        <p:xfrm>
          <a:off x="8418285" y="2031998"/>
          <a:ext cx="3425372" cy="2525486"/>
        </p:xfrm>
        <a:graphic>
          <a:graphicData uri="http://schemas.openxmlformats.org/drawingml/2006/table">
            <a:tbl>
              <a:tblPr firstCol="1">
                <a:tableStyleId>{EB9631B5-78F2-41C9-869B-9F39066F8104}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1426867108"/>
                    </a:ext>
                  </a:extLst>
                </a:gridCol>
                <a:gridCol w="595553">
                  <a:extLst>
                    <a:ext uri="{9D8B030D-6E8A-4147-A177-3AD203B41FA5}">
                      <a16:colId xmlns:a16="http://schemas.microsoft.com/office/drawing/2014/main" val="3185621137"/>
                    </a:ext>
                  </a:extLst>
                </a:gridCol>
                <a:gridCol w="1044795">
                  <a:extLst>
                    <a:ext uri="{9D8B030D-6E8A-4147-A177-3AD203B41FA5}">
                      <a16:colId xmlns:a16="http://schemas.microsoft.com/office/drawing/2014/main" val="2539728476"/>
                    </a:ext>
                  </a:extLst>
                </a:gridCol>
                <a:gridCol w="1044795">
                  <a:extLst>
                    <a:ext uri="{9D8B030D-6E8A-4147-A177-3AD203B41FA5}">
                      <a16:colId xmlns:a16="http://schemas.microsoft.com/office/drawing/2014/main" val="242869867"/>
                    </a:ext>
                  </a:extLst>
                </a:gridCol>
              </a:tblGrid>
              <a:tr h="690563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6864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4623628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46999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03804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08BC27-735B-49E3-B3BF-BA66DADC4406}"/>
              </a:ext>
            </a:extLst>
          </p:cNvPr>
          <p:cNvCxnSpPr>
            <a:cxnSpLocks/>
          </p:cNvCxnSpPr>
          <p:nvPr/>
        </p:nvCxnSpPr>
        <p:spPr>
          <a:xfrm>
            <a:off x="8427920" y="2031998"/>
            <a:ext cx="735083" cy="654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0F5AB4-D99D-4CF6-BFD1-48B493E2EFD3}"/>
              </a:ext>
            </a:extLst>
          </p:cNvPr>
          <p:cNvSpPr txBox="1"/>
          <p:nvPr/>
        </p:nvSpPr>
        <p:spPr>
          <a:xfrm>
            <a:off x="8611385" y="2011313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80F82-202A-45E2-A169-5E9911E07135}"/>
              </a:ext>
            </a:extLst>
          </p:cNvPr>
          <p:cNvSpPr txBox="1"/>
          <p:nvPr/>
        </p:nvSpPr>
        <p:spPr>
          <a:xfrm>
            <a:off x="8363931" y="2422015"/>
            <a:ext cx="74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67E43DF-237D-4372-B4CA-BD7A6B3A7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61348"/>
              </p:ext>
            </p:extLst>
          </p:nvPr>
        </p:nvGraphicFramePr>
        <p:xfrm>
          <a:off x="8427920" y="5137097"/>
          <a:ext cx="3425372" cy="1232354"/>
        </p:xfrm>
        <a:graphic>
          <a:graphicData uri="http://schemas.openxmlformats.org/drawingml/2006/table">
            <a:tbl>
              <a:tblPr firstRow="1" bandRow="1">
                <a:solidFill>
                  <a:srgbClr val="6A2846">
                    <a:alpha val="92157"/>
                  </a:srgbClr>
                </a:solidFill>
                <a:tableStyleId>{D27102A9-8310-4765-A935-A1911B00CA55}</a:tableStyleId>
              </a:tblPr>
              <a:tblGrid>
                <a:gridCol w="1530485">
                  <a:extLst>
                    <a:ext uri="{9D8B030D-6E8A-4147-A177-3AD203B41FA5}">
                      <a16:colId xmlns:a16="http://schemas.microsoft.com/office/drawing/2014/main" val="3963518155"/>
                    </a:ext>
                  </a:extLst>
                </a:gridCol>
                <a:gridCol w="1894887">
                  <a:extLst>
                    <a:ext uri="{9D8B030D-6E8A-4147-A177-3AD203B41FA5}">
                      <a16:colId xmlns:a16="http://schemas.microsoft.com/office/drawing/2014/main" val="3707857011"/>
                    </a:ext>
                  </a:extLst>
                </a:gridCol>
              </a:tblGrid>
              <a:tr h="5922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In-sample 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Out-of-Sample 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46112"/>
                  </a:ext>
                </a:extLst>
              </a:tr>
              <a:tr h="592274">
                <a:tc>
                  <a:txBody>
                    <a:bodyPr/>
                    <a:lstStyle/>
                    <a:p>
                      <a:r>
                        <a:rPr lang="en-US" sz="1800" dirty="0"/>
                        <a:t>0.2111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0.2449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90639"/>
                  </a:ext>
                </a:extLst>
              </a:tr>
            </a:tbl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98F346-5FD9-433D-8C86-3B74BD5D1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60" y="1666006"/>
            <a:ext cx="7459736" cy="4886325"/>
          </a:xfrm>
        </p:spPr>
      </p:pic>
    </p:spTree>
    <p:extLst>
      <p:ext uri="{BB962C8B-B14F-4D97-AF65-F5344CB8AC3E}">
        <p14:creationId xmlns:p14="http://schemas.microsoft.com/office/powerpoint/2010/main" val="330038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2A48-D03D-4125-A42A-69C06C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5" y="296074"/>
            <a:ext cx="10994760" cy="814428"/>
          </a:xfrm>
        </p:spPr>
        <p:txBody>
          <a:bodyPr>
            <a:normAutofit/>
          </a:bodyPr>
          <a:lstStyle/>
          <a:p>
            <a:r>
              <a:rPr lang="en-US" sz="4000" b="1" dirty="0"/>
              <a:t>Random Forest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62C46E-2FC0-4821-A95F-D9852B997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79019"/>
              </p:ext>
            </p:extLst>
          </p:nvPr>
        </p:nvGraphicFramePr>
        <p:xfrm>
          <a:off x="8418285" y="2031998"/>
          <a:ext cx="3425372" cy="2525486"/>
        </p:xfrm>
        <a:graphic>
          <a:graphicData uri="http://schemas.openxmlformats.org/drawingml/2006/table">
            <a:tbl>
              <a:tblPr firstCol="1">
                <a:tableStyleId>{EB9631B5-78F2-41C9-869B-9F39066F8104}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1426867108"/>
                    </a:ext>
                  </a:extLst>
                </a:gridCol>
                <a:gridCol w="595553">
                  <a:extLst>
                    <a:ext uri="{9D8B030D-6E8A-4147-A177-3AD203B41FA5}">
                      <a16:colId xmlns:a16="http://schemas.microsoft.com/office/drawing/2014/main" val="3185621137"/>
                    </a:ext>
                  </a:extLst>
                </a:gridCol>
                <a:gridCol w="1044795">
                  <a:extLst>
                    <a:ext uri="{9D8B030D-6E8A-4147-A177-3AD203B41FA5}">
                      <a16:colId xmlns:a16="http://schemas.microsoft.com/office/drawing/2014/main" val="2539728476"/>
                    </a:ext>
                  </a:extLst>
                </a:gridCol>
                <a:gridCol w="1044795">
                  <a:extLst>
                    <a:ext uri="{9D8B030D-6E8A-4147-A177-3AD203B41FA5}">
                      <a16:colId xmlns:a16="http://schemas.microsoft.com/office/drawing/2014/main" val="242869867"/>
                    </a:ext>
                  </a:extLst>
                </a:gridCol>
              </a:tblGrid>
              <a:tr h="690563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6864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4623628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46999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03804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19F6B5-8900-40EF-A227-DB57F28C27A0}"/>
              </a:ext>
            </a:extLst>
          </p:cNvPr>
          <p:cNvCxnSpPr>
            <a:cxnSpLocks/>
          </p:cNvCxnSpPr>
          <p:nvPr/>
        </p:nvCxnSpPr>
        <p:spPr>
          <a:xfrm>
            <a:off x="8427920" y="2031998"/>
            <a:ext cx="735083" cy="654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2EBD0A-787A-4360-AC5D-B4818D958E44}"/>
              </a:ext>
            </a:extLst>
          </p:cNvPr>
          <p:cNvSpPr txBox="1"/>
          <p:nvPr/>
        </p:nvSpPr>
        <p:spPr>
          <a:xfrm>
            <a:off x="8611385" y="2011313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CF0AD-565F-4566-B37B-153D6BD020ED}"/>
              </a:ext>
            </a:extLst>
          </p:cNvPr>
          <p:cNvSpPr txBox="1"/>
          <p:nvPr/>
        </p:nvSpPr>
        <p:spPr>
          <a:xfrm>
            <a:off x="8363931" y="2422015"/>
            <a:ext cx="74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3903CE7-BDE3-49F5-BA1E-4A03474C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62353"/>
              </p:ext>
            </p:extLst>
          </p:nvPr>
        </p:nvGraphicFramePr>
        <p:xfrm>
          <a:off x="8418285" y="5065394"/>
          <a:ext cx="3534143" cy="1184548"/>
        </p:xfrm>
        <a:graphic>
          <a:graphicData uri="http://schemas.openxmlformats.org/drawingml/2006/table">
            <a:tbl>
              <a:tblPr firstRow="1" bandRow="1">
                <a:solidFill>
                  <a:srgbClr val="6A2846">
                    <a:alpha val="92157"/>
                  </a:srgbClr>
                </a:solidFill>
                <a:tableStyleId>{D27102A9-8310-4765-A935-A1911B00CA55}</a:tableStyleId>
              </a:tblPr>
              <a:tblGrid>
                <a:gridCol w="1543118">
                  <a:extLst>
                    <a:ext uri="{9D8B030D-6E8A-4147-A177-3AD203B41FA5}">
                      <a16:colId xmlns:a16="http://schemas.microsoft.com/office/drawing/2014/main" val="3963518155"/>
                    </a:ext>
                  </a:extLst>
                </a:gridCol>
                <a:gridCol w="1991025">
                  <a:extLst>
                    <a:ext uri="{9D8B030D-6E8A-4147-A177-3AD203B41FA5}">
                      <a16:colId xmlns:a16="http://schemas.microsoft.com/office/drawing/2014/main" val="3707857011"/>
                    </a:ext>
                  </a:extLst>
                </a:gridCol>
              </a:tblGrid>
              <a:tr h="5922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In-sample 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Out-of-Sample 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46112"/>
                  </a:ext>
                </a:extLst>
              </a:tr>
              <a:tr h="592274">
                <a:tc>
                  <a:txBody>
                    <a:bodyPr/>
                    <a:lstStyle/>
                    <a:p>
                      <a:r>
                        <a:rPr lang="en-US" sz="1800" dirty="0"/>
                        <a:t>0.1542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0.1449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906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7487362-5E04-40C8-9912-DBCAEF15A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1779720"/>
            <a:ext cx="6824490" cy="44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8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2A48-D03D-4125-A42A-69C06C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5" y="296074"/>
            <a:ext cx="10994760" cy="814428"/>
          </a:xfrm>
        </p:spPr>
        <p:txBody>
          <a:bodyPr>
            <a:normAutofit/>
          </a:bodyPr>
          <a:lstStyle/>
          <a:p>
            <a:r>
              <a:rPr lang="en-US" sz="4000" b="1" dirty="0"/>
              <a:t>Neural Network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CB0E0D-903D-4200-A041-0AAB93527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66508"/>
              </p:ext>
            </p:extLst>
          </p:nvPr>
        </p:nvGraphicFramePr>
        <p:xfrm>
          <a:off x="8418285" y="2031998"/>
          <a:ext cx="3425372" cy="2525486"/>
        </p:xfrm>
        <a:graphic>
          <a:graphicData uri="http://schemas.openxmlformats.org/drawingml/2006/table">
            <a:tbl>
              <a:tblPr firstCol="1">
                <a:tableStyleId>{EB9631B5-78F2-41C9-869B-9F39066F8104}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1426867108"/>
                    </a:ext>
                  </a:extLst>
                </a:gridCol>
                <a:gridCol w="595553">
                  <a:extLst>
                    <a:ext uri="{9D8B030D-6E8A-4147-A177-3AD203B41FA5}">
                      <a16:colId xmlns:a16="http://schemas.microsoft.com/office/drawing/2014/main" val="3185621137"/>
                    </a:ext>
                  </a:extLst>
                </a:gridCol>
                <a:gridCol w="1044795">
                  <a:extLst>
                    <a:ext uri="{9D8B030D-6E8A-4147-A177-3AD203B41FA5}">
                      <a16:colId xmlns:a16="http://schemas.microsoft.com/office/drawing/2014/main" val="2539728476"/>
                    </a:ext>
                  </a:extLst>
                </a:gridCol>
                <a:gridCol w="1044795">
                  <a:extLst>
                    <a:ext uri="{9D8B030D-6E8A-4147-A177-3AD203B41FA5}">
                      <a16:colId xmlns:a16="http://schemas.microsoft.com/office/drawing/2014/main" val="242869867"/>
                    </a:ext>
                  </a:extLst>
                </a:gridCol>
              </a:tblGrid>
              <a:tr h="690563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6864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4623628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46999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038048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D7FFE-F690-4431-AB52-092DD02F3E1F}"/>
              </a:ext>
            </a:extLst>
          </p:cNvPr>
          <p:cNvCxnSpPr>
            <a:cxnSpLocks/>
          </p:cNvCxnSpPr>
          <p:nvPr/>
        </p:nvCxnSpPr>
        <p:spPr>
          <a:xfrm>
            <a:off x="8427920" y="2031998"/>
            <a:ext cx="735083" cy="654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7E41E9-8393-4FD8-B06A-05AD1021EF19}"/>
              </a:ext>
            </a:extLst>
          </p:cNvPr>
          <p:cNvSpPr txBox="1"/>
          <p:nvPr/>
        </p:nvSpPr>
        <p:spPr>
          <a:xfrm>
            <a:off x="8611385" y="2011313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2CD97-B8A0-4972-BE44-AB21E88D9AC2}"/>
              </a:ext>
            </a:extLst>
          </p:cNvPr>
          <p:cNvSpPr txBox="1"/>
          <p:nvPr/>
        </p:nvSpPr>
        <p:spPr>
          <a:xfrm>
            <a:off x="8363931" y="2422015"/>
            <a:ext cx="74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D37BE8-D656-4703-AA91-E68315712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96666"/>
              </p:ext>
            </p:extLst>
          </p:nvPr>
        </p:nvGraphicFramePr>
        <p:xfrm>
          <a:off x="8427920" y="5093675"/>
          <a:ext cx="3425372" cy="1232354"/>
        </p:xfrm>
        <a:graphic>
          <a:graphicData uri="http://schemas.openxmlformats.org/drawingml/2006/table">
            <a:tbl>
              <a:tblPr firstRow="1" bandRow="1">
                <a:solidFill>
                  <a:srgbClr val="6A2846">
                    <a:alpha val="92157"/>
                  </a:srgbClr>
                </a:solidFill>
                <a:tableStyleId>{D27102A9-8310-4765-A935-A1911B00CA55}</a:tableStyleId>
              </a:tblPr>
              <a:tblGrid>
                <a:gridCol w="1530485">
                  <a:extLst>
                    <a:ext uri="{9D8B030D-6E8A-4147-A177-3AD203B41FA5}">
                      <a16:colId xmlns:a16="http://schemas.microsoft.com/office/drawing/2014/main" val="3963518155"/>
                    </a:ext>
                  </a:extLst>
                </a:gridCol>
                <a:gridCol w="1894887">
                  <a:extLst>
                    <a:ext uri="{9D8B030D-6E8A-4147-A177-3AD203B41FA5}">
                      <a16:colId xmlns:a16="http://schemas.microsoft.com/office/drawing/2014/main" val="3707857011"/>
                    </a:ext>
                  </a:extLst>
                </a:gridCol>
              </a:tblGrid>
              <a:tr h="5922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In-sample 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Out-of-Sample 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46112"/>
                  </a:ext>
                </a:extLst>
              </a:tr>
              <a:tr h="592274">
                <a:tc>
                  <a:txBody>
                    <a:bodyPr/>
                    <a:lstStyle/>
                    <a:p>
                      <a:r>
                        <a:rPr lang="en-US" sz="1800" dirty="0"/>
                        <a:t>0.2335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0.2327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9063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A51E663-7629-4D6B-8C01-8A6E2CDC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" y="2074758"/>
            <a:ext cx="6266101" cy="41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4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2A48-D03D-4125-A42A-69C06C7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5861"/>
            <a:ext cx="10994760" cy="814428"/>
          </a:xfrm>
        </p:spPr>
        <p:txBody>
          <a:bodyPr>
            <a:normAutofit/>
          </a:bodyPr>
          <a:lstStyle/>
          <a:p>
            <a:r>
              <a:rPr lang="en-US" sz="4000" b="1" dirty="0"/>
              <a:t>Generalized Additive Model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6DA260-6F0D-44E0-A27A-BD95DE96B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83586"/>
              </p:ext>
            </p:extLst>
          </p:nvPr>
        </p:nvGraphicFramePr>
        <p:xfrm>
          <a:off x="8418285" y="2031998"/>
          <a:ext cx="3425372" cy="2525486"/>
        </p:xfrm>
        <a:graphic>
          <a:graphicData uri="http://schemas.openxmlformats.org/drawingml/2006/table">
            <a:tbl>
              <a:tblPr firstCol="1">
                <a:tableStyleId>{EB9631B5-78F2-41C9-869B-9F39066F8104}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1426867108"/>
                    </a:ext>
                  </a:extLst>
                </a:gridCol>
                <a:gridCol w="595553">
                  <a:extLst>
                    <a:ext uri="{9D8B030D-6E8A-4147-A177-3AD203B41FA5}">
                      <a16:colId xmlns:a16="http://schemas.microsoft.com/office/drawing/2014/main" val="3185621137"/>
                    </a:ext>
                  </a:extLst>
                </a:gridCol>
                <a:gridCol w="1044795">
                  <a:extLst>
                    <a:ext uri="{9D8B030D-6E8A-4147-A177-3AD203B41FA5}">
                      <a16:colId xmlns:a16="http://schemas.microsoft.com/office/drawing/2014/main" val="2539728476"/>
                    </a:ext>
                  </a:extLst>
                </a:gridCol>
                <a:gridCol w="1044795">
                  <a:extLst>
                    <a:ext uri="{9D8B030D-6E8A-4147-A177-3AD203B41FA5}">
                      <a16:colId xmlns:a16="http://schemas.microsoft.com/office/drawing/2014/main" val="242869867"/>
                    </a:ext>
                  </a:extLst>
                </a:gridCol>
              </a:tblGrid>
              <a:tr h="690563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16864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4623628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46999"/>
                  </a:ext>
                </a:extLst>
              </a:tr>
              <a:tr h="611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0038048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877CDD-120F-4C72-B742-C33927C5DB83}"/>
              </a:ext>
            </a:extLst>
          </p:cNvPr>
          <p:cNvCxnSpPr>
            <a:cxnSpLocks/>
          </p:cNvCxnSpPr>
          <p:nvPr/>
        </p:nvCxnSpPr>
        <p:spPr>
          <a:xfrm>
            <a:off x="8427920" y="2031998"/>
            <a:ext cx="735083" cy="654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088082-21A3-4174-8CDC-52F862C0E8C1}"/>
              </a:ext>
            </a:extLst>
          </p:cNvPr>
          <p:cNvSpPr txBox="1"/>
          <p:nvPr/>
        </p:nvSpPr>
        <p:spPr>
          <a:xfrm>
            <a:off x="8611385" y="2011313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B369B-1646-4121-B16D-E370470C03A0}"/>
              </a:ext>
            </a:extLst>
          </p:cNvPr>
          <p:cNvSpPr txBox="1"/>
          <p:nvPr/>
        </p:nvSpPr>
        <p:spPr>
          <a:xfrm>
            <a:off x="8363931" y="2422015"/>
            <a:ext cx="74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884D77-466B-47BD-ADAA-1D99EFAA3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08985"/>
              </p:ext>
            </p:extLst>
          </p:nvPr>
        </p:nvGraphicFramePr>
        <p:xfrm>
          <a:off x="8427920" y="5084248"/>
          <a:ext cx="3425372" cy="1232354"/>
        </p:xfrm>
        <a:graphic>
          <a:graphicData uri="http://schemas.openxmlformats.org/drawingml/2006/table">
            <a:tbl>
              <a:tblPr firstRow="1" bandRow="1">
                <a:solidFill>
                  <a:srgbClr val="6A2846">
                    <a:alpha val="92157"/>
                  </a:srgbClr>
                </a:solidFill>
                <a:tableStyleId>{D27102A9-8310-4765-A935-A1911B00CA55}</a:tableStyleId>
              </a:tblPr>
              <a:tblGrid>
                <a:gridCol w="1530485">
                  <a:extLst>
                    <a:ext uri="{9D8B030D-6E8A-4147-A177-3AD203B41FA5}">
                      <a16:colId xmlns:a16="http://schemas.microsoft.com/office/drawing/2014/main" val="3963518155"/>
                    </a:ext>
                  </a:extLst>
                </a:gridCol>
                <a:gridCol w="1894887">
                  <a:extLst>
                    <a:ext uri="{9D8B030D-6E8A-4147-A177-3AD203B41FA5}">
                      <a16:colId xmlns:a16="http://schemas.microsoft.com/office/drawing/2014/main" val="3707857011"/>
                    </a:ext>
                  </a:extLst>
                </a:gridCol>
              </a:tblGrid>
              <a:tr h="5922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In-sample 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Out-of-Sample 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46112"/>
                  </a:ext>
                </a:extLst>
              </a:tr>
              <a:tr h="592274">
                <a:tc>
                  <a:txBody>
                    <a:bodyPr/>
                    <a:lstStyle/>
                    <a:p>
                      <a:r>
                        <a:rPr lang="en-US" sz="1800" dirty="0"/>
                        <a:t>0.2282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0.2306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9063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EC42DAD-8271-430E-A0E1-4FE0FF1A7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5" y="1950517"/>
            <a:ext cx="6665509" cy="43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93476"/>
      </p:ext>
    </p:extLst>
  </p:cSld>
  <p:clrMapOvr>
    <a:masterClrMapping/>
  </p:clrMapOvr>
</p:sld>
</file>

<file path=ppt/theme/theme1.xml><?xml version="1.0" encoding="utf-8"?>
<a:theme xmlns:a="http://schemas.openxmlformats.org/drawingml/2006/main" name="160132-grape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160132-grapes-template-16x9</Template>
  <TotalTime>704</TotalTime>
  <Words>469</Words>
  <Application>Microsoft Office PowerPoint</Application>
  <PresentationFormat>Widescreen</PresentationFormat>
  <Paragraphs>268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Courier New</vt:lpstr>
      <vt:lpstr>160132-grapes-template-16x9</vt:lpstr>
      <vt:lpstr>What Makes my Glass of Wine so Tasty?</vt:lpstr>
      <vt:lpstr>Outline</vt:lpstr>
      <vt:lpstr>Motivations</vt:lpstr>
      <vt:lpstr>Model Building</vt:lpstr>
      <vt:lpstr>Ordinal Logistic Regression</vt:lpstr>
      <vt:lpstr>Classification Tree</vt:lpstr>
      <vt:lpstr>Random Forest</vt:lpstr>
      <vt:lpstr>Neural Network</vt:lpstr>
      <vt:lpstr>Generalized Additive Model</vt:lpstr>
      <vt:lpstr>Gradient Boosting</vt:lpstr>
      <vt:lpstr>Model Comparison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my Glass of Wine so Tasty?</dc:title>
  <dc:creator>Xi Ru</dc:creator>
  <cp:lastModifiedBy>Ashwita Saxena</cp:lastModifiedBy>
  <cp:revision>63</cp:revision>
  <dcterms:created xsi:type="dcterms:W3CDTF">2019-04-11T04:59:21Z</dcterms:created>
  <dcterms:modified xsi:type="dcterms:W3CDTF">2019-04-28T19:00:59Z</dcterms:modified>
</cp:coreProperties>
</file>