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3"/>
  </p:sldMasterIdLst>
  <p:notesMasterIdLst>
    <p:notesMasterId r:id="rId12"/>
  </p:notesMasterIdLst>
  <p:sldIdLst>
    <p:sldId id="272" r:id="rId4"/>
    <p:sldId id="301" r:id="rId5"/>
    <p:sldId id="308" r:id="rId6"/>
    <p:sldId id="314" r:id="rId7"/>
    <p:sldId id="319" r:id="rId8"/>
    <p:sldId id="318" r:id="rId9"/>
    <p:sldId id="320" r:id="rId10"/>
    <p:sldId id="32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RH" panose="020B0604020202020204" charset="0"/>
      <p:regular r:id="rId17"/>
      <p:bold r:id="rId18"/>
      <p:italic r:id="rId19"/>
      <p:boldItalic r:id="rId20"/>
    </p:embeddedFont>
    <p:embeddedFont>
      <p:font typeface="SRH Headline" panose="020B0604020202020204" charset="0"/>
      <p:regular r:id="rId21"/>
      <p:bold r:id="rId22"/>
    </p:embeddedFont>
    <p:embeddedFont>
      <p:font typeface="SRH Text" panose="020B0604020202020204" charset="0"/>
      <p:regular r:id="rId23"/>
      <p:bold r:id="rId24"/>
      <p:italic r:id="rId25"/>
      <p:boldItalic r:id="rId2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8E6C202D-32A9-4242-9C7F-061CD6AD0586}">
          <p14:sldIdLst>
            <p14:sldId id="272"/>
          </p14:sldIdLst>
        </p14:section>
        <p14:section name="Gliederung" id="{3FFF4A2F-D12C-4BB1-AEA5-1CF8C98DB087}">
          <p14:sldIdLst/>
        </p14:section>
        <p14:section name="Zwischenfolien und Kapitelfolien" id="{6D432A29-4352-4C87-985B-758A4577D1C2}">
          <p14:sldIdLst>
            <p14:sldId id="301"/>
            <p14:sldId id="308"/>
            <p14:sldId id="314"/>
            <p14:sldId id="319"/>
            <p14:sldId id="318"/>
            <p14:sldId id="320"/>
            <p14:sldId id="321"/>
          </p14:sldIdLst>
        </p14:section>
        <p14:section name="Introfolien" id="{53E8CBC9-AB7B-47DF-B798-FD64F4AF0B2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59">
          <p15:clr>
            <a:srgbClr val="A4A3A4"/>
          </p15:clr>
        </p15:guide>
        <p15:guide id="4" orient="horz" pos="1091">
          <p15:clr>
            <a:srgbClr val="A4A3A4"/>
          </p15:clr>
        </p15:guide>
        <p15:guide id="5" pos="7462">
          <p15:clr>
            <a:srgbClr val="A4A3A4"/>
          </p15:clr>
        </p15:guide>
        <p15:guide id="6" pos="5204">
          <p15:clr>
            <a:srgbClr val="A4A3A4"/>
          </p15:clr>
        </p15:guide>
        <p15:guide id="7" pos="6005">
          <p15:clr>
            <a:srgbClr val="A4A3A4"/>
          </p15:clr>
        </p15:guide>
        <p15:guide id="8" pos="49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E30"/>
    <a:srgbClr val="DF4807"/>
    <a:srgbClr val="2C2E2E"/>
    <a:srgbClr val="000000"/>
    <a:srgbClr val="B92659"/>
    <a:srgbClr val="6D7373"/>
    <a:srgbClr val="0067A0"/>
    <a:srgbClr val="AAA39D"/>
    <a:srgbClr val="66FF33"/>
    <a:srgbClr val="14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ACB3F56-7768-405F-84FF-31046667B651}">
  <a:tblStyle styleId="{FEC09086-8A00-4FE0-B5C7-1A88A72B4ECC}" styleName="SRH: Standard-Tabelle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rgbClr val="2C2E2E"/>
      </a:tcTxStyle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CB3F56-7768-405F-84FF-31046667B651}" styleName="SRH: Für Überschrift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ajor">
          <a:prstClr val="black"/>
        </a:fontRef>
        <a:srgbClr val="2C2E2E"/>
      </a:tcTxStyle>
      <a:tcStyle>
        <a:tcBdr>
          <a:bottom>
            <a:ln w="635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0" autoAdjust="0"/>
    <p:restoredTop sz="96508" autoAdjust="0"/>
  </p:normalViewPr>
  <p:slideViewPr>
    <p:cSldViewPr snapToGrid="0">
      <p:cViewPr varScale="1">
        <p:scale>
          <a:sx n="77" d="100"/>
          <a:sy n="77" d="100"/>
        </p:scale>
        <p:origin x="1123" y="43"/>
      </p:cViewPr>
      <p:guideLst>
        <p:guide orient="horz" pos="2160"/>
        <p:guide pos="3840"/>
        <p:guide orient="horz" pos="3759"/>
        <p:guide orient="horz" pos="1091"/>
        <p:guide pos="7462"/>
        <p:guide pos="5204"/>
        <p:guide pos="6005"/>
        <p:guide pos="49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54"/>
    </p:cViewPr>
  </p:sorterViewPr>
  <p:notesViewPr>
    <p:cSldViewPr snapToGrid="0" showGuides="1">
      <p:cViewPr varScale="1">
        <p:scale>
          <a:sx n="45" d="100"/>
          <a:sy n="45" d="100"/>
        </p:scale>
        <p:origin x="-27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3E2A-35AE-479C-B172-30C9CAEEE094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1045-FCBB-4EC9-AB5F-AA4CFDEA61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7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Farb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3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Statements,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E1AA35-20FC-41BF-A7B2-943333641282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B8731D-4AC9-4D2E-9335-0D0C7773E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210823F-C337-45F6-8F6B-044DECDD1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0"/>
            <a:ext cx="6096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5367600" cy="83509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53676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128-DA17-4375-8B34-43E7CC3B0075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SmartArt-Platzhalter 14">
            <a:extLst>
              <a:ext uri="{FF2B5EF4-FFF2-40B4-BE49-F238E27FC236}">
                <a16:creationId xmlns:a16="http://schemas.microsoft.com/office/drawing/2014/main" id="{1542430D-7D46-45F4-82FB-B364BE702A7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5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711B-9745-459C-99D7-EB0CD2F88EE7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5844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Text, 1/3 Bild im An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6CE1-4149-4C37-9FB9-9C8895FD29B9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9438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Inhal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269AF68-988A-4253-A129-3A4AAE090308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6E3E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58969"/>
            <a:ext cx="91584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1897A1-EA56-4E00-87BD-78D97639A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7115-E1D0-4DC7-8086-27E77D4A569F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22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Diagrammplatzhalter 8">
            <a:extLst>
              <a:ext uri="{FF2B5EF4-FFF2-40B4-BE49-F238E27FC236}">
                <a16:creationId xmlns:a16="http://schemas.microsoft.com/office/drawing/2014/main" id="{255DC5E6-3687-4930-935D-6959AEFDD58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047627" y="1944000"/>
            <a:ext cx="3868373" cy="3204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F256-B1AF-452E-A9D2-C0A641374064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DA6BB21-4596-46E1-A515-1F684F164C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47627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03911FAF-8E7F-48D9-B333-619FD953D2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000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Diagrammplatzhalter 8">
            <a:extLst>
              <a:ext uri="{FF2B5EF4-FFF2-40B4-BE49-F238E27FC236}">
                <a16:creationId xmlns:a16="http://schemas.microsoft.com/office/drawing/2014/main" id="{82F84FDF-40D0-4981-B1F5-E20639CEDD2E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276000" y="1944000"/>
            <a:ext cx="3868373" cy="3204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4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56A5-9603-4DFE-9E9B-FB91E8D263A4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1989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8E4C-C73D-4A1F-A560-8926CAE83DB4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726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5733-E507-4614-810B-FCD2E5F352B9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3539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FDD-D121-4C48-ADB0-2FC225AFED3F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473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srh Logo">
            <a:extLst>
              <a:ext uri="{FF2B5EF4-FFF2-40B4-BE49-F238E27FC236}">
                <a16:creationId xmlns:a16="http://schemas.microsoft.com/office/drawing/2014/main" id="{E2C8FFD0-489D-45A2-BC98-F4AC2B86D4D2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630000" y="458084"/>
            <a:ext cx="948335" cy="73381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8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00F0B-E229-41CB-A4F2-F8C9A639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F7646-8D03-45EC-8E97-CDD3EE9F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DB-BB30-4F87-8CB1-E3B6987EC39B}" type="datetime1">
              <a:rPr lang="de-DE" smtClean="0"/>
              <a:t>11.01.2024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16804B-B392-4877-981F-8DAC2CB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D5931-23CA-4583-B798-7C917D23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27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5968DE-F36C-4FC2-B96E-EE16AB84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7BBA-4EAE-4CED-86BB-3727E97DE3C8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B7D1E0-A9A8-430A-94AC-B3DAE862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FDE75B-FF1F-416F-A307-21032D74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526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 dirty="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Ihre </a:t>
            </a:r>
            <a:br>
              <a:rPr lang="de-DE" sz="4800" b="1" dirty="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 dirty="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2029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rgbClr val="2C2E2E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7603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deine</a:t>
            </a:r>
            <a:br>
              <a:rPr lang="de-DE" sz="48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D93ACF1-E5AA-4FCA-9C8B-47AAB1BA68E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066742-228D-427F-905A-967890648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AE33-05E5-434F-B6DE-0B321D0F88BE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90" name="Thema 10">
            <a:extLst>
              <a:ext uri="{FF2B5EF4-FFF2-40B4-BE49-F238E27FC236}">
                <a16:creationId xmlns:a16="http://schemas.microsoft.com/office/drawing/2014/main" id="{CC6F2213-38FE-4FAE-8DAA-719F27FB2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73464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91" name="Zahl Thema 10">
            <a:extLst>
              <a:ext uri="{FF2B5EF4-FFF2-40B4-BE49-F238E27FC236}">
                <a16:creationId xmlns:a16="http://schemas.microsoft.com/office/drawing/2014/main" id="{1E5FEF8A-F472-4107-8E27-82DD9F98DE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760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8" name="Thema 9">
            <a:extLst>
              <a:ext uri="{FF2B5EF4-FFF2-40B4-BE49-F238E27FC236}">
                <a16:creationId xmlns:a16="http://schemas.microsoft.com/office/drawing/2014/main" id="{6E4AF8F3-89A8-4F9B-BA9E-56F9D85ACB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3464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9" name="Zahl Thema 9">
            <a:extLst>
              <a:ext uri="{FF2B5EF4-FFF2-40B4-BE49-F238E27FC236}">
                <a16:creationId xmlns:a16="http://schemas.microsoft.com/office/drawing/2014/main" id="{8176477D-061A-4734-9BB4-8EB4EA7D51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760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6" name="Thema 8">
            <a:extLst>
              <a:ext uri="{FF2B5EF4-FFF2-40B4-BE49-F238E27FC236}">
                <a16:creationId xmlns:a16="http://schemas.microsoft.com/office/drawing/2014/main" id="{DEB7B7BA-4EF3-4596-A8B9-6AF9FA83C6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3464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7" name="Zahl Thema 8">
            <a:extLst>
              <a:ext uri="{FF2B5EF4-FFF2-40B4-BE49-F238E27FC236}">
                <a16:creationId xmlns:a16="http://schemas.microsoft.com/office/drawing/2014/main" id="{8B5B5752-05E3-4E86-89B5-81394C15F4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60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2" name="Thema 7">
            <a:extLst>
              <a:ext uri="{FF2B5EF4-FFF2-40B4-BE49-F238E27FC236}">
                <a16:creationId xmlns:a16="http://schemas.microsoft.com/office/drawing/2014/main" id="{ECB4B40B-F372-42B2-A209-9BCB105906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73464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3" name="Zahl Thema 7">
            <a:extLst>
              <a:ext uri="{FF2B5EF4-FFF2-40B4-BE49-F238E27FC236}">
                <a16:creationId xmlns:a16="http://schemas.microsoft.com/office/drawing/2014/main" id="{B198888A-6AE9-48B6-99AF-A970F8D311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60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1" name="Thema 6">
            <a:extLst>
              <a:ext uri="{FF2B5EF4-FFF2-40B4-BE49-F238E27FC236}">
                <a16:creationId xmlns:a16="http://schemas.microsoft.com/office/drawing/2014/main" id="{B486ACC7-67B9-4B39-9EBF-88C3C35A4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3464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0" name="Zahl Thema 6">
            <a:extLst>
              <a:ext uri="{FF2B5EF4-FFF2-40B4-BE49-F238E27FC236}">
                <a16:creationId xmlns:a16="http://schemas.microsoft.com/office/drawing/2014/main" id="{E307C616-82CC-4ADA-AE7F-E4DF024560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0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9" name="Thema 5">
            <a:extLst>
              <a:ext uri="{FF2B5EF4-FFF2-40B4-BE49-F238E27FC236}">
                <a16:creationId xmlns:a16="http://schemas.microsoft.com/office/drawing/2014/main" id="{5676FF1B-A5EC-4512-842C-E5CA0050FD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2642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8" name="Zahl Thema 5">
            <a:extLst>
              <a:ext uri="{FF2B5EF4-FFF2-40B4-BE49-F238E27FC236}">
                <a16:creationId xmlns:a16="http://schemas.microsoft.com/office/drawing/2014/main" id="{A4D68514-EBB8-4602-81C1-9A5D352969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94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7" name="Thema 4">
            <a:extLst>
              <a:ext uri="{FF2B5EF4-FFF2-40B4-BE49-F238E27FC236}">
                <a16:creationId xmlns:a16="http://schemas.microsoft.com/office/drawing/2014/main" id="{3D37BC6F-D5CD-478E-BB54-34CB4BB84C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2642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76" name="Zahl Thema 4">
            <a:extLst>
              <a:ext uri="{FF2B5EF4-FFF2-40B4-BE49-F238E27FC236}">
                <a16:creationId xmlns:a16="http://schemas.microsoft.com/office/drawing/2014/main" id="{84A15981-DDE4-4111-85F8-DBD9D59082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94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5" name="Thema 3">
            <a:extLst>
              <a:ext uri="{FF2B5EF4-FFF2-40B4-BE49-F238E27FC236}">
                <a16:creationId xmlns:a16="http://schemas.microsoft.com/office/drawing/2014/main" id="{20D0653C-5C34-4011-9A8C-EA212508A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2642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74" name="Zahl Thema 3">
            <a:extLst>
              <a:ext uri="{FF2B5EF4-FFF2-40B4-BE49-F238E27FC236}">
                <a16:creationId xmlns:a16="http://schemas.microsoft.com/office/drawing/2014/main" id="{719C4090-1909-4C92-9601-6C7EE6377D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4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71" name="Thema 2">
            <a:extLst>
              <a:ext uri="{FF2B5EF4-FFF2-40B4-BE49-F238E27FC236}">
                <a16:creationId xmlns:a16="http://schemas.microsoft.com/office/drawing/2014/main" id="{F4A45600-E5D3-4BCB-99B4-7B6ED053E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2642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70" name="Zahl Thema 2">
            <a:extLst>
              <a:ext uri="{FF2B5EF4-FFF2-40B4-BE49-F238E27FC236}">
                <a16:creationId xmlns:a16="http://schemas.microsoft.com/office/drawing/2014/main" id="{46686522-ADC7-4AB0-8104-D7BFD494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4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40" name="Thema 1">
            <a:extLst>
              <a:ext uri="{FF2B5EF4-FFF2-40B4-BE49-F238E27FC236}">
                <a16:creationId xmlns:a16="http://schemas.microsoft.com/office/drawing/2014/main" id="{41C038E3-A911-4FFC-8F4E-9A1653D7B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2642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9" name="Zahl Thema 1">
            <a:extLst>
              <a:ext uri="{FF2B5EF4-FFF2-40B4-BE49-F238E27FC236}">
                <a16:creationId xmlns:a16="http://schemas.microsoft.com/office/drawing/2014/main" id="{E2ADF3CF-F60D-4ECF-8E7F-2DD46C6380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4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286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D8CBF-B7AC-48B2-BDFF-74D2CFF5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8AD-DA0F-4BF8-B986-A8F205BDF0BD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CDE787C-B484-481E-84CF-7E94E81D5B0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16530"/>
            <a:ext cx="7642812" cy="251688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3124788"/>
            <a:ext cx="7642812" cy="2516885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ED2A40-1B5A-4BC3-83A0-53457558470B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SmartArt-Platzhalter 14">
            <a:extLst>
              <a:ext uri="{FF2B5EF4-FFF2-40B4-BE49-F238E27FC236}">
                <a16:creationId xmlns:a16="http://schemas.microsoft.com/office/drawing/2014/main" id="{861189CF-B82F-42F8-9B1E-3E5A50EC559C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7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arm grey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FEC54787-FD9F-4769-B4B3-35D151229814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7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farbi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DAC4B9-0F58-4BE5-9E57-6A4F451F097C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A000BE-D89F-4CF2-9153-4F676346A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51B6F9D-DB24-44F1-8ACB-F1C8797BDAF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8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FA43433B-C11E-4DDB-AB33-409950EA30AD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5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Statements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69C6AA87-F294-4A6A-9413-C8E2E8D0BA97}" type="datetime1">
              <a:rPr lang="de-DE" smtClean="0"/>
              <a:t>11.01.2024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1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2B7B4-27E0-4F7C-BEF9-A2BE5E461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5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B9242-2198-4F50-9940-0EBA7C6A7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7645" y="6356350"/>
            <a:ext cx="8745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002DED61-D3BE-4F4A-9B85-E0CE08D0A101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D1664-878F-4F30-B2A4-1377B1AD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CA1C0B-8B72-4C84-BAB1-FEBDDAC9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0" y="1728000"/>
            <a:ext cx="9157663" cy="4230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err="1"/>
              <a:t>Copy</a:t>
            </a:r>
            <a:r>
              <a:rPr lang="de-DE" dirty="0"/>
              <a:t> 18 Pt.</a:t>
            </a:r>
          </a:p>
          <a:p>
            <a:pPr lvl="1"/>
            <a:r>
              <a:rPr lang="de-DE" dirty="0" err="1"/>
              <a:t>Copy</a:t>
            </a:r>
            <a:r>
              <a:rPr lang="de-DE" dirty="0"/>
              <a:t> mit </a:t>
            </a:r>
            <a:r>
              <a:rPr lang="de-DE" dirty="0" err="1"/>
              <a:t>Bulletpoint</a:t>
            </a:r>
            <a:r>
              <a:rPr lang="de-DE" dirty="0"/>
              <a:t> 18 Pt.</a:t>
            </a:r>
          </a:p>
          <a:p>
            <a:pPr lvl="2"/>
            <a:r>
              <a:rPr lang="de-DE" dirty="0" err="1"/>
              <a:t>Copy</a:t>
            </a:r>
            <a:r>
              <a:rPr lang="de-DE" dirty="0"/>
              <a:t> mit </a:t>
            </a:r>
            <a:r>
              <a:rPr lang="de-DE" dirty="0" err="1"/>
              <a:t>Bulletpoint</a:t>
            </a:r>
            <a:r>
              <a:rPr lang="de-DE" dirty="0"/>
              <a:t>, eingerückt 16 Pt.</a:t>
            </a:r>
          </a:p>
          <a:p>
            <a:pPr lvl="3"/>
            <a:r>
              <a:rPr lang="de-DE" dirty="0"/>
              <a:t>Zwischenüberschrift 20 Pt. </a:t>
            </a:r>
            <a:r>
              <a:rPr lang="de-DE" dirty="0" err="1"/>
              <a:t>Bold</a:t>
            </a:r>
            <a:endParaRPr lang="de-DE" dirty="0"/>
          </a:p>
          <a:p>
            <a:pPr lvl="4"/>
            <a:r>
              <a:rPr lang="de-DE" dirty="0"/>
              <a:t>Einleitungstext 20 Pt. </a:t>
            </a:r>
            <a:r>
              <a:rPr lang="de-DE" dirty="0" err="1"/>
              <a:t>Bold</a:t>
            </a:r>
            <a:endParaRPr lang="de-DE" dirty="0"/>
          </a:p>
          <a:p>
            <a:pPr lvl="5"/>
            <a:r>
              <a:rPr lang="de-DE" dirty="0" err="1"/>
              <a:t>Subline</a:t>
            </a:r>
            <a:r>
              <a:rPr lang="de-DE" dirty="0"/>
              <a:t> 24 Pt.</a:t>
            </a:r>
          </a:p>
          <a:p>
            <a:pPr lvl="6"/>
            <a:r>
              <a:rPr lang="de-DE" dirty="0"/>
              <a:t>Statements!</a:t>
            </a:r>
          </a:p>
          <a:p>
            <a:pPr lvl="7"/>
            <a:r>
              <a:rPr lang="de-DE" dirty="0"/>
              <a:t>SRH </a:t>
            </a:r>
          </a:p>
          <a:p>
            <a:pPr lvl="8"/>
            <a:r>
              <a:rPr lang="de-DE" dirty="0"/>
              <a:t>Quelle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4C745-B760-4320-98AD-BE2F6A54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5453D28-3A12-4B40-BDC5-01A066B0461A}"/>
              </a:ext>
            </a:extLst>
          </p:cNvPr>
          <p:cNvSpPr/>
          <p:nvPr/>
        </p:nvSpPr>
        <p:spPr>
          <a:xfrm>
            <a:off x="10878555" y="361156"/>
            <a:ext cx="948335" cy="733815"/>
          </a:xfrm>
          <a:custGeom>
            <a:avLst/>
            <a:gdLst>
              <a:gd name="connsiteX0" fmla="*/ 619905 w 948335"/>
              <a:gd name="connsiteY0" fmla="*/ 599045 h 733815"/>
              <a:gd name="connsiteX1" fmla="*/ 708360 w 948335"/>
              <a:gd name="connsiteY1" fmla="*/ 599045 h 733815"/>
              <a:gd name="connsiteX2" fmla="*/ 708360 w 948335"/>
              <a:gd name="connsiteY2" fmla="*/ 175 h 733815"/>
              <a:gd name="connsiteX3" fmla="*/ 619905 w 948335"/>
              <a:gd name="connsiteY3" fmla="*/ 175 h 733815"/>
              <a:gd name="connsiteX4" fmla="*/ 619905 w 948335"/>
              <a:gd name="connsiteY4" fmla="*/ 599045 h 733815"/>
              <a:gd name="connsiteX5" fmla="*/ 811823 w 948335"/>
              <a:gd name="connsiteY5" fmla="*/ 196963 h 733815"/>
              <a:gd name="connsiteX6" fmla="*/ 753805 w 948335"/>
              <a:gd name="connsiteY6" fmla="*/ 199399 h 733815"/>
              <a:gd name="connsiteX7" fmla="*/ 753805 w 948335"/>
              <a:gd name="connsiteY7" fmla="*/ 281323 h 733815"/>
              <a:gd name="connsiteX8" fmla="*/ 860105 w 948335"/>
              <a:gd name="connsiteY8" fmla="*/ 364907 h 733815"/>
              <a:gd name="connsiteX9" fmla="*/ 860105 w 948335"/>
              <a:gd name="connsiteY9" fmla="*/ 599045 h 733815"/>
              <a:gd name="connsiteX10" fmla="*/ 948560 w 948335"/>
              <a:gd name="connsiteY10" fmla="*/ 599045 h 733815"/>
              <a:gd name="connsiteX11" fmla="*/ 948560 w 948335"/>
              <a:gd name="connsiteY11" fmla="*/ 353981 h 733815"/>
              <a:gd name="connsiteX12" fmla="*/ 811823 w 948335"/>
              <a:gd name="connsiteY12" fmla="*/ 196963 h 733815"/>
              <a:gd name="connsiteX13" fmla="*/ 208777 w 948335"/>
              <a:gd name="connsiteY13" fmla="*/ 199800 h 733815"/>
              <a:gd name="connsiteX14" fmla="*/ 72849 w 948335"/>
              <a:gd name="connsiteY14" fmla="*/ 366560 h 733815"/>
              <a:gd name="connsiteX15" fmla="*/ 72849 w 948335"/>
              <a:gd name="connsiteY15" fmla="*/ 567022 h 733815"/>
              <a:gd name="connsiteX16" fmla="*/ 225 w 948335"/>
              <a:gd name="connsiteY16" fmla="*/ 651830 h 733815"/>
              <a:gd name="connsiteX17" fmla="*/ 225 w 948335"/>
              <a:gd name="connsiteY17" fmla="*/ 732932 h 733815"/>
              <a:gd name="connsiteX18" fmla="*/ 25376 w 948335"/>
              <a:gd name="connsiteY18" fmla="*/ 733742 h 733815"/>
              <a:gd name="connsiteX19" fmla="*/ 161297 w 948335"/>
              <a:gd name="connsiteY19" fmla="*/ 566989 h 733815"/>
              <a:gd name="connsiteX20" fmla="*/ 161297 w 948335"/>
              <a:gd name="connsiteY20" fmla="*/ 366527 h 733815"/>
              <a:gd name="connsiteX21" fmla="*/ 233520 w 948335"/>
              <a:gd name="connsiteY21" fmla="*/ 281732 h 733815"/>
              <a:gd name="connsiteX22" fmla="*/ 233520 w 948335"/>
              <a:gd name="connsiteY22" fmla="*/ 200209 h 733815"/>
              <a:gd name="connsiteX23" fmla="*/ 208777 w 948335"/>
              <a:gd name="connsiteY23" fmla="*/ 199800 h 733815"/>
              <a:gd name="connsiteX24" fmla="*/ 480210 w 948335"/>
              <a:gd name="connsiteY24" fmla="*/ 199800 h 733815"/>
              <a:gd name="connsiteX25" fmla="*/ 344283 w 948335"/>
              <a:gd name="connsiteY25" fmla="*/ 366560 h 733815"/>
              <a:gd name="connsiteX26" fmla="*/ 344283 w 948335"/>
              <a:gd name="connsiteY26" fmla="*/ 599045 h 733815"/>
              <a:gd name="connsiteX27" fmla="*/ 432731 w 948335"/>
              <a:gd name="connsiteY27" fmla="*/ 599045 h 733815"/>
              <a:gd name="connsiteX28" fmla="*/ 432731 w 948335"/>
              <a:gd name="connsiteY28" fmla="*/ 366527 h 733815"/>
              <a:gd name="connsiteX29" fmla="*/ 505362 w 948335"/>
              <a:gd name="connsiteY29" fmla="*/ 281732 h 733815"/>
              <a:gd name="connsiteX30" fmla="*/ 505362 w 948335"/>
              <a:gd name="connsiteY30" fmla="*/ 200209 h 733815"/>
              <a:gd name="connsiteX31" fmla="*/ 480210 w 948335"/>
              <a:gd name="connsiteY31" fmla="*/ 199800 h 7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8335" h="733815">
                <a:moveTo>
                  <a:pt x="619905" y="599045"/>
                </a:moveTo>
                <a:lnTo>
                  <a:pt x="708360" y="599045"/>
                </a:lnTo>
                <a:lnTo>
                  <a:pt x="708360" y="175"/>
                </a:lnTo>
                <a:lnTo>
                  <a:pt x="619905" y="175"/>
                </a:lnTo>
                <a:lnTo>
                  <a:pt x="619905" y="599045"/>
                </a:lnTo>
                <a:close/>
                <a:moveTo>
                  <a:pt x="811823" y="196963"/>
                </a:moveTo>
                <a:cubicBezTo>
                  <a:pt x="795196" y="196154"/>
                  <a:pt x="774500" y="196963"/>
                  <a:pt x="753805" y="199399"/>
                </a:cubicBezTo>
                <a:lnTo>
                  <a:pt x="753805" y="281323"/>
                </a:lnTo>
                <a:cubicBezTo>
                  <a:pt x="831702" y="281323"/>
                  <a:pt x="860105" y="292732"/>
                  <a:pt x="860105" y="364907"/>
                </a:cubicBezTo>
                <a:lnTo>
                  <a:pt x="860105" y="599045"/>
                </a:lnTo>
                <a:lnTo>
                  <a:pt x="948560" y="599045"/>
                </a:lnTo>
                <a:lnTo>
                  <a:pt x="948560" y="353981"/>
                </a:lnTo>
                <a:cubicBezTo>
                  <a:pt x="948560" y="263505"/>
                  <a:pt x="897033" y="200209"/>
                  <a:pt x="811823" y="196963"/>
                </a:cubicBezTo>
                <a:close/>
                <a:moveTo>
                  <a:pt x="208777" y="199800"/>
                </a:moveTo>
                <a:cubicBezTo>
                  <a:pt x="114634" y="204671"/>
                  <a:pt x="72849" y="267152"/>
                  <a:pt x="72849" y="366560"/>
                </a:cubicBezTo>
                <a:lnTo>
                  <a:pt x="72849" y="567022"/>
                </a:lnTo>
                <a:cubicBezTo>
                  <a:pt x="72849" y="625455"/>
                  <a:pt x="61073" y="650613"/>
                  <a:pt x="225" y="651830"/>
                </a:cubicBezTo>
                <a:lnTo>
                  <a:pt x="225" y="732932"/>
                </a:lnTo>
                <a:cubicBezTo>
                  <a:pt x="7525" y="734156"/>
                  <a:pt x="19288" y="734156"/>
                  <a:pt x="25376" y="733742"/>
                </a:cubicBezTo>
                <a:cubicBezTo>
                  <a:pt x="119907" y="728068"/>
                  <a:pt x="161297" y="665179"/>
                  <a:pt x="161297" y="566989"/>
                </a:cubicBezTo>
                <a:lnTo>
                  <a:pt x="161297" y="366527"/>
                </a:lnTo>
                <a:cubicBezTo>
                  <a:pt x="161297" y="307693"/>
                  <a:pt x="172257" y="282943"/>
                  <a:pt x="233520" y="281732"/>
                </a:cubicBezTo>
                <a:lnTo>
                  <a:pt x="233520" y="200209"/>
                </a:lnTo>
                <a:cubicBezTo>
                  <a:pt x="226622" y="199399"/>
                  <a:pt x="214859" y="199399"/>
                  <a:pt x="208777" y="199800"/>
                </a:cubicBezTo>
                <a:close/>
                <a:moveTo>
                  <a:pt x="480210" y="199800"/>
                </a:moveTo>
                <a:cubicBezTo>
                  <a:pt x="386483" y="204671"/>
                  <a:pt x="344283" y="267560"/>
                  <a:pt x="344283" y="366560"/>
                </a:cubicBezTo>
                <a:lnTo>
                  <a:pt x="344283" y="599045"/>
                </a:lnTo>
                <a:lnTo>
                  <a:pt x="432731" y="599045"/>
                </a:lnTo>
                <a:lnTo>
                  <a:pt x="432731" y="366527"/>
                </a:lnTo>
                <a:cubicBezTo>
                  <a:pt x="432731" y="308094"/>
                  <a:pt x="444507" y="282943"/>
                  <a:pt x="505362" y="281732"/>
                </a:cubicBezTo>
                <a:lnTo>
                  <a:pt x="505362" y="200209"/>
                </a:lnTo>
                <a:cubicBezTo>
                  <a:pt x="498055" y="199399"/>
                  <a:pt x="486292" y="199399"/>
                  <a:pt x="480210" y="199800"/>
                </a:cubicBezTo>
                <a:close/>
              </a:path>
            </a:pathLst>
          </a:custGeom>
          <a:solidFill>
            <a:schemeClr val="accent1"/>
          </a:solidFill>
          <a:ln w="6638" cap="flat">
            <a:noFill/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6" r:id="rId3"/>
    <p:sldLayoutId id="2147483650" r:id="rId4"/>
    <p:sldLayoutId id="2147483651" r:id="rId5"/>
    <p:sldLayoutId id="2147483666" r:id="rId6"/>
    <p:sldLayoutId id="2147483686" r:id="rId7"/>
    <p:sldLayoutId id="2147483667" r:id="rId8"/>
    <p:sldLayoutId id="2147483664" r:id="rId9"/>
    <p:sldLayoutId id="2147483665" r:id="rId10"/>
    <p:sldLayoutId id="2147483661" r:id="rId11"/>
    <p:sldLayoutId id="2147483671" r:id="rId12"/>
    <p:sldLayoutId id="2147483672" r:id="rId13"/>
    <p:sldLayoutId id="2147483678" r:id="rId14"/>
    <p:sldLayoutId id="2147483673" r:id="rId15"/>
    <p:sldLayoutId id="2147483677" r:id="rId16"/>
    <p:sldLayoutId id="2147483683" r:id="rId17"/>
    <p:sldLayoutId id="2147483680" r:id="rId18"/>
    <p:sldLayoutId id="2147483684" r:id="rId19"/>
    <p:sldLayoutId id="2147483654" r:id="rId20"/>
    <p:sldLayoutId id="2147483655" r:id="rId21"/>
    <p:sldLayoutId id="2147483681" r:id="rId22"/>
    <p:sldLayoutId id="2147483682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Font typeface="SRH" panose="020B0503020204020204" pitchFamily="34" charset="0"/>
        <a:buChar char="—"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2pPr>
      <a:lvl3pPr marL="720000" indent="-36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RH" panose="020B0503020204020204" pitchFamily="34" charset="0"/>
        <a:buChar char="—"/>
        <a:defRPr sz="16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2400"/>
        </a:spcBef>
        <a:buFont typeface="SRH" panose="020B0503020204020204" pitchFamily="34" charset="0"/>
        <a:buNone/>
        <a:defRPr sz="2000" b="1" kern="1200">
          <a:solidFill>
            <a:schemeClr val="accent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buFont typeface="SRH" panose="020B0503020204020204" pitchFamily="34" charset="0"/>
        <a:buNone/>
        <a:defRPr sz="2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5pPr>
      <a:lvl6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2400" b="0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6pPr>
      <a:lvl7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4800" b="1" kern="1200">
          <a:solidFill>
            <a:schemeClr val="accent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7pPr>
      <a:lvl8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8pPr>
      <a:lvl9pPr marL="0" indent="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1088" userDrawn="1">
          <p15:clr>
            <a:srgbClr val="F26B43"/>
          </p15:clr>
        </p15:guide>
        <p15:guide id="8" orient="horz" pos="3753" userDrawn="1">
          <p15:clr>
            <a:srgbClr val="F26B43"/>
          </p15:clr>
        </p15:guide>
        <p15:guide id="9" orient="horz" pos="690" userDrawn="1">
          <p15:clr>
            <a:srgbClr val="F26B43"/>
          </p15:clr>
        </p15:guide>
        <p15:guide id="10" pos="59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" descr="Ein Bild, das Person, Mann, Laptop, sitzend enthält.&#10;&#10;Automatisch generierte Beschreibung">
            <a:extLst>
              <a:ext uri="{FF2B5EF4-FFF2-40B4-BE49-F238E27FC236}">
                <a16:creationId xmlns:a16="http://schemas.microsoft.com/office/drawing/2014/main" id="{561DB80E-A0AB-4EF0-8D1B-DBAA2D3BDB0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18" name="Teil des Logos">
            <a:extLst>
              <a:ext uri="{FF2B5EF4-FFF2-40B4-BE49-F238E27FC236}">
                <a16:creationId xmlns:a16="http://schemas.microsoft.com/office/drawing/2014/main" id="{3E67B776-A9D0-42A8-A7A8-20F394798C24}"/>
              </a:ext>
            </a:extLst>
          </p:cNvPr>
          <p:cNvSpPr>
            <a:spLocks/>
          </p:cNvSpPr>
          <p:nvPr/>
        </p:nvSpPr>
        <p:spPr>
          <a:xfrm>
            <a:off x="0" y="1929487"/>
            <a:ext cx="6239665" cy="4928513"/>
          </a:xfrm>
          <a:custGeom>
            <a:avLst/>
            <a:gdLst>
              <a:gd name="connsiteX0" fmla="*/ 343733 w 6239665"/>
              <a:gd name="connsiteY0" fmla="*/ 1 h 4928513"/>
              <a:gd name="connsiteX1" fmla="*/ 363365 w 6239665"/>
              <a:gd name="connsiteY1" fmla="*/ 454 h 4928513"/>
              <a:gd name="connsiteX2" fmla="*/ 391501 w 6239665"/>
              <a:gd name="connsiteY2" fmla="*/ 1 h 4928513"/>
              <a:gd name="connsiteX3" fmla="*/ 913851 w 6239665"/>
              <a:gd name="connsiteY3" fmla="*/ 12035 h 4928513"/>
              <a:gd name="connsiteX4" fmla="*/ 6190318 w 6239665"/>
              <a:gd name="connsiteY4" fmla="*/ 4641670 h 4928513"/>
              <a:gd name="connsiteX5" fmla="*/ 6239665 w 6239665"/>
              <a:gd name="connsiteY5" fmla="*/ 4928513 h 4928513"/>
              <a:gd name="connsiteX6" fmla="*/ 2549806 w 6239665"/>
              <a:gd name="connsiteY6" fmla="*/ 4928513 h 4928513"/>
              <a:gd name="connsiteX7" fmla="*/ 2495430 w 6239665"/>
              <a:gd name="connsiteY7" fmla="*/ 4786236 h 4928513"/>
              <a:gd name="connsiteX8" fmla="*/ 45385 w 6239665"/>
              <a:gd name="connsiteY8" fmla="*/ 3413227 h 4928513"/>
              <a:gd name="connsiteX9" fmla="*/ 0 w 6239665"/>
              <a:gd name="connsiteY9" fmla="*/ 3409750 h 4928513"/>
              <a:gd name="connsiteX10" fmla="*/ 0 w 6239665"/>
              <a:gd name="connsiteY10" fmla="*/ 5528 h 492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39665" h="4928513">
                <a:moveTo>
                  <a:pt x="343733" y="1"/>
                </a:moveTo>
                <a:lnTo>
                  <a:pt x="363365" y="454"/>
                </a:lnTo>
                <a:lnTo>
                  <a:pt x="391501" y="1"/>
                </a:lnTo>
                <a:cubicBezTo>
                  <a:pt x="574027" y="-6"/>
                  <a:pt x="748982" y="4008"/>
                  <a:pt x="913851" y="12035"/>
                </a:cubicBezTo>
                <a:cubicBezTo>
                  <a:pt x="3765486" y="120637"/>
                  <a:pt x="5666021" y="1924912"/>
                  <a:pt x="6190318" y="4641670"/>
                </a:cubicBezTo>
                <a:lnTo>
                  <a:pt x="6239665" y="4928513"/>
                </a:lnTo>
                <a:lnTo>
                  <a:pt x="2549806" y="4928513"/>
                </a:lnTo>
                <a:lnTo>
                  <a:pt x="2495430" y="4786236"/>
                </a:lnTo>
                <a:cubicBezTo>
                  <a:pt x="2118161" y="3890405"/>
                  <a:pt x="1345158" y="3534960"/>
                  <a:pt x="45385" y="3413227"/>
                </a:cubicBezTo>
                <a:lnTo>
                  <a:pt x="0" y="3409750"/>
                </a:lnTo>
                <a:lnTo>
                  <a:pt x="0" y="552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80179" cap="flat">
            <a:noFill/>
            <a:prstDash val="solid"/>
            <a:round/>
          </a:ln>
        </p:spPr>
        <p:txBody>
          <a:bodyPr lIns="90979" tIns="45489" rIns="90979" bIns="45489" rtlCol="0" anchor="ctr"/>
          <a:lstStyle/>
          <a:p>
            <a:endParaRPr lang="de-DE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266A0384-1D0E-454B-B1BD-4F26372F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770754"/>
          </a:xfrm>
        </p:spPr>
        <p:txBody>
          <a:bodyPr/>
          <a:lstStyle/>
          <a:p>
            <a:r>
              <a:rPr lang="de-DE" dirty="0"/>
              <a:t>Team Biography:</a:t>
            </a:r>
          </a:p>
          <a:p>
            <a:endParaRPr lang="de-DE" dirty="0"/>
          </a:p>
          <a:p>
            <a:r>
              <a:rPr lang="de-DE" dirty="0"/>
              <a:t>Bala Gurram</a:t>
            </a:r>
          </a:p>
          <a:p>
            <a:r>
              <a:rPr lang="de-DE" dirty="0"/>
              <a:t>Srujan Prakash Gowda</a:t>
            </a:r>
          </a:p>
          <a:p>
            <a:r>
              <a:rPr lang="de-DE" dirty="0"/>
              <a:t>Guna Selvaraj</a:t>
            </a:r>
          </a:p>
          <a:p>
            <a:r>
              <a:rPr lang="de-DE" dirty="0"/>
              <a:t>Ramu Adusumalli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0DFF941-F135-4041-9981-7FB6B275E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Case Studies-1</a:t>
            </a:r>
          </a:p>
        </p:txBody>
      </p:sp>
      <p:sp>
        <p:nvSpPr>
          <p:cNvPr id="8" name="Logo flex.">
            <a:extLst>
              <a:ext uri="{FF2B5EF4-FFF2-40B4-BE49-F238E27FC236}">
                <a16:creationId xmlns:a16="http://schemas.microsoft.com/office/drawing/2014/main" id="{33825F24-F88C-46B8-83BC-01B891BED45A}"/>
              </a:ext>
            </a:extLst>
          </p:cNvPr>
          <p:cNvSpPr/>
          <p:nvPr/>
        </p:nvSpPr>
        <p:spPr>
          <a:xfrm>
            <a:off x="628506" y="457200"/>
            <a:ext cx="948335" cy="733815"/>
          </a:xfrm>
          <a:custGeom>
            <a:avLst/>
            <a:gdLst>
              <a:gd name="connsiteX0" fmla="*/ 619905 w 948335"/>
              <a:gd name="connsiteY0" fmla="*/ 599045 h 733815"/>
              <a:gd name="connsiteX1" fmla="*/ 708360 w 948335"/>
              <a:gd name="connsiteY1" fmla="*/ 599045 h 733815"/>
              <a:gd name="connsiteX2" fmla="*/ 708360 w 948335"/>
              <a:gd name="connsiteY2" fmla="*/ 175 h 733815"/>
              <a:gd name="connsiteX3" fmla="*/ 619905 w 948335"/>
              <a:gd name="connsiteY3" fmla="*/ 175 h 733815"/>
              <a:gd name="connsiteX4" fmla="*/ 619905 w 948335"/>
              <a:gd name="connsiteY4" fmla="*/ 599045 h 733815"/>
              <a:gd name="connsiteX5" fmla="*/ 811823 w 948335"/>
              <a:gd name="connsiteY5" fmla="*/ 196963 h 733815"/>
              <a:gd name="connsiteX6" fmla="*/ 753805 w 948335"/>
              <a:gd name="connsiteY6" fmla="*/ 199399 h 733815"/>
              <a:gd name="connsiteX7" fmla="*/ 753805 w 948335"/>
              <a:gd name="connsiteY7" fmla="*/ 281323 h 733815"/>
              <a:gd name="connsiteX8" fmla="*/ 860105 w 948335"/>
              <a:gd name="connsiteY8" fmla="*/ 364907 h 733815"/>
              <a:gd name="connsiteX9" fmla="*/ 860105 w 948335"/>
              <a:gd name="connsiteY9" fmla="*/ 599045 h 733815"/>
              <a:gd name="connsiteX10" fmla="*/ 948560 w 948335"/>
              <a:gd name="connsiteY10" fmla="*/ 599045 h 733815"/>
              <a:gd name="connsiteX11" fmla="*/ 948560 w 948335"/>
              <a:gd name="connsiteY11" fmla="*/ 353981 h 733815"/>
              <a:gd name="connsiteX12" fmla="*/ 811823 w 948335"/>
              <a:gd name="connsiteY12" fmla="*/ 196963 h 733815"/>
              <a:gd name="connsiteX13" fmla="*/ 208777 w 948335"/>
              <a:gd name="connsiteY13" fmla="*/ 199800 h 733815"/>
              <a:gd name="connsiteX14" fmla="*/ 72849 w 948335"/>
              <a:gd name="connsiteY14" fmla="*/ 366560 h 733815"/>
              <a:gd name="connsiteX15" fmla="*/ 72849 w 948335"/>
              <a:gd name="connsiteY15" fmla="*/ 567022 h 733815"/>
              <a:gd name="connsiteX16" fmla="*/ 225 w 948335"/>
              <a:gd name="connsiteY16" fmla="*/ 651830 h 733815"/>
              <a:gd name="connsiteX17" fmla="*/ 225 w 948335"/>
              <a:gd name="connsiteY17" fmla="*/ 732932 h 733815"/>
              <a:gd name="connsiteX18" fmla="*/ 25376 w 948335"/>
              <a:gd name="connsiteY18" fmla="*/ 733742 h 733815"/>
              <a:gd name="connsiteX19" fmla="*/ 161297 w 948335"/>
              <a:gd name="connsiteY19" fmla="*/ 566989 h 733815"/>
              <a:gd name="connsiteX20" fmla="*/ 161297 w 948335"/>
              <a:gd name="connsiteY20" fmla="*/ 366527 h 733815"/>
              <a:gd name="connsiteX21" fmla="*/ 233520 w 948335"/>
              <a:gd name="connsiteY21" fmla="*/ 281732 h 733815"/>
              <a:gd name="connsiteX22" fmla="*/ 233520 w 948335"/>
              <a:gd name="connsiteY22" fmla="*/ 200209 h 733815"/>
              <a:gd name="connsiteX23" fmla="*/ 208777 w 948335"/>
              <a:gd name="connsiteY23" fmla="*/ 199800 h 733815"/>
              <a:gd name="connsiteX24" fmla="*/ 480210 w 948335"/>
              <a:gd name="connsiteY24" fmla="*/ 199800 h 733815"/>
              <a:gd name="connsiteX25" fmla="*/ 344283 w 948335"/>
              <a:gd name="connsiteY25" fmla="*/ 366560 h 733815"/>
              <a:gd name="connsiteX26" fmla="*/ 344283 w 948335"/>
              <a:gd name="connsiteY26" fmla="*/ 599045 h 733815"/>
              <a:gd name="connsiteX27" fmla="*/ 432731 w 948335"/>
              <a:gd name="connsiteY27" fmla="*/ 599045 h 733815"/>
              <a:gd name="connsiteX28" fmla="*/ 432731 w 948335"/>
              <a:gd name="connsiteY28" fmla="*/ 366527 h 733815"/>
              <a:gd name="connsiteX29" fmla="*/ 505362 w 948335"/>
              <a:gd name="connsiteY29" fmla="*/ 281732 h 733815"/>
              <a:gd name="connsiteX30" fmla="*/ 505362 w 948335"/>
              <a:gd name="connsiteY30" fmla="*/ 200209 h 733815"/>
              <a:gd name="connsiteX31" fmla="*/ 480210 w 948335"/>
              <a:gd name="connsiteY31" fmla="*/ 199800 h 7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8335" h="733815">
                <a:moveTo>
                  <a:pt x="619905" y="599045"/>
                </a:moveTo>
                <a:lnTo>
                  <a:pt x="708360" y="599045"/>
                </a:lnTo>
                <a:lnTo>
                  <a:pt x="708360" y="175"/>
                </a:lnTo>
                <a:lnTo>
                  <a:pt x="619905" y="175"/>
                </a:lnTo>
                <a:lnTo>
                  <a:pt x="619905" y="599045"/>
                </a:lnTo>
                <a:close/>
                <a:moveTo>
                  <a:pt x="811823" y="196963"/>
                </a:moveTo>
                <a:cubicBezTo>
                  <a:pt x="795196" y="196154"/>
                  <a:pt x="774500" y="196963"/>
                  <a:pt x="753805" y="199399"/>
                </a:cubicBezTo>
                <a:lnTo>
                  <a:pt x="753805" y="281323"/>
                </a:lnTo>
                <a:cubicBezTo>
                  <a:pt x="831702" y="281323"/>
                  <a:pt x="860105" y="292732"/>
                  <a:pt x="860105" y="364907"/>
                </a:cubicBezTo>
                <a:lnTo>
                  <a:pt x="860105" y="599045"/>
                </a:lnTo>
                <a:lnTo>
                  <a:pt x="948560" y="599045"/>
                </a:lnTo>
                <a:lnTo>
                  <a:pt x="948560" y="353981"/>
                </a:lnTo>
                <a:cubicBezTo>
                  <a:pt x="948560" y="263505"/>
                  <a:pt x="897033" y="200209"/>
                  <a:pt x="811823" y="196963"/>
                </a:cubicBezTo>
                <a:close/>
                <a:moveTo>
                  <a:pt x="208777" y="199800"/>
                </a:moveTo>
                <a:cubicBezTo>
                  <a:pt x="114634" y="204671"/>
                  <a:pt x="72849" y="267152"/>
                  <a:pt x="72849" y="366560"/>
                </a:cubicBezTo>
                <a:lnTo>
                  <a:pt x="72849" y="567022"/>
                </a:lnTo>
                <a:cubicBezTo>
                  <a:pt x="72849" y="625455"/>
                  <a:pt x="61073" y="650613"/>
                  <a:pt x="225" y="651830"/>
                </a:cubicBezTo>
                <a:lnTo>
                  <a:pt x="225" y="732932"/>
                </a:lnTo>
                <a:cubicBezTo>
                  <a:pt x="7525" y="734156"/>
                  <a:pt x="19288" y="734156"/>
                  <a:pt x="25376" y="733742"/>
                </a:cubicBezTo>
                <a:cubicBezTo>
                  <a:pt x="119907" y="728068"/>
                  <a:pt x="161297" y="665179"/>
                  <a:pt x="161297" y="566989"/>
                </a:cubicBezTo>
                <a:lnTo>
                  <a:pt x="161297" y="366527"/>
                </a:lnTo>
                <a:cubicBezTo>
                  <a:pt x="161297" y="307693"/>
                  <a:pt x="172257" y="282943"/>
                  <a:pt x="233520" y="281732"/>
                </a:cubicBezTo>
                <a:lnTo>
                  <a:pt x="233520" y="200209"/>
                </a:lnTo>
                <a:cubicBezTo>
                  <a:pt x="226622" y="199399"/>
                  <a:pt x="214859" y="199399"/>
                  <a:pt x="208777" y="199800"/>
                </a:cubicBezTo>
                <a:close/>
                <a:moveTo>
                  <a:pt x="480210" y="199800"/>
                </a:moveTo>
                <a:cubicBezTo>
                  <a:pt x="386483" y="204671"/>
                  <a:pt x="344283" y="267560"/>
                  <a:pt x="344283" y="366560"/>
                </a:cubicBezTo>
                <a:lnTo>
                  <a:pt x="344283" y="599045"/>
                </a:lnTo>
                <a:lnTo>
                  <a:pt x="432731" y="599045"/>
                </a:lnTo>
                <a:lnTo>
                  <a:pt x="432731" y="366527"/>
                </a:lnTo>
                <a:cubicBezTo>
                  <a:pt x="432731" y="308094"/>
                  <a:pt x="444507" y="282943"/>
                  <a:pt x="505362" y="281732"/>
                </a:cubicBezTo>
                <a:lnTo>
                  <a:pt x="505362" y="200209"/>
                </a:lnTo>
                <a:cubicBezTo>
                  <a:pt x="498055" y="199399"/>
                  <a:pt x="486292" y="199399"/>
                  <a:pt x="480210" y="199800"/>
                </a:cubicBezTo>
                <a:close/>
              </a:path>
            </a:pathLst>
          </a:custGeom>
          <a:solidFill>
            <a:schemeClr val="bg1"/>
          </a:solidFill>
          <a:ln w="6638" cap="flat">
            <a:noFill/>
            <a:prstDash val="solid"/>
            <a:round/>
          </a:ln>
        </p:spPr>
        <p:txBody>
          <a:bodyPr rtlCol="0" anchor="ctr"/>
          <a:lstStyle/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7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Tried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0F1-4B85-48F2-9608-7C421E5087A8}" type="datetime1">
              <a:rPr lang="de-DE" smtClean="0"/>
              <a:t>11.01.2024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models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ABAFF0-D40D-A2A7-59EC-BF77F26C8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60500"/>
              </p:ext>
            </p:extLst>
          </p:nvPr>
        </p:nvGraphicFramePr>
        <p:xfrm>
          <a:off x="518161" y="1131636"/>
          <a:ext cx="11306194" cy="5262925"/>
        </p:xfrm>
        <a:graphic>
          <a:graphicData uri="http://schemas.openxmlformats.org/drawingml/2006/table">
            <a:tbl>
              <a:tblPr/>
              <a:tblGrid>
                <a:gridCol w="3073469">
                  <a:extLst>
                    <a:ext uri="{9D8B030D-6E8A-4147-A177-3AD203B41FA5}">
                      <a16:colId xmlns:a16="http://schemas.microsoft.com/office/drawing/2014/main" val="1436041908"/>
                    </a:ext>
                  </a:extLst>
                </a:gridCol>
                <a:gridCol w="4463994">
                  <a:extLst>
                    <a:ext uri="{9D8B030D-6E8A-4147-A177-3AD203B41FA5}">
                      <a16:colId xmlns:a16="http://schemas.microsoft.com/office/drawing/2014/main" val="72737529"/>
                    </a:ext>
                  </a:extLst>
                </a:gridCol>
                <a:gridCol w="3768731">
                  <a:extLst>
                    <a:ext uri="{9D8B030D-6E8A-4147-A177-3AD203B41FA5}">
                      <a16:colId xmlns:a16="http://schemas.microsoft.com/office/drawing/2014/main" val="2126305419"/>
                    </a:ext>
                  </a:extLst>
                </a:gridCol>
              </a:tblGrid>
              <a:tr h="194250">
                <a:tc>
                  <a:txBody>
                    <a:bodyPr/>
                    <a:lstStyle/>
                    <a:p>
                      <a:pPr algn="just" fontAlgn="t"/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600" b="0" i="0" dirty="0">
                          <a:solidFill>
                            <a:schemeClr val="bg1"/>
                          </a:solidFill>
                          <a:effectLst/>
                        </a:rPr>
                        <a:t>Model name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600" b="0" i="0" dirty="0">
                          <a:solidFill>
                            <a:schemeClr val="bg1"/>
                          </a:solidFill>
                          <a:effectLst/>
                        </a:rPr>
                        <a:t>Observation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600" b="0" i="0" dirty="0">
                          <a:solidFill>
                            <a:schemeClr val="bg1"/>
                          </a:solidFill>
                          <a:effectLst/>
                        </a:rPr>
                        <a:t>Input window (Tokens)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46399"/>
                  </a:ext>
                </a:extLst>
              </a:tr>
              <a:tr h="8047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</a:rPr>
                        <a:t>LLaMA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 2 Chat (70B)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Good content retention 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Good language fluency, handles abstractive summarization well 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Capturing the positive tone of the passage 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2"/>
                  </a:ext>
                </a:extLst>
              </a:tr>
              <a:tr h="316350">
                <a:tc>
                  <a:txBody>
                    <a:bodyPr/>
                    <a:lstStyle/>
                    <a:p>
                      <a:pPr algn="just" fontAlgn="t"/>
                      <a:endParaRPr lang="en-IN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</a:rPr>
                        <a:t>LLaMA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 2 Chat (13B)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Grammatically correct 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Abstractive summarization 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Captures the theme of the original passage </a:t>
                      </a:r>
                    </a:p>
                    <a:p>
                      <a:pPr rtl="0" fontAlgn="base"/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87724"/>
                  </a:ext>
                </a:extLst>
              </a:tr>
              <a:tr h="4995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Nous Hermes-LLaMA2 Yi (13B)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Better and promising summarization.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Retains important content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Abstractive summarization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87913"/>
                  </a:ext>
                </a:extLst>
              </a:tr>
              <a:tr h="10758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Nous Hermes-2 Yi (34B) 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Good summarization.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Retains important content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Extractive summarization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just" fontAlgn="t"/>
                      <a:endParaRPr lang="en-I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  <a:p>
                      <a:pPr algn="just" fontAlgn="t"/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46043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C92E-E5B3-4237-82A2-5421FEA0C1CF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71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models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ABAFF0-D40D-A2A7-59EC-BF77F26C8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673241"/>
              </p:ext>
            </p:extLst>
          </p:nvPr>
        </p:nvGraphicFramePr>
        <p:xfrm>
          <a:off x="518161" y="1453488"/>
          <a:ext cx="11306194" cy="4751924"/>
        </p:xfrm>
        <a:graphic>
          <a:graphicData uri="http://schemas.openxmlformats.org/drawingml/2006/table">
            <a:tbl>
              <a:tblPr/>
              <a:tblGrid>
                <a:gridCol w="3073469">
                  <a:extLst>
                    <a:ext uri="{9D8B030D-6E8A-4147-A177-3AD203B41FA5}">
                      <a16:colId xmlns:a16="http://schemas.microsoft.com/office/drawing/2014/main" val="1436041908"/>
                    </a:ext>
                  </a:extLst>
                </a:gridCol>
                <a:gridCol w="4463994">
                  <a:extLst>
                    <a:ext uri="{9D8B030D-6E8A-4147-A177-3AD203B41FA5}">
                      <a16:colId xmlns:a16="http://schemas.microsoft.com/office/drawing/2014/main" val="72737529"/>
                    </a:ext>
                  </a:extLst>
                </a:gridCol>
                <a:gridCol w="3768731">
                  <a:extLst>
                    <a:ext uri="{9D8B030D-6E8A-4147-A177-3AD203B41FA5}">
                      <a16:colId xmlns:a16="http://schemas.microsoft.com/office/drawing/2014/main" val="2126305419"/>
                    </a:ext>
                  </a:extLst>
                </a:gridCol>
              </a:tblGrid>
              <a:tr h="1942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Model name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Observation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Input window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46399"/>
                  </a:ext>
                </a:extLst>
              </a:tr>
              <a:tr h="8047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xlm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roberta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-base-focus-extend-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german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The summary is somewhat accurate but contains spacing and tokenization issues.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Some words are concatenated, affecting readability.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Overall captures key elements but with technical issues in tokenization.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64581"/>
                  </a:ext>
                </a:extLst>
              </a:tr>
              <a:tr h="6593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Facebook/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bart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-large-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Better Summarization.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Abstractive summarization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92242"/>
                  </a:ext>
                </a:extLst>
              </a:tr>
              <a:tr h="782425">
                <a:tc>
                  <a:txBody>
                    <a:bodyPr/>
                    <a:lstStyle/>
                    <a:p>
                      <a:pPr algn="just" fontAlgn="t"/>
                      <a:endParaRPr lang="en-IN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</a:rPr>
                        <a:t>LLaMA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 2 Chat (7B)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Abstractive summarization (Pure extractive summarization)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13036"/>
                  </a:ext>
                </a:extLst>
              </a:tr>
              <a:tr h="10489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Mistral (7B) Instruct v0.2 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Poor summarization.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Less abstractive, more extractive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Poor condensation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37933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C92E-E5B3-4237-82A2-5421FEA0C1CF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8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models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ABAFF0-D40D-A2A7-59EC-BF77F26C8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581405"/>
              </p:ext>
            </p:extLst>
          </p:nvPr>
        </p:nvGraphicFramePr>
        <p:xfrm>
          <a:off x="518161" y="1453488"/>
          <a:ext cx="11306194" cy="4473990"/>
        </p:xfrm>
        <a:graphic>
          <a:graphicData uri="http://schemas.openxmlformats.org/drawingml/2006/table">
            <a:tbl>
              <a:tblPr/>
              <a:tblGrid>
                <a:gridCol w="3073469">
                  <a:extLst>
                    <a:ext uri="{9D8B030D-6E8A-4147-A177-3AD203B41FA5}">
                      <a16:colId xmlns:a16="http://schemas.microsoft.com/office/drawing/2014/main" val="1436041908"/>
                    </a:ext>
                  </a:extLst>
                </a:gridCol>
                <a:gridCol w="4463994">
                  <a:extLst>
                    <a:ext uri="{9D8B030D-6E8A-4147-A177-3AD203B41FA5}">
                      <a16:colId xmlns:a16="http://schemas.microsoft.com/office/drawing/2014/main" val="72737529"/>
                    </a:ext>
                  </a:extLst>
                </a:gridCol>
                <a:gridCol w="3768731">
                  <a:extLst>
                    <a:ext uri="{9D8B030D-6E8A-4147-A177-3AD203B41FA5}">
                      <a16:colId xmlns:a16="http://schemas.microsoft.com/office/drawing/2014/main" val="2126305419"/>
                    </a:ext>
                  </a:extLst>
                </a:gridCol>
              </a:tblGrid>
              <a:tr h="1942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Model name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Observation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Input window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46399"/>
                  </a:ext>
                </a:extLst>
              </a:tr>
              <a:tr h="8047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bert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-based-multilingual-cased 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Accurate and coherent summary.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Retains the original structure and meaning effectively.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64581"/>
                  </a:ext>
                </a:extLst>
              </a:tr>
              <a:tr h="10489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camembert-base 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Accurate representation with minimal errors.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Maintains coherence and captures the original text well.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920894"/>
                  </a:ext>
                </a:extLst>
              </a:tr>
              <a:tr h="10489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shahm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/Bart-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german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Accurate representation of the original text.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Provides a well-structured and coherent summary.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92242"/>
                  </a:ext>
                </a:extLst>
              </a:tr>
              <a:tr h="10489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RuPERTa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Extremely poor summarization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13036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C92E-E5B3-4237-82A2-5421FEA0C1CF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1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models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ABAFF0-D40D-A2A7-59EC-BF77F26C8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048559"/>
              </p:ext>
            </p:extLst>
          </p:nvPr>
        </p:nvGraphicFramePr>
        <p:xfrm>
          <a:off x="518161" y="1453488"/>
          <a:ext cx="11306194" cy="4753173"/>
        </p:xfrm>
        <a:graphic>
          <a:graphicData uri="http://schemas.openxmlformats.org/drawingml/2006/table">
            <a:tbl>
              <a:tblPr/>
              <a:tblGrid>
                <a:gridCol w="3073469">
                  <a:extLst>
                    <a:ext uri="{9D8B030D-6E8A-4147-A177-3AD203B41FA5}">
                      <a16:colId xmlns:a16="http://schemas.microsoft.com/office/drawing/2014/main" val="1436041908"/>
                    </a:ext>
                  </a:extLst>
                </a:gridCol>
                <a:gridCol w="4463994">
                  <a:extLst>
                    <a:ext uri="{9D8B030D-6E8A-4147-A177-3AD203B41FA5}">
                      <a16:colId xmlns:a16="http://schemas.microsoft.com/office/drawing/2014/main" val="72737529"/>
                    </a:ext>
                  </a:extLst>
                </a:gridCol>
                <a:gridCol w="3768731">
                  <a:extLst>
                    <a:ext uri="{9D8B030D-6E8A-4147-A177-3AD203B41FA5}">
                      <a16:colId xmlns:a16="http://schemas.microsoft.com/office/drawing/2014/main" val="2126305419"/>
                    </a:ext>
                  </a:extLst>
                </a:gridCol>
              </a:tblGrid>
              <a:tr h="1942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Model name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Observation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Input window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46399"/>
                  </a:ext>
                </a:extLst>
              </a:tr>
              <a:tr h="8047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EleutherAI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/gpt-neo-1.3B 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Accurate representation with appropriate coherence and readability.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64581"/>
                  </a:ext>
                </a:extLst>
              </a:tr>
              <a:tr h="9126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deepset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IN" sz="1600" b="0" i="0" dirty="0" err="1">
                          <a:solidFill>
                            <a:schemeClr val="tx1"/>
                          </a:solidFill>
                          <a:effectLst/>
                        </a:rPr>
                        <a:t>gbert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-large 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Accurate and coherent summary.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Retains the structure and meaning effectively.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920894"/>
                  </a:ext>
                </a:extLst>
              </a:tr>
              <a:tr h="84043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GPT-2 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de-DE" sz="1600" b="0" i="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appears to deviate from the original content.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The model might not have preserved the coherence and context of the original passage effectively.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Less abstractive, more extractive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92242"/>
                  </a:ext>
                </a:extLst>
              </a:tr>
              <a:tr h="10489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</a:rPr>
                        <a:t>bert2bert_shared-german-finetuned-summarization 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Post-process the output to address grammatical issues and improve overall readability.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13036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C92E-E5B3-4237-82A2-5421FEA0C1CF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3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models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ABAFF0-D40D-A2A7-59EC-BF77F26C8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977850"/>
              </p:ext>
            </p:extLst>
          </p:nvPr>
        </p:nvGraphicFramePr>
        <p:xfrm>
          <a:off x="518161" y="1453488"/>
          <a:ext cx="11306194" cy="4554570"/>
        </p:xfrm>
        <a:graphic>
          <a:graphicData uri="http://schemas.openxmlformats.org/drawingml/2006/table">
            <a:tbl>
              <a:tblPr/>
              <a:tblGrid>
                <a:gridCol w="3073469">
                  <a:extLst>
                    <a:ext uri="{9D8B030D-6E8A-4147-A177-3AD203B41FA5}">
                      <a16:colId xmlns:a16="http://schemas.microsoft.com/office/drawing/2014/main" val="1436041908"/>
                    </a:ext>
                  </a:extLst>
                </a:gridCol>
                <a:gridCol w="4463994">
                  <a:extLst>
                    <a:ext uri="{9D8B030D-6E8A-4147-A177-3AD203B41FA5}">
                      <a16:colId xmlns:a16="http://schemas.microsoft.com/office/drawing/2014/main" val="72737529"/>
                    </a:ext>
                  </a:extLst>
                </a:gridCol>
                <a:gridCol w="3768731">
                  <a:extLst>
                    <a:ext uri="{9D8B030D-6E8A-4147-A177-3AD203B41FA5}">
                      <a16:colId xmlns:a16="http://schemas.microsoft.com/office/drawing/2014/main" val="2126305419"/>
                    </a:ext>
                  </a:extLst>
                </a:gridCol>
              </a:tblGrid>
              <a:tr h="1942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Model name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Observation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chemeClr val="bg1"/>
                          </a:solidFill>
                          <a:effectLst/>
                        </a:rPr>
                        <a:t>Input window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46399"/>
                  </a:ext>
                </a:extLst>
              </a:tr>
              <a:tr h="8047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-base-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-cased 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output is a mix of German and English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incorrect phrases.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just" fontAlgn="t"/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64581"/>
                  </a:ext>
                </a:extLst>
              </a:tr>
              <a:tr h="10489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German-BERT 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a prediction model, not finetuned for summarization tasks 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920894"/>
                  </a:ext>
                </a:extLst>
              </a:tr>
              <a:tr h="10489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Pegasus-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xsum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de-DE" sz="1600" b="0" i="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with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Not accurate German summarization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just" fontAlgn="t"/>
                      <a:endParaRPr lang="de-DE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92242"/>
                  </a:ext>
                </a:extLst>
              </a:tr>
              <a:tr h="10489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Bert2bert-shared-german-finetuned-summarization 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Good Summarization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</a:p>
                  </a:txBody>
                  <a:tcPr marL="33300" marR="33300" marT="16650" marB="16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13036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C92E-E5B3-4237-82A2-5421FEA0C1CF}" type="datetime1">
              <a:rPr lang="de-DE" smtClean="0"/>
              <a:t>11.01.2024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21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0F1-4B85-48F2-9608-7C421E5087A8}" type="datetime1">
              <a:rPr lang="de-DE" smtClean="0"/>
              <a:t>11.01.2024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Marketing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12344"/>
      </p:ext>
    </p:extLst>
  </p:cSld>
  <p:clrMapOvr>
    <a:masterClrMapping/>
  </p:clrMapOvr>
</p:sld>
</file>

<file path=ppt/theme/theme1.xml><?xml version="1.0" encoding="utf-8"?>
<a:theme xmlns:a="http://schemas.openxmlformats.org/drawingml/2006/main" name="SRH">
  <a:themeElements>
    <a:clrScheme name="SRH Bildung">
      <a:dk1>
        <a:srgbClr val="575756"/>
      </a:dk1>
      <a:lt1>
        <a:sysClr val="window" lastClr="FFFFFF"/>
      </a:lt1>
      <a:dk2>
        <a:srgbClr val="00699A"/>
      </a:dk2>
      <a:lt2>
        <a:srgbClr val="AAA39D"/>
      </a:lt2>
      <a:accent1>
        <a:srgbClr val="DF4807"/>
      </a:accent1>
      <a:accent2>
        <a:srgbClr val="AAA39D"/>
      </a:accent2>
      <a:accent3>
        <a:srgbClr val="FCC61E"/>
      </a:accent3>
      <a:accent4>
        <a:srgbClr val="35B4A0"/>
      </a:accent4>
      <a:accent5>
        <a:srgbClr val="CA007F"/>
      </a:accent5>
      <a:accent6>
        <a:srgbClr val="021E30"/>
      </a:accent6>
      <a:hlink>
        <a:srgbClr val="000000"/>
      </a:hlink>
      <a:folHlink>
        <a:srgbClr val="000000"/>
      </a:folHlink>
    </a:clrScheme>
    <a:fontScheme name="SRH">
      <a:majorFont>
        <a:latin typeface="SRH Display"/>
        <a:ea typeface=""/>
        <a:cs typeface=""/>
      </a:majorFont>
      <a:minorFont>
        <a:latin typeface="SR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RH Bildu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DF4807"/>
        </a:accent1>
        <a:accent2>
          <a:srgbClr val="AAA39D"/>
        </a:accent2>
        <a:accent3>
          <a:srgbClr val="FCC61E"/>
        </a:accent3>
        <a:accent4>
          <a:srgbClr val="35B4A0"/>
        </a:accent4>
        <a:accent5>
          <a:srgbClr val="CA007F"/>
        </a:accent5>
        <a:accent6>
          <a:srgbClr val="021E30"/>
        </a:accent6>
        <a:hlink>
          <a:srgbClr val="000000"/>
        </a:hlink>
        <a:folHlink>
          <a:srgbClr val="000000"/>
        </a:folHlink>
      </a:clrScheme>
    </a:extraClrScheme>
    <a:extraClrScheme>
      <a:clrScheme name="SRH Gesundheit">
        <a:dk1>
          <a:srgbClr val="575756"/>
        </a:dk1>
        <a:lt1>
          <a:sysClr val="window" lastClr="FFFFFF"/>
        </a:lt1>
        <a:dk2>
          <a:srgbClr val="35B4A0"/>
        </a:dk2>
        <a:lt2>
          <a:srgbClr val="AAA39D"/>
        </a:lt2>
        <a:accent1>
          <a:srgbClr val="00699A"/>
        </a:accent1>
        <a:accent2>
          <a:srgbClr val="CA007F"/>
        </a:accent2>
        <a:accent3>
          <a:srgbClr val="78C8D2"/>
        </a:accent3>
        <a:accent4>
          <a:srgbClr val="0D3A5D"/>
        </a:accent4>
        <a:accent5>
          <a:srgbClr val="DF4807"/>
        </a:accent5>
        <a:accent6>
          <a:srgbClr val="FCC61E"/>
        </a:accent6>
        <a:hlink>
          <a:srgbClr val="000000"/>
        </a:hlink>
        <a:folHlink>
          <a:srgbClr val="000000"/>
        </a:folHlink>
      </a:clrScheme>
    </a:extraClrScheme>
    <a:extraClrScheme>
      <a:clrScheme name="SRH Holdi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AAA39D"/>
        </a:accent1>
        <a:accent2>
          <a:srgbClr val="DF4807"/>
        </a:accent2>
        <a:accent3>
          <a:srgbClr val="575756"/>
        </a:accent3>
        <a:accent4>
          <a:srgbClr val="FCC61E"/>
        </a:accent4>
        <a:accent5>
          <a:srgbClr val="78C8D2"/>
        </a:accent5>
        <a:accent6>
          <a:srgbClr val="0D3A5D"/>
        </a:accent6>
        <a:hlink>
          <a:srgbClr val="000000"/>
        </a:hlink>
        <a:folHlink>
          <a:srgbClr val="000000"/>
        </a:folHlink>
      </a:clrScheme>
    </a:extraClrScheme>
    <a:extraClrScheme>
      <a:clrScheme name="SRH ServicePartner">
        <a:dk1>
          <a:srgbClr val="575756"/>
        </a:dk1>
        <a:lt1>
          <a:sysClr val="window" lastClr="FFFFFF"/>
        </a:lt1>
        <a:dk2>
          <a:srgbClr val="9C0C35"/>
        </a:dk2>
        <a:lt2>
          <a:srgbClr val="AAA39D"/>
        </a:lt2>
        <a:accent1>
          <a:srgbClr val="AAA39D"/>
        </a:accent1>
        <a:accent2>
          <a:srgbClr val="35B4A0"/>
        </a:accent2>
        <a:accent3>
          <a:srgbClr val="575756"/>
        </a:accent3>
        <a:accent4>
          <a:srgbClr val="0D3A5D"/>
        </a:accent4>
        <a:accent5>
          <a:srgbClr val="DF4807"/>
        </a:accent5>
        <a:accent6>
          <a:srgbClr val="00699A"/>
        </a:accent6>
        <a:hlink>
          <a:srgbClr val="000000"/>
        </a:hlink>
        <a:folHlink>
          <a:srgbClr val="000000"/>
        </a:folHlink>
      </a:clrScheme>
    </a:extraClrScheme>
  </a:extraClrSchemeLst>
  <a:custClrLst>
    <a:custClr name="SRH ORANGE">
      <a:srgbClr val="DF4807"/>
    </a:custClr>
    <a:custClr name="SRH WARM GREY">
      <a:srgbClr val="AAA39D"/>
    </a:custClr>
    <a:custClr name="SRH BLUE">
      <a:srgbClr val="00699A"/>
    </a:custClr>
    <a:custClr name="SRH SUN YELLOW">
      <a:srgbClr val="FCC61E"/>
    </a:custClr>
    <a:custClr name="SRH Fresh Mint">
      <a:srgbClr val="35B4A0"/>
    </a:custClr>
    <a:custClr name="SRH SWEET BERRY">
      <a:srgbClr val="CA007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SRH PASSION RED">
      <a:srgbClr val="9C0C35"/>
    </a:custClr>
    <a:custClr name="SRH SMOKEY BLACK">
      <a:srgbClr val="575756"/>
    </a:custClr>
    <a:custClr name="SRH CALM OCEAN">
      <a:srgbClr val="78C8D2"/>
    </a:custClr>
    <a:custClr name="SRH MIDNIGHT BLUE">
      <a:srgbClr val="0D3A5D"/>
    </a:custClr>
    <a:custClr name="SRH DEEP BLUE">
      <a:srgbClr val="021E30"/>
    </a:custClr>
    <a:custClr name=" SRH Text ">
      <a:srgbClr val="575756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E6CB48917F1046A09BD2F322D31D36" ma:contentTypeVersion="5" ma:contentTypeDescription="Create a new document." ma:contentTypeScope="" ma:versionID="eb90acbc38d44a2887b2a7752fec1b59">
  <xsd:schema xmlns:xsd="http://www.w3.org/2001/XMLSchema" xmlns:xs="http://www.w3.org/2001/XMLSchema" xmlns:p="http://schemas.microsoft.com/office/2006/metadata/properties" xmlns:ns2="df255378-f21e-46ec-867d-fc97d5b3e272" xmlns:ns3="66fb5522-2b2b-477b-8d09-22de1a913a61" targetNamespace="http://schemas.microsoft.com/office/2006/metadata/properties" ma:root="true" ma:fieldsID="3ebefe67dba139a56c12b8d127418f4b" ns2:_="" ns3:_="">
    <xsd:import namespace="df255378-f21e-46ec-867d-fc97d5b3e272"/>
    <xsd:import namespace="66fb5522-2b2b-477b-8d09-22de1a9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55378-f21e-46ec-867d-fc97d5b3e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b5522-2b2b-477b-8d09-22de1a9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98F202-2751-4CBB-903A-FB75B3FE1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255378-f21e-46ec-867d-fc97d5b3e272"/>
    <ds:schemaRef ds:uri="66fb5522-2b2b-477b-8d09-22de1a913a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7D3617-1C8F-4EB8-9B6E-F13E03F33E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509</Words>
  <Application>Microsoft Office PowerPoint</Application>
  <PresentationFormat>Widescreen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SRH Text</vt:lpstr>
      <vt:lpstr>Calibri</vt:lpstr>
      <vt:lpstr>SRH Headline</vt:lpstr>
      <vt:lpstr>SRH</vt:lpstr>
      <vt:lpstr>SRH</vt:lpstr>
      <vt:lpstr>Case Studies-1</vt:lpstr>
      <vt:lpstr>Models Tried</vt:lpstr>
      <vt:lpstr>Comparison of models</vt:lpstr>
      <vt:lpstr>Comparison of models</vt:lpstr>
      <vt:lpstr>Comparison of models</vt:lpstr>
      <vt:lpstr>Comparison of models</vt:lpstr>
      <vt:lpstr>Comparison of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Henrike Voelker</dc:creator>
  <cp:lastModifiedBy>Srujan P Gowda</cp:lastModifiedBy>
  <cp:revision>292</cp:revision>
  <dcterms:created xsi:type="dcterms:W3CDTF">2020-06-05T16:20:53Z</dcterms:created>
  <dcterms:modified xsi:type="dcterms:W3CDTF">2024-01-11T13:44:27Z</dcterms:modified>
</cp:coreProperties>
</file>