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60BA8-4D7C-4F78-95B3-6401A882018B}" v="1" dt="2024-02-14T05:57:34.6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NI  ." userId="44691843-2e5d-4a20-ad13-11ac7a93f3fe" providerId="ADAL" clId="{A8460BA8-4D7C-4F78-95B3-6401A882018B}"/>
    <pc:docChg chg="delSld">
      <pc:chgData name="ASHWNI  ." userId="44691843-2e5d-4a20-ad13-11ac7a93f3fe" providerId="ADAL" clId="{A8460BA8-4D7C-4F78-95B3-6401A882018B}" dt="2024-02-14T05:57:48.238" v="3" actId="47"/>
      <pc:docMkLst>
        <pc:docMk/>
      </pc:docMkLst>
      <pc:sldChg chg="del">
        <pc:chgData name="ASHWNI  ." userId="44691843-2e5d-4a20-ad13-11ac7a93f3fe" providerId="ADAL" clId="{A8460BA8-4D7C-4F78-95B3-6401A882018B}" dt="2024-02-14T05:57:24.305" v="0" actId="47"/>
        <pc:sldMkLst>
          <pc:docMk/>
          <pc:sldMk cId="0" sldId="256"/>
        </pc:sldMkLst>
      </pc:sldChg>
      <pc:sldChg chg="del">
        <pc:chgData name="ASHWNI  ." userId="44691843-2e5d-4a20-ad13-11ac7a93f3fe" providerId="ADAL" clId="{A8460BA8-4D7C-4F78-95B3-6401A882018B}" dt="2024-02-14T05:57:48.238" v="3" actId="47"/>
        <pc:sldMkLst>
          <pc:docMk/>
          <pc:sldMk cId="0" sldId="287"/>
        </pc:sldMkLst>
      </pc:sldChg>
      <pc:sldChg chg="del">
        <pc:chgData name="ASHWNI  ." userId="44691843-2e5d-4a20-ad13-11ac7a93f3fe" providerId="ADAL" clId="{A8460BA8-4D7C-4F78-95B3-6401A882018B}" dt="2024-02-14T05:57:47.174" v="2" actId="47"/>
        <pc:sldMkLst>
          <pc:docMk/>
          <pc:sldMk cId="0" sldId="288"/>
        </pc:sldMkLst>
      </pc:sldChg>
      <pc:sldChg chg="del">
        <pc:chgData name="ASHWNI  ." userId="44691843-2e5d-4a20-ad13-11ac7a93f3fe" providerId="ADAL" clId="{A8460BA8-4D7C-4F78-95B3-6401A882018B}" dt="2024-02-14T05:57:45.939" v="1" actId="47"/>
        <pc:sldMkLst>
          <pc:docMk/>
          <pc:sldMk cId="0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8176" y="221056"/>
            <a:ext cx="3787647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7294" y="1090089"/>
            <a:ext cx="5832475" cy="1793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9097" y="385648"/>
            <a:ext cx="5304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-10" dirty="0"/>
              <a:t> </a:t>
            </a:r>
            <a:r>
              <a:rPr sz="2800" spc="-5" dirty="0"/>
              <a:t>Normal</a:t>
            </a:r>
            <a:r>
              <a:rPr sz="2800" spc="25" dirty="0"/>
              <a:t> </a:t>
            </a:r>
            <a:r>
              <a:rPr sz="2800" spc="-10" dirty="0"/>
              <a:t>Distribution:</a:t>
            </a:r>
            <a:r>
              <a:rPr sz="2800" dirty="0"/>
              <a:t> </a:t>
            </a:r>
            <a:r>
              <a:rPr sz="2800" spc="-10" dirty="0"/>
              <a:t>Properties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26999" y="1277747"/>
            <a:ext cx="5045075" cy="2894330"/>
          </a:xfrm>
          <a:custGeom>
            <a:avLst/>
            <a:gdLst/>
            <a:ahLst/>
            <a:cxnLst/>
            <a:rect l="l" t="t" r="r" b="b"/>
            <a:pathLst>
              <a:path w="5045075" h="2894329">
                <a:moveTo>
                  <a:pt x="5045075" y="0"/>
                </a:moveTo>
                <a:lnTo>
                  <a:pt x="0" y="0"/>
                </a:lnTo>
                <a:lnTo>
                  <a:pt x="0" y="2894203"/>
                </a:lnTo>
                <a:lnTo>
                  <a:pt x="5045075" y="2894203"/>
                </a:lnTo>
                <a:lnTo>
                  <a:pt x="5045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320" y="1221714"/>
            <a:ext cx="4632960" cy="28333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02590" algn="l"/>
                <a:tab pos="403225" algn="l"/>
              </a:tabLst>
            </a:pPr>
            <a:r>
              <a:rPr sz="1650" b="1" dirty="0">
                <a:latin typeface="Calibri"/>
                <a:cs typeface="Calibri"/>
              </a:rPr>
              <a:t>‘</a:t>
            </a:r>
            <a:r>
              <a:rPr sz="2000" dirty="0">
                <a:latin typeface="Calibri"/>
                <a:cs typeface="Calibri"/>
              </a:rPr>
              <a:t>Bell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Shaped’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Symmetrical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Mean,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equal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Location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characterized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endParaRPr sz="2000">
              <a:latin typeface="Calibri"/>
              <a:cs typeface="Calibri"/>
            </a:endParaRPr>
          </a:p>
          <a:p>
            <a:pPr marL="355600" marR="10033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Spread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characterized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deviation,</a:t>
            </a:r>
            <a:r>
              <a:rPr sz="2000" dirty="0">
                <a:latin typeface="Calibri"/>
                <a:cs typeface="Calibri"/>
              </a:rPr>
              <a:t> σ</a:t>
            </a:r>
            <a:endParaRPr sz="2000">
              <a:latin typeface="Calibri"/>
              <a:cs typeface="Calibri"/>
            </a:endParaRPr>
          </a:p>
          <a:p>
            <a:pPr marL="355600" marR="631190" indent="-342900">
              <a:lnSpc>
                <a:spcPct val="101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random variable has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infinite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theoretical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dirty="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5634" y="3368166"/>
            <a:ext cx="19875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Mean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=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Median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=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Mode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55475" y="2046223"/>
            <a:ext cx="2002789" cy="843915"/>
            <a:chOff x="5455475" y="2046223"/>
            <a:chExt cx="2002789" cy="843915"/>
          </a:xfrm>
        </p:grpSpPr>
        <p:sp>
          <p:nvSpPr>
            <p:cNvPr id="7" name="object 7"/>
            <p:cNvSpPr/>
            <p:nvPr/>
          </p:nvSpPr>
          <p:spPr>
            <a:xfrm>
              <a:off x="5510276" y="2071623"/>
              <a:ext cx="1910080" cy="767080"/>
            </a:xfrm>
            <a:custGeom>
              <a:avLst/>
              <a:gdLst/>
              <a:ahLst/>
              <a:cxnLst/>
              <a:rect l="l" t="t" r="r" b="b"/>
              <a:pathLst>
                <a:path w="1910079" h="767080">
                  <a:moveTo>
                    <a:pt x="1909826" y="766952"/>
                  </a:moveTo>
                  <a:lnTo>
                    <a:pt x="1809623" y="758444"/>
                  </a:lnTo>
                  <a:lnTo>
                    <a:pt x="1760093" y="749934"/>
                  </a:lnTo>
                  <a:lnTo>
                    <a:pt x="1710563" y="736092"/>
                  </a:lnTo>
                  <a:lnTo>
                    <a:pt x="1659890" y="719074"/>
                  </a:lnTo>
                  <a:lnTo>
                    <a:pt x="1609344" y="695578"/>
                  </a:lnTo>
                  <a:lnTo>
                    <a:pt x="1559687" y="663575"/>
                  </a:lnTo>
                  <a:lnTo>
                    <a:pt x="1459610" y="575182"/>
                  </a:lnTo>
                  <a:lnTo>
                    <a:pt x="1359407" y="449580"/>
                  </a:lnTo>
                  <a:lnTo>
                    <a:pt x="1260221" y="299338"/>
                  </a:lnTo>
                  <a:lnTo>
                    <a:pt x="1209675" y="222631"/>
                  </a:lnTo>
                  <a:lnTo>
                    <a:pt x="1160018" y="151256"/>
                  </a:lnTo>
                  <a:lnTo>
                    <a:pt x="1110488" y="88518"/>
                  </a:lnTo>
                  <a:lnTo>
                    <a:pt x="1059942" y="40512"/>
                  </a:lnTo>
                  <a:lnTo>
                    <a:pt x="1010284" y="9651"/>
                  </a:lnTo>
                  <a:lnTo>
                    <a:pt x="960754" y="0"/>
                  </a:lnTo>
                </a:path>
                <a:path w="1910079" h="767080">
                  <a:moveTo>
                    <a:pt x="0" y="766952"/>
                  </a:moveTo>
                  <a:lnTo>
                    <a:pt x="100075" y="758444"/>
                  </a:lnTo>
                  <a:lnTo>
                    <a:pt x="149733" y="749934"/>
                  </a:lnTo>
                  <a:lnTo>
                    <a:pt x="199262" y="736092"/>
                  </a:lnTo>
                  <a:lnTo>
                    <a:pt x="249809" y="719074"/>
                  </a:lnTo>
                  <a:lnTo>
                    <a:pt x="299465" y="695578"/>
                  </a:lnTo>
                  <a:lnTo>
                    <a:pt x="348996" y="663575"/>
                  </a:lnTo>
                  <a:lnTo>
                    <a:pt x="449199" y="575182"/>
                  </a:lnTo>
                  <a:lnTo>
                    <a:pt x="549401" y="449580"/>
                  </a:lnTo>
                  <a:lnTo>
                    <a:pt x="649477" y="299338"/>
                  </a:lnTo>
                  <a:lnTo>
                    <a:pt x="699135" y="222631"/>
                  </a:lnTo>
                  <a:lnTo>
                    <a:pt x="748664" y="151256"/>
                  </a:lnTo>
                  <a:lnTo>
                    <a:pt x="798195" y="88518"/>
                  </a:lnTo>
                  <a:lnTo>
                    <a:pt x="848868" y="40512"/>
                  </a:lnTo>
                  <a:lnTo>
                    <a:pt x="898398" y="9651"/>
                  </a:lnTo>
                  <a:lnTo>
                    <a:pt x="94894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0238" y="2071623"/>
              <a:ext cx="1993264" cy="813435"/>
            </a:xfrm>
            <a:custGeom>
              <a:avLst/>
              <a:gdLst/>
              <a:ahLst/>
              <a:cxnLst/>
              <a:rect l="l" t="t" r="r" b="b"/>
              <a:pathLst>
                <a:path w="1993265" h="813435">
                  <a:moveTo>
                    <a:pt x="0" y="0"/>
                  </a:moveTo>
                  <a:lnTo>
                    <a:pt x="0" y="813434"/>
                  </a:lnTo>
                  <a:lnTo>
                    <a:pt x="1993264" y="81343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28234" y="1729485"/>
            <a:ext cx="3524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f</a:t>
            </a:r>
            <a:r>
              <a:rPr sz="1500" b="1" spc="5" dirty="0">
                <a:latin typeface="Times New Roman"/>
                <a:cs typeface="Times New Roman"/>
              </a:rPr>
              <a:t>(</a:t>
            </a:r>
            <a:r>
              <a:rPr sz="1500" b="1" spc="-20" dirty="0">
                <a:latin typeface="Times New Roman"/>
                <a:cs typeface="Times New Roman"/>
              </a:rPr>
              <a:t>X</a:t>
            </a:r>
            <a:r>
              <a:rPr sz="1500" b="1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200" y="2905125"/>
            <a:ext cx="133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53B5F"/>
                </a:solidFill>
                <a:latin typeface="Times New Roman"/>
                <a:cs typeface="Times New Roman"/>
              </a:rPr>
              <a:t>μ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2094" y="2508885"/>
            <a:ext cx="1282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53B5F"/>
                </a:solidFill>
                <a:latin typeface="Times New Roman"/>
                <a:cs typeface="Times New Roman"/>
              </a:rPr>
              <a:t>σ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53187" y="2057400"/>
            <a:ext cx="372745" cy="800100"/>
            <a:chOff x="6453187" y="2057400"/>
            <a:chExt cx="372745" cy="800100"/>
          </a:xfrm>
        </p:grpSpPr>
        <p:sp>
          <p:nvSpPr>
            <p:cNvPr id="13" name="object 13"/>
            <p:cNvSpPr/>
            <p:nvPr/>
          </p:nvSpPr>
          <p:spPr>
            <a:xfrm>
              <a:off x="6471030" y="2443225"/>
              <a:ext cx="354965" cy="76200"/>
            </a:xfrm>
            <a:custGeom>
              <a:avLst/>
              <a:gdLst/>
              <a:ahLst/>
              <a:cxnLst/>
              <a:rect l="l" t="t" r="r" b="b"/>
              <a:pathLst>
                <a:path w="35496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54965" h="76200">
                  <a:moveTo>
                    <a:pt x="278638" y="0"/>
                  </a:moveTo>
                  <a:lnTo>
                    <a:pt x="278638" y="76200"/>
                  </a:lnTo>
                  <a:lnTo>
                    <a:pt x="341927" y="44450"/>
                  </a:lnTo>
                  <a:lnTo>
                    <a:pt x="291338" y="44450"/>
                  </a:lnTo>
                  <a:lnTo>
                    <a:pt x="291338" y="31750"/>
                  </a:lnTo>
                  <a:lnTo>
                    <a:pt x="342350" y="31750"/>
                  </a:lnTo>
                  <a:lnTo>
                    <a:pt x="278638" y="0"/>
                  </a:lnTo>
                  <a:close/>
                </a:path>
                <a:path w="35496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54965" h="76200">
                  <a:moveTo>
                    <a:pt x="278638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78638" y="44450"/>
                  </a:lnTo>
                  <a:lnTo>
                    <a:pt x="278638" y="31750"/>
                  </a:lnTo>
                  <a:close/>
                </a:path>
                <a:path w="354965" h="76200">
                  <a:moveTo>
                    <a:pt x="342350" y="31750"/>
                  </a:moveTo>
                  <a:lnTo>
                    <a:pt x="291338" y="31750"/>
                  </a:lnTo>
                  <a:lnTo>
                    <a:pt x="291338" y="44450"/>
                  </a:lnTo>
                  <a:lnTo>
                    <a:pt x="341927" y="44450"/>
                  </a:lnTo>
                  <a:lnTo>
                    <a:pt x="354838" y="37973"/>
                  </a:lnTo>
                  <a:lnTo>
                    <a:pt x="34235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7950" y="2057400"/>
              <a:ext cx="0" cy="800100"/>
            </a:xfrm>
            <a:custGeom>
              <a:avLst/>
              <a:gdLst/>
              <a:ahLst/>
              <a:cxnLst/>
              <a:rect l="l" t="t" r="r" b="b"/>
              <a:pathLst>
                <a:path h="800100">
                  <a:moveTo>
                    <a:pt x="0" y="0"/>
                  </a:moveTo>
                  <a:lnTo>
                    <a:pt x="0" y="8001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385648"/>
            <a:ext cx="703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5" dirty="0"/>
              <a:t> </a:t>
            </a:r>
            <a:r>
              <a:rPr sz="2800" spc="-15" dirty="0"/>
              <a:t>Standardized</a:t>
            </a:r>
            <a:r>
              <a:rPr sz="2800" spc="35" dirty="0"/>
              <a:t> </a:t>
            </a:r>
            <a:r>
              <a:rPr sz="2800" spc="-10" dirty="0"/>
              <a:t>Normal</a:t>
            </a:r>
            <a:r>
              <a:rPr sz="2800" spc="25" dirty="0"/>
              <a:t> </a:t>
            </a:r>
            <a:r>
              <a:rPr sz="2800" spc="-10" dirty="0"/>
              <a:t>Distribution:</a:t>
            </a:r>
            <a:r>
              <a:rPr sz="2800" spc="30" dirty="0"/>
              <a:t> </a:t>
            </a:r>
            <a:r>
              <a:rPr sz="2800" spc="-10" dirty="0"/>
              <a:t>Example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514600" y="1595437"/>
            <a:ext cx="3241040" cy="1226820"/>
            <a:chOff x="2514600" y="1595437"/>
            <a:chExt cx="3241040" cy="1226820"/>
          </a:xfrm>
        </p:grpSpPr>
        <p:sp>
          <p:nvSpPr>
            <p:cNvPr id="4" name="object 4"/>
            <p:cNvSpPr/>
            <p:nvPr/>
          </p:nvSpPr>
          <p:spPr>
            <a:xfrm>
              <a:off x="2622930" y="1600200"/>
              <a:ext cx="3053715" cy="1156970"/>
            </a:xfrm>
            <a:custGeom>
              <a:avLst/>
              <a:gdLst/>
              <a:ahLst/>
              <a:cxnLst/>
              <a:rect l="l" t="t" r="r" b="b"/>
              <a:pathLst>
                <a:path w="3053715" h="1156970">
                  <a:moveTo>
                    <a:pt x="0" y="1156843"/>
                  </a:moveTo>
                  <a:lnTo>
                    <a:pt x="167639" y="1144016"/>
                  </a:lnTo>
                  <a:lnTo>
                    <a:pt x="250570" y="1131189"/>
                  </a:lnTo>
                  <a:lnTo>
                    <a:pt x="333375" y="1110233"/>
                  </a:lnTo>
                  <a:lnTo>
                    <a:pt x="418083" y="1084580"/>
                  </a:lnTo>
                  <a:lnTo>
                    <a:pt x="501014" y="1049274"/>
                  </a:lnTo>
                  <a:lnTo>
                    <a:pt x="583945" y="1001013"/>
                  </a:lnTo>
                  <a:lnTo>
                    <a:pt x="751585" y="867663"/>
                  </a:lnTo>
                  <a:lnTo>
                    <a:pt x="919098" y="678052"/>
                  </a:lnTo>
                  <a:lnTo>
                    <a:pt x="1086739" y="451485"/>
                  </a:lnTo>
                  <a:lnTo>
                    <a:pt x="1169670" y="335788"/>
                  </a:lnTo>
                  <a:lnTo>
                    <a:pt x="1252601" y="228219"/>
                  </a:lnTo>
                  <a:lnTo>
                    <a:pt x="1335405" y="133350"/>
                  </a:lnTo>
                  <a:lnTo>
                    <a:pt x="1420114" y="61087"/>
                  </a:lnTo>
                  <a:lnTo>
                    <a:pt x="1503045" y="14477"/>
                  </a:lnTo>
                  <a:lnTo>
                    <a:pt x="1587754" y="0"/>
                  </a:lnTo>
                </a:path>
                <a:path w="3053715" h="1156970">
                  <a:moveTo>
                    <a:pt x="3053460" y="1156843"/>
                  </a:moveTo>
                  <a:lnTo>
                    <a:pt x="2896489" y="1144016"/>
                  </a:lnTo>
                  <a:lnTo>
                    <a:pt x="2818765" y="1131189"/>
                  </a:lnTo>
                  <a:lnTo>
                    <a:pt x="2741041" y="1110233"/>
                  </a:lnTo>
                  <a:lnTo>
                    <a:pt x="2661666" y="1084580"/>
                  </a:lnTo>
                  <a:lnTo>
                    <a:pt x="2582418" y="1049274"/>
                  </a:lnTo>
                  <a:lnTo>
                    <a:pt x="2504694" y="1001013"/>
                  </a:lnTo>
                  <a:lnTo>
                    <a:pt x="2347595" y="867663"/>
                  </a:lnTo>
                  <a:lnTo>
                    <a:pt x="2190622" y="678052"/>
                  </a:lnTo>
                  <a:lnTo>
                    <a:pt x="2035174" y="451485"/>
                  </a:lnTo>
                  <a:lnTo>
                    <a:pt x="1955799" y="335788"/>
                  </a:lnTo>
                  <a:lnTo>
                    <a:pt x="1878076" y="228219"/>
                  </a:lnTo>
                  <a:lnTo>
                    <a:pt x="1800479" y="133350"/>
                  </a:lnTo>
                  <a:lnTo>
                    <a:pt x="1721104" y="61087"/>
                  </a:lnTo>
                  <a:lnTo>
                    <a:pt x="1643380" y="14477"/>
                  </a:lnTo>
                  <a:lnTo>
                    <a:pt x="156565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600" y="2807461"/>
              <a:ext cx="3241040" cy="0"/>
            </a:xfrm>
            <a:custGeom>
              <a:avLst/>
              <a:gdLst/>
              <a:ahLst/>
              <a:cxnLst/>
              <a:rect l="l" t="t" r="r" b="b"/>
              <a:pathLst>
                <a:path w="3241040">
                  <a:moveTo>
                    <a:pt x="0" y="0"/>
                  </a:moveTo>
                  <a:lnTo>
                    <a:pt x="32409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8586" y="1600200"/>
              <a:ext cx="0" cy="1207770"/>
            </a:xfrm>
            <a:custGeom>
              <a:avLst/>
              <a:gdLst/>
              <a:ahLst/>
              <a:cxnLst/>
              <a:rect l="l" t="t" r="r" b="b"/>
              <a:pathLst>
                <a:path h="1207770">
                  <a:moveTo>
                    <a:pt x="0" y="0"/>
                  </a:moveTo>
                  <a:lnTo>
                    <a:pt x="0" y="12072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6542" y="2597911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0"/>
                  </a:moveTo>
                  <a:lnTo>
                    <a:pt x="0" y="2095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28947" y="2872232"/>
            <a:ext cx="1946275" cy="66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05"/>
              </a:lnSpc>
              <a:spcBef>
                <a:spcPts val="100"/>
              </a:spcBef>
              <a:tabLst>
                <a:tab pos="876935" algn="l"/>
                <a:tab pos="1740535" algn="l"/>
              </a:tabLst>
            </a:pPr>
            <a:r>
              <a:rPr sz="2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0	</a:t>
            </a:r>
            <a:r>
              <a:rPr sz="2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20</a:t>
            </a: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0	</a:t>
            </a: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  <a:p>
            <a:pPr marL="120650">
              <a:lnSpc>
                <a:spcPts val="2505"/>
              </a:lnSpc>
              <a:tabLst>
                <a:tab pos="930275" algn="l"/>
                <a:tab pos="1740535" algn="l"/>
              </a:tabLst>
            </a:pPr>
            <a:r>
              <a:rPr sz="2100" b="1" dirty="0">
                <a:latin typeface="Times New Roman"/>
                <a:cs typeface="Times New Roman"/>
              </a:rPr>
              <a:t>0	2.0	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5525" y="2830927"/>
            <a:ext cx="1206500" cy="6572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350" dirty="0">
                <a:solidFill>
                  <a:srgbClr val="EDEBE0"/>
                </a:solidFill>
                <a:latin typeface="Times New Roman"/>
                <a:cs typeface="Times New Roman"/>
              </a:rPr>
              <a:t>(</a:t>
            </a:r>
            <a:r>
              <a:rPr sz="1350" dirty="0">
                <a:solidFill>
                  <a:srgbClr val="FF0000"/>
                </a:solidFill>
                <a:latin typeface="Times New Roman"/>
                <a:cs typeface="Times New Roman"/>
              </a:rPr>
              <a:t>μ</a:t>
            </a:r>
            <a:r>
              <a:rPr sz="135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3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0000"/>
                </a:solidFill>
                <a:latin typeface="Times New Roman"/>
                <a:cs typeface="Times New Roman"/>
              </a:rPr>
              <a:t>100,</a:t>
            </a:r>
            <a:r>
              <a:rPr sz="135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sz="135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3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FF0000"/>
                </a:solidFill>
                <a:latin typeface="Times New Roman"/>
                <a:cs typeface="Times New Roman"/>
              </a:rPr>
              <a:t>50)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350" dirty="0">
                <a:latin typeface="Times New Roman"/>
                <a:cs typeface="Times New Roman"/>
              </a:rPr>
              <a:t>(μ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=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0,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σ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=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1)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842" y="3771900"/>
            <a:ext cx="7551420" cy="708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 marR="12065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Note 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distribution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same, only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scale has </a:t>
            </a:r>
            <a:r>
              <a:rPr sz="2000" dirty="0">
                <a:latin typeface="Calibri"/>
                <a:cs typeface="Calibri"/>
              </a:rPr>
              <a:t>changed.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We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original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(X)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standardized</a:t>
            </a:r>
            <a:r>
              <a:rPr sz="2000" dirty="0">
                <a:latin typeface="Calibri"/>
                <a:cs typeface="Calibri"/>
              </a:rPr>
              <a:t> units</a:t>
            </a:r>
            <a:r>
              <a:rPr sz="2000" spc="-5" dirty="0">
                <a:latin typeface="Calibri"/>
                <a:cs typeface="Calibri"/>
              </a:rPr>
              <a:t> (Z)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666" y="385648"/>
            <a:ext cx="305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Normal</a:t>
            </a:r>
            <a:r>
              <a:rPr sz="2800" spc="-15" dirty="0"/>
              <a:t> </a:t>
            </a:r>
            <a:r>
              <a:rPr sz="2800" spc="-10" dirty="0"/>
              <a:t>Probabilities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192142" y="2907538"/>
            <a:ext cx="615950" cy="1413510"/>
          </a:xfrm>
          <a:custGeom>
            <a:avLst/>
            <a:gdLst/>
            <a:ahLst/>
            <a:cxnLst/>
            <a:rect l="l" t="t" r="r" b="b"/>
            <a:pathLst>
              <a:path w="615950" h="1413510">
                <a:moveTo>
                  <a:pt x="0" y="0"/>
                </a:moveTo>
                <a:lnTo>
                  <a:pt x="0" y="1413243"/>
                </a:lnTo>
                <a:lnTo>
                  <a:pt x="615569" y="1413243"/>
                </a:lnTo>
                <a:lnTo>
                  <a:pt x="609981" y="745109"/>
                </a:lnTo>
                <a:lnTo>
                  <a:pt x="542544" y="642874"/>
                </a:lnTo>
                <a:lnTo>
                  <a:pt x="458343" y="491236"/>
                </a:lnTo>
                <a:lnTo>
                  <a:pt x="357251" y="316484"/>
                </a:lnTo>
                <a:lnTo>
                  <a:pt x="273050" y="191135"/>
                </a:lnTo>
                <a:lnTo>
                  <a:pt x="168529" y="65912"/>
                </a:lnTo>
                <a:lnTo>
                  <a:pt x="97790" y="29591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9565" y="4281017"/>
            <a:ext cx="7620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5790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a	</a:t>
            </a:r>
            <a:r>
              <a:rPr sz="2000" b="1" spc="1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25700" y="2902775"/>
            <a:ext cx="3691254" cy="1420495"/>
            <a:chOff x="2425700" y="2902775"/>
            <a:chExt cx="3691254" cy="1420495"/>
          </a:xfrm>
        </p:grpSpPr>
        <p:sp>
          <p:nvSpPr>
            <p:cNvPr id="6" name="object 6"/>
            <p:cNvSpPr/>
            <p:nvPr/>
          </p:nvSpPr>
          <p:spPr>
            <a:xfrm>
              <a:off x="2682493" y="2907538"/>
              <a:ext cx="3047365" cy="1370965"/>
            </a:xfrm>
            <a:custGeom>
              <a:avLst/>
              <a:gdLst/>
              <a:ahLst/>
              <a:cxnLst/>
              <a:rect l="l" t="t" r="r" b="b"/>
              <a:pathLst>
                <a:path w="3047365" h="1370964">
                  <a:moveTo>
                    <a:pt x="3046857" y="1370469"/>
                  </a:moveTo>
                  <a:lnTo>
                    <a:pt x="2886075" y="1353985"/>
                  </a:lnTo>
                  <a:lnTo>
                    <a:pt x="2805176" y="1338592"/>
                  </a:lnTo>
                  <a:lnTo>
                    <a:pt x="2725420" y="1317713"/>
                  </a:lnTo>
                  <a:lnTo>
                    <a:pt x="2646680" y="1285836"/>
                  </a:lnTo>
                  <a:lnTo>
                    <a:pt x="2564638" y="1244079"/>
                  </a:lnTo>
                  <a:lnTo>
                    <a:pt x="2486025" y="1186929"/>
                  </a:lnTo>
                  <a:lnTo>
                    <a:pt x="2325243" y="1027569"/>
                  </a:lnTo>
                  <a:lnTo>
                    <a:pt x="2164588" y="803402"/>
                  </a:lnTo>
                  <a:lnTo>
                    <a:pt x="2003806" y="535178"/>
                  </a:lnTo>
                  <a:lnTo>
                    <a:pt x="1922907" y="398906"/>
                  </a:lnTo>
                  <a:lnTo>
                    <a:pt x="1844294" y="271399"/>
                  </a:lnTo>
                  <a:lnTo>
                    <a:pt x="1762252" y="159385"/>
                  </a:lnTo>
                  <a:lnTo>
                    <a:pt x="1683511" y="73660"/>
                  </a:lnTo>
                  <a:lnTo>
                    <a:pt x="1601470" y="18668"/>
                  </a:lnTo>
                  <a:lnTo>
                    <a:pt x="1522857" y="0"/>
                  </a:lnTo>
                </a:path>
                <a:path w="3047365" h="1370964">
                  <a:moveTo>
                    <a:pt x="0" y="1359662"/>
                  </a:moveTo>
                  <a:lnTo>
                    <a:pt x="160655" y="1343190"/>
                  </a:lnTo>
                  <a:lnTo>
                    <a:pt x="239268" y="1327810"/>
                  </a:lnTo>
                  <a:lnTo>
                    <a:pt x="320167" y="1306944"/>
                  </a:lnTo>
                  <a:lnTo>
                    <a:pt x="399923" y="1275092"/>
                  </a:lnTo>
                  <a:lnTo>
                    <a:pt x="480822" y="1233360"/>
                  </a:lnTo>
                  <a:lnTo>
                    <a:pt x="560578" y="1176248"/>
                  </a:lnTo>
                  <a:lnTo>
                    <a:pt x="721232" y="1016990"/>
                  </a:lnTo>
                  <a:lnTo>
                    <a:pt x="880744" y="792988"/>
                  </a:lnTo>
                  <a:lnTo>
                    <a:pt x="1041400" y="525018"/>
                  </a:lnTo>
                  <a:lnTo>
                    <a:pt x="1123442" y="388747"/>
                  </a:lnTo>
                  <a:lnTo>
                    <a:pt x="1202055" y="261366"/>
                  </a:lnTo>
                  <a:lnTo>
                    <a:pt x="1281810" y="149351"/>
                  </a:lnTo>
                  <a:lnTo>
                    <a:pt x="1362709" y="63626"/>
                  </a:lnTo>
                  <a:lnTo>
                    <a:pt x="1442466" y="8762"/>
                  </a:lnTo>
                  <a:lnTo>
                    <a:pt x="151333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2940812"/>
              <a:ext cx="3665854" cy="1369695"/>
            </a:xfrm>
            <a:custGeom>
              <a:avLst/>
              <a:gdLst/>
              <a:ahLst/>
              <a:cxnLst/>
              <a:rect l="l" t="t" r="r" b="b"/>
              <a:pathLst>
                <a:path w="3665854" h="1369695">
                  <a:moveTo>
                    <a:pt x="0" y="0"/>
                  </a:moveTo>
                  <a:lnTo>
                    <a:pt x="0" y="1369339"/>
                  </a:lnTo>
                  <a:lnTo>
                    <a:pt x="3665854" y="13693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9922" y="2585466"/>
            <a:ext cx="421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f(</a:t>
            </a:r>
            <a:r>
              <a:rPr sz="1800" b="1" spc="10" dirty="0">
                <a:latin typeface="Times New Roman"/>
                <a:cs typeface="Times New Roman"/>
              </a:rPr>
              <a:t>X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1905" y="3342513"/>
            <a:ext cx="1689100" cy="64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Times New Roman"/>
                <a:cs typeface="Times New Roman"/>
              </a:rPr>
              <a:t>(Note </a:t>
            </a:r>
            <a:r>
              <a:rPr sz="1350" spc="-5" dirty="0">
                <a:latin typeface="Times New Roman"/>
                <a:cs typeface="Times New Roman"/>
              </a:rPr>
              <a:t>that the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probability </a:t>
            </a:r>
            <a:r>
              <a:rPr sz="1350" dirty="0">
                <a:latin typeface="Times New Roman"/>
                <a:cs typeface="Times New Roman"/>
              </a:rPr>
              <a:t>of </a:t>
            </a:r>
            <a:r>
              <a:rPr sz="1350" spc="-5" dirty="0">
                <a:latin typeface="Times New Roman"/>
                <a:cs typeface="Times New Roman"/>
              </a:rPr>
              <a:t>any </a:t>
            </a:r>
            <a:r>
              <a:rPr sz="1350" dirty="0">
                <a:latin typeface="Times New Roman"/>
                <a:cs typeface="Times New Roman"/>
              </a:rPr>
              <a:t> individual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value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is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zero)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4419" y="1439341"/>
            <a:ext cx="5657850" cy="3752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area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4452" y="2712211"/>
            <a:ext cx="122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P(a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≤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≤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6300" y="3080004"/>
            <a:ext cx="1087755" cy="309245"/>
          </a:xfrm>
          <a:custGeom>
            <a:avLst/>
            <a:gdLst/>
            <a:ahLst/>
            <a:cxnLst/>
            <a:rect l="l" t="t" r="r" b="b"/>
            <a:pathLst>
              <a:path w="1087754" h="309245">
                <a:moveTo>
                  <a:pt x="64008" y="235584"/>
                </a:moveTo>
                <a:lnTo>
                  <a:pt x="0" y="291845"/>
                </a:lnTo>
                <a:lnTo>
                  <a:pt x="83438" y="309244"/>
                </a:lnTo>
                <a:lnTo>
                  <a:pt x="76202" y="281813"/>
                </a:lnTo>
                <a:lnTo>
                  <a:pt x="62991" y="281813"/>
                </a:lnTo>
                <a:lnTo>
                  <a:pt x="59816" y="269494"/>
                </a:lnTo>
                <a:lnTo>
                  <a:pt x="72100" y="266262"/>
                </a:lnTo>
                <a:lnTo>
                  <a:pt x="64008" y="235584"/>
                </a:lnTo>
                <a:close/>
              </a:path>
              <a:path w="1087754" h="309245">
                <a:moveTo>
                  <a:pt x="72100" y="266262"/>
                </a:moveTo>
                <a:lnTo>
                  <a:pt x="59816" y="269494"/>
                </a:lnTo>
                <a:lnTo>
                  <a:pt x="62991" y="281813"/>
                </a:lnTo>
                <a:lnTo>
                  <a:pt x="75345" y="278562"/>
                </a:lnTo>
                <a:lnTo>
                  <a:pt x="72100" y="266262"/>
                </a:lnTo>
                <a:close/>
              </a:path>
              <a:path w="1087754" h="309245">
                <a:moveTo>
                  <a:pt x="75345" y="278562"/>
                </a:moveTo>
                <a:lnTo>
                  <a:pt x="62991" y="281813"/>
                </a:lnTo>
                <a:lnTo>
                  <a:pt x="76202" y="281813"/>
                </a:lnTo>
                <a:lnTo>
                  <a:pt x="75345" y="278562"/>
                </a:lnTo>
                <a:close/>
              </a:path>
              <a:path w="1087754" h="309245">
                <a:moveTo>
                  <a:pt x="1084199" y="0"/>
                </a:moveTo>
                <a:lnTo>
                  <a:pt x="72100" y="266262"/>
                </a:lnTo>
                <a:lnTo>
                  <a:pt x="75345" y="278562"/>
                </a:lnTo>
                <a:lnTo>
                  <a:pt x="1087501" y="12191"/>
                </a:lnTo>
                <a:lnTo>
                  <a:pt x="1084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666" y="385648"/>
            <a:ext cx="305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Normal</a:t>
            </a:r>
            <a:r>
              <a:rPr sz="2800" spc="-15" dirty="0"/>
              <a:t> </a:t>
            </a:r>
            <a:r>
              <a:rPr sz="2800" spc="-10" dirty="0"/>
              <a:t>Probabilities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61136" y="1254378"/>
            <a:ext cx="67157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curve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1.0,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curve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symmetric,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 half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dirty="0">
                <a:latin typeface="Calibri"/>
                <a:cs typeface="Calibri"/>
              </a:rPr>
              <a:t> the mean,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half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30" dirty="0">
                <a:latin typeface="Calibri"/>
                <a:cs typeface="Calibri"/>
              </a:rPr>
              <a:t>below.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4907" y="2432430"/>
            <a:ext cx="3647440" cy="1555750"/>
          </a:xfrm>
          <a:custGeom>
            <a:avLst/>
            <a:gdLst/>
            <a:ahLst/>
            <a:cxnLst/>
            <a:rect l="l" t="t" r="r" b="b"/>
            <a:pathLst>
              <a:path w="3647440" h="1555750">
                <a:moveTo>
                  <a:pt x="0" y="0"/>
                </a:moveTo>
                <a:lnTo>
                  <a:pt x="0" y="1555318"/>
                </a:lnTo>
                <a:lnTo>
                  <a:pt x="3647313" y="1555318"/>
                </a:lnTo>
              </a:path>
              <a:path w="3647440" h="1555750">
                <a:moveTo>
                  <a:pt x="3546221" y="1506855"/>
                </a:moveTo>
                <a:lnTo>
                  <a:pt x="3375279" y="1493354"/>
                </a:lnTo>
                <a:lnTo>
                  <a:pt x="3290697" y="1479842"/>
                </a:lnTo>
                <a:lnTo>
                  <a:pt x="3205988" y="1457909"/>
                </a:lnTo>
                <a:lnTo>
                  <a:pt x="3119628" y="1430909"/>
                </a:lnTo>
                <a:lnTo>
                  <a:pt x="3033268" y="1393825"/>
                </a:lnTo>
                <a:lnTo>
                  <a:pt x="2948685" y="1343152"/>
                </a:lnTo>
                <a:lnTo>
                  <a:pt x="2777744" y="1203071"/>
                </a:lnTo>
                <a:lnTo>
                  <a:pt x="2606675" y="1003935"/>
                </a:lnTo>
                <a:lnTo>
                  <a:pt x="2437510" y="765937"/>
                </a:lnTo>
                <a:lnTo>
                  <a:pt x="2351151" y="644398"/>
                </a:lnTo>
                <a:lnTo>
                  <a:pt x="2266569" y="531368"/>
                </a:lnTo>
                <a:lnTo>
                  <a:pt x="2181987" y="431800"/>
                </a:lnTo>
                <a:lnTo>
                  <a:pt x="2095627" y="355854"/>
                </a:lnTo>
                <a:lnTo>
                  <a:pt x="2010918" y="306958"/>
                </a:lnTo>
                <a:lnTo>
                  <a:pt x="1926335" y="291719"/>
                </a:lnTo>
              </a:path>
              <a:path w="3647440" h="1555750">
                <a:moveTo>
                  <a:pt x="354711" y="1506855"/>
                </a:moveTo>
                <a:lnTo>
                  <a:pt x="519175" y="1493354"/>
                </a:lnTo>
                <a:lnTo>
                  <a:pt x="600582" y="1479842"/>
                </a:lnTo>
                <a:lnTo>
                  <a:pt x="681990" y="1457909"/>
                </a:lnTo>
                <a:lnTo>
                  <a:pt x="765047" y="1430909"/>
                </a:lnTo>
                <a:lnTo>
                  <a:pt x="846328" y="1393825"/>
                </a:lnTo>
                <a:lnTo>
                  <a:pt x="927734" y="1343152"/>
                </a:lnTo>
                <a:lnTo>
                  <a:pt x="1092200" y="1203071"/>
                </a:lnTo>
                <a:lnTo>
                  <a:pt x="1256665" y="1003935"/>
                </a:lnTo>
                <a:lnTo>
                  <a:pt x="1421130" y="765937"/>
                </a:lnTo>
                <a:lnTo>
                  <a:pt x="1502537" y="644398"/>
                </a:lnTo>
                <a:lnTo>
                  <a:pt x="1583817" y="531368"/>
                </a:lnTo>
                <a:lnTo>
                  <a:pt x="1665223" y="431800"/>
                </a:lnTo>
                <a:lnTo>
                  <a:pt x="1748282" y="355854"/>
                </a:lnTo>
                <a:lnTo>
                  <a:pt x="1829689" y="306958"/>
                </a:lnTo>
                <a:lnTo>
                  <a:pt x="1912746" y="2917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4222" y="2301367"/>
            <a:ext cx="3543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(</a:t>
            </a:r>
            <a:r>
              <a:rPr sz="1500" spc="-5" dirty="0">
                <a:latin typeface="Times New Roman"/>
                <a:cs typeface="Times New Roman"/>
              </a:rPr>
              <a:t>X)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3507" y="3433064"/>
            <a:ext cx="873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1500" dirty="0">
                <a:latin typeface="Times New Roman"/>
                <a:cs typeface="Times New Roman"/>
              </a:rPr>
              <a:t>0.5	0.5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2863" y="4232668"/>
            <a:ext cx="2272030" cy="3517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420"/>
              </a:lnSpc>
              <a:tabLst>
                <a:tab pos="695325" algn="l"/>
                <a:tab pos="908050" algn="l"/>
                <a:tab pos="1167130" algn="l"/>
                <a:tab pos="1375410" algn="l"/>
              </a:tabLst>
            </a:pPr>
            <a:r>
              <a:rPr sz="2150" spc="-625" dirty="0">
                <a:latin typeface="Times New Roman"/>
                <a:cs typeface="Times New Roman"/>
              </a:rPr>
              <a:t>P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-375" dirty="0">
                <a:latin typeface="Times New Roman"/>
                <a:cs typeface="Times New Roman"/>
              </a:rPr>
              <a:t>(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spc="-620" dirty="0">
                <a:latin typeface="Symbol"/>
                <a:cs typeface="Symbol"/>
              </a:rPr>
              <a:t>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spc="-805" dirty="0">
                <a:latin typeface="Symbol"/>
                <a:cs typeface="Symbol"/>
              </a:rPr>
              <a:t>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620" dirty="0">
                <a:latin typeface="Symbol"/>
                <a:cs typeface="Symbol"/>
              </a:rPr>
              <a:t>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815" dirty="0">
                <a:latin typeface="Times New Roman"/>
                <a:cs typeface="Times New Roman"/>
              </a:rPr>
              <a:t>X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620" dirty="0">
                <a:latin typeface="Symbol"/>
                <a:cs typeface="Symbol"/>
              </a:rPr>
              <a:t>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805" dirty="0">
                <a:latin typeface="Symbol"/>
                <a:cs typeface="Symbol"/>
              </a:rPr>
              <a:t>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2150" spc="-375" dirty="0">
                <a:latin typeface="Times New Roman"/>
                <a:cs typeface="Times New Roman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-62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spc="-565" dirty="0">
                <a:latin typeface="Times New Roman"/>
                <a:cs typeface="Times New Roman"/>
              </a:rPr>
              <a:t>1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285" dirty="0">
                <a:latin typeface="Times New Roman"/>
                <a:cs typeface="Times New Roman"/>
              </a:rPr>
              <a:t>.</a:t>
            </a:r>
            <a:r>
              <a:rPr sz="2150" spc="-270" dirty="0">
                <a:latin typeface="Times New Roman"/>
                <a:cs typeface="Times New Roman"/>
              </a:rPr>
              <a:t> </a:t>
            </a:r>
            <a:r>
              <a:rPr sz="2150" spc="-56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950" y="2400287"/>
            <a:ext cx="1855470" cy="280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925"/>
              </a:lnSpc>
              <a:tabLst>
                <a:tab pos="627380" algn="l"/>
                <a:tab pos="836930" algn="l"/>
              </a:tabLst>
            </a:pPr>
            <a:r>
              <a:rPr sz="1700" spc="-550" dirty="0">
                <a:latin typeface="Arial"/>
                <a:cs typeface="Arial"/>
              </a:rPr>
              <a:t>P</a:t>
            </a:r>
            <a:r>
              <a:rPr sz="1700" spc="195" dirty="0">
                <a:latin typeface="Arial"/>
                <a:cs typeface="Arial"/>
              </a:rPr>
              <a:t> </a:t>
            </a:r>
            <a:r>
              <a:rPr sz="1700" spc="-275" dirty="0">
                <a:latin typeface="Arial"/>
                <a:cs typeface="Arial"/>
              </a:rPr>
              <a:t>(</a:t>
            </a:r>
            <a:r>
              <a:rPr sz="1700" spc="-204" dirty="0">
                <a:latin typeface="Arial"/>
                <a:cs typeface="Arial"/>
              </a:rPr>
              <a:t> </a:t>
            </a:r>
            <a:r>
              <a:rPr sz="1700" spc="-475" dirty="0">
                <a:latin typeface="Arial"/>
                <a:cs typeface="Arial"/>
              </a:rPr>
              <a:t>μ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450" dirty="0">
                <a:latin typeface="Symbol"/>
                <a:cs typeface="Symbol"/>
              </a:rPr>
              <a:t>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50" dirty="0">
                <a:latin typeface="Arial"/>
                <a:cs typeface="Arial"/>
              </a:rPr>
              <a:t>X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450" dirty="0">
                <a:latin typeface="Symbol"/>
                <a:cs typeface="Symbol"/>
              </a:rPr>
              <a:t>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585" dirty="0">
                <a:latin typeface="Symbol"/>
                <a:cs typeface="Symbol"/>
              </a:rPr>
              <a:t>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-275" dirty="0">
                <a:latin typeface="Arial"/>
                <a:cs typeface="Arial"/>
              </a:rPr>
              <a:t>)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220" dirty="0">
                <a:latin typeface="Arial"/>
                <a:cs typeface="Arial"/>
              </a:rPr>
              <a:t> </a:t>
            </a:r>
            <a:r>
              <a:rPr sz="1700" spc="-450" dirty="0">
                <a:latin typeface="Symbol"/>
                <a:cs typeface="Symbol"/>
              </a:rPr>
              <a:t>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459" dirty="0">
                <a:latin typeface="Arial"/>
                <a:cs typeface="Arial"/>
              </a:rPr>
              <a:t>0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spc="-229" dirty="0">
                <a:latin typeface="Arial"/>
                <a:cs typeface="Arial"/>
              </a:rPr>
              <a:t>.</a:t>
            </a:r>
            <a:r>
              <a:rPr sz="1700" spc="-265" dirty="0">
                <a:latin typeface="Arial"/>
                <a:cs typeface="Arial"/>
              </a:rPr>
              <a:t> </a:t>
            </a:r>
            <a:r>
              <a:rPr sz="1700" spc="-459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4650" y="2286012"/>
            <a:ext cx="1986280" cy="2825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950"/>
              </a:lnSpc>
              <a:tabLst>
                <a:tab pos="611505" algn="l"/>
                <a:tab pos="806450" algn="l"/>
                <a:tab pos="1015365" algn="l"/>
              </a:tabLst>
            </a:pPr>
            <a:r>
              <a:rPr sz="1750" spc="-590" dirty="0">
                <a:latin typeface="Arial"/>
                <a:cs typeface="Arial"/>
              </a:rPr>
              <a:t>P</a:t>
            </a:r>
            <a:r>
              <a:rPr sz="1750" spc="175" dirty="0">
                <a:latin typeface="Arial"/>
                <a:cs typeface="Arial"/>
              </a:rPr>
              <a:t> </a:t>
            </a:r>
            <a:r>
              <a:rPr sz="1750" spc="-295" dirty="0">
                <a:latin typeface="Arial"/>
                <a:cs typeface="Arial"/>
              </a:rPr>
              <a:t>(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-484" dirty="0">
                <a:latin typeface="Symbol"/>
                <a:cs typeface="Symbol"/>
              </a:rPr>
              <a:t></a:t>
            </a:r>
            <a:r>
              <a:rPr sz="1750" spc="100" dirty="0">
                <a:latin typeface="Times New Roman"/>
                <a:cs typeface="Times New Roman"/>
              </a:rPr>
              <a:t> </a:t>
            </a:r>
            <a:r>
              <a:rPr sz="1750" spc="-630" dirty="0">
                <a:latin typeface="Symbol"/>
                <a:cs typeface="Symbol"/>
              </a:rPr>
              <a:t>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484" dirty="0">
                <a:latin typeface="Symbol"/>
                <a:cs typeface="Symbol"/>
              </a:rPr>
              <a:t>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90" dirty="0">
                <a:latin typeface="Arial"/>
                <a:cs typeface="Arial"/>
              </a:rPr>
              <a:t>X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spc="-484" dirty="0">
                <a:latin typeface="Symbol"/>
                <a:cs typeface="Symbol"/>
              </a:rPr>
              <a:t>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-509" dirty="0">
                <a:latin typeface="Arial"/>
                <a:cs typeface="Arial"/>
              </a:rPr>
              <a:t>μ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-295" dirty="0">
                <a:latin typeface="Arial"/>
                <a:cs typeface="Arial"/>
              </a:rPr>
              <a:t>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204" dirty="0">
                <a:latin typeface="Arial"/>
                <a:cs typeface="Arial"/>
              </a:rPr>
              <a:t> </a:t>
            </a:r>
            <a:r>
              <a:rPr sz="1750" spc="-484" dirty="0">
                <a:latin typeface="Symbol"/>
                <a:cs typeface="Symbol"/>
              </a:rPr>
              <a:t>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65" dirty="0">
                <a:latin typeface="Times New Roman"/>
                <a:cs typeface="Times New Roman"/>
              </a:rPr>
              <a:t> </a:t>
            </a:r>
            <a:r>
              <a:rPr sz="1750" spc="-490" dirty="0">
                <a:latin typeface="Arial"/>
                <a:cs typeface="Arial"/>
              </a:rPr>
              <a:t>0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-245" dirty="0">
                <a:latin typeface="Arial"/>
                <a:cs typeface="Arial"/>
              </a:rPr>
              <a:t>.</a:t>
            </a:r>
            <a:r>
              <a:rPr sz="1750" spc="-280" dirty="0">
                <a:latin typeface="Arial"/>
                <a:cs typeface="Arial"/>
              </a:rPr>
              <a:t> </a:t>
            </a:r>
            <a:r>
              <a:rPr sz="1750" spc="-490" dirty="0">
                <a:latin typeface="Arial"/>
                <a:cs typeface="Arial"/>
              </a:rPr>
              <a:t>5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4340" y="2671317"/>
            <a:ext cx="1783714" cy="1329690"/>
            <a:chOff x="3744340" y="2671317"/>
            <a:chExt cx="1783714" cy="1329690"/>
          </a:xfrm>
        </p:grpSpPr>
        <p:sp>
          <p:nvSpPr>
            <p:cNvPr id="11" name="object 11"/>
            <p:cNvSpPr/>
            <p:nvPr/>
          </p:nvSpPr>
          <p:spPr>
            <a:xfrm>
              <a:off x="3744341" y="2671317"/>
              <a:ext cx="1783714" cy="734060"/>
            </a:xfrm>
            <a:custGeom>
              <a:avLst/>
              <a:gdLst/>
              <a:ahLst/>
              <a:cxnLst/>
              <a:rect l="l" t="t" r="r" b="b"/>
              <a:pathLst>
                <a:path w="1783714" h="734060">
                  <a:moveTo>
                    <a:pt x="512191" y="637413"/>
                  </a:moveTo>
                  <a:lnTo>
                    <a:pt x="502386" y="591820"/>
                  </a:lnTo>
                  <a:lnTo>
                    <a:pt x="494284" y="554101"/>
                  </a:lnTo>
                  <a:lnTo>
                    <a:pt x="469417" y="573989"/>
                  </a:lnTo>
                  <a:lnTo>
                    <a:pt x="9906" y="0"/>
                  </a:lnTo>
                  <a:lnTo>
                    <a:pt x="0" y="8001"/>
                  </a:lnTo>
                  <a:lnTo>
                    <a:pt x="459524" y="581888"/>
                  </a:lnTo>
                  <a:lnTo>
                    <a:pt x="434721" y="601726"/>
                  </a:lnTo>
                  <a:lnTo>
                    <a:pt x="512191" y="637413"/>
                  </a:lnTo>
                  <a:close/>
                </a:path>
                <a:path w="1783714" h="734060">
                  <a:moveTo>
                    <a:pt x="1783588" y="106045"/>
                  </a:moveTo>
                  <a:lnTo>
                    <a:pt x="1774444" y="97282"/>
                  </a:lnTo>
                  <a:lnTo>
                    <a:pt x="1218869" y="674598"/>
                  </a:lnTo>
                  <a:lnTo>
                    <a:pt x="1195959" y="652526"/>
                  </a:lnTo>
                  <a:lnTo>
                    <a:pt x="1170559" y="733806"/>
                  </a:lnTo>
                  <a:lnTo>
                    <a:pt x="1250823" y="705358"/>
                  </a:lnTo>
                  <a:lnTo>
                    <a:pt x="1237500" y="692531"/>
                  </a:lnTo>
                  <a:lnTo>
                    <a:pt x="1228001" y="683387"/>
                  </a:lnTo>
                  <a:lnTo>
                    <a:pt x="1783588" y="106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9" y="2743199"/>
              <a:ext cx="0" cy="1257300"/>
            </a:xfrm>
            <a:custGeom>
              <a:avLst/>
              <a:gdLst/>
              <a:ahLst/>
              <a:cxnLst/>
              <a:rect l="l" t="t" r="r" b="b"/>
              <a:pathLst>
                <a:path h="1257300">
                  <a:moveTo>
                    <a:pt x="0" y="0"/>
                  </a:moveTo>
                  <a:lnTo>
                    <a:pt x="0" y="1257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617" y="385648"/>
            <a:ext cx="3826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Normal </a:t>
            </a:r>
            <a:r>
              <a:rPr sz="2800" spc="-10" dirty="0"/>
              <a:t>Probability</a:t>
            </a:r>
            <a:r>
              <a:rPr sz="2800" spc="10" dirty="0"/>
              <a:t> </a:t>
            </a:r>
            <a:r>
              <a:rPr sz="2800" spc="-45" dirty="0"/>
              <a:t>Tables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41196" y="2152040"/>
            <a:ext cx="2171700" cy="7327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Times New Roman"/>
                <a:cs typeface="Times New Roman"/>
              </a:rPr>
              <a:t>P(Z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2.00)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.9772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9450" y="3170173"/>
            <a:ext cx="1676400" cy="995680"/>
            <a:chOff x="4489450" y="3170173"/>
            <a:chExt cx="1676400" cy="995680"/>
          </a:xfrm>
        </p:grpSpPr>
        <p:sp>
          <p:nvSpPr>
            <p:cNvPr id="5" name="object 5"/>
            <p:cNvSpPr/>
            <p:nvPr/>
          </p:nvSpPr>
          <p:spPr>
            <a:xfrm>
              <a:off x="6115050" y="388619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016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3550" y="3200399"/>
              <a:ext cx="57150" cy="914400"/>
            </a:xfrm>
            <a:custGeom>
              <a:avLst/>
              <a:gdLst/>
              <a:ahLst/>
              <a:cxnLst/>
              <a:rect l="l" t="t" r="r" b="b"/>
              <a:pathLst>
                <a:path w="57150" h="914400">
                  <a:moveTo>
                    <a:pt x="5715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57150" y="9144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3550" y="3981449"/>
              <a:ext cx="571500" cy="152400"/>
            </a:xfrm>
            <a:custGeom>
              <a:avLst/>
              <a:gdLst/>
              <a:ahLst/>
              <a:cxnLst/>
              <a:rect l="l" t="t" r="r" b="b"/>
              <a:pathLst>
                <a:path w="571500" h="152400">
                  <a:moveTo>
                    <a:pt x="0" y="152400"/>
                  </a:moveTo>
                  <a:lnTo>
                    <a:pt x="571500" y="15240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1136" y="3185477"/>
              <a:ext cx="582930" cy="887094"/>
            </a:xfrm>
            <a:custGeom>
              <a:avLst/>
              <a:gdLst/>
              <a:ahLst/>
              <a:cxnLst/>
              <a:rect l="l" t="t" r="r" b="b"/>
              <a:pathLst>
                <a:path w="582929" h="887095">
                  <a:moveTo>
                    <a:pt x="558148" y="861113"/>
                  </a:moveTo>
                  <a:lnTo>
                    <a:pt x="74485" y="861113"/>
                  </a:lnTo>
                  <a:lnTo>
                    <a:pt x="100453" y="864240"/>
                  </a:lnTo>
                  <a:lnTo>
                    <a:pt x="132207" y="873620"/>
                  </a:lnTo>
                  <a:lnTo>
                    <a:pt x="201850" y="879719"/>
                  </a:lnTo>
                  <a:lnTo>
                    <a:pt x="262776" y="884164"/>
                  </a:lnTo>
                  <a:lnTo>
                    <a:pt x="317880" y="886713"/>
                  </a:lnTo>
                  <a:lnTo>
                    <a:pt x="333978" y="886436"/>
                  </a:lnTo>
                  <a:lnTo>
                    <a:pt x="350075" y="884481"/>
                  </a:lnTo>
                  <a:lnTo>
                    <a:pt x="366172" y="881856"/>
                  </a:lnTo>
                  <a:lnTo>
                    <a:pt x="382270" y="879563"/>
                  </a:lnTo>
                  <a:lnTo>
                    <a:pt x="488075" y="876375"/>
                  </a:lnTo>
                  <a:lnTo>
                    <a:pt x="523095" y="873512"/>
                  </a:lnTo>
                  <a:lnTo>
                    <a:pt x="548306" y="867470"/>
                  </a:lnTo>
                  <a:lnTo>
                    <a:pt x="558148" y="861113"/>
                  </a:lnTo>
                  <a:close/>
                </a:path>
                <a:path w="582929" h="887095">
                  <a:moveTo>
                    <a:pt x="14557" y="1477"/>
                  </a:moveTo>
                  <a:lnTo>
                    <a:pt x="6389" y="1706"/>
                  </a:lnTo>
                  <a:lnTo>
                    <a:pt x="0" y="14033"/>
                  </a:lnTo>
                  <a:lnTo>
                    <a:pt x="1255" y="57046"/>
                  </a:lnTo>
                  <a:lnTo>
                    <a:pt x="2579" y="97731"/>
                  </a:lnTo>
                  <a:lnTo>
                    <a:pt x="4194" y="139305"/>
                  </a:lnTo>
                  <a:lnTo>
                    <a:pt x="6204" y="181377"/>
                  </a:lnTo>
                  <a:lnTo>
                    <a:pt x="8740" y="224459"/>
                  </a:lnTo>
                  <a:lnTo>
                    <a:pt x="11937" y="269065"/>
                  </a:lnTo>
                  <a:lnTo>
                    <a:pt x="15928" y="315705"/>
                  </a:lnTo>
                  <a:lnTo>
                    <a:pt x="20846" y="364892"/>
                  </a:lnTo>
                  <a:lnTo>
                    <a:pt x="26824" y="417137"/>
                  </a:lnTo>
                  <a:lnTo>
                    <a:pt x="33996" y="472953"/>
                  </a:lnTo>
                  <a:lnTo>
                    <a:pt x="42493" y="532851"/>
                  </a:lnTo>
                  <a:lnTo>
                    <a:pt x="52450" y="597344"/>
                  </a:lnTo>
                  <a:lnTo>
                    <a:pt x="39541" y="643123"/>
                  </a:lnTo>
                  <a:lnTo>
                    <a:pt x="27027" y="685656"/>
                  </a:lnTo>
                  <a:lnTo>
                    <a:pt x="16700" y="727457"/>
                  </a:lnTo>
                  <a:lnTo>
                    <a:pt x="10352" y="771041"/>
                  </a:lnTo>
                  <a:lnTo>
                    <a:pt x="9776" y="818924"/>
                  </a:lnTo>
                  <a:lnTo>
                    <a:pt x="16763" y="873620"/>
                  </a:lnTo>
                  <a:lnTo>
                    <a:pt x="48517" y="864240"/>
                  </a:lnTo>
                  <a:lnTo>
                    <a:pt x="74485" y="861113"/>
                  </a:lnTo>
                  <a:lnTo>
                    <a:pt x="558148" y="861113"/>
                  </a:lnTo>
                  <a:lnTo>
                    <a:pt x="565292" y="856499"/>
                  </a:lnTo>
                  <a:lnTo>
                    <a:pt x="575638" y="838847"/>
                  </a:lnTo>
                  <a:lnTo>
                    <a:pt x="580926" y="812765"/>
                  </a:lnTo>
                  <a:lnTo>
                    <a:pt x="582743" y="776502"/>
                  </a:lnTo>
                  <a:lnTo>
                    <a:pt x="582665" y="727457"/>
                  </a:lnTo>
                  <a:lnTo>
                    <a:pt x="582295" y="666432"/>
                  </a:lnTo>
                  <a:lnTo>
                    <a:pt x="579508" y="642967"/>
                  </a:lnTo>
                  <a:lnTo>
                    <a:pt x="572579" y="634253"/>
                  </a:lnTo>
                  <a:lnTo>
                    <a:pt x="563649" y="628231"/>
                  </a:lnTo>
                  <a:lnTo>
                    <a:pt x="554863" y="612838"/>
                  </a:lnTo>
                  <a:lnTo>
                    <a:pt x="538545" y="596179"/>
                  </a:lnTo>
                  <a:lnTo>
                    <a:pt x="528812" y="575960"/>
                  </a:lnTo>
                  <a:lnTo>
                    <a:pt x="520197" y="553956"/>
                  </a:lnTo>
                  <a:lnTo>
                    <a:pt x="507238" y="531939"/>
                  </a:lnTo>
                  <a:lnTo>
                    <a:pt x="491087" y="513423"/>
                  </a:lnTo>
                  <a:lnTo>
                    <a:pt x="471947" y="492013"/>
                  </a:lnTo>
                  <a:lnTo>
                    <a:pt x="453499" y="470628"/>
                  </a:lnTo>
                  <a:lnTo>
                    <a:pt x="439420" y="452183"/>
                  </a:lnTo>
                  <a:lnTo>
                    <a:pt x="427339" y="435463"/>
                  </a:lnTo>
                  <a:lnTo>
                    <a:pt x="416306" y="423100"/>
                  </a:lnTo>
                  <a:lnTo>
                    <a:pt x="406415" y="410071"/>
                  </a:lnTo>
                  <a:lnTo>
                    <a:pt x="397763" y="391350"/>
                  </a:lnTo>
                  <a:lnTo>
                    <a:pt x="396521" y="387008"/>
                  </a:lnTo>
                  <a:lnTo>
                    <a:pt x="393255" y="377094"/>
                  </a:lnTo>
                  <a:lnTo>
                    <a:pt x="388655" y="366275"/>
                  </a:lnTo>
                  <a:lnTo>
                    <a:pt x="383413" y="359219"/>
                  </a:lnTo>
                  <a:lnTo>
                    <a:pt x="372977" y="351605"/>
                  </a:lnTo>
                  <a:lnTo>
                    <a:pt x="363172" y="341836"/>
                  </a:lnTo>
                  <a:lnTo>
                    <a:pt x="354248" y="330948"/>
                  </a:lnTo>
                  <a:lnTo>
                    <a:pt x="346455" y="319976"/>
                  </a:lnTo>
                  <a:lnTo>
                    <a:pt x="327273" y="296187"/>
                  </a:lnTo>
                  <a:lnTo>
                    <a:pt x="311673" y="279781"/>
                  </a:lnTo>
                  <a:lnTo>
                    <a:pt x="298289" y="262040"/>
                  </a:lnTo>
                  <a:lnTo>
                    <a:pt x="285750" y="234251"/>
                  </a:lnTo>
                  <a:lnTo>
                    <a:pt x="258367" y="207065"/>
                  </a:lnTo>
                  <a:lnTo>
                    <a:pt x="231759" y="177545"/>
                  </a:lnTo>
                  <a:lnTo>
                    <a:pt x="208936" y="146026"/>
                  </a:lnTo>
                  <a:lnTo>
                    <a:pt x="192912" y="112839"/>
                  </a:lnTo>
                  <a:lnTo>
                    <a:pt x="169642" y="95575"/>
                  </a:lnTo>
                  <a:lnTo>
                    <a:pt x="149621" y="76644"/>
                  </a:lnTo>
                  <a:lnTo>
                    <a:pt x="129815" y="57046"/>
                  </a:lnTo>
                  <a:lnTo>
                    <a:pt x="107187" y="37782"/>
                  </a:lnTo>
                  <a:lnTo>
                    <a:pt x="71552" y="18750"/>
                  </a:lnTo>
                  <a:lnTo>
                    <a:pt x="45338" y="18732"/>
                  </a:lnTo>
                  <a:lnTo>
                    <a:pt x="36978" y="16027"/>
                  </a:lnTo>
                  <a:lnTo>
                    <a:pt x="27606" y="12334"/>
                  </a:lnTo>
                  <a:lnTo>
                    <a:pt x="14350" y="6794"/>
                  </a:lnTo>
                  <a:lnTo>
                    <a:pt x="13462" y="3849"/>
                  </a:lnTo>
                  <a:lnTo>
                    <a:pt x="14557" y="1477"/>
                  </a:lnTo>
                  <a:close/>
                </a:path>
                <a:path w="582929" h="887095">
                  <a:moveTo>
                    <a:pt x="61841" y="16071"/>
                  </a:moveTo>
                  <a:lnTo>
                    <a:pt x="58800" y="16970"/>
                  </a:lnTo>
                  <a:lnTo>
                    <a:pt x="55570" y="18750"/>
                  </a:lnTo>
                  <a:lnTo>
                    <a:pt x="71552" y="18750"/>
                  </a:lnTo>
                  <a:lnTo>
                    <a:pt x="61841" y="16071"/>
                  </a:lnTo>
                  <a:close/>
                </a:path>
                <a:path w="582929" h="887095">
                  <a:moveTo>
                    <a:pt x="19685" y="1333"/>
                  </a:moveTo>
                  <a:lnTo>
                    <a:pt x="18766" y="1359"/>
                  </a:lnTo>
                  <a:lnTo>
                    <a:pt x="21462" y="9207"/>
                  </a:lnTo>
                  <a:lnTo>
                    <a:pt x="28503" y="6103"/>
                  </a:lnTo>
                  <a:lnTo>
                    <a:pt x="19685" y="1333"/>
                  </a:lnTo>
                  <a:close/>
                </a:path>
                <a:path w="582929" h="887095">
                  <a:moveTo>
                    <a:pt x="15239" y="0"/>
                  </a:moveTo>
                  <a:lnTo>
                    <a:pt x="14557" y="1477"/>
                  </a:lnTo>
                  <a:lnTo>
                    <a:pt x="18766" y="1359"/>
                  </a:lnTo>
                  <a:lnTo>
                    <a:pt x="18351" y="15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1136" y="3185477"/>
              <a:ext cx="582930" cy="887094"/>
            </a:xfrm>
            <a:custGeom>
              <a:avLst/>
              <a:gdLst/>
              <a:ahLst/>
              <a:cxnLst/>
              <a:rect l="l" t="t" r="r" b="b"/>
              <a:pathLst>
                <a:path w="582929" h="887095">
                  <a:moveTo>
                    <a:pt x="21462" y="9207"/>
                  </a:moveTo>
                  <a:lnTo>
                    <a:pt x="18351" y="150"/>
                  </a:lnTo>
                  <a:lnTo>
                    <a:pt x="15239" y="0"/>
                  </a:lnTo>
                  <a:lnTo>
                    <a:pt x="13462" y="3849"/>
                  </a:lnTo>
                  <a:lnTo>
                    <a:pt x="14350" y="6794"/>
                  </a:lnTo>
                  <a:lnTo>
                    <a:pt x="19353" y="8856"/>
                  </a:lnTo>
                  <a:lnTo>
                    <a:pt x="27606" y="12334"/>
                  </a:lnTo>
                  <a:lnTo>
                    <a:pt x="36978" y="16027"/>
                  </a:lnTo>
                  <a:lnTo>
                    <a:pt x="45338" y="18732"/>
                  </a:lnTo>
                  <a:lnTo>
                    <a:pt x="55570" y="18750"/>
                  </a:lnTo>
                  <a:lnTo>
                    <a:pt x="58800" y="16970"/>
                  </a:lnTo>
                  <a:lnTo>
                    <a:pt x="61841" y="16071"/>
                  </a:lnTo>
                  <a:lnTo>
                    <a:pt x="98111" y="30608"/>
                  </a:lnTo>
                  <a:lnTo>
                    <a:pt x="129815" y="57046"/>
                  </a:lnTo>
                  <a:lnTo>
                    <a:pt x="149621" y="76644"/>
                  </a:lnTo>
                  <a:lnTo>
                    <a:pt x="169642" y="95575"/>
                  </a:lnTo>
                  <a:lnTo>
                    <a:pt x="192912" y="112839"/>
                  </a:lnTo>
                  <a:lnTo>
                    <a:pt x="208936" y="146026"/>
                  </a:lnTo>
                  <a:lnTo>
                    <a:pt x="231759" y="177545"/>
                  </a:lnTo>
                  <a:lnTo>
                    <a:pt x="258367" y="207065"/>
                  </a:lnTo>
                  <a:lnTo>
                    <a:pt x="285750" y="234251"/>
                  </a:lnTo>
                  <a:lnTo>
                    <a:pt x="298289" y="262040"/>
                  </a:lnTo>
                  <a:lnTo>
                    <a:pt x="311673" y="279781"/>
                  </a:lnTo>
                  <a:lnTo>
                    <a:pt x="327273" y="296187"/>
                  </a:lnTo>
                  <a:lnTo>
                    <a:pt x="346455" y="319976"/>
                  </a:lnTo>
                  <a:lnTo>
                    <a:pt x="354248" y="330948"/>
                  </a:lnTo>
                  <a:lnTo>
                    <a:pt x="363172" y="341836"/>
                  </a:lnTo>
                  <a:lnTo>
                    <a:pt x="372977" y="351605"/>
                  </a:lnTo>
                  <a:lnTo>
                    <a:pt x="383413" y="359219"/>
                  </a:lnTo>
                  <a:lnTo>
                    <a:pt x="388655" y="366275"/>
                  </a:lnTo>
                  <a:lnTo>
                    <a:pt x="393255" y="377094"/>
                  </a:lnTo>
                  <a:lnTo>
                    <a:pt x="396521" y="387008"/>
                  </a:lnTo>
                  <a:lnTo>
                    <a:pt x="397763" y="391350"/>
                  </a:lnTo>
                  <a:lnTo>
                    <a:pt x="406415" y="410071"/>
                  </a:lnTo>
                  <a:lnTo>
                    <a:pt x="416306" y="423100"/>
                  </a:lnTo>
                  <a:lnTo>
                    <a:pt x="427339" y="435463"/>
                  </a:lnTo>
                  <a:lnTo>
                    <a:pt x="439420" y="452183"/>
                  </a:lnTo>
                  <a:lnTo>
                    <a:pt x="453499" y="470628"/>
                  </a:lnTo>
                  <a:lnTo>
                    <a:pt x="471947" y="492013"/>
                  </a:lnTo>
                  <a:lnTo>
                    <a:pt x="491087" y="513423"/>
                  </a:lnTo>
                  <a:lnTo>
                    <a:pt x="507238" y="531939"/>
                  </a:lnTo>
                  <a:lnTo>
                    <a:pt x="520197" y="553956"/>
                  </a:lnTo>
                  <a:lnTo>
                    <a:pt x="528812" y="575960"/>
                  </a:lnTo>
                  <a:lnTo>
                    <a:pt x="538545" y="596179"/>
                  </a:lnTo>
                  <a:lnTo>
                    <a:pt x="554863" y="612838"/>
                  </a:lnTo>
                  <a:lnTo>
                    <a:pt x="563649" y="628231"/>
                  </a:lnTo>
                  <a:lnTo>
                    <a:pt x="572579" y="634253"/>
                  </a:lnTo>
                  <a:lnTo>
                    <a:pt x="579508" y="642967"/>
                  </a:lnTo>
                  <a:lnTo>
                    <a:pt x="582295" y="666432"/>
                  </a:lnTo>
                  <a:lnTo>
                    <a:pt x="582671" y="728308"/>
                  </a:lnTo>
                  <a:lnTo>
                    <a:pt x="582743" y="776502"/>
                  </a:lnTo>
                  <a:lnTo>
                    <a:pt x="580926" y="812765"/>
                  </a:lnTo>
                  <a:lnTo>
                    <a:pt x="565292" y="856499"/>
                  </a:lnTo>
                  <a:lnTo>
                    <a:pt x="523095" y="873512"/>
                  </a:lnTo>
                  <a:lnTo>
                    <a:pt x="441661" y="877808"/>
                  </a:lnTo>
                  <a:lnTo>
                    <a:pt x="382270" y="879563"/>
                  </a:lnTo>
                  <a:lnTo>
                    <a:pt x="366172" y="881856"/>
                  </a:lnTo>
                  <a:lnTo>
                    <a:pt x="350075" y="884481"/>
                  </a:lnTo>
                  <a:lnTo>
                    <a:pt x="333978" y="886436"/>
                  </a:lnTo>
                  <a:lnTo>
                    <a:pt x="317880" y="886713"/>
                  </a:lnTo>
                  <a:lnTo>
                    <a:pt x="262776" y="884164"/>
                  </a:lnTo>
                  <a:lnTo>
                    <a:pt x="201850" y="879719"/>
                  </a:lnTo>
                  <a:lnTo>
                    <a:pt x="152521" y="875498"/>
                  </a:lnTo>
                  <a:lnTo>
                    <a:pt x="132207" y="873620"/>
                  </a:lnTo>
                  <a:lnTo>
                    <a:pt x="100453" y="864240"/>
                  </a:lnTo>
                  <a:lnTo>
                    <a:pt x="74485" y="861113"/>
                  </a:lnTo>
                  <a:lnTo>
                    <a:pt x="48517" y="864240"/>
                  </a:lnTo>
                  <a:lnTo>
                    <a:pt x="16763" y="873620"/>
                  </a:lnTo>
                  <a:lnTo>
                    <a:pt x="9776" y="818924"/>
                  </a:lnTo>
                  <a:lnTo>
                    <a:pt x="10352" y="771041"/>
                  </a:lnTo>
                  <a:lnTo>
                    <a:pt x="16700" y="727457"/>
                  </a:lnTo>
                  <a:lnTo>
                    <a:pt x="27027" y="685656"/>
                  </a:lnTo>
                  <a:lnTo>
                    <a:pt x="39541" y="643123"/>
                  </a:lnTo>
                  <a:lnTo>
                    <a:pt x="52450" y="597344"/>
                  </a:lnTo>
                  <a:lnTo>
                    <a:pt x="42493" y="532851"/>
                  </a:lnTo>
                  <a:lnTo>
                    <a:pt x="33996" y="472953"/>
                  </a:lnTo>
                  <a:lnTo>
                    <a:pt x="26824" y="417137"/>
                  </a:lnTo>
                  <a:lnTo>
                    <a:pt x="20846" y="364892"/>
                  </a:lnTo>
                  <a:lnTo>
                    <a:pt x="15928" y="315705"/>
                  </a:lnTo>
                  <a:lnTo>
                    <a:pt x="11937" y="269065"/>
                  </a:lnTo>
                  <a:lnTo>
                    <a:pt x="8740" y="224459"/>
                  </a:lnTo>
                  <a:lnTo>
                    <a:pt x="6204" y="181377"/>
                  </a:lnTo>
                  <a:lnTo>
                    <a:pt x="4194" y="139305"/>
                  </a:lnTo>
                  <a:lnTo>
                    <a:pt x="2579" y="97731"/>
                  </a:lnTo>
                  <a:lnTo>
                    <a:pt x="1226" y="56145"/>
                  </a:lnTo>
                  <a:lnTo>
                    <a:pt x="0" y="14033"/>
                  </a:lnTo>
                  <a:lnTo>
                    <a:pt x="6389" y="1706"/>
                  </a:lnTo>
                  <a:lnTo>
                    <a:pt x="19685" y="1333"/>
                  </a:lnTo>
                  <a:lnTo>
                    <a:pt x="28503" y="6103"/>
                  </a:lnTo>
                  <a:lnTo>
                    <a:pt x="21462" y="9207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7263" y="3200399"/>
              <a:ext cx="1040765" cy="914400"/>
            </a:xfrm>
            <a:custGeom>
              <a:avLst/>
              <a:gdLst/>
              <a:ahLst/>
              <a:cxnLst/>
              <a:rect l="l" t="t" r="r" b="b"/>
              <a:pathLst>
                <a:path w="1040764" h="914400">
                  <a:moveTo>
                    <a:pt x="1040638" y="0"/>
                  </a:moveTo>
                  <a:lnTo>
                    <a:pt x="937006" y="64262"/>
                  </a:lnTo>
                  <a:lnTo>
                    <a:pt x="847725" y="149987"/>
                  </a:lnTo>
                  <a:lnTo>
                    <a:pt x="766699" y="278638"/>
                  </a:lnTo>
                  <a:lnTo>
                    <a:pt x="678688" y="411988"/>
                  </a:lnTo>
                  <a:lnTo>
                    <a:pt x="621538" y="509524"/>
                  </a:lnTo>
                  <a:lnTo>
                    <a:pt x="542925" y="600075"/>
                  </a:lnTo>
                  <a:lnTo>
                    <a:pt x="469138" y="685800"/>
                  </a:lnTo>
                  <a:lnTo>
                    <a:pt x="321437" y="781050"/>
                  </a:lnTo>
                  <a:lnTo>
                    <a:pt x="197612" y="835812"/>
                  </a:lnTo>
                  <a:lnTo>
                    <a:pt x="0" y="864387"/>
                  </a:lnTo>
                  <a:lnTo>
                    <a:pt x="0" y="914400"/>
                  </a:lnTo>
                  <a:lnTo>
                    <a:pt x="1040638" y="914400"/>
                  </a:lnTo>
                  <a:lnTo>
                    <a:pt x="104063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7263" y="3200399"/>
              <a:ext cx="1040765" cy="914400"/>
            </a:xfrm>
            <a:custGeom>
              <a:avLst/>
              <a:gdLst/>
              <a:ahLst/>
              <a:cxnLst/>
              <a:rect l="l" t="t" r="r" b="b"/>
              <a:pathLst>
                <a:path w="1040764" h="914400">
                  <a:moveTo>
                    <a:pt x="1040638" y="914400"/>
                  </a:moveTo>
                  <a:lnTo>
                    <a:pt x="1040638" y="0"/>
                  </a:lnTo>
                  <a:lnTo>
                    <a:pt x="937006" y="64262"/>
                  </a:lnTo>
                  <a:lnTo>
                    <a:pt x="847725" y="149987"/>
                  </a:lnTo>
                  <a:lnTo>
                    <a:pt x="766699" y="278638"/>
                  </a:lnTo>
                  <a:lnTo>
                    <a:pt x="678688" y="411988"/>
                  </a:lnTo>
                  <a:lnTo>
                    <a:pt x="621538" y="509524"/>
                  </a:lnTo>
                  <a:lnTo>
                    <a:pt x="542925" y="600075"/>
                  </a:lnTo>
                  <a:lnTo>
                    <a:pt x="469138" y="685800"/>
                  </a:lnTo>
                  <a:lnTo>
                    <a:pt x="321437" y="781050"/>
                  </a:lnTo>
                  <a:lnTo>
                    <a:pt x="197612" y="835812"/>
                  </a:lnTo>
                  <a:lnTo>
                    <a:pt x="0" y="864387"/>
                  </a:lnTo>
                  <a:lnTo>
                    <a:pt x="0" y="914400"/>
                  </a:lnTo>
                  <a:lnTo>
                    <a:pt x="1040638" y="914400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4850" y="3195573"/>
              <a:ext cx="1050290" cy="862330"/>
            </a:xfrm>
            <a:custGeom>
              <a:avLst/>
              <a:gdLst/>
              <a:ahLst/>
              <a:cxnLst/>
              <a:rect l="l" t="t" r="r" b="b"/>
              <a:pathLst>
                <a:path w="1050289" h="862329">
                  <a:moveTo>
                    <a:pt x="0" y="862076"/>
                  </a:moveTo>
                  <a:lnTo>
                    <a:pt x="113157" y="852551"/>
                  </a:lnTo>
                  <a:lnTo>
                    <a:pt x="169037" y="843026"/>
                  </a:lnTo>
                  <a:lnTo>
                    <a:pt x="225044" y="827544"/>
                  </a:lnTo>
                  <a:lnTo>
                    <a:pt x="282194" y="808494"/>
                  </a:lnTo>
                  <a:lnTo>
                    <a:pt x="338200" y="782307"/>
                  </a:lnTo>
                  <a:lnTo>
                    <a:pt x="394080" y="746582"/>
                  </a:lnTo>
                  <a:lnTo>
                    <a:pt x="507238" y="647700"/>
                  </a:lnTo>
                  <a:lnTo>
                    <a:pt x="620267" y="507238"/>
                  </a:lnTo>
                  <a:lnTo>
                    <a:pt x="733425" y="339344"/>
                  </a:lnTo>
                  <a:lnTo>
                    <a:pt x="789432" y="253619"/>
                  </a:lnTo>
                  <a:lnTo>
                    <a:pt x="845312" y="173862"/>
                  </a:lnTo>
                  <a:lnTo>
                    <a:pt x="901319" y="103631"/>
                  </a:lnTo>
                  <a:lnTo>
                    <a:pt x="958469" y="50037"/>
                  </a:lnTo>
                  <a:lnTo>
                    <a:pt x="1014476" y="15493"/>
                  </a:lnTo>
                  <a:lnTo>
                    <a:pt x="1050163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57238" y="4073449"/>
            <a:ext cx="153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5257" y="4130446"/>
            <a:ext cx="760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1500" b="1" dirty="0">
                <a:latin typeface="Times New Roman"/>
                <a:cs typeface="Times New Roman"/>
              </a:rPr>
              <a:t>0	2.00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1828" y="3113913"/>
            <a:ext cx="4559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.9</a:t>
            </a:r>
            <a:r>
              <a:rPr sz="1500" b="1" spc="5" dirty="0">
                <a:latin typeface="Times New Roman"/>
                <a:cs typeface="Times New Roman"/>
              </a:rPr>
              <a:t>7</a:t>
            </a:r>
            <a:r>
              <a:rPr sz="1500" b="1" dirty="0">
                <a:latin typeface="Times New Roman"/>
                <a:cs typeface="Times New Roman"/>
              </a:rPr>
              <a:t>72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81487" y="3172586"/>
            <a:ext cx="2576830" cy="948690"/>
            <a:chOff x="4281487" y="3172586"/>
            <a:chExt cx="2576830" cy="948690"/>
          </a:xfrm>
        </p:grpSpPr>
        <p:sp>
          <p:nvSpPr>
            <p:cNvPr id="17" name="object 17"/>
            <p:cNvSpPr/>
            <p:nvPr/>
          </p:nvSpPr>
          <p:spPr>
            <a:xfrm>
              <a:off x="5829300" y="3423665"/>
              <a:ext cx="461009" cy="291465"/>
            </a:xfrm>
            <a:custGeom>
              <a:avLst/>
              <a:gdLst/>
              <a:ahLst/>
              <a:cxnLst/>
              <a:rect l="l" t="t" r="r" b="b"/>
              <a:pathLst>
                <a:path w="461010" h="291464">
                  <a:moveTo>
                    <a:pt x="44450" y="218439"/>
                  </a:moveTo>
                  <a:lnTo>
                    <a:pt x="0" y="291083"/>
                  </a:lnTo>
                  <a:lnTo>
                    <a:pt x="84836" y="282955"/>
                  </a:lnTo>
                  <a:lnTo>
                    <a:pt x="72195" y="262762"/>
                  </a:lnTo>
                  <a:lnTo>
                    <a:pt x="57150" y="262762"/>
                  </a:lnTo>
                  <a:lnTo>
                    <a:pt x="50419" y="252094"/>
                  </a:lnTo>
                  <a:lnTo>
                    <a:pt x="61271" y="245312"/>
                  </a:lnTo>
                  <a:lnTo>
                    <a:pt x="44450" y="218439"/>
                  </a:lnTo>
                  <a:close/>
                </a:path>
                <a:path w="461010" h="291464">
                  <a:moveTo>
                    <a:pt x="61271" y="245312"/>
                  </a:moveTo>
                  <a:lnTo>
                    <a:pt x="50419" y="252094"/>
                  </a:lnTo>
                  <a:lnTo>
                    <a:pt x="57150" y="262762"/>
                  </a:lnTo>
                  <a:lnTo>
                    <a:pt x="67964" y="256003"/>
                  </a:lnTo>
                  <a:lnTo>
                    <a:pt x="61271" y="245312"/>
                  </a:lnTo>
                  <a:close/>
                </a:path>
                <a:path w="461010" h="291464">
                  <a:moveTo>
                    <a:pt x="67964" y="256003"/>
                  </a:moveTo>
                  <a:lnTo>
                    <a:pt x="57150" y="262762"/>
                  </a:lnTo>
                  <a:lnTo>
                    <a:pt x="72195" y="262762"/>
                  </a:lnTo>
                  <a:lnTo>
                    <a:pt x="67964" y="256003"/>
                  </a:lnTo>
                  <a:close/>
                </a:path>
                <a:path w="461010" h="291464">
                  <a:moveTo>
                    <a:pt x="453771" y="0"/>
                  </a:moveTo>
                  <a:lnTo>
                    <a:pt x="61271" y="245312"/>
                  </a:lnTo>
                  <a:lnTo>
                    <a:pt x="67964" y="256003"/>
                  </a:lnTo>
                  <a:lnTo>
                    <a:pt x="460501" y="10667"/>
                  </a:lnTo>
                  <a:lnTo>
                    <a:pt x="453771" y="0"/>
                  </a:lnTo>
                  <a:close/>
                </a:path>
              </a:pathLst>
            </a:custGeom>
            <a:solidFill>
              <a:srgbClr val="BD4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74538" y="3197986"/>
              <a:ext cx="1038225" cy="855344"/>
            </a:xfrm>
            <a:custGeom>
              <a:avLst/>
              <a:gdLst/>
              <a:ahLst/>
              <a:cxnLst/>
              <a:rect l="l" t="t" r="r" b="b"/>
              <a:pathLst>
                <a:path w="1038225" h="855345">
                  <a:moveTo>
                    <a:pt x="1038225" y="854900"/>
                  </a:moveTo>
                  <a:lnTo>
                    <a:pt x="925067" y="845375"/>
                  </a:lnTo>
                  <a:lnTo>
                    <a:pt x="869061" y="835850"/>
                  </a:lnTo>
                  <a:lnTo>
                    <a:pt x="813181" y="820369"/>
                  </a:lnTo>
                  <a:lnTo>
                    <a:pt x="756031" y="801319"/>
                  </a:lnTo>
                  <a:lnTo>
                    <a:pt x="698881" y="775131"/>
                  </a:lnTo>
                  <a:lnTo>
                    <a:pt x="642874" y="739406"/>
                  </a:lnTo>
                  <a:lnTo>
                    <a:pt x="529844" y="640588"/>
                  </a:lnTo>
                  <a:lnTo>
                    <a:pt x="416687" y="500125"/>
                  </a:lnTo>
                  <a:lnTo>
                    <a:pt x="304800" y="332231"/>
                  </a:lnTo>
                  <a:lnTo>
                    <a:pt x="247650" y="246506"/>
                  </a:lnTo>
                  <a:lnTo>
                    <a:pt x="191642" y="166750"/>
                  </a:lnTo>
                  <a:lnTo>
                    <a:pt x="135636" y="96519"/>
                  </a:lnTo>
                  <a:lnTo>
                    <a:pt x="78486" y="42925"/>
                  </a:lnTo>
                  <a:lnTo>
                    <a:pt x="21336" y="11937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6250" y="4114800"/>
              <a:ext cx="2567305" cy="1270"/>
            </a:xfrm>
            <a:custGeom>
              <a:avLst/>
              <a:gdLst/>
              <a:ahLst/>
              <a:cxnLst/>
              <a:rect l="l" t="t" r="r" b="b"/>
              <a:pathLst>
                <a:path w="2567304" h="1270">
                  <a:moveTo>
                    <a:pt x="0" y="0"/>
                  </a:moveTo>
                  <a:lnTo>
                    <a:pt x="85725" y="1193"/>
                  </a:lnTo>
                  <a:lnTo>
                    <a:pt x="2567051" y="11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43550" y="3200399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617" y="385648"/>
            <a:ext cx="3826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Normal </a:t>
            </a:r>
            <a:r>
              <a:rPr sz="2800" spc="-10" dirty="0"/>
              <a:t>Probability</a:t>
            </a:r>
            <a:r>
              <a:rPr sz="2800" spc="10" dirty="0"/>
              <a:t> </a:t>
            </a:r>
            <a:r>
              <a:rPr sz="2800" spc="-45" dirty="0"/>
              <a:t>Tables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600450" y="2057400"/>
            <a:ext cx="2514600" cy="1828800"/>
            <a:chOff x="3600450" y="2057400"/>
            <a:chExt cx="2514600" cy="1828800"/>
          </a:xfrm>
        </p:grpSpPr>
        <p:sp>
          <p:nvSpPr>
            <p:cNvPr id="4" name="object 4"/>
            <p:cNvSpPr/>
            <p:nvPr/>
          </p:nvSpPr>
          <p:spPr>
            <a:xfrm>
              <a:off x="4171950" y="2057400"/>
              <a:ext cx="1943100" cy="400050"/>
            </a:xfrm>
            <a:custGeom>
              <a:avLst/>
              <a:gdLst/>
              <a:ahLst/>
              <a:cxnLst/>
              <a:rect l="l" t="t" r="r" b="b"/>
              <a:pathLst>
                <a:path w="1943100" h="400050">
                  <a:moveTo>
                    <a:pt x="19431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943100" y="400050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B8F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0450" y="2514600"/>
              <a:ext cx="400050" cy="1371600"/>
            </a:xfrm>
            <a:custGeom>
              <a:avLst/>
              <a:gdLst/>
              <a:ahLst/>
              <a:cxnLst/>
              <a:rect l="l" t="t" r="r" b="b"/>
              <a:pathLst>
                <a:path w="400050" h="1371600">
                  <a:moveTo>
                    <a:pt x="40005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00050" y="1371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8ED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09996" y="3093212"/>
            <a:ext cx="2700020" cy="11525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98780">
              <a:lnSpc>
                <a:spcPct val="89800"/>
              </a:lnSpc>
              <a:spcBef>
                <a:spcPts val="345"/>
              </a:spcBef>
            </a:pPr>
            <a:r>
              <a:rPr sz="2000" spc="-5" dirty="0">
                <a:latin typeface="Calibri"/>
                <a:cs typeface="Calibri"/>
              </a:rPr>
              <a:t>The value </a:t>
            </a:r>
            <a:r>
              <a:rPr sz="2000" dirty="0">
                <a:latin typeface="Calibri"/>
                <a:cs typeface="Calibri"/>
              </a:rPr>
              <a:t>within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Z =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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 value.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00" y="3746880"/>
            <a:ext cx="344170" cy="88900"/>
          </a:xfrm>
          <a:custGeom>
            <a:avLst/>
            <a:gdLst/>
            <a:ahLst/>
            <a:cxnLst/>
            <a:rect l="l" t="t" r="r" b="b"/>
            <a:pathLst>
              <a:path w="344170" h="88900">
                <a:moveTo>
                  <a:pt x="76223" y="31310"/>
                </a:moveTo>
                <a:lnTo>
                  <a:pt x="74144" y="43869"/>
                </a:lnTo>
                <a:lnTo>
                  <a:pt x="341884" y="88392"/>
                </a:lnTo>
                <a:lnTo>
                  <a:pt x="343915" y="75946"/>
                </a:lnTo>
                <a:lnTo>
                  <a:pt x="76223" y="31310"/>
                </a:lnTo>
                <a:close/>
              </a:path>
              <a:path w="344170" h="88900">
                <a:moveTo>
                  <a:pt x="81407" y="0"/>
                </a:moveTo>
                <a:lnTo>
                  <a:pt x="0" y="25019"/>
                </a:lnTo>
                <a:lnTo>
                  <a:pt x="68961" y="75184"/>
                </a:lnTo>
                <a:lnTo>
                  <a:pt x="74144" y="43869"/>
                </a:lnTo>
                <a:lnTo>
                  <a:pt x="61595" y="41783"/>
                </a:lnTo>
                <a:lnTo>
                  <a:pt x="63626" y="29210"/>
                </a:lnTo>
                <a:lnTo>
                  <a:pt x="76571" y="29210"/>
                </a:lnTo>
                <a:lnTo>
                  <a:pt x="81407" y="0"/>
                </a:lnTo>
                <a:close/>
              </a:path>
              <a:path w="344170" h="88900">
                <a:moveTo>
                  <a:pt x="63626" y="29210"/>
                </a:moveTo>
                <a:lnTo>
                  <a:pt x="61595" y="41783"/>
                </a:lnTo>
                <a:lnTo>
                  <a:pt x="74144" y="43869"/>
                </a:lnTo>
                <a:lnTo>
                  <a:pt x="76223" y="31310"/>
                </a:lnTo>
                <a:lnTo>
                  <a:pt x="63626" y="29210"/>
                </a:lnTo>
                <a:close/>
              </a:path>
              <a:path w="344170" h="88900">
                <a:moveTo>
                  <a:pt x="76571" y="29210"/>
                </a:moveTo>
                <a:lnTo>
                  <a:pt x="63626" y="29210"/>
                </a:lnTo>
                <a:lnTo>
                  <a:pt x="76223" y="31310"/>
                </a:lnTo>
                <a:lnTo>
                  <a:pt x="76571" y="29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08475" y="3628390"/>
            <a:ext cx="4559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latin typeface="Arial"/>
                <a:cs typeface="Arial"/>
              </a:rPr>
              <a:t>.</a:t>
            </a:r>
            <a:r>
              <a:rPr sz="1350" b="1" dirty="0">
                <a:latin typeface="Arial"/>
                <a:cs typeface="Arial"/>
              </a:rPr>
              <a:t>9772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5375" y="4289512"/>
            <a:ext cx="26543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500" spc="-5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.0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4550" y="4229100"/>
            <a:ext cx="217170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P(Z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2.00)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.9772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185" y="2575052"/>
            <a:ext cx="190055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337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 of </a:t>
            </a:r>
            <a:r>
              <a:rPr sz="2000" dirty="0">
                <a:latin typeface="Calibri"/>
                <a:cs typeface="Calibri"/>
              </a:rPr>
              <a:t>Z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spc="-5" dirty="0">
                <a:latin typeface="Calibri"/>
                <a:cs typeface="Calibri"/>
              </a:rPr>
              <a:t>decimal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00500" y="2400299"/>
            <a:ext cx="495300" cy="1352550"/>
          </a:xfrm>
          <a:custGeom>
            <a:avLst/>
            <a:gdLst/>
            <a:ahLst/>
            <a:cxnLst/>
            <a:rect l="l" t="t" r="r" b="b"/>
            <a:pathLst>
              <a:path w="495300" h="1352550">
                <a:moveTo>
                  <a:pt x="285750" y="1314450"/>
                </a:moveTo>
                <a:lnTo>
                  <a:pt x="273050" y="1308100"/>
                </a:lnTo>
                <a:lnTo>
                  <a:pt x="209550" y="1276350"/>
                </a:lnTo>
                <a:lnTo>
                  <a:pt x="209550" y="1308100"/>
                </a:lnTo>
                <a:lnTo>
                  <a:pt x="0" y="1308100"/>
                </a:lnTo>
                <a:lnTo>
                  <a:pt x="0" y="1320800"/>
                </a:lnTo>
                <a:lnTo>
                  <a:pt x="209550" y="1320800"/>
                </a:lnTo>
                <a:lnTo>
                  <a:pt x="209550" y="1352550"/>
                </a:lnTo>
                <a:lnTo>
                  <a:pt x="273050" y="1320800"/>
                </a:lnTo>
                <a:lnTo>
                  <a:pt x="285750" y="1314450"/>
                </a:lnTo>
                <a:close/>
              </a:path>
              <a:path w="495300" h="1352550">
                <a:moveTo>
                  <a:pt x="495300" y="1123950"/>
                </a:moveTo>
                <a:lnTo>
                  <a:pt x="463550" y="1123950"/>
                </a:lnTo>
                <a:lnTo>
                  <a:pt x="463550" y="0"/>
                </a:lnTo>
                <a:lnTo>
                  <a:pt x="450850" y="0"/>
                </a:lnTo>
                <a:lnTo>
                  <a:pt x="450850" y="1123950"/>
                </a:lnTo>
                <a:lnTo>
                  <a:pt x="419100" y="1123950"/>
                </a:lnTo>
                <a:lnTo>
                  <a:pt x="457200" y="1200150"/>
                </a:lnTo>
                <a:lnTo>
                  <a:pt x="488950" y="1136650"/>
                </a:lnTo>
                <a:lnTo>
                  <a:pt x="495300" y="1123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8597" y="3030677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8597" y="3181857"/>
            <a:ext cx="7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7378" y="3305302"/>
            <a:ext cx="278130" cy="5791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80"/>
              </a:spcBef>
            </a:pPr>
            <a:r>
              <a:rPr sz="1500" b="1" spc="-5" dirty="0">
                <a:latin typeface="Arial"/>
                <a:cs typeface="Arial"/>
              </a:rPr>
              <a:t>2.0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2397" y="1374470"/>
            <a:ext cx="3609975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value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20129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second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decimal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endParaRPr sz="20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  <a:spcBef>
                <a:spcPts val="800"/>
              </a:spcBef>
              <a:tabLst>
                <a:tab pos="586105" algn="l"/>
                <a:tab pos="1219835" algn="l"/>
                <a:tab pos="1853564" algn="l"/>
              </a:tabLst>
            </a:pPr>
            <a:r>
              <a:rPr sz="1500" dirty="0">
                <a:latin typeface="Arial"/>
                <a:cs typeface="Arial"/>
              </a:rPr>
              <a:t>Z	0.00	0.01	0.02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…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0.0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92397" y="2909697"/>
            <a:ext cx="278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0</a:t>
            </a:r>
            <a:r>
              <a:rPr sz="1500" dirty="0">
                <a:latin typeface="Arial"/>
                <a:cs typeface="Arial"/>
              </a:rPr>
              <a:t>.1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00450" y="2114550"/>
            <a:ext cx="2628900" cy="1828800"/>
          </a:xfrm>
          <a:custGeom>
            <a:avLst/>
            <a:gdLst/>
            <a:ahLst/>
            <a:cxnLst/>
            <a:rect l="l" t="t" r="r" b="b"/>
            <a:pathLst>
              <a:path w="2628900" h="1828800">
                <a:moveTo>
                  <a:pt x="457200" y="0"/>
                </a:moveTo>
                <a:lnTo>
                  <a:pt x="457200" y="1828800"/>
                </a:lnTo>
              </a:path>
              <a:path w="2628900" h="1828800">
                <a:moveTo>
                  <a:pt x="0" y="400050"/>
                </a:moveTo>
                <a:lnTo>
                  <a:pt x="2628900" y="400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7930" marR="5080" indent="-10915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Finding Normal Probability </a:t>
            </a:r>
            <a:r>
              <a:rPr spc="-555" dirty="0"/>
              <a:t> </a:t>
            </a:r>
            <a:r>
              <a:rPr spc="-10" dirty="0"/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1096073" y="2514600"/>
            <a:ext cx="6562090" cy="1657350"/>
          </a:xfrm>
          <a:custGeom>
            <a:avLst/>
            <a:gdLst/>
            <a:ahLst/>
            <a:cxnLst/>
            <a:rect l="l" t="t" r="r" b="b"/>
            <a:pathLst>
              <a:path w="6562090" h="1657350">
                <a:moveTo>
                  <a:pt x="0" y="1657350"/>
                </a:moveTo>
                <a:lnTo>
                  <a:pt x="6562090" y="1657350"/>
                </a:lnTo>
                <a:lnTo>
                  <a:pt x="6562090" y="0"/>
                </a:lnTo>
                <a:lnTo>
                  <a:pt x="0" y="0"/>
                </a:lnTo>
                <a:lnTo>
                  <a:pt x="0" y="165735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9716" y="1559813"/>
            <a:ext cx="6028690" cy="2554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 X &lt; </a:t>
            </a:r>
            <a:r>
              <a:rPr sz="2000" spc="-5" dirty="0">
                <a:latin typeface="Calibri"/>
                <a:cs typeface="Calibri"/>
              </a:rPr>
              <a:t>b)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libri"/>
              <a:cs typeface="Calibri"/>
            </a:endParaRPr>
          </a:p>
          <a:p>
            <a:pPr marL="531495" indent="-401320">
              <a:lnSpc>
                <a:spcPct val="100000"/>
              </a:lnSpc>
              <a:spcBef>
                <a:spcPts val="5"/>
              </a:spcBef>
              <a:buSzPct val="72500"/>
              <a:buFont typeface="Arial"/>
              <a:buChar char="•"/>
              <a:tabLst>
                <a:tab pos="530860" algn="l"/>
                <a:tab pos="531495" algn="l"/>
              </a:tabLst>
            </a:pPr>
            <a:r>
              <a:rPr sz="2000" spc="-15" dirty="0">
                <a:latin typeface="Calibri"/>
                <a:cs typeface="Calibri"/>
              </a:rPr>
              <a:t>Draw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dirty="0">
                <a:latin typeface="Calibri"/>
                <a:cs typeface="Calibri"/>
              </a:rPr>
              <a:t> curve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terms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900">
              <a:latin typeface="Calibri"/>
              <a:cs typeface="Calibri"/>
            </a:endParaRPr>
          </a:p>
          <a:p>
            <a:pPr marL="587375" indent="-457834">
              <a:lnSpc>
                <a:spcPct val="100000"/>
              </a:lnSpc>
              <a:buSzPct val="85000"/>
              <a:buFont typeface="Arial"/>
              <a:buChar char="•"/>
              <a:tabLst>
                <a:tab pos="587375" algn="l"/>
                <a:tab pos="588010" algn="l"/>
              </a:tabLst>
            </a:pPr>
            <a:r>
              <a:rPr sz="2000" spc="-25" dirty="0">
                <a:latin typeface="Calibri"/>
                <a:cs typeface="Calibri"/>
              </a:rPr>
              <a:t>Translate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X-values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Z-values.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587375" indent="-457834">
              <a:lnSpc>
                <a:spcPct val="100000"/>
              </a:lnSpc>
              <a:buSzPct val="85000"/>
              <a:buFont typeface="Arial"/>
              <a:buChar char="•"/>
              <a:tabLst>
                <a:tab pos="587375" algn="l"/>
                <a:tab pos="588010" algn="l"/>
              </a:tabLst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Standardized </a:t>
            </a: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Table.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385648"/>
            <a:ext cx="541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Finding</a:t>
            </a:r>
            <a:r>
              <a:rPr sz="2800" spc="-10" dirty="0"/>
              <a:t> </a:t>
            </a:r>
            <a:r>
              <a:rPr sz="2800" spc="-5" dirty="0"/>
              <a:t>Normal</a:t>
            </a:r>
            <a:r>
              <a:rPr sz="2800" spc="20" dirty="0"/>
              <a:t> </a:t>
            </a:r>
            <a:r>
              <a:rPr sz="2800" spc="-10" dirty="0"/>
              <a:t>Probability:</a:t>
            </a:r>
            <a:r>
              <a:rPr sz="2800" spc="20" dirty="0"/>
              <a:t> </a:t>
            </a:r>
            <a:r>
              <a:rPr sz="2800" spc="-10" dirty="0"/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8508" y="1115313"/>
            <a:ext cx="7695565" cy="127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dirty="0">
                <a:latin typeface="Calibri"/>
                <a:cs typeface="Calibri"/>
              </a:rPr>
              <a:t> 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(in seconds)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download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internet.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normal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mean 8.0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standard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5.0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8.6)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46600" y="2730880"/>
            <a:ext cx="2615565" cy="1301115"/>
            <a:chOff x="4546600" y="2730880"/>
            <a:chExt cx="2615565" cy="1301115"/>
          </a:xfrm>
        </p:grpSpPr>
        <p:sp>
          <p:nvSpPr>
            <p:cNvPr id="5" name="object 5"/>
            <p:cNvSpPr/>
            <p:nvPr/>
          </p:nvSpPr>
          <p:spPr>
            <a:xfrm>
              <a:off x="5829300" y="2763392"/>
              <a:ext cx="289560" cy="1239520"/>
            </a:xfrm>
            <a:custGeom>
              <a:avLst/>
              <a:gdLst/>
              <a:ahLst/>
              <a:cxnLst/>
              <a:rect l="l" t="t" r="r" b="b"/>
              <a:pathLst>
                <a:path w="289560" h="1239520">
                  <a:moveTo>
                    <a:pt x="7112" y="0"/>
                  </a:moveTo>
                  <a:lnTo>
                    <a:pt x="0" y="1235913"/>
                  </a:lnTo>
                  <a:lnTo>
                    <a:pt x="289305" y="1239494"/>
                  </a:lnTo>
                  <a:lnTo>
                    <a:pt x="282194" y="239394"/>
                  </a:lnTo>
                  <a:lnTo>
                    <a:pt x="242950" y="171450"/>
                  </a:lnTo>
                  <a:lnTo>
                    <a:pt x="207137" y="121538"/>
                  </a:lnTo>
                  <a:lnTo>
                    <a:pt x="121412" y="28575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9300" y="2763392"/>
              <a:ext cx="289560" cy="1239520"/>
            </a:xfrm>
            <a:custGeom>
              <a:avLst/>
              <a:gdLst/>
              <a:ahLst/>
              <a:cxnLst/>
              <a:rect l="l" t="t" r="r" b="b"/>
              <a:pathLst>
                <a:path w="289560" h="1239520">
                  <a:moveTo>
                    <a:pt x="7112" y="0"/>
                  </a:moveTo>
                  <a:lnTo>
                    <a:pt x="0" y="1235913"/>
                  </a:lnTo>
                  <a:lnTo>
                    <a:pt x="289305" y="1239494"/>
                  </a:lnTo>
                  <a:lnTo>
                    <a:pt x="282194" y="239394"/>
                  </a:lnTo>
                  <a:lnTo>
                    <a:pt x="242950" y="171450"/>
                  </a:lnTo>
                  <a:lnTo>
                    <a:pt x="207137" y="121538"/>
                  </a:lnTo>
                  <a:lnTo>
                    <a:pt x="121412" y="28575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7725" y="2749168"/>
              <a:ext cx="1200150" cy="1257300"/>
            </a:xfrm>
            <a:custGeom>
              <a:avLst/>
              <a:gdLst/>
              <a:ahLst/>
              <a:cxnLst/>
              <a:rect l="l" t="t" r="r" b="b"/>
              <a:pathLst>
                <a:path w="1200150" h="1257300">
                  <a:moveTo>
                    <a:pt x="1200150" y="0"/>
                  </a:moveTo>
                  <a:lnTo>
                    <a:pt x="1007237" y="85725"/>
                  </a:lnTo>
                  <a:lnTo>
                    <a:pt x="896492" y="239268"/>
                  </a:lnTo>
                  <a:lnTo>
                    <a:pt x="807212" y="389381"/>
                  </a:lnTo>
                  <a:lnTo>
                    <a:pt x="721487" y="560832"/>
                  </a:lnTo>
                  <a:lnTo>
                    <a:pt x="650113" y="675132"/>
                  </a:lnTo>
                  <a:lnTo>
                    <a:pt x="560832" y="810768"/>
                  </a:lnTo>
                  <a:lnTo>
                    <a:pt x="503682" y="896493"/>
                  </a:lnTo>
                  <a:lnTo>
                    <a:pt x="396494" y="996569"/>
                  </a:lnTo>
                  <a:lnTo>
                    <a:pt x="242824" y="1142987"/>
                  </a:lnTo>
                  <a:lnTo>
                    <a:pt x="0" y="1185849"/>
                  </a:lnTo>
                  <a:lnTo>
                    <a:pt x="3555" y="1257287"/>
                  </a:lnTo>
                  <a:lnTo>
                    <a:pt x="1171575" y="1242999"/>
                  </a:lnTo>
                  <a:lnTo>
                    <a:pt x="12001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57725" y="2749168"/>
              <a:ext cx="1200150" cy="1257300"/>
            </a:xfrm>
            <a:custGeom>
              <a:avLst/>
              <a:gdLst/>
              <a:ahLst/>
              <a:cxnLst/>
              <a:rect l="l" t="t" r="r" b="b"/>
              <a:pathLst>
                <a:path w="1200150" h="1257300">
                  <a:moveTo>
                    <a:pt x="1171575" y="1242999"/>
                  </a:moveTo>
                  <a:lnTo>
                    <a:pt x="1200150" y="0"/>
                  </a:lnTo>
                  <a:lnTo>
                    <a:pt x="1007237" y="85725"/>
                  </a:lnTo>
                  <a:lnTo>
                    <a:pt x="896492" y="239268"/>
                  </a:lnTo>
                  <a:lnTo>
                    <a:pt x="807212" y="389381"/>
                  </a:lnTo>
                  <a:lnTo>
                    <a:pt x="721487" y="560832"/>
                  </a:lnTo>
                  <a:lnTo>
                    <a:pt x="650113" y="675132"/>
                  </a:lnTo>
                  <a:lnTo>
                    <a:pt x="560832" y="810768"/>
                  </a:lnTo>
                  <a:lnTo>
                    <a:pt x="503682" y="896493"/>
                  </a:lnTo>
                  <a:lnTo>
                    <a:pt x="396494" y="996569"/>
                  </a:lnTo>
                  <a:lnTo>
                    <a:pt x="242824" y="1142987"/>
                  </a:lnTo>
                  <a:lnTo>
                    <a:pt x="0" y="1185849"/>
                  </a:lnTo>
                  <a:lnTo>
                    <a:pt x="3555" y="1257287"/>
                  </a:lnTo>
                  <a:lnTo>
                    <a:pt x="1171575" y="1242999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29300" y="2769361"/>
              <a:ext cx="5080" cy="1223010"/>
            </a:xfrm>
            <a:custGeom>
              <a:avLst/>
              <a:gdLst/>
              <a:ahLst/>
              <a:cxnLst/>
              <a:rect l="l" t="t" r="r" b="b"/>
              <a:pathLst>
                <a:path w="5079" h="1223010">
                  <a:moveTo>
                    <a:pt x="0" y="0"/>
                  </a:moveTo>
                  <a:lnTo>
                    <a:pt x="4825" y="1222806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0" y="2756280"/>
              <a:ext cx="2564765" cy="1250315"/>
            </a:xfrm>
            <a:custGeom>
              <a:avLst/>
              <a:gdLst/>
              <a:ahLst/>
              <a:cxnLst/>
              <a:rect l="l" t="t" r="r" b="b"/>
              <a:pathLst>
                <a:path w="2564765" h="1250314">
                  <a:moveTo>
                    <a:pt x="2508630" y="1181112"/>
                  </a:moveTo>
                  <a:lnTo>
                    <a:pt x="2380106" y="1169212"/>
                  </a:lnTo>
                  <a:lnTo>
                    <a:pt x="2314575" y="1153731"/>
                  </a:lnTo>
                  <a:lnTo>
                    <a:pt x="2251455" y="1135875"/>
                  </a:lnTo>
                  <a:lnTo>
                    <a:pt x="2186051" y="1108456"/>
                  </a:lnTo>
                  <a:lnTo>
                    <a:pt x="2120519" y="1070356"/>
                  </a:lnTo>
                  <a:lnTo>
                    <a:pt x="2058543" y="1022731"/>
                  </a:lnTo>
                  <a:lnTo>
                    <a:pt x="1927605" y="887094"/>
                  </a:lnTo>
                  <a:lnTo>
                    <a:pt x="1799082" y="694182"/>
                  </a:lnTo>
                  <a:lnTo>
                    <a:pt x="1670430" y="462025"/>
                  </a:lnTo>
                  <a:lnTo>
                    <a:pt x="1605026" y="344043"/>
                  </a:lnTo>
                  <a:lnTo>
                    <a:pt x="1539494" y="235712"/>
                  </a:lnTo>
                  <a:lnTo>
                    <a:pt x="1477517" y="140462"/>
                  </a:lnTo>
                  <a:lnTo>
                    <a:pt x="1412113" y="65531"/>
                  </a:lnTo>
                  <a:lnTo>
                    <a:pt x="1346580" y="17906"/>
                  </a:lnTo>
                  <a:lnTo>
                    <a:pt x="1316863" y="9525"/>
                  </a:lnTo>
                  <a:lnTo>
                    <a:pt x="1271651" y="0"/>
                  </a:lnTo>
                </a:path>
                <a:path w="2564765" h="1250314">
                  <a:moveTo>
                    <a:pt x="0" y="1181112"/>
                  </a:moveTo>
                  <a:lnTo>
                    <a:pt x="128524" y="1169212"/>
                  </a:lnTo>
                  <a:lnTo>
                    <a:pt x="194055" y="1153731"/>
                  </a:lnTo>
                  <a:lnTo>
                    <a:pt x="259587" y="1135875"/>
                  </a:lnTo>
                  <a:lnTo>
                    <a:pt x="322707" y="1108456"/>
                  </a:lnTo>
                  <a:lnTo>
                    <a:pt x="388112" y="1070356"/>
                  </a:lnTo>
                  <a:lnTo>
                    <a:pt x="453644" y="1022731"/>
                  </a:lnTo>
                  <a:lnTo>
                    <a:pt x="581025" y="887094"/>
                  </a:lnTo>
                  <a:lnTo>
                    <a:pt x="709549" y="694182"/>
                  </a:lnTo>
                  <a:lnTo>
                    <a:pt x="840613" y="462025"/>
                  </a:lnTo>
                  <a:lnTo>
                    <a:pt x="903732" y="344169"/>
                  </a:lnTo>
                  <a:lnTo>
                    <a:pt x="969137" y="235712"/>
                  </a:lnTo>
                  <a:lnTo>
                    <a:pt x="1033399" y="140462"/>
                  </a:lnTo>
                  <a:lnTo>
                    <a:pt x="1082294" y="89281"/>
                  </a:lnTo>
                  <a:lnTo>
                    <a:pt x="1153667" y="25018"/>
                  </a:lnTo>
                  <a:lnTo>
                    <a:pt x="1257300" y="3556"/>
                  </a:lnTo>
                </a:path>
                <a:path w="2564765" h="1250314">
                  <a:moveTo>
                    <a:pt x="17907" y="1245412"/>
                  </a:moveTo>
                  <a:lnTo>
                    <a:pt x="17907" y="1245412"/>
                  </a:lnTo>
                  <a:lnTo>
                    <a:pt x="2564638" y="1250175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42733" y="4007916"/>
            <a:ext cx="1403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3857" y="4100192"/>
            <a:ext cx="551180" cy="5975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50" b="1" dirty="0">
                <a:latin typeface="Arial"/>
                <a:cs typeface="Arial"/>
              </a:rPr>
              <a:t>8.0</a:t>
            </a:r>
            <a:endParaRPr sz="13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630"/>
              </a:spcBef>
            </a:pP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8.6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91200" y="3992168"/>
            <a:ext cx="361950" cy="514350"/>
            <a:chOff x="5791200" y="3992168"/>
            <a:chExt cx="361950" cy="5143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200" y="3992168"/>
              <a:ext cx="76200" cy="1714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76950" y="3992168"/>
              <a:ext cx="76200" cy="514350"/>
            </a:xfrm>
            <a:custGeom>
              <a:avLst/>
              <a:gdLst/>
              <a:ahLst/>
              <a:cxnLst/>
              <a:rect l="l" t="t" r="r" b="b"/>
              <a:pathLst>
                <a:path w="76200" h="51435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514350"/>
                  </a:lnTo>
                  <a:lnTo>
                    <a:pt x="44450" y="514350"/>
                  </a:lnTo>
                  <a:lnTo>
                    <a:pt x="44450" y="63500"/>
                  </a:lnTo>
                  <a:close/>
                </a:path>
                <a:path w="76200" h="51435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1435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385648"/>
            <a:ext cx="541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Finding</a:t>
            </a:r>
            <a:r>
              <a:rPr sz="2800" spc="-10" dirty="0"/>
              <a:t> </a:t>
            </a:r>
            <a:r>
              <a:rPr sz="2800" spc="-5" dirty="0"/>
              <a:t>Normal</a:t>
            </a:r>
            <a:r>
              <a:rPr sz="2800" spc="20" dirty="0"/>
              <a:t> </a:t>
            </a:r>
            <a:r>
              <a:rPr sz="2800" spc="-10" dirty="0"/>
              <a:t>Probability:</a:t>
            </a:r>
            <a:r>
              <a:rPr sz="2800" spc="20" dirty="0"/>
              <a:t> </a:t>
            </a:r>
            <a:r>
              <a:rPr sz="2800" spc="-10" dirty="0"/>
              <a:t>Example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448050" y="2171661"/>
            <a:ext cx="2305050" cy="521970"/>
            <a:chOff x="3448050" y="2171661"/>
            <a:chExt cx="2305050" cy="521970"/>
          </a:xfrm>
        </p:grpSpPr>
        <p:sp>
          <p:nvSpPr>
            <p:cNvPr id="4" name="object 4"/>
            <p:cNvSpPr/>
            <p:nvPr/>
          </p:nvSpPr>
          <p:spPr>
            <a:xfrm>
              <a:off x="3448050" y="2171661"/>
              <a:ext cx="2305050" cy="521970"/>
            </a:xfrm>
            <a:custGeom>
              <a:avLst/>
              <a:gdLst/>
              <a:ahLst/>
              <a:cxnLst/>
              <a:rect l="l" t="t" r="r" b="b"/>
              <a:pathLst>
                <a:path w="2305050" h="521969">
                  <a:moveTo>
                    <a:pt x="2305050" y="0"/>
                  </a:moveTo>
                  <a:lnTo>
                    <a:pt x="0" y="0"/>
                  </a:lnTo>
                  <a:lnTo>
                    <a:pt x="0" y="521500"/>
                  </a:lnTo>
                  <a:lnTo>
                    <a:pt x="2305050" y="521500"/>
                  </a:lnTo>
                  <a:lnTo>
                    <a:pt x="2305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1602" y="2447799"/>
              <a:ext cx="1365885" cy="0"/>
            </a:xfrm>
            <a:custGeom>
              <a:avLst/>
              <a:gdLst/>
              <a:ahLst/>
              <a:cxnLst/>
              <a:rect l="l" t="t" r="r" b="b"/>
              <a:pathLst>
                <a:path w="1365885">
                  <a:moveTo>
                    <a:pt x="0" y="0"/>
                  </a:moveTo>
                  <a:lnTo>
                    <a:pt x="462267" y="0"/>
                  </a:lnTo>
                </a:path>
                <a:path w="1365885">
                  <a:moveTo>
                    <a:pt x="677958" y="0"/>
                  </a:moveTo>
                  <a:lnTo>
                    <a:pt x="1365489" y="0"/>
                  </a:lnTo>
                </a:path>
              </a:pathLst>
            </a:custGeom>
            <a:ln w="9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0550" y="1374470"/>
            <a:ext cx="77577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SzPct val="85000"/>
              <a:buChar char="•"/>
              <a:tabLst>
                <a:tab pos="583565" algn="l"/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8.0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 </a:t>
            </a:r>
            <a:r>
              <a:rPr sz="2000" dirty="0">
                <a:latin typeface="Calibri"/>
                <a:cs typeface="Calibri"/>
              </a:rPr>
              <a:t>5.0.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P(X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8.6).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17623" y="2832100"/>
            <a:ext cx="5363845" cy="1229995"/>
            <a:chOff x="1817623" y="2832100"/>
            <a:chExt cx="5363845" cy="1229995"/>
          </a:xfrm>
        </p:grpSpPr>
        <p:sp>
          <p:nvSpPr>
            <p:cNvPr id="8" name="object 8"/>
            <p:cNvSpPr/>
            <p:nvPr/>
          </p:nvSpPr>
          <p:spPr>
            <a:xfrm>
              <a:off x="4856606" y="2857500"/>
              <a:ext cx="1111250" cy="1179195"/>
            </a:xfrm>
            <a:custGeom>
              <a:avLst/>
              <a:gdLst/>
              <a:ahLst/>
              <a:cxnLst/>
              <a:rect l="l" t="t" r="r" b="b"/>
              <a:pathLst>
                <a:path w="1111250" h="1179195">
                  <a:moveTo>
                    <a:pt x="1107439" y="0"/>
                  </a:moveTo>
                  <a:lnTo>
                    <a:pt x="1002410" y="81280"/>
                  </a:lnTo>
                  <a:lnTo>
                    <a:pt x="894079" y="189737"/>
                  </a:lnTo>
                  <a:lnTo>
                    <a:pt x="819530" y="343281"/>
                  </a:lnTo>
                  <a:lnTo>
                    <a:pt x="720216" y="510286"/>
                  </a:lnTo>
                  <a:lnTo>
                    <a:pt x="661542" y="623188"/>
                  </a:lnTo>
                  <a:lnTo>
                    <a:pt x="589279" y="741807"/>
                  </a:lnTo>
                  <a:lnTo>
                    <a:pt x="514730" y="839978"/>
                  </a:lnTo>
                  <a:lnTo>
                    <a:pt x="406400" y="961897"/>
                  </a:lnTo>
                  <a:lnTo>
                    <a:pt x="230250" y="1070330"/>
                  </a:lnTo>
                  <a:lnTo>
                    <a:pt x="0" y="1110970"/>
                  </a:lnTo>
                  <a:lnTo>
                    <a:pt x="3301" y="1178712"/>
                  </a:lnTo>
                  <a:lnTo>
                    <a:pt x="1110868" y="1165174"/>
                  </a:lnTo>
                  <a:lnTo>
                    <a:pt x="11074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6606" y="2857500"/>
              <a:ext cx="1111250" cy="1179195"/>
            </a:xfrm>
            <a:custGeom>
              <a:avLst/>
              <a:gdLst/>
              <a:ahLst/>
              <a:cxnLst/>
              <a:rect l="l" t="t" r="r" b="b"/>
              <a:pathLst>
                <a:path w="1111250" h="1179195">
                  <a:moveTo>
                    <a:pt x="1110868" y="1165174"/>
                  </a:moveTo>
                  <a:lnTo>
                    <a:pt x="1107439" y="0"/>
                  </a:lnTo>
                  <a:lnTo>
                    <a:pt x="1002410" y="81280"/>
                  </a:lnTo>
                  <a:lnTo>
                    <a:pt x="894079" y="189737"/>
                  </a:lnTo>
                  <a:lnTo>
                    <a:pt x="819530" y="343281"/>
                  </a:lnTo>
                  <a:lnTo>
                    <a:pt x="720216" y="510286"/>
                  </a:lnTo>
                  <a:lnTo>
                    <a:pt x="661542" y="623188"/>
                  </a:lnTo>
                  <a:lnTo>
                    <a:pt x="589279" y="741807"/>
                  </a:lnTo>
                  <a:lnTo>
                    <a:pt x="514730" y="839978"/>
                  </a:lnTo>
                  <a:lnTo>
                    <a:pt x="406400" y="961897"/>
                  </a:lnTo>
                  <a:lnTo>
                    <a:pt x="230250" y="1070330"/>
                  </a:lnTo>
                  <a:lnTo>
                    <a:pt x="0" y="1110970"/>
                  </a:lnTo>
                  <a:lnTo>
                    <a:pt x="3301" y="1178712"/>
                  </a:lnTo>
                  <a:lnTo>
                    <a:pt x="1110868" y="1165174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7442" y="3867937"/>
              <a:ext cx="239014" cy="1795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56966" y="2871596"/>
              <a:ext cx="232410" cy="1123950"/>
            </a:xfrm>
            <a:custGeom>
              <a:avLst/>
              <a:gdLst/>
              <a:ahLst/>
              <a:cxnLst/>
              <a:rect l="l" t="t" r="r" b="b"/>
              <a:pathLst>
                <a:path w="232410" h="1123950">
                  <a:moveTo>
                    <a:pt x="24606" y="0"/>
                  </a:moveTo>
                  <a:lnTo>
                    <a:pt x="2766" y="30920"/>
                  </a:lnTo>
                  <a:lnTo>
                    <a:pt x="0" y="71627"/>
                  </a:lnTo>
                  <a:lnTo>
                    <a:pt x="6139" y="114907"/>
                  </a:lnTo>
                  <a:lnTo>
                    <a:pt x="11017" y="153542"/>
                  </a:lnTo>
                  <a:lnTo>
                    <a:pt x="9374" y="210863"/>
                  </a:lnTo>
                  <a:lnTo>
                    <a:pt x="10350" y="265969"/>
                  </a:lnTo>
                  <a:lnTo>
                    <a:pt x="15589" y="379348"/>
                  </a:lnTo>
                  <a:lnTo>
                    <a:pt x="14308" y="439538"/>
                  </a:lnTo>
                  <a:lnTo>
                    <a:pt x="14392" y="489103"/>
                  </a:lnTo>
                  <a:lnTo>
                    <a:pt x="15561" y="534760"/>
                  </a:lnTo>
                  <a:lnTo>
                    <a:pt x="20034" y="641222"/>
                  </a:lnTo>
                  <a:lnTo>
                    <a:pt x="17384" y="744490"/>
                  </a:lnTo>
                  <a:lnTo>
                    <a:pt x="9222" y="1003125"/>
                  </a:lnTo>
                  <a:lnTo>
                    <a:pt x="6572" y="1106360"/>
                  </a:lnTo>
                  <a:lnTo>
                    <a:pt x="52472" y="1112169"/>
                  </a:lnTo>
                  <a:lnTo>
                    <a:pt x="101457" y="1122313"/>
                  </a:lnTo>
                  <a:lnTo>
                    <a:pt x="144750" y="1123353"/>
                  </a:lnTo>
                  <a:lnTo>
                    <a:pt x="192211" y="1057556"/>
                  </a:lnTo>
                  <a:lnTo>
                    <a:pt x="205151" y="1011442"/>
                  </a:lnTo>
                  <a:lnTo>
                    <a:pt x="213488" y="963873"/>
                  </a:lnTo>
                  <a:lnTo>
                    <a:pt x="218309" y="915213"/>
                  </a:lnTo>
                  <a:lnTo>
                    <a:pt x="220704" y="865825"/>
                  </a:lnTo>
                  <a:lnTo>
                    <a:pt x="222572" y="766322"/>
                  </a:lnTo>
                  <a:lnTo>
                    <a:pt x="224223" y="716934"/>
                  </a:lnTo>
                  <a:lnTo>
                    <a:pt x="227806" y="668273"/>
                  </a:lnTo>
                  <a:lnTo>
                    <a:pt x="226808" y="666622"/>
                  </a:lnTo>
                  <a:lnTo>
                    <a:pt x="223154" y="679449"/>
                  </a:lnTo>
                  <a:lnTo>
                    <a:pt x="218430" y="697991"/>
                  </a:lnTo>
                  <a:lnTo>
                    <a:pt x="214217" y="713485"/>
                  </a:lnTo>
                  <a:lnTo>
                    <a:pt x="213931" y="605091"/>
                  </a:lnTo>
                  <a:lnTo>
                    <a:pt x="214555" y="589025"/>
                  </a:lnTo>
                  <a:lnTo>
                    <a:pt x="218789" y="523747"/>
                  </a:lnTo>
                  <a:lnTo>
                    <a:pt x="222869" y="513603"/>
                  </a:lnTo>
                  <a:lnTo>
                    <a:pt x="225915" y="504727"/>
                  </a:lnTo>
                  <a:lnTo>
                    <a:pt x="227806" y="496696"/>
                  </a:lnTo>
                  <a:lnTo>
                    <a:pt x="229733" y="477424"/>
                  </a:lnTo>
                  <a:lnTo>
                    <a:pt x="230838" y="458342"/>
                  </a:lnTo>
                  <a:lnTo>
                    <a:pt x="232251" y="419988"/>
                  </a:lnTo>
                  <a:lnTo>
                    <a:pt x="226647" y="375070"/>
                  </a:lnTo>
                  <a:lnTo>
                    <a:pt x="222948" y="333438"/>
                  </a:lnTo>
                  <a:lnTo>
                    <a:pt x="220535" y="289901"/>
                  </a:lnTo>
                  <a:lnTo>
                    <a:pt x="218789" y="239267"/>
                  </a:lnTo>
                  <a:lnTo>
                    <a:pt x="223297" y="205549"/>
                  </a:lnTo>
                  <a:lnTo>
                    <a:pt x="226397" y="175938"/>
                  </a:lnTo>
                  <a:lnTo>
                    <a:pt x="227806" y="148970"/>
                  </a:lnTo>
                  <a:lnTo>
                    <a:pt x="226165" y="141726"/>
                  </a:lnTo>
                  <a:lnTo>
                    <a:pt x="222297" y="135016"/>
                  </a:lnTo>
                  <a:lnTo>
                    <a:pt x="217787" y="128522"/>
                  </a:lnTo>
                  <a:lnTo>
                    <a:pt x="214217" y="121919"/>
                  </a:lnTo>
                  <a:lnTo>
                    <a:pt x="202652" y="109124"/>
                  </a:lnTo>
                  <a:lnTo>
                    <a:pt x="192659" y="96043"/>
                  </a:lnTo>
                  <a:lnTo>
                    <a:pt x="183284" y="82343"/>
                  </a:lnTo>
                  <a:lnTo>
                    <a:pt x="173577" y="67690"/>
                  </a:lnTo>
                  <a:lnTo>
                    <a:pt x="169005" y="64261"/>
                  </a:lnTo>
                  <a:lnTo>
                    <a:pt x="163417" y="62102"/>
                  </a:lnTo>
                  <a:lnTo>
                    <a:pt x="156686" y="55244"/>
                  </a:lnTo>
                  <a:lnTo>
                    <a:pt x="155543" y="48513"/>
                  </a:lnTo>
                  <a:lnTo>
                    <a:pt x="150971" y="45084"/>
                  </a:lnTo>
                  <a:lnTo>
                    <a:pt x="137759" y="37212"/>
                  </a:lnTo>
                  <a:lnTo>
                    <a:pt x="137572" y="41163"/>
                  </a:lnTo>
                  <a:lnTo>
                    <a:pt x="138433" y="42566"/>
                  </a:lnTo>
                  <a:lnTo>
                    <a:pt x="128365" y="27050"/>
                  </a:lnTo>
                  <a:lnTo>
                    <a:pt x="105027" y="10269"/>
                  </a:lnTo>
                  <a:lnTo>
                    <a:pt x="93011" y="3762"/>
                  </a:lnTo>
                  <a:lnTo>
                    <a:pt x="72733" y="2137"/>
                  </a:lnTo>
                  <a:lnTo>
                    <a:pt x="2460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6966" y="2871596"/>
              <a:ext cx="232410" cy="1123950"/>
            </a:xfrm>
            <a:custGeom>
              <a:avLst/>
              <a:gdLst/>
              <a:ahLst/>
              <a:cxnLst/>
              <a:rect l="l" t="t" r="r" b="b"/>
              <a:pathLst>
                <a:path w="232410" h="1123950">
                  <a:moveTo>
                    <a:pt x="6572" y="1106360"/>
                  </a:moveTo>
                  <a:lnTo>
                    <a:pt x="7794" y="1054778"/>
                  </a:lnTo>
                  <a:lnTo>
                    <a:pt x="9222" y="1003125"/>
                  </a:lnTo>
                  <a:lnTo>
                    <a:pt x="10796" y="951422"/>
                  </a:lnTo>
                  <a:lnTo>
                    <a:pt x="12457" y="899688"/>
                  </a:lnTo>
                  <a:lnTo>
                    <a:pt x="14148" y="847942"/>
                  </a:lnTo>
                  <a:lnTo>
                    <a:pt x="15810" y="796202"/>
                  </a:lnTo>
                  <a:lnTo>
                    <a:pt x="17384" y="744490"/>
                  </a:lnTo>
                  <a:lnTo>
                    <a:pt x="18811" y="692824"/>
                  </a:lnTo>
                  <a:lnTo>
                    <a:pt x="20034" y="641222"/>
                  </a:lnTo>
                  <a:lnTo>
                    <a:pt x="17535" y="583227"/>
                  </a:lnTo>
                  <a:lnTo>
                    <a:pt x="15561" y="534760"/>
                  </a:lnTo>
                  <a:lnTo>
                    <a:pt x="14392" y="489103"/>
                  </a:lnTo>
                  <a:lnTo>
                    <a:pt x="14308" y="439538"/>
                  </a:lnTo>
                  <a:lnTo>
                    <a:pt x="15589" y="379348"/>
                  </a:lnTo>
                  <a:lnTo>
                    <a:pt x="12803" y="321313"/>
                  </a:lnTo>
                  <a:lnTo>
                    <a:pt x="10350" y="265969"/>
                  </a:lnTo>
                  <a:lnTo>
                    <a:pt x="9374" y="210863"/>
                  </a:lnTo>
                  <a:lnTo>
                    <a:pt x="11017" y="153542"/>
                  </a:lnTo>
                  <a:lnTo>
                    <a:pt x="6139" y="114907"/>
                  </a:lnTo>
                  <a:lnTo>
                    <a:pt x="0" y="71627"/>
                  </a:lnTo>
                  <a:lnTo>
                    <a:pt x="2766" y="30920"/>
                  </a:lnTo>
                  <a:lnTo>
                    <a:pt x="24606" y="0"/>
                  </a:lnTo>
                  <a:lnTo>
                    <a:pt x="72733" y="2137"/>
                  </a:lnTo>
                  <a:lnTo>
                    <a:pt x="128365" y="27050"/>
                  </a:lnTo>
                  <a:lnTo>
                    <a:pt x="138433" y="42566"/>
                  </a:lnTo>
                  <a:lnTo>
                    <a:pt x="137572" y="41163"/>
                  </a:lnTo>
                  <a:lnTo>
                    <a:pt x="137759" y="37212"/>
                  </a:lnTo>
                  <a:lnTo>
                    <a:pt x="150971" y="45084"/>
                  </a:lnTo>
                  <a:lnTo>
                    <a:pt x="155543" y="48513"/>
                  </a:lnTo>
                  <a:lnTo>
                    <a:pt x="156686" y="55244"/>
                  </a:lnTo>
                  <a:lnTo>
                    <a:pt x="159988" y="58673"/>
                  </a:lnTo>
                  <a:lnTo>
                    <a:pt x="163417" y="62102"/>
                  </a:lnTo>
                  <a:lnTo>
                    <a:pt x="169005" y="64261"/>
                  </a:lnTo>
                  <a:lnTo>
                    <a:pt x="173577" y="67690"/>
                  </a:lnTo>
                  <a:lnTo>
                    <a:pt x="183284" y="82343"/>
                  </a:lnTo>
                  <a:lnTo>
                    <a:pt x="192659" y="96043"/>
                  </a:lnTo>
                  <a:lnTo>
                    <a:pt x="202652" y="109124"/>
                  </a:lnTo>
                  <a:lnTo>
                    <a:pt x="214217" y="121919"/>
                  </a:lnTo>
                  <a:lnTo>
                    <a:pt x="217787" y="128522"/>
                  </a:lnTo>
                  <a:lnTo>
                    <a:pt x="222297" y="135016"/>
                  </a:lnTo>
                  <a:lnTo>
                    <a:pt x="226165" y="141726"/>
                  </a:lnTo>
                  <a:lnTo>
                    <a:pt x="227806" y="148970"/>
                  </a:lnTo>
                  <a:lnTo>
                    <a:pt x="226397" y="175938"/>
                  </a:lnTo>
                  <a:lnTo>
                    <a:pt x="223297" y="205549"/>
                  </a:lnTo>
                  <a:lnTo>
                    <a:pt x="220198" y="229445"/>
                  </a:lnTo>
                  <a:lnTo>
                    <a:pt x="218789" y="239267"/>
                  </a:lnTo>
                  <a:lnTo>
                    <a:pt x="220535" y="289901"/>
                  </a:lnTo>
                  <a:lnTo>
                    <a:pt x="222948" y="333438"/>
                  </a:lnTo>
                  <a:lnTo>
                    <a:pt x="226647" y="375070"/>
                  </a:lnTo>
                  <a:lnTo>
                    <a:pt x="232251" y="419988"/>
                  </a:lnTo>
                  <a:lnTo>
                    <a:pt x="231538" y="439261"/>
                  </a:lnTo>
                  <a:lnTo>
                    <a:pt x="229733" y="477424"/>
                  </a:lnTo>
                  <a:lnTo>
                    <a:pt x="220037" y="520789"/>
                  </a:lnTo>
                  <a:lnTo>
                    <a:pt x="218789" y="523747"/>
                  </a:lnTo>
                  <a:lnTo>
                    <a:pt x="216069" y="565425"/>
                  </a:lnTo>
                  <a:lnTo>
                    <a:pt x="214555" y="589025"/>
                  </a:lnTo>
                  <a:lnTo>
                    <a:pt x="213931" y="605091"/>
                  </a:lnTo>
                  <a:lnTo>
                    <a:pt x="213878" y="624162"/>
                  </a:lnTo>
                  <a:lnTo>
                    <a:pt x="214079" y="656780"/>
                  </a:lnTo>
                  <a:lnTo>
                    <a:pt x="214217" y="713485"/>
                  </a:lnTo>
                  <a:lnTo>
                    <a:pt x="218430" y="697991"/>
                  </a:lnTo>
                  <a:lnTo>
                    <a:pt x="223154" y="679449"/>
                  </a:lnTo>
                  <a:lnTo>
                    <a:pt x="226808" y="666622"/>
                  </a:lnTo>
                  <a:lnTo>
                    <a:pt x="227806" y="668273"/>
                  </a:lnTo>
                  <a:lnTo>
                    <a:pt x="224223" y="716934"/>
                  </a:lnTo>
                  <a:lnTo>
                    <a:pt x="222572" y="766322"/>
                  </a:lnTo>
                  <a:lnTo>
                    <a:pt x="221761" y="816073"/>
                  </a:lnTo>
                  <a:lnTo>
                    <a:pt x="220704" y="865825"/>
                  </a:lnTo>
                  <a:lnTo>
                    <a:pt x="218309" y="915213"/>
                  </a:lnTo>
                  <a:lnTo>
                    <a:pt x="213488" y="963873"/>
                  </a:lnTo>
                  <a:lnTo>
                    <a:pt x="205151" y="1011442"/>
                  </a:lnTo>
                  <a:lnTo>
                    <a:pt x="192211" y="1057556"/>
                  </a:lnTo>
                  <a:lnTo>
                    <a:pt x="173577" y="1101852"/>
                  </a:lnTo>
                  <a:lnTo>
                    <a:pt x="144750" y="1123353"/>
                  </a:lnTo>
                  <a:lnTo>
                    <a:pt x="101457" y="1122313"/>
                  </a:lnTo>
                  <a:lnTo>
                    <a:pt x="52472" y="1112169"/>
                  </a:lnTo>
                  <a:lnTo>
                    <a:pt x="6572" y="1106360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5280" y="3051556"/>
              <a:ext cx="0" cy="958215"/>
            </a:xfrm>
            <a:custGeom>
              <a:avLst/>
              <a:gdLst/>
              <a:ahLst/>
              <a:cxnLst/>
              <a:rect l="l" t="t" r="r" b="b"/>
              <a:pathLst>
                <a:path h="958214">
                  <a:moveTo>
                    <a:pt x="0" y="0"/>
                  </a:moveTo>
                  <a:lnTo>
                    <a:pt x="0" y="958075"/>
                  </a:lnTo>
                </a:path>
              </a:pathLst>
            </a:custGeom>
            <a:ln w="635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68619" y="2889631"/>
              <a:ext cx="0" cy="1138555"/>
            </a:xfrm>
            <a:custGeom>
              <a:avLst/>
              <a:gdLst/>
              <a:ahLst/>
              <a:cxnLst/>
              <a:rect l="l" t="t" r="r" b="b"/>
              <a:pathLst>
                <a:path h="1138554">
                  <a:moveTo>
                    <a:pt x="0" y="0"/>
                  </a:moveTo>
                  <a:lnTo>
                    <a:pt x="0" y="113825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3013" y="2857500"/>
              <a:ext cx="2352675" cy="1179195"/>
            </a:xfrm>
            <a:custGeom>
              <a:avLst/>
              <a:gdLst/>
              <a:ahLst/>
              <a:cxnLst/>
              <a:rect l="l" t="t" r="r" b="b"/>
              <a:pathLst>
                <a:path w="2352675" h="1179195">
                  <a:moveTo>
                    <a:pt x="2351532" y="1118057"/>
                  </a:moveTo>
                  <a:lnTo>
                    <a:pt x="2229612" y="1106766"/>
                  </a:lnTo>
                  <a:lnTo>
                    <a:pt x="2167636" y="1092085"/>
                  </a:lnTo>
                  <a:lnTo>
                    <a:pt x="2107818" y="1075143"/>
                  </a:lnTo>
                  <a:lnTo>
                    <a:pt x="2045715" y="1049172"/>
                  </a:lnTo>
                  <a:lnTo>
                    <a:pt x="1983739" y="1013079"/>
                  </a:lnTo>
                  <a:lnTo>
                    <a:pt x="1925065" y="967866"/>
                  </a:lnTo>
                  <a:lnTo>
                    <a:pt x="1800987" y="839088"/>
                  </a:lnTo>
                  <a:lnTo>
                    <a:pt x="1679066" y="656208"/>
                  </a:lnTo>
                  <a:lnTo>
                    <a:pt x="1557274" y="435991"/>
                  </a:lnTo>
                  <a:lnTo>
                    <a:pt x="1495171" y="324104"/>
                  </a:lnTo>
                  <a:lnTo>
                    <a:pt x="1433195" y="221361"/>
                  </a:lnTo>
                  <a:lnTo>
                    <a:pt x="1374521" y="131063"/>
                  </a:lnTo>
                  <a:lnTo>
                    <a:pt x="1312417" y="59817"/>
                  </a:lnTo>
                  <a:lnTo>
                    <a:pt x="1250441" y="14731"/>
                  </a:lnTo>
                  <a:lnTo>
                    <a:pt x="1190625" y="0"/>
                  </a:lnTo>
                </a:path>
                <a:path w="2352675" h="1179195">
                  <a:moveTo>
                    <a:pt x="26162" y="1118057"/>
                  </a:moveTo>
                  <a:lnTo>
                    <a:pt x="148082" y="1106766"/>
                  </a:lnTo>
                  <a:lnTo>
                    <a:pt x="210058" y="1092085"/>
                  </a:lnTo>
                  <a:lnTo>
                    <a:pt x="272161" y="1075143"/>
                  </a:lnTo>
                  <a:lnTo>
                    <a:pt x="331977" y="1049172"/>
                  </a:lnTo>
                  <a:lnTo>
                    <a:pt x="393953" y="1013079"/>
                  </a:lnTo>
                  <a:lnTo>
                    <a:pt x="456057" y="967866"/>
                  </a:lnTo>
                  <a:lnTo>
                    <a:pt x="576834" y="839088"/>
                  </a:lnTo>
                  <a:lnTo>
                    <a:pt x="698626" y="656208"/>
                  </a:lnTo>
                  <a:lnTo>
                    <a:pt x="822706" y="435991"/>
                  </a:lnTo>
                  <a:lnTo>
                    <a:pt x="882523" y="324104"/>
                  </a:lnTo>
                  <a:lnTo>
                    <a:pt x="944626" y="221361"/>
                  </a:lnTo>
                  <a:lnTo>
                    <a:pt x="1005586" y="131063"/>
                  </a:lnTo>
                  <a:lnTo>
                    <a:pt x="1065402" y="59817"/>
                  </a:lnTo>
                  <a:lnTo>
                    <a:pt x="1127378" y="14731"/>
                  </a:lnTo>
                  <a:lnTo>
                    <a:pt x="1189482" y="0"/>
                  </a:lnTo>
                </a:path>
                <a:path w="2352675" h="1179195">
                  <a:moveTo>
                    <a:pt x="0" y="1178712"/>
                  </a:moveTo>
                  <a:lnTo>
                    <a:pt x="28194" y="1177531"/>
                  </a:lnTo>
                  <a:lnTo>
                    <a:pt x="2352675" y="117753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73" y="2870580"/>
              <a:ext cx="1109980" cy="1180465"/>
            </a:xfrm>
            <a:custGeom>
              <a:avLst/>
              <a:gdLst/>
              <a:ahLst/>
              <a:cxnLst/>
              <a:rect l="l" t="t" r="r" b="b"/>
              <a:pathLst>
                <a:path w="1109980" h="1180464">
                  <a:moveTo>
                    <a:pt x="1106296" y="0"/>
                  </a:moveTo>
                  <a:lnTo>
                    <a:pt x="1001521" y="81406"/>
                  </a:lnTo>
                  <a:lnTo>
                    <a:pt x="893190" y="189864"/>
                  </a:lnTo>
                  <a:lnTo>
                    <a:pt x="818769" y="343535"/>
                  </a:lnTo>
                  <a:lnTo>
                    <a:pt x="719582" y="510794"/>
                  </a:lnTo>
                  <a:lnTo>
                    <a:pt x="660907" y="623824"/>
                  </a:lnTo>
                  <a:lnTo>
                    <a:pt x="588771" y="742569"/>
                  </a:lnTo>
                  <a:lnTo>
                    <a:pt x="514350" y="840866"/>
                  </a:lnTo>
                  <a:lnTo>
                    <a:pt x="406019" y="962913"/>
                  </a:lnTo>
                  <a:lnTo>
                    <a:pt x="230124" y="1071422"/>
                  </a:lnTo>
                  <a:lnTo>
                    <a:pt x="0" y="1112113"/>
                  </a:lnTo>
                  <a:lnTo>
                    <a:pt x="3428" y="1179918"/>
                  </a:lnTo>
                  <a:lnTo>
                    <a:pt x="1109726" y="1166368"/>
                  </a:lnTo>
                  <a:lnTo>
                    <a:pt x="11062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23973" y="2870580"/>
              <a:ext cx="1109980" cy="1180465"/>
            </a:xfrm>
            <a:custGeom>
              <a:avLst/>
              <a:gdLst/>
              <a:ahLst/>
              <a:cxnLst/>
              <a:rect l="l" t="t" r="r" b="b"/>
              <a:pathLst>
                <a:path w="1109980" h="1180464">
                  <a:moveTo>
                    <a:pt x="1109726" y="1166368"/>
                  </a:moveTo>
                  <a:lnTo>
                    <a:pt x="1106296" y="0"/>
                  </a:lnTo>
                  <a:lnTo>
                    <a:pt x="1001521" y="81406"/>
                  </a:lnTo>
                  <a:lnTo>
                    <a:pt x="893190" y="189864"/>
                  </a:lnTo>
                  <a:lnTo>
                    <a:pt x="818769" y="343535"/>
                  </a:lnTo>
                  <a:lnTo>
                    <a:pt x="719582" y="510794"/>
                  </a:lnTo>
                  <a:lnTo>
                    <a:pt x="660907" y="623824"/>
                  </a:lnTo>
                  <a:lnTo>
                    <a:pt x="588771" y="742569"/>
                  </a:lnTo>
                  <a:lnTo>
                    <a:pt x="514350" y="840866"/>
                  </a:lnTo>
                  <a:lnTo>
                    <a:pt x="406019" y="962913"/>
                  </a:lnTo>
                  <a:lnTo>
                    <a:pt x="230124" y="1071422"/>
                  </a:lnTo>
                  <a:lnTo>
                    <a:pt x="0" y="1112113"/>
                  </a:lnTo>
                  <a:lnTo>
                    <a:pt x="3428" y="1179918"/>
                  </a:lnTo>
                  <a:lnTo>
                    <a:pt x="1109726" y="1166368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15631" y="4011269"/>
            <a:ext cx="14097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Times New Roman"/>
                <a:cs typeface="Times New Roman"/>
              </a:rPr>
              <a:t>Z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3214" y="4066133"/>
            <a:ext cx="5016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0</a:t>
            </a:r>
            <a:r>
              <a:rPr sz="1350" b="1" spc="27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0.12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46250" y="2832100"/>
            <a:ext cx="2401570" cy="1228725"/>
            <a:chOff x="1746250" y="2832100"/>
            <a:chExt cx="2401570" cy="122872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794" y="3867937"/>
              <a:ext cx="240156" cy="1795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24460" y="2871596"/>
              <a:ext cx="232410" cy="1123950"/>
            </a:xfrm>
            <a:custGeom>
              <a:avLst/>
              <a:gdLst/>
              <a:ahLst/>
              <a:cxnLst/>
              <a:rect l="l" t="t" r="r" b="b"/>
              <a:pathLst>
                <a:path w="232410" h="1123950">
                  <a:moveTo>
                    <a:pt x="24606" y="0"/>
                  </a:moveTo>
                  <a:lnTo>
                    <a:pt x="2766" y="30920"/>
                  </a:lnTo>
                  <a:lnTo>
                    <a:pt x="0" y="71627"/>
                  </a:lnTo>
                  <a:lnTo>
                    <a:pt x="6139" y="114907"/>
                  </a:lnTo>
                  <a:lnTo>
                    <a:pt x="11017" y="153542"/>
                  </a:lnTo>
                  <a:lnTo>
                    <a:pt x="9320" y="210863"/>
                  </a:lnTo>
                  <a:lnTo>
                    <a:pt x="10302" y="265969"/>
                  </a:lnTo>
                  <a:lnTo>
                    <a:pt x="15589" y="379348"/>
                  </a:lnTo>
                  <a:lnTo>
                    <a:pt x="14308" y="439538"/>
                  </a:lnTo>
                  <a:lnTo>
                    <a:pt x="14392" y="489103"/>
                  </a:lnTo>
                  <a:lnTo>
                    <a:pt x="15561" y="534760"/>
                  </a:lnTo>
                  <a:lnTo>
                    <a:pt x="20034" y="641222"/>
                  </a:lnTo>
                  <a:lnTo>
                    <a:pt x="17331" y="744490"/>
                  </a:lnTo>
                  <a:lnTo>
                    <a:pt x="9147" y="1003125"/>
                  </a:lnTo>
                  <a:lnTo>
                    <a:pt x="6445" y="1106360"/>
                  </a:lnTo>
                  <a:lnTo>
                    <a:pt x="52419" y="1112169"/>
                  </a:lnTo>
                  <a:lnTo>
                    <a:pt x="101441" y="1122313"/>
                  </a:lnTo>
                  <a:lnTo>
                    <a:pt x="144748" y="1123353"/>
                  </a:lnTo>
                  <a:lnTo>
                    <a:pt x="192177" y="1057556"/>
                  </a:lnTo>
                  <a:lnTo>
                    <a:pt x="205099" y="1011442"/>
                  </a:lnTo>
                  <a:lnTo>
                    <a:pt x="213427" y="963873"/>
                  </a:lnTo>
                  <a:lnTo>
                    <a:pt x="218245" y="915213"/>
                  </a:lnTo>
                  <a:lnTo>
                    <a:pt x="220640" y="865825"/>
                  </a:lnTo>
                  <a:lnTo>
                    <a:pt x="222497" y="766322"/>
                  </a:lnTo>
                  <a:lnTo>
                    <a:pt x="224130" y="716934"/>
                  </a:lnTo>
                  <a:lnTo>
                    <a:pt x="227679" y="668273"/>
                  </a:lnTo>
                  <a:lnTo>
                    <a:pt x="226683" y="666622"/>
                  </a:lnTo>
                  <a:lnTo>
                    <a:pt x="223043" y="679449"/>
                  </a:lnTo>
                  <a:lnTo>
                    <a:pt x="214217" y="713485"/>
                  </a:lnTo>
                  <a:lnTo>
                    <a:pt x="213915" y="605091"/>
                  </a:lnTo>
                  <a:lnTo>
                    <a:pt x="214518" y="589025"/>
                  </a:lnTo>
                  <a:lnTo>
                    <a:pt x="218662" y="523747"/>
                  </a:lnTo>
                  <a:lnTo>
                    <a:pt x="222789" y="513603"/>
                  </a:lnTo>
                  <a:lnTo>
                    <a:pt x="225841" y="504727"/>
                  </a:lnTo>
                  <a:lnTo>
                    <a:pt x="227679" y="496696"/>
                  </a:lnTo>
                  <a:lnTo>
                    <a:pt x="229679" y="477424"/>
                  </a:lnTo>
                  <a:lnTo>
                    <a:pt x="230822" y="458342"/>
                  </a:lnTo>
                  <a:lnTo>
                    <a:pt x="232251" y="419988"/>
                  </a:lnTo>
                  <a:lnTo>
                    <a:pt x="226645" y="375070"/>
                  </a:lnTo>
                  <a:lnTo>
                    <a:pt x="222932" y="333438"/>
                  </a:lnTo>
                  <a:lnTo>
                    <a:pt x="220481" y="289901"/>
                  </a:lnTo>
                  <a:lnTo>
                    <a:pt x="218662" y="239267"/>
                  </a:lnTo>
                  <a:lnTo>
                    <a:pt x="223170" y="205549"/>
                  </a:lnTo>
                  <a:lnTo>
                    <a:pt x="226270" y="175938"/>
                  </a:lnTo>
                  <a:lnTo>
                    <a:pt x="227679" y="148970"/>
                  </a:lnTo>
                  <a:lnTo>
                    <a:pt x="226058" y="141726"/>
                  </a:lnTo>
                  <a:lnTo>
                    <a:pt x="222234" y="135016"/>
                  </a:lnTo>
                  <a:lnTo>
                    <a:pt x="217767" y="128522"/>
                  </a:lnTo>
                  <a:lnTo>
                    <a:pt x="214217" y="121919"/>
                  </a:lnTo>
                  <a:lnTo>
                    <a:pt x="202652" y="109124"/>
                  </a:lnTo>
                  <a:lnTo>
                    <a:pt x="192659" y="96043"/>
                  </a:lnTo>
                  <a:lnTo>
                    <a:pt x="183284" y="82343"/>
                  </a:lnTo>
                  <a:lnTo>
                    <a:pt x="173577" y="67690"/>
                  </a:lnTo>
                  <a:lnTo>
                    <a:pt x="169005" y="64261"/>
                  </a:lnTo>
                  <a:lnTo>
                    <a:pt x="163417" y="62102"/>
                  </a:lnTo>
                  <a:lnTo>
                    <a:pt x="156686" y="55244"/>
                  </a:lnTo>
                  <a:lnTo>
                    <a:pt x="155543" y="48513"/>
                  </a:lnTo>
                  <a:lnTo>
                    <a:pt x="150971" y="45084"/>
                  </a:lnTo>
                  <a:lnTo>
                    <a:pt x="137759" y="37212"/>
                  </a:lnTo>
                  <a:lnTo>
                    <a:pt x="137572" y="41163"/>
                  </a:lnTo>
                  <a:lnTo>
                    <a:pt x="138433" y="42566"/>
                  </a:lnTo>
                  <a:lnTo>
                    <a:pt x="128365" y="27050"/>
                  </a:lnTo>
                  <a:lnTo>
                    <a:pt x="105027" y="10269"/>
                  </a:lnTo>
                  <a:lnTo>
                    <a:pt x="93011" y="3762"/>
                  </a:lnTo>
                  <a:lnTo>
                    <a:pt x="72733" y="2137"/>
                  </a:lnTo>
                  <a:lnTo>
                    <a:pt x="2460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24460" y="2871596"/>
              <a:ext cx="232410" cy="1123950"/>
            </a:xfrm>
            <a:custGeom>
              <a:avLst/>
              <a:gdLst/>
              <a:ahLst/>
              <a:cxnLst/>
              <a:rect l="l" t="t" r="r" b="b"/>
              <a:pathLst>
                <a:path w="232410" h="1123950">
                  <a:moveTo>
                    <a:pt x="6445" y="1106360"/>
                  </a:moveTo>
                  <a:lnTo>
                    <a:pt x="7701" y="1054778"/>
                  </a:lnTo>
                  <a:lnTo>
                    <a:pt x="9147" y="1003125"/>
                  </a:lnTo>
                  <a:lnTo>
                    <a:pt x="10730" y="951422"/>
                  </a:lnTo>
                  <a:lnTo>
                    <a:pt x="12394" y="899688"/>
                  </a:lnTo>
                  <a:lnTo>
                    <a:pt x="14085" y="847942"/>
                  </a:lnTo>
                  <a:lnTo>
                    <a:pt x="15749" y="796202"/>
                  </a:lnTo>
                  <a:lnTo>
                    <a:pt x="17331" y="744490"/>
                  </a:lnTo>
                  <a:lnTo>
                    <a:pt x="18778" y="692824"/>
                  </a:lnTo>
                  <a:lnTo>
                    <a:pt x="20034" y="641222"/>
                  </a:lnTo>
                  <a:lnTo>
                    <a:pt x="17535" y="583227"/>
                  </a:lnTo>
                  <a:lnTo>
                    <a:pt x="15561" y="534760"/>
                  </a:lnTo>
                  <a:lnTo>
                    <a:pt x="14392" y="489103"/>
                  </a:lnTo>
                  <a:lnTo>
                    <a:pt x="14308" y="439538"/>
                  </a:lnTo>
                  <a:lnTo>
                    <a:pt x="15589" y="379348"/>
                  </a:lnTo>
                  <a:lnTo>
                    <a:pt x="12785" y="321313"/>
                  </a:lnTo>
                  <a:lnTo>
                    <a:pt x="10302" y="265969"/>
                  </a:lnTo>
                  <a:lnTo>
                    <a:pt x="9320" y="210863"/>
                  </a:lnTo>
                  <a:lnTo>
                    <a:pt x="11017" y="153542"/>
                  </a:lnTo>
                  <a:lnTo>
                    <a:pt x="6139" y="114907"/>
                  </a:lnTo>
                  <a:lnTo>
                    <a:pt x="0" y="71627"/>
                  </a:lnTo>
                  <a:lnTo>
                    <a:pt x="2766" y="30920"/>
                  </a:lnTo>
                  <a:lnTo>
                    <a:pt x="24606" y="0"/>
                  </a:lnTo>
                  <a:lnTo>
                    <a:pt x="72733" y="2137"/>
                  </a:lnTo>
                  <a:lnTo>
                    <a:pt x="128365" y="27050"/>
                  </a:lnTo>
                  <a:lnTo>
                    <a:pt x="138433" y="42566"/>
                  </a:lnTo>
                  <a:lnTo>
                    <a:pt x="137572" y="41163"/>
                  </a:lnTo>
                  <a:lnTo>
                    <a:pt x="137759" y="37212"/>
                  </a:lnTo>
                  <a:lnTo>
                    <a:pt x="150971" y="45084"/>
                  </a:lnTo>
                  <a:lnTo>
                    <a:pt x="155543" y="48513"/>
                  </a:lnTo>
                  <a:lnTo>
                    <a:pt x="156686" y="55244"/>
                  </a:lnTo>
                  <a:lnTo>
                    <a:pt x="159988" y="58673"/>
                  </a:lnTo>
                  <a:lnTo>
                    <a:pt x="163417" y="62102"/>
                  </a:lnTo>
                  <a:lnTo>
                    <a:pt x="169005" y="64261"/>
                  </a:lnTo>
                  <a:lnTo>
                    <a:pt x="173577" y="67690"/>
                  </a:lnTo>
                  <a:lnTo>
                    <a:pt x="183284" y="82343"/>
                  </a:lnTo>
                  <a:lnTo>
                    <a:pt x="192659" y="96043"/>
                  </a:lnTo>
                  <a:lnTo>
                    <a:pt x="202652" y="109124"/>
                  </a:lnTo>
                  <a:lnTo>
                    <a:pt x="214217" y="121919"/>
                  </a:lnTo>
                  <a:lnTo>
                    <a:pt x="217767" y="128522"/>
                  </a:lnTo>
                  <a:lnTo>
                    <a:pt x="222234" y="135016"/>
                  </a:lnTo>
                  <a:lnTo>
                    <a:pt x="226058" y="141726"/>
                  </a:lnTo>
                  <a:lnTo>
                    <a:pt x="227679" y="148970"/>
                  </a:lnTo>
                  <a:lnTo>
                    <a:pt x="226270" y="175938"/>
                  </a:lnTo>
                  <a:lnTo>
                    <a:pt x="223170" y="205549"/>
                  </a:lnTo>
                  <a:lnTo>
                    <a:pt x="220071" y="229445"/>
                  </a:lnTo>
                  <a:lnTo>
                    <a:pt x="218662" y="239267"/>
                  </a:lnTo>
                  <a:lnTo>
                    <a:pt x="220481" y="289901"/>
                  </a:lnTo>
                  <a:lnTo>
                    <a:pt x="222932" y="333438"/>
                  </a:lnTo>
                  <a:lnTo>
                    <a:pt x="226645" y="375070"/>
                  </a:lnTo>
                  <a:lnTo>
                    <a:pt x="232251" y="419988"/>
                  </a:lnTo>
                  <a:lnTo>
                    <a:pt x="231536" y="439261"/>
                  </a:lnTo>
                  <a:lnTo>
                    <a:pt x="229679" y="477424"/>
                  </a:lnTo>
                  <a:lnTo>
                    <a:pt x="219928" y="520789"/>
                  </a:lnTo>
                  <a:lnTo>
                    <a:pt x="218662" y="523747"/>
                  </a:lnTo>
                  <a:lnTo>
                    <a:pt x="215995" y="565425"/>
                  </a:lnTo>
                  <a:lnTo>
                    <a:pt x="214518" y="589025"/>
                  </a:lnTo>
                  <a:lnTo>
                    <a:pt x="213915" y="605091"/>
                  </a:lnTo>
                  <a:lnTo>
                    <a:pt x="213873" y="624162"/>
                  </a:lnTo>
                  <a:lnTo>
                    <a:pt x="214079" y="656780"/>
                  </a:lnTo>
                  <a:lnTo>
                    <a:pt x="214217" y="713485"/>
                  </a:lnTo>
                  <a:lnTo>
                    <a:pt x="218356" y="697991"/>
                  </a:lnTo>
                  <a:lnTo>
                    <a:pt x="223043" y="679449"/>
                  </a:lnTo>
                  <a:lnTo>
                    <a:pt x="226683" y="666622"/>
                  </a:lnTo>
                  <a:lnTo>
                    <a:pt x="227679" y="668273"/>
                  </a:lnTo>
                  <a:lnTo>
                    <a:pt x="224130" y="716934"/>
                  </a:lnTo>
                  <a:lnTo>
                    <a:pt x="222497" y="766322"/>
                  </a:lnTo>
                  <a:lnTo>
                    <a:pt x="221696" y="816073"/>
                  </a:lnTo>
                  <a:lnTo>
                    <a:pt x="220640" y="865825"/>
                  </a:lnTo>
                  <a:lnTo>
                    <a:pt x="218245" y="915213"/>
                  </a:lnTo>
                  <a:lnTo>
                    <a:pt x="213427" y="963873"/>
                  </a:lnTo>
                  <a:lnTo>
                    <a:pt x="205099" y="1011442"/>
                  </a:lnTo>
                  <a:lnTo>
                    <a:pt x="192177" y="1057556"/>
                  </a:lnTo>
                  <a:lnTo>
                    <a:pt x="173577" y="1101852"/>
                  </a:lnTo>
                  <a:lnTo>
                    <a:pt x="144748" y="1123353"/>
                  </a:lnTo>
                  <a:lnTo>
                    <a:pt x="101441" y="1122313"/>
                  </a:lnTo>
                  <a:lnTo>
                    <a:pt x="52419" y="1112169"/>
                  </a:lnTo>
                  <a:lnTo>
                    <a:pt x="6445" y="1106360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51632" y="3051556"/>
              <a:ext cx="0" cy="956944"/>
            </a:xfrm>
            <a:custGeom>
              <a:avLst/>
              <a:gdLst/>
              <a:ahLst/>
              <a:cxnLst/>
              <a:rect l="l" t="t" r="r" b="b"/>
              <a:pathLst>
                <a:path h="956945">
                  <a:moveTo>
                    <a:pt x="0" y="0"/>
                  </a:moveTo>
                  <a:lnTo>
                    <a:pt x="0" y="956881"/>
                  </a:lnTo>
                </a:path>
              </a:pathLst>
            </a:custGeom>
            <a:ln w="635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34842" y="2889631"/>
              <a:ext cx="0" cy="1138555"/>
            </a:xfrm>
            <a:custGeom>
              <a:avLst/>
              <a:gdLst/>
              <a:ahLst/>
              <a:cxnLst/>
              <a:rect l="l" t="t" r="r" b="b"/>
              <a:pathLst>
                <a:path h="1138554">
                  <a:moveTo>
                    <a:pt x="0" y="0"/>
                  </a:moveTo>
                  <a:lnTo>
                    <a:pt x="0" y="113825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71650" y="2857500"/>
              <a:ext cx="2350770" cy="1177925"/>
            </a:xfrm>
            <a:custGeom>
              <a:avLst/>
              <a:gdLst/>
              <a:ahLst/>
              <a:cxnLst/>
              <a:rect l="l" t="t" r="r" b="b"/>
              <a:pathLst>
                <a:path w="2350770" h="1177925">
                  <a:moveTo>
                    <a:pt x="2349119" y="1118057"/>
                  </a:moveTo>
                  <a:lnTo>
                    <a:pt x="2227326" y="1106766"/>
                  </a:lnTo>
                  <a:lnTo>
                    <a:pt x="2165223" y="1092085"/>
                  </a:lnTo>
                  <a:lnTo>
                    <a:pt x="2105533" y="1075143"/>
                  </a:lnTo>
                  <a:lnTo>
                    <a:pt x="2043429" y="1049172"/>
                  </a:lnTo>
                  <a:lnTo>
                    <a:pt x="1981327" y="1013079"/>
                  </a:lnTo>
                  <a:lnTo>
                    <a:pt x="1922652" y="967866"/>
                  </a:lnTo>
                  <a:lnTo>
                    <a:pt x="1798574" y="839088"/>
                  </a:lnTo>
                  <a:lnTo>
                    <a:pt x="1676780" y="656208"/>
                  </a:lnTo>
                  <a:lnTo>
                    <a:pt x="1554861" y="435991"/>
                  </a:lnTo>
                  <a:lnTo>
                    <a:pt x="1492885" y="324104"/>
                  </a:lnTo>
                  <a:lnTo>
                    <a:pt x="1430782" y="221361"/>
                  </a:lnTo>
                  <a:lnTo>
                    <a:pt x="1372108" y="131063"/>
                  </a:lnTo>
                  <a:lnTo>
                    <a:pt x="1310132" y="59817"/>
                  </a:lnTo>
                  <a:lnTo>
                    <a:pt x="1248029" y="14731"/>
                  </a:lnTo>
                  <a:lnTo>
                    <a:pt x="1188212" y="0"/>
                  </a:lnTo>
                </a:path>
                <a:path w="2350770" h="1177925">
                  <a:moveTo>
                    <a:pt x="25018" y="1118057"/>
                  </a:moveTo>
                  <a:lnTo>
                    <a:pt x="146812" y="1106766"/>
                  </a:lnTo>
                  <a:lnTo>
                    <a:pt x="208914" y="1092085"/>
                  </a:lnTo>
                  <a:lnTo>
                    <a:pt x="271018" y="1075143"/>
                  </a:lnTo>
                  <a:lnTo>
                    <a:pt x="330835" y="1049172"/>
                  </a:lnTo>
                  <a:lnTo>
                    <a:pt x="392811" y="1013079"/>
                  </a:lnTo>
                  <a:lnTo>
                    <a:pt x="454913" y="967866"/>
                  </a:lnTo>
                  <a:lnTo>
                    <a:pt x="575563" y="839088"/>
                  </a:lnTo>
                  <a:lnTo>
                    <a:pt x="697483" y="656208"/>
                  </a:lnTo>
                  <a:lnTo>
                    <a:pt x="821563" y="435991"/>
                  </a:lnTo>
                  <a:lnTo>
                    <a:pt x="881380" y="324104"/>
                  </a:lnTo>
                  <a:lnTo>
                    <a:pt x="943482" y="221361"/>
                  </a:lnTo>
                  <a:lnTo>
                    <a:pt x="1004443" y="131063"/>
                  </a:lnTo>
                  <a:lnTo>
                    <a:pt x="1064133" y="59817"/>
                  </a:lnTo>
                  <a:lnTo>
                    <a:pt x="1126236" y="14731"/>
                  </a:lnTo>
                  <a:lnTo>
                    <a:pt x="1188339" y="0"/>
                  </a:lnTo>
                </a:path>
                <a:path w="2350770" h="1177925">
                  <a:moveTo>
                    <a:pt x="0" y="1176337"/>
                  </a:moveTo>
                  <a:lnTo>
                    <a:pt x="25907" y="1177531"/>
                  </a:lnTo>
                  <a:lnTo>
                    <a:pt x="2350262" y="117753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27753" y="4011269"/>
            <a:ext cx="15049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70073" y="4066133"/>
            <a:ext cx="4692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029" algn="l"/>
              </a:tabLst>
            </a:pPr>
            <a:r>
              <a:rPr sz="1350" b="1" dirty="0">
                <a:latin typeface="Times New Roman"/>
                <a:cs typeface="Times New Roman"/>
              </a:rPr>
              <a:t>8	8.6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1169" y="2105232"/>
            <a:ext cx="2349500" cy="12782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5"/>
              </a:spcBef>
            </a:pPr>
            <a:r>
              <a:rPr sz="2400" spc="-352" baseline="-36458" dirty="0">
                <a:latin typeface="Times New Roman"/>
                <a:cs typeface="Times New Roman"/>
              </a:rPr>
              <a:t>Z</a:t>
            </a:r>
            <a:r>
              <a:rPr sz="2400" spc="262" baseline="-36458" dirty="0">
                <a:latin typeface="Times New Roman"/>
                <a:cs typeface="Times New Roman"/>
              </a:rPr>
              <a:t> </a:t>
            </a:r>
            <a:r>
              <a:rPr sz="2400" spc="-315" baseline="-36458" dirty="0">
                <a:latin typeface="Symbol"/>
                <a:cs typeface="Symbol"/>
              </a:rPr>
              <a:t></a:t>
            </a:r>
            <a:r>
              <a:rPr sz="2400" baseline="-36458" dirty="0">
                <a:latin typeface="Times New Roman"/>
                <a:cs typeface="Times New Roman"/>
              </a:rPr>
              <a:t> </a:t>
            </a:r>
            <a:r>
              <a:rPr sz="2400" spc="-135" baseline="-36458" dirty="0">
                <a:latin typeface="Times New Roman"/>
                <a:cs typeface="Times New Roman"/>
              </a:rPr>
              <a:t> </a:t>
            </a:r>
            <a:r>
              <a:rPr sz="1600" spc="-275" dirty="0">
                <a:latin typeface="Times New Roman"/>
                <a:cs typeface="Times New Roman"/>
              </a:rPr>
              <a:t>X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10" dirty="0">
                <a:latin typeface="Symbol"/>
                <a:cs typeface="Symbol"/>
              </a:rPr>
              <a:t>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204" dirty="0">
                <a:latin typeface="Times New Roman"/>
                <a:cs typeface="Times New Roman"/>
              </a:rPr>
              <a:t>μ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2400" spc="-315" baseline="-36458" dirty="0">
                <a:latin typeface="Symbol"/>
                <a:cs typeface="Symbol"/>
              </a:rPr>
              <a:t></a:t>
            </a:r>
            <a:r>
              <a:rPr sz="2400" baseline="-36458" dirty="0">
                <a:latin typeface="Times New Roman"/>
                <a:cs typeface="Times New Roman"/>
              </a:rPr>
              <a:t> </a:t>
            </a:r>
            <a:r>
              <a:rPr sz="2400" spc="-247" baseline="-36458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8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-190" dirty="0">
                <a:latin typeface="Times New Roman"/>
                <a:cs typeface="Times New Roman"/>
              </a:rPr>
              <a:t>6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1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8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-19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2400" spc="-315" baseline="-36458" dirty="0">
                <a:latin typeface="Symbol"/>
                <a:cs typeface="Symbol"/>
              </a:rPr>
              <a:t></a:t>
            </a:r>
            <a:r>
              <a:rPr sz="2400" spc="225" baseline="-36458" dirty="0">
                <a:latin typeface="Times New Roman"/>
                <a:cs typeface="Times New Roman"/>
              </a:rPr>
              <a:t> </a:t>
            </a:r>
            <a:r>
              <a:rPr sz="2400" spc="-284" baseline="-36458" dirty="0">
                <a:latin typeface="Times New Roman"/>
                <a:cs typeface="Times New Roman"/>
              </a:rPr>
              <a:t>0</a:t>
            </a:r>
            <a:r>
              <a:rPr sz="2400" spc="-322" baseline="-36458" dirty="0">
                <a:latin typeface="Times New Roman"/>
                <a:cs typeface="Times New Roman"/>
              </a:rPr>
              <a:t> </a:t>
            </a:r>
            <a:r>
              <a:rPr sz="2400" spc="-7" baseline="-36458" dirty="0">
                <a:latin typeface="Times New Roman"/>
                <a:cs typeface="Times New Roman"/>
              </a:rPr>
              <a:t>.</a:t>
            </a:r>
            <a:r>
              <a:rPr sz="2400" spc="-284" baseline="-36458" dirty="0">
                <a:latin typeface="Times New Roman"/>
                <a:cs typeface="Times New Roman"/>
              </a:rPr>
              <a:t>1</a:t>
            </a:r>
            <a:r>
              <a:rPr sz="2400" spc="-322" baseline="-36458" dirty="0">
                <a:latin typeface="Times New Roman"/>
                <a:cs typeface="Times New Roman"/>
              </a:rPr>
              <a:t> </a:t>
            </a:r>
            <a:r>
              <a:rPr sz="2400" spc="-284" baseline="-36458" dirty="0">
                <a:latin typeface="Times New Roman"/>
                <a:cs typeface="Times New Roman"/>
              </a:rPr>
              <a:t>2</a:t>
            </a:r>
            <a:endParaRPr sz="2400" baseline="-36458">
              <a:latin typeface="Times New Roman"/>
              <a:cs typeface="Times New Roman"/>
            </a:endParaRPr>
          </a:p>
          <a:p>
            <a:pPr marL="555625">
              <a:lnSpc>
                <a:spcPct val="100000"/>
              </a:lnSpc>
              <a:spcBef>
                <a:spcPts val="380"/>
              </a:spcBef>
              <a:tabLst>
                <a:tab pos="1275080" algn="l"/>
              </a:tabLst>
            </a:pPr>
            <a:r>
              <a:rPr sz="1600" spc="-204" dirty="0">
                <a:latin typeface="Times New Roman"/>
                <a:cs typeface="Times New Roman"/>
              </a:rPr>
              <a:t>σ	</a:t>
            </a:r>
            <a:r>
              <a:rPr sz="1600" spc="-190" dirty="0">
                <a:latin typeface="Times New Roman"/>
                <a:cs typeface="Times New Roman"/>
              </a:rPr>
              <a:t>5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-19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545"/>
              </a:spcBef>
            </a:pPr>
            <a:r>
              <a:rPr sz="1500" dirty="0">
                <a:latin typeface="Times New Roman"/>
                <a:cs typeface="Times New Roman"/>
              </a:rPr>
              <a:t>μ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</a:t>
            </a:r>
            <a:endParaRPr sz="15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20"/>
              </a:spcBef>
            </a:pPr>
            <a:r>
              <a:rPr sz="1500" dirty="0">
                <a:latin typeface="Times New Roman"/>
                <a:cs typeface="Times New Roman"/>
              </a:rPr>
              <a:t>σ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66661" y="2870073"/>
            <a:ext cx="427355" cy="51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500" dirty="0">
                <a:latin typeface="Times New Roman"/>
                <a:cs typeface="Times New Roman"/>
              </a:rPr>
              <a:t>μ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dirty="0">
                <a:latin typeface="Times New Roman"/>
                <a:cs typeface="Times New Roman"/>
              </a:rPr>
              <a:t>σ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65651" y="2851150"/>
            <a:ext cx="1364615" cy="448309"/>
            <a:chOff x="4065651" y="2851150"/>
            <a:chExt cx="1364615" cy="448309"/>
          </a:xfrm>
        </p:grpSpPr>
        <p:sp>
          <p:nvSpPr>
            <p:cNvPr id="32" name="object 32"/>
            <p:cNvSpPr/>
            <p:nvPr/>
          </p:nvSpPr>
          <p:spPr>
            <a:xfrm>
              <a:off x="4073525" y="2876169"/>
              <a:ext cx="1350645" cy="416559"/>
            </a:xfrm>
            <a:custGeom>
              <a:avLst/>
              <a:gdLst/>
              <a:ahLst/>
              <a:cxnLst/>
              <a:rect l="l" t="t" r="r" b="b"/>
              <a:pathLst>
                <a:path w="1350645" h="416560">
                  <a:moveTo>
                    <a:pt x="655065" y="0"/>
                  </a:moveTo>
                  <a:lnTo>
                    <a:pt x="547877" y="7747"/>
                  </a:lnTo>
                  <a:lnTo>
                    <a:pt x="505587" y="11049"/>
                  </a:lnTo>
                  <a:lnTo>
                    <a:pt x="454787" y="18668"/>
                  </a:lnTo>
                  <a:lnTo>
                    <a:pt x="392938" y="31368"/>
                  </a:lnTo>
                  <a:lnTo>
                    <a:pt x="346710" y="41275"/>
                  </a:lnTo>
                  <a:lnTo>
                    <a:pt x="266826" y="62103"/>
                  </a:lnTo>
                  <a:lnTo>
                    <a:pt x="237871" y="73660"/>
                  </a:lnTo>
                  <a:lnTo>
                    <a:pt x="210565" y="84074"/>
                  </a:lnTo>
                  <a:lnTo>
                    <a:pt x="175260" y="96138"/>
                  </a:lnTo>
                  <a:lnTo>
                    <a:pt x="148716" y="109981"/>
                  </a:lnTo>
                  <a:lnTo>
                    <a:pt x="118110" y="124713"/>
                  </a:lnTo>
                  <a:lnTo>
                    <a:pt x="95503" y="140081"/>
                  </a:lnTo>
                  <a:lnTo>
                    <a:pt x="67310" y="154939"/>
                  </a:lnTo>
                  <a:lnTo>
                    <a:pt x="40639" y="175894"/>
                  </a:lnTo>
                  <a:lnTo>
                    <a:pt x="0" y="212089"/>
                  </a:lnTo>
                  <a:lnTo>
                    <a:pt x="5461" y="233553"/>
                  </a:lnTo>
                  <a:lnTo>
                    <a:pt x="75946" y="188468"/>
                  </a:lnTo>
                  <a:lnTo>
                    <a:pt x="98551" y="176911"/>
                  </a:lnTo>
                  <a:lnTo>
                    <a:pt x="123698" y="165481"/>
                  </a:lnTo>
                  <a:lnTo>
                    <a:pt x="147954" y="156082"/>
                  </a:lnTo>
                  <a:lnTo>
                    <a:pt x="180848" y="146176"/>
                  </a:lnTo>
                  <a:lnTo>
                    <a:pt x="213613" y="139573"/>
                  </a:lnTo>
                  <a:lnTo>
                    <a:pt x="261365" y="127507"/>
                  </a:lnTo>
                  <a:lnTo>
                    <a:pt x="313816" y="122047"/>
                  </a:lnTo>
                  <a:lnTo>
                    <a:pt x="367919" y="115950"/>
                  </a:lnTo>
                  <a:lnTo>
                    <a:pt x="415544" y="112141"/>
                  </a:lnTo>
                  <a:lnTo>
                    <a:pt x="459486" y="110489"/>
                  </a:lnTo>
                  <a:lnTo>
                    <a:pt x="506349" y="107695"/>
                  </a:lnTo>
                  <a:lnTo>
                    <a:pt x="553338" y="107187"/>
                  </a:lnTo>
                  <a:lnTo>
                    <a:pt x="589407" y="108331"/>
                  </a:lnTo>
                  <a:lnTo>
                    <a:pt x="634746" y="114807"/>
                  </a:lnTo>
                  <a:lnTo>
                    <a:pt x="679323" y="120395"/>
                  </a:lnTo>
                  <a:lnTo>
                    <a:pt x="720851" y="127507"/>
                  </a:lnTo>
                  <a:lnTo>
                    <a:pt x="768603" y="137922"/>
                  </a:lnTo>
                  <a:lnTo>
                    <a:pt x="810895" y="152273"/>
                  </a:lnTo>
                  <a:lnTo>
                    <a:pt x="854710" y="167639"/>
                  </a:lnTo>
                  <a:lnTo>
                    <a:pt x="885189" y="180212"/>
                  </a:lnTo>
                  <a:lnTo>
                    <a:pt x="917321" y="192405"/>
                  </a:lnTo>
                  <a:lnTo>
                    <a:pt x="968248" y="217678"/>
                  </a:lnTo>
                  <a:lnTo>
                    <a:pt x="1006601" y="238506"/>
                  </a:lnTo>
                  <a:lnTo>
                    <a:pt x="1052702" y="264922"/>
                  </a:lnTo>
                  <a:lnTo>
                    <a:pt x="1066038" y="274828"/>
                  </a:lnTo>
                  <a:lnTo>
                    <a:pt x="985392" y="377570"/>
                  </a:lnTo>
                  <a:lnTo>
                    <a:pt x="999489" y="416560"/>
                  </a:lnTo>
                  <a:lnTo>
                    <a:pt x="1041019" y="397256"/>
                  </a:lnTo>
                  <a:lnTo>
                    <a:pt x="1069975" y="388493"/>
                  </a:lnTo>
                  <a:lnTo>
                    <a:pt x="1098169" y="379222"/>
                  </a:lnTo>
                  <a:lnTo>
                    <a:pt x="1149858" y="368681"/>
                  </a:lnTo>
                  <a:lnTo>
                    <a:pt x="1179576" y="366013"/>
                  </a:lnTo>
                  <a:lnTo>
                    <a:pt x="1200658" y="364870"/>
                  </a:lnTo>
                  <a:lnTo>
                    <a:pt x="1220215" y="364363"/>
                  </a:lnTo>
                  <a:lnTo>
                    <a:pt x="1253109" y="366522"/>
                  </a:lnTo>
                  <a:lnTo>
                    <a:pt x="1288288" y="371475"/>
                  </a:lnTo>
                  <a:lnTo>
                    <a:pt x="1318895" y="376428"/>
                  </a:lnTo>
                  <a:lnTo>
                    <a:pt x="1350137" y="383539"/>
                  </a:lnTo>
                  <a:lnTo>
                    <a:pt x="1335277" y="344550"/>
                  </a:lnTo>
                  <a:lnTo>
                    <a:pt x="1307973" y="308356"/>
                  </a:lnTo>
                  <a:lnTo>
                    <a:pt x="1281302" y="247269"/>
                  </a:lnTo>
                  <a:lnTo>
                    <a:pt x="1264030" y="194563"/>
                  </a:lnTo>
                  <a:lnTo>
                    <a:pt x="1252347" y="135762"/>
                  </a:lnTo>
                  <a:lnTo>
                    <a:pt x="1247648" y="80772"/>
                  </a:lnTo>
                  <a:lnTo>
                    <a:pt x="1247648" y="51688"/>
                  </a:lnTo>
                  <a:lnTo>
                    <a:pt x="1238250" y="25273"/>
                  </a:lnTo>
                  <a:lnTo>
                    <a:pt x="1152144" y="152273"/>
                  </a:lnTo>
                  <a:lnTo>
                    <a:pt x="1140460" y="141731"/>
                  </a:lnTo>
                  <a:lnTo>
                    <a:pt x="1116202" y="123698"/>
                  </a:lnTo>
                  <a:lnTo>
                    <a:pt x="1081659" y="99441"/>
                  </a:lnTo>
                  <a:lnTo>
                    <a:pt x="1009650" y="59308"/>
                  </a:lnTo>
                  <a:lnTo>
                    <a:pt x="967486" y="43433"/>
                  </a:lnTo>
                  <a:lnTo>
                    <a:pt x="927480" y="31368"/>
                  </a:lnTo>
                  <a:lnTo>
                    <a:pt x="886078" y="19812"/>
                  </a:lnTo>
                  <a:lnTo>
                    <a:pt x="842137" y="12064"/>
                  </a:lnTo>
                  <a:lnTo>
                    <a:pt x="799084" y="7747"/>
                  </a:lnTo>
                  <a:lnTo>
                    <a:pt x="749808" y="2158"/>
                  </a:lnTo>
                  <a:lnTo>
                    <a:pt x="655065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73525" y="2876169"/>
              <a:ext cx="1350645" cy="416559"/>
            </a:xfrm>
            <a:custGeom>
              <a:avLst/>
              <a:gdLst/>
              <a:ahLst/>
              <a:cxnLst/>
              <a:rect l="l" t="t" r="r" b="b"/>
              <a:pathLst>
                <a:path w="1350645" h="416560">
                  <a:moveTo>
                    <a:pt x="5461" y="233553"/>
                  </a:moveTo>
                  <a:lnTo>
                    <a:pt x="0" y="212089"/>
                  </a:lnTo>
                  <a:lnTo>
                    <a:pt x="40639" y="175894"/>
                  </a:lnTo>
                  <a:lnTo>
                    <a:pt x="67310" y="154939"/>
                  </a:lnTo>
                  <a:lnTo>
                    <a:pt x="95503" y="140081"/>
                  </a:lnTo>
                  <a:lnTo>
                    <a:pt x="118110" y="124713"/>
                  </a:lnTo>
                  <a:lnTo>
                    <a:pt x="148716" y="109981"/>
                  </a:lnTo>
                  <a:lnTo>
                    <a:pt x="175260" y="96138"/>
                  </a:lnTo>
                  <a:lnTo>
                    <a:pt x="210565" y="84074"/>
                  </a:lnTo>
                  <a:lnTo>
                    <a:pt x="237871" y="73660"/>
                  </a:lnTo>
                  <a:lnTo>
                    <a:pt x="266826" y="62103"/>
                  </a:lnTo>
                  <a:lnTo>
                    <a:pt x="308355" y="51181"/>
                  </a:lnTo>
                  <a:lnTo>
                    <a:pt x="346710" y="41275"/>
                  </a:lnTo>
                  <a:lnTo>
                    <a:pt x="392938" y="31368"/>
                  </a:lnTo>
                  <a:lnTo>
                    <a:pt x="454787" y="18668"/>
                  </a:lnTo>
                  <a:lnTo>
                    <a:pt x="505587" y="11049"/>
                  </a:lnTo>
                  <a:lnTo>
                    <a:pt x="547877" y="7747"/>
                  </a:lnTo>
                  <a:lnTo>
                    <a:pt x="608964" y="3301"/>
                  </a:lnTo>
                  <a:lnTo>
                    <a:pt x="655065" y="0"/>
                  </a:lnTo>
                  <a:lnTo>
                    <a:pt x="701294" y="1143"/>
                  </a:lnTo>
                  <a:lnTo>
                    <a:pt x="749808" y="2158"/>
                  </a:lnTo>
                  <a:lnTo>
                    <a:pt x="799084" y="7747"/>
                  </a:lnTo>
                  <a:lnTo>
                    <a:pt x="842137" y="12064"/>
                  </a:lnTo>
                  <a:lnTo>
                    <a:pt x="886078" y="19812"/>
                  </a:lnTo>
                  <a:lnTo>
                    <a:pt x="927480" y="31368"/>
                  </a:lnTo>
                  <a:lnTo>
                    <a:pt x="967486" y="43433"/>
                  </a:lnTo>
                  <a:lnTo>
                    <a:pt x="1009650" y="59308"/>
                  </a:lnTo>
                  <a:lnTo>
                    <a:pt x="1050416" y="80772"/>
                  </a:lnTo>
                  <a:lnTo>
                    <a:pt x="1116202" y="123698"/>
                  </a:lnTo>
                  <a:lnTo>
                    <a:pt x="1152144" y="152273"/>
                  </a:lnTo>
                  <a:lnTo>
                    <a:pt x="1238250" y="25273"/>
                  </a:lnTo>
                  <a:lnTo>
                    <a:pt x="1247648" y="51688"/>
                  </a:lnTo>
                  <a:lnTo>
                    <a:pt x="1247648" y="80772"/>
                  </a:lnTo>
                  <a:lnTo>
                    <a:pt x="1249172" y="108331"/>
                  </a:lnTo>
                  <a:lnTo>
                    <a:pt x="1256284" y="164845"/>
                  </a:lnTo>
                  <a:lnTo>
                    <a:pt x="1271142" y="218694"/>
                  </a:lnTo>
                  <a:lnTo>
                    <a:pt x="1292225" y="274193"/>
                  </a:lnTo>
                  <a:lnTo>
                    <a:pt x="1335277" y="344550"/>
                  </a:lnTo>
                  <a:lnTo>
                    <a:pt x="1350137" y="383539"/>
                  </a:lnTo>
                  <a:lnTo>
                    <a:pt x="1318895" y="376428"/>
                  </a:lnTo>
                  <a:lnTo>
                    <a:pt x="1288288" y="371475"/>
                  </a:lnTo>
                  <a:lnTo>
                    <a:pt x="1253109" y="366522"/>
                  </a:lnTo>
                  <a:lnTo>
                    <a:pt x="1220215" y="364363"/>
                  </a:lnTo>
                  <a:lnTo>
                    <a:pt x="1200658" y="364870"/>
                  </a:lnTo>
                  <a:lnTo>
                    <a:pt x="1149858" y="368681"/>
                  </a:lnTo>
                  <a:lnTo>
                    <a:pt x="1098169" y="379222"/>
                  </a:lnTo>
                  <a:lnTo>
                    <a:pt x="1069975" y="388493"/>
                  </a:lnTo>
                  <a:lnTo>
                    <a:pt x="1041019" y="397256"/>
                  </a:lnTo>
                  <a:lnTo>
                    <a:pt x="999489" y="416560"/>
                  </a:lnTo>
                  <a:lnTo>
                    <a:pt x="985392" y="377570"/>
                  </a:lnTo>
                  <a:lnTo>
                    <a:pt x="1066038" y="274828"/>
                  </a:lnTo>
                  <a:lnTo>
                    <a:pt x="1052702" y="264922"/>
                  </a:lnTo>
                  <a:lnTo>
                    <a:pt x="1006601" y="238506"/>
                  </a:lnTo>
                  <a:lnTo>
                    <a:pt x="968248" y="217678"/>
                  </a:lnTo>
                  <a:lnTo>
                    <a:pt x="917321" y="192405"/>
                  </a:lnTo>
                  <a:lnTo>
                    <a:pt x="885189" y="180212"/>
                  </a:lnTo>
                  <a:lnTo>
                    <a:pt x="854710" y="167639"/>
                  </a:lnTo>
                  <a:lnTo>
                    <a:pt x="810895" y="152273"/>
                  </a:lnTo>
                  <a:lnTo>
                    <a:pt x="768603" y="137922"/>
                  </a:lnTo>
                  <a:lnTo>
                    <a:pt x="720851" y="127507"/>
                  </a:lnTo>
                  <a:lnTo>
                    <a:pt x="679323" y="120395"/>
                  </a:lnTo>
                  <a:lnTo>
                    <a:pt x="634746" y="114807"/>
                  </a:lnTo>
                  <a:lnTo>
                    <a:pt x="589407" y="108331"/>
                  </a:lnTo>
                  <a:lnTo>
                    <a:pt x="553338" y="107187"/>
                  </a:lnTo>
                  <a:lnTo>
                    <a:pt x="506349" y="107695"/>
                  </a:lnTo>
                  <a:lnTo>
                    <a:pt x="459486" y="110489"/>
                  </a:lnTo>
                  <a:lnTo>
                    <a:pt x="415544" y="112141"/>
                  </a:lnTo>
                  <a:lnTo>
                    <a:pt x="367919" y="115950"/>
                  </a:lnTo>
                  <a:lnTo>
                    <a:pt x="313816" y="122047"/>
                  </a:lnTo>
                  <a:lnTo>
                    <a:pt x="261365" y="127507"/>
                  </a:lnTo>
                  <a:lnTo>
                    <a:pt x="213613" y="139573"/>
                  </a:lnTo>
                  <a:lnTo>
                    <a:pt x="180848" y="146176"/>
                  </a:lnTo>
                  <a:lnTo>
                    <a:pt x="147954" y="156082"/>
                  </a:lnTo>
                  <a:lnTo>
                    <a:pt x="123698" y="165481"/>
                  </a:lnTo>
                  <a:lnTo>
                    <a:pt x="98551" y="176911"/>
                  </a:lnTo>
                  <a:lnTo>
                    <a:pt x="75946" y="188468"/>
                  </a:lnTo>
                  <a:lnTo>
                    <a:pt x="5461" y="233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72001" y="2857500"/>
              <a:ext cx="1336040" cy="394335"/>
            </a:xfrm>
            <a:custGeom>
              <a:avLst/>
              <a:gdLst/>
              <a:ahLst/>
              <a:cxnLst/>
              <a:rect l="l" t="t" r="r" b="b"/>
              <a:pathLst>
                <a:path w="1336039" h="394335">
                  <a:moveTo>
                    <a:pt x="650366" y="0"/>
                  </a:moveTo>
                  <a:lnTo>
                    <a:pt x="603376" y="3301"/>
                  </a:lnTo>
                  <a:lnTo>
                    <a:pt x="500888" y="12700"/>
                  </a:lnTo>
                  <a:lnTo>
                    <a:pt x="449961" y="20319"/>
                  </a:lnTo>
                  <a:lnTo>
                    <a:pt x="388112" y="33527"/>
                  </a:lnTo>
                  <a:lnTo>
                    <a:pt x="303657" y="52197"/>
                  </a:lnTo>
                  <a:lnTo>
                    <a:pt x="262889" y="64262"/>
                  </a:lnTo>
                  <a:lnTo>
                    <a:pt x="233934" y="75311"/>
                  </a:lnTo>
                  <a:lnTo>
                    <a:pt x="205739" y="85725"/>
                  </a:lnTo>
                  <a:lnTo>
                    <a:pt x="143128" y="115443"/>
                  </a:lnTo>
                  <a:lnTo>
                    <a:pt x="91566" y="145033"/>
                  </a:lnTo>
                  <a:lnTo>
                    <a:pt x="44576" y="179197"/>
                  </a:lnTo>
                  <a:lnTo>
                    <a:pt x="0" y="231394"/>
                  </a:lnTo>
                  <a:lnTo>
                    <a:pt x="71120" y="186817"/>
                  </a:lnTo>
                  <a:lnTo>
                    <a:pt x="91566" y="174244"/>
                  </a:lnTo>
                  <a:lnTo>
                    <a:pt x="115824" y="164337"/>
                  </a:lnTo>
                  <a:lnTo>
                    <a:pt x="142366" y="154431"/>
                  </a:lnTo>
                  <a:lnTo>
                    <a:pt x="175260" y="144525"/>
                  </a:lnTo>
                  <a:lnTo>
                    <a:pt x="208914" y="138430"/>
                  </a:lnTo>
                  <a:lnTo>
                    <a:pt x="255904" y="126364"/>
                  </a:lnTo>
                  <a:lnTo>
                    <a:pt x="307594" y="119761"/>
                  </a:lnTo>
                  <a:lnTo>
                    <a:pt x="361569" y="114300"/>
                  </a:lnTo>
                  <a:lnTo>
                    <a:pt x="409321" y="109855"/>
                  </a:lnTo>
                  <a:lnTo>
                    <a:pt x="453136" y="107695"/>
                  </a:lnTo>
                  <a:lnTo>
                    <a:pt x="500888" y="104901"/>
                  </a:lnTo>
                  <a:lnTo>
                    <a:pt x="547115" y="103886"/>
                  </a:lnTo>
                  <a:lnTo>
                    <a:pt x="582295" y="104393"/>
                  </a:lnTo>
                  <a:lnTo>
                    <a:pt x="627634" y="109855"/>
                  </a:lnTo>
                  <a:lnTo>
                    <a:pt x="672338" y="114807"/>
                  </a:lnTo>
                  <a:lnTo>
                    <a:pt x="712977" y="120904"/>
                  </a:lnTo>
                  <a:lnTo>
                    <a:pt x="760729" y="130810"/>
                  </a:lnTo>
                  <a:lnTo>
                    <a:pt x="803021" y="143382"/>
                  </a:lnTo>
                  <a:lnTo>
                    <a:pt x="846074" y="157733"/>
                  </a:lnTo>
                  <a:lnTo>
                    <a:pt x="875791" y="169291"/>
                  </a:lnTo>
                  <a:lnTo>
                    <a:pt x="907923" y="181356"/>
                  </a:lnTo>
                  <a:lnTo>
                    <a:pt x="957961" y="204469"/>
                  </a:lnTo>
                  <a:lnTo>
                    <a:pt x="997076" y="224155"/>
                  </a:lnTo>
                  <a:lnTo>
                    <a:pt x="1042543" y="248919"/>
                  </a:lnTo>
                  <a:lnTo>
                    <a:pt x="1080897" y="270891"/>
                  </a:lnTo>
                  <a:lnTo>
                    <a:pt x="986154" y="393954"/>
                  </a:lnTo>
                  <a:lnTo>
                    <a:pt x="1027684" y="375919"/>
                  </a:lnTo>
                  <a:lnTo>
                    <a:pt x="1056639" y="367030"/>
                  </a:lnTo>
                  <a:lnTo>
                    <a:pt x="1084834" y="357124"/>
                  </a:lnTo>
                  <a:lnTo>
                    <a:pt x="1109090" y="352298"/>
                  </a:lnTo>
                  <a:lnTo>
                    <a:pt x="1136396" y="347344"/>
                  </a:lnTo>
                  <a:lnTo>
                    <a:pt x="1167002" y="344043"/>
                  </a:lnTo>
                  <a:lnTo>
                    <a:pt x="1186561" y="342392"/>
                  </a:lnTo>
                  <a:lnTo>
                    <a:pt x="1206881" y="342392"/>
                  </a:lnTo>
                  <a:lnTo>
                    <a:pt x="1239012" y="344043"/>
                  </a:lnTo>
                  <a:lnTo>
                    <a:pt x="1274190" y="348361"/>
                  </a:lnTo>
                  <a:lnTo>
                    <a:pt x="1305560" y="353313"/>
                  </a:lnTo>
                  <a:lnTo>
                    <a:pt x="1336039" y="360425"/>
                  </a:lnTo>
                  <a:lnTo>
                    <a:pt x="1321943" y="335788"/>
                  </a:lnTo>
                  <a:lnTo>
                    <a:pt x="1295400" y="287400"/>
                  </a:lnTo>
                  <a:lnTo>
                    <a:pt x="1269491" y="229107"/>
                  </a:lnTo>
                  <a:lnTo>
                    <a:pt x="1253109" y="179197"/>
                  </a:lnTo>
                  <a:lnTo>
                    <a:pt x="1242060" y="123062"/>
                  </a:lnTo>
                  <a:lnTo>
                    <a:pt x="1238250" y="70866"/>
                  </a:lnTo>
                  <a:lnTo>
                    <a:pt x="1239012" y="42799"/>
                  </a:lnTo>
                  <a:lnTo>
                    <a:pt x="1164589" y="154431"/>
                  </a:lnTo>
                  <a:lnTo>
                    <a:pt x="1130935" y="129667"/>
                  </a:lnTo>
                  <a:lnTo>
                    <a:pt x="1073023" y="90169"/>
                  </a:lnTo>
                  <a:lnTo>
                    <a:pt x="1001776" y="52705"/>
                  </a:lnTo>
                  <a:lnTo>
                    <a:pt x="961136" y="37973"/>
                  </a:lnTo>
                  <a:lnTo>
                    <a:pt x="920369" y="26924"/>
                  </a:lnTo>
                  <a:lnTo>
                    <a:pt x="879728" y="16510"/>
                  </a:lnTo>
                  <a:lnTo>
                    <a:pt x="836676" y="9398"/>
                  </a:lnTo>
                  <a:lnTo>
                    <a:pt x="744347" y="1143"/>
                  </a:lnTo>
                  <a:lnTo>
                    <a:pt x="650366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2001" y="2857500"/>
              <a:ext cx="1336040" cy="394335"/>
            </a:xfrm>
            <a:custGeom>
              <a:avLst/>
              <a:gdLst/>
              <a:ahLst/>
              <a:cxnLst/>
              <a:rect l="l" t="t" r="r" b="b"/>
              <a:pathLst>
                <a:path w="1336039" h="394335">
                  <a:moveTo>
                    <a:pt x="0" y="231394"/>
                  </a:moveTo>
                  <a:lnTo>
                    <a:pt x="44576" y="179197"/>
                  </a:lnTo>
                  <a:lnTo>
                    <a:pt x="91566" y="145033"/>
                  </a:lnTo>
                  <a:lnTo>
                    <a:pt x="143128" y="115443"/>
                  </a:lnTo>
                  <a:lnTo>
                    <a:pt x="205739" y="85725"/>
                  </a:lnTo>
                  <a:lnTo>
                    <a:pt x="233934" y="75311"/>
                  </a:lnTo>
                  <a:lnTo>
                    <a:pt x="262889" y="64262"/>
                  </a:lnTo>
                  <a:lnTo>
                    <a:pt x="303657" y="52197"/>
                  </a:lnTo>
                  <a:lnTo>
                    <a:pt x="342773" y="43433"/>
                  </a:lnTo>
                  <a:lnTo>
                    <a:pt x="388112" y="33527"/>
                  </a:lnTo>
                  <a:lnTo>
                    <a:pt x="449961" y="20319"/>
                  </a:lnTo>
                  <a:lnTo>
                    <a:pt x="500888" y="12700"/>
                  </a:lnTo>
                  <a:lnTo>
                    <a:pt x="543178" y="8762"/>
                  </a:lnTo>
                  <a:lnTo>
                    <a:pt x="603376" y="3301"/>
                  </a:lnTo>
                  <a:lnTo>
                    <a:pt x="650366" y="0"/>
                  </a:lnTo>
                  <a:lnTo>
                    <a:pt x="695833" y="507"/>
                  </a:lnTo>
                  <a:lnTo>
                    <a:pt x="744347" y="1143"/>
                  </a:lnTo>
                  <a:lnTo>
                    <a:pt x="792861" y="5461"/>
                  </a:lnTo>
                  <a:lnTo>
                    <a:pt x="836676" y="9398"/>
                  </a:lnTo>
                  <a:lnTo>
                    <a:pt x="879728" y="16510"/>
                  </a:lnTo>
                  <a:lnTo>
                    <a:pt x="920369" y="26924"/>
                  </a:lnTo>
                  <a:lnTo>
                    <a:pt x="961136" y="37973"/>
                  </a:lnTo>
                  <a:lnTo>
                    <a:pt x="1001776" y="52705"/>
                  </a:lnTo>
                  <a:lnTo>
                    <a:pt x="1042543" y="72517"/>
                  </a:lnTo>
                  <a:lnTo>
                    <a:pt x="1106677" y="112649"/>
                  </a:lnTo>
                  <a:lnTo>
                    <a:pt x="1164589" y="154431"/>
                  </a:lnTo>
                  <a:lnTo>
                    <a:pt x="1239012" y="42799"/>
                  </a:lnTo>
                  <a:lnTo>
                    <a:pt x="1238250" y="70866"/>
                  </a:lnTo>
                  <a:lnTo>
                    <a:pt x="1239012" y="96774"/>
                  </a:lnTo>
                  <a:lnTo>
                    <a:pt x="1242060" y="123062"/>
                  </a:lnTo>
                  <a:lnTo>
                    <a:pt x="1253109" y="179197"/>
                  </a:lnTo>
                  <a:lnTo>
                    <a:pt x="1269491" y="229107"/>
                  </a:lnTo>
                  <a:lnTo>
                    <a:pt x="1295400" y="287400"/>
                  </a:lnTo>
                  <a:lnTo>
                    <a:pt x="1321943" y="335788"/>
                  </a:lnTo>
                  <a:lnTo>
                    <a:pt x="1336039" y="360425"/>
                  </a:lnTo>
                  <a:lnTo>
                    <a:pt x="1305560" y="353313"/>
                  </a:lnTo>
                  <a:lnTo>
                    <a:pt x="1274190" y="348361"/>
                  </a:lnTo>
                  <a:lnTo>
                    <a:pt x="1239012" y="344043"/>
                  </a:lnTo>
                  <a:lnTo>
                    <a:pt x="1206881" y="342392"/>
                  </a:lnTo>
                  <a:lnTo>
                    <a:pt x="1186561" y="342392"/>
                  </a:lnTo>
                  <a:lnTo>
                    <a:pt x="1136396" y="347344"/>
                  </a:lnTo>
                  <a:lnTo>
                    <a:pt x="1084834" y="357124"/>
                  </a:lnTo>
                  <a:lnTo>
                    <a:pt x="1056639" y="367030"/>
                  </a:lnTo>
                  <a:lnTo>
                    <a:pt x="1027684" y="375919"/>
                  </a:lnTo>
                  <a:lnTo>
                    <a:pt x="986154" y="393954"/>
                  </a:lnTo>
                  <a:lnTo>
                    <a:pt x="1080897" y="270891"/>
                  </a:lnTo>
                  <a:lnTo>
                    <a:pt x="1042543" y="248919"/>
                  </a:lnTo>
                  <a:lnTo>
                    <a:pt x="997076" y="224155"/>
                  </a:lnTo>
                  <a:lnTo>
                    <a:pt x="957961" y="204469"/>
                  </a:lnTo>
                  <a:lnTo>
                    <a:pt x="907923" y="181356"/>
                  </a:lnTo>
                  <a:lnTo>
                    <a:pt x="875791" y="169291"/>
                  </a:lnTo>
                  <a:lnTo>
                    <a:pt x="846074" y="157733"/>
                  </a:lnTo>
                  <a:lnTo>
                    <a:pt x="803021" y="143382"/>
                  </a:lnTo>
                  <a:lnTo>
                    <a:pt x="760729" y="130810"/>
                  </a:lnTo>
                  <a:lnTo>
                    <a:pt x="712977" y="120904"/>
                  </a:lnTo>
                  <a:lnTo>
                    <a:pt x="672338" y="114807"/>
                  </a:lnTo>
                  <a:lnTo>
                    <a:pt x="627634" y="109855"/>
                  </a:lnTo>
                  <a:lnTo>
                    <a:pt x="582295" y="104393"/>
                  </a:lnTo>
                  <a:lnTo>
                    <a:pt x="547115" y="103886"/>
                  </a:lnTo>
                  <a:lnTo>
                    <a:pt x="500888" y="104901"/>
                  </a:lnTo>
                  <a:lnTo>
                    <a:pt x="453136" y="107695"/>
                  </a:lnTo>
                  <a:lnTo>
                    <a:pt x="409321" y="109855"/>
                  </a:lnTo>
                  <a:lnTo>
                    <a:pt x="361569" y="114300"/>
                  </a:lnTo>
                  <a:lnTo>
                    <a:pt x="307594" y="119761"/>
                  </a:lnTo>
                  <a:lnTo>
                    <a:pt x="255904" y="126364"/>
                  </a:lnTo>
                  <a:lnTo>
                    <a:pt x="208914" y="138430"/>
                  </a:lnTo>
                  <a:lnTo>
                    <a:pt x="175260" y="144525"/>
                  </a:lnTo>
                  <a:lnTo>
                    <a:pt x="142366" y="154431"/>
                  </a:lnTo>
                  <a:lnTo>
                    <a:pt x="115824" y="164337"/>
                  </a:lnTo>
                  <a:lnTo>
                    <a:pt x="91566" y="174244"/>
                  </a:lnTo>
                  <a:lnTo>
                    <a:pt x="71120" y="186817"/>
                  </a:lnTo>
                  <a:lnTo>
                    <a:pt x="0" y="23139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22295" y="4447743"/>
            <a:ext cx="8382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P(X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8.6)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20003" y="4447743"/>
            <a:ext cx="913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P(Z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0.12)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845" y="579831"/>
            <a:ext cx="5414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Finding </a:t>
            </a:r>
            <a:r>
              <a:rPr sz="2800" spc="-10" dirty="0"/>
              <a:t>Normal</a:t>
            </a:r>
            <a:r>
              <a:rPr sz="2800" spc="25" dirty="0"/>
              <a:t> </a:t>
            </a:r>
            <a:r>
              <a:rPr sz="2800" spc="-10" dirty="0"/>
              <a:t>Probability:</a:t>
            </a:r>
            <a:r>
              <a:rPr sz="2800" spc="25" dirty="0"/>
              <a:t> </a:t>
            </a:r>
            <a:r>
              <a:rPr sz="2800" spc="-10" dirty="0"/>
              <a:t>Example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5912" y="2328862"/>
          <a:ext cx="2458719" cy="211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.00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.01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.02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.5000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.5040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.5080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.5398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.5438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5478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.5793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.5832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.5871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.6179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.6217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.6255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50442" y="1306830"/>
            <a:ext cx="3368040" cy="641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2000" spc="-10" dirty="0">
                <a:latin typeface="Calibri"/>
                <a:cs typeface="Calibri"/>
              </a:rPr>
              <a:t>Standardized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Table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(Portion)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77613" y="2832100"/>
            <a:ext cx="2403475" cy="1229995"/>
            <a:chOff x="4777613" y="2832100"/>
            <a:chExt cx="2403475" cy="1229995"/>
          </a:xfrm>
        </p:grpSpPr>
        <p:sp>
          <p:nvSpPr>
            <p:cNvPr id="6" name="object 6"/>
            <p:cNvSpPr/>
            <p:nvPr/>
          </p:nvSpPr>
          <p:spPr>
            <a:xfrm>
              <a:off x="4856607" y="2857500"/>
              <a:ext cx="1111250" cy="1179195"/>
            </a:xfrm>
            <a:custGeom>
              <a:avLst/>
              <a:gdLst/>
              <a:ahLst/>
              <a:cxnLst/>
              <a:rect l="l" t="t" r="r" b="b"/>
              <a:pathLst>
                <a:path w="1111250" h="1179195">
                  <a:moveTo>
                    <a:pt x="1107439" y="0"/>
                  </a:moveTo>
                  <a:lnTo>
                    <a:pt x="1002410" y="81280"/>
                  </a:lnTo>
                  <a:lnTo>
                    <a:pt x="894079" y="189737"/>
                  </a:lnTo>
                  <a:lnTo>
                    <a:pt x="819530" y="343281"/>
                  </a:lnTo>
                  <a:lnTo>
                    <a:pt x="720216" y="510286"/>
                  </a:lnTo>
                  <a:lnTo>
                    <a:pt x="661542" y="623188"/>
                  </a:lnTo>
                  <a:lnTo>
                    <a:pt x="589279" y="741807"/>
                  </a:lnTo>
                  <a:lnTo>
                    <a:pt x="514730" y="839978"/>
                  </a:lnTo>
                  <a:lnTo>
                    <a:pt x="406400" y="961897"/>
                  </a:lnTo>
                  <a:lnTo>
                    <a:pt x="230250" y="1070330"/>
                  </a:lnTo>
                  <a:lnTo>
                    <a:pt x="0" y="1110970"/>
                  </a:lnTo>
                  <a:lnTo>
                    <a:pt x="3301" y="1178712"/>
                  </a:lnTo>
                  <a:lnTo>
                    <a:pt x="1110868" y="1165174"/>
                  </a:lnTo>
                  <a:lnTo>
                    <a:pt x="11074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6607" y="2857500"/>
              <a:ext cx="1111250" cy="1179195"/>
            </a:xfrm>
            <a:custGeom>
              <a:avLst/>
              <a:gdLst/>
              <a:ahLst/>
              <a:cxnLst/>
              <a:rect l="l" t="t" r="r" b="b"/>
              <a:pathLst>
                <a:path w="1111250" h="1179195">
                  <a:moveTo>
                    <a:pt x="1110868" y="1165174"/>
                  </a:moveTo>
                  <a:lnTo>
                    <a:pt x="1107439" y="0"/>
                  </a:lnTo>
                  <a:lnTo>
                    <a:pt x="1002410" y="81280"/>
                  </a:lnTo>
                  <a:lnTo>
                    <a:pt x="894079" y="189737"/>
                  </a:lnTo>
                  <a:lnTo>
                    <a:pt x="819530" y="343281"/>
                  </a:lnTo>
                  <a:lnTo>
                    <a:pt x="720216" y="510286"/>
                  </a:lnTo>
                  <a:lnTo>
                    <a:pt x="661542" y="623188"/>
                  </a:lnTo>
                  <a:lnTo>
                    <a:pt x="589279" y="741807"/>
                  </a:lnTo>
                  <a:lnTo>
                    <a:pt x="514730" y="839978"/>
                  </a:lnTo>
                  <a:lnTo>
                    <a:pt x="406400" y="961897"/>
                  </a:lnTo>
                  <a:lnTo>
                    <a:pt x="230250" y="1070330"/>
                  </a:lnTo>
                  <a:lnTo>
                    <a:pt x="0" y="1110970"/>
                  </a:lnTo>
                  <a:lnTo>
                    <a:pt x="3301" y="1178712"/>
                  </a:lnTo>
                  <a:lnTo>
                    <a:pt x="1110868" y="1165174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7443" y="3867937"/>
              <a:ext cx="239014" cy="1795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56966" y="2871596"/>
              <a:ext cx="232410" cy="1123950"/>
            </a:xfrm>
            <a:custGeom>
              <a:avLst/>
              <a:gdLst/>
              <a:ahLst/>
              <a:cxnLst/>
              <a:rect l="l" t="t" r="r" b="b"/>
              <a:pathLst>
                <a:path w="232410" h="1123950">
                  <a:moveTo>
                    <a:pt x="24606" y="0"/>
                  </a:moveTo>
                  <a:lnTo>
                    <a:pt x="2766" y="30920"/>
                  </a:lnTo>
                  <a:lnTo>
                    <a:pt x="0" y="71627"/>
                  </a:lnTo>
                  <a:lnTo>
                    <a:pt x="6139" y="114907"/>
                  </a:lnTo>
                  <a:lnTo>
                    <a:pt x="11017" y="153542"/>
                  </a:lnTo>
                  <a:lnTo>
                    <a:pt x="9374" y="210863"/>
                  </a:lnTo>
                  <a:lnTo>
                    <a:pt x="10350" y="265969"/>
                  </a:lnTo>
                  <a:lnTo>
                    <a:pt x="15589" y="379348"/>
                  </a:lnTo>
                  <a:lnTo>
                    <a:pt x="14308" y="439538"/>
                  </a:lnTo>
                  <a:lnTo>
                    <a:pt x="14392" y="489103"/>
                  </a:lnTo>
                  <a:lnTo>
                    <a:pt x="15561" y="534760"/>
                  </a:lnTo>
                  <a:lnTo>
                    <a:pt x="20034" y="641222"/>
                  </a:lnTo>
                  <a:lnTo>
                    <a:pt x="17384" y="744490"/>
                  </a:lnTo>
                  <a:lnTo>
                    <a:pt x="9222" y="1003125"/>
                  </a:lnTo>
                  <a:lnTo>
                    <a:pt x="6572" y="1106360"/>
                  </a:lnTo>
                  <a:lnTo>
                    <a:pt x="52472" y="1112169"/>
                  </a:lnTo>
                  <a:lnTo>
                    <a:pt x="101457" y="1122313"/>
                  </a:lnTo>
                  <a:lnTo>
                    <a:pt x="144750" y="1123353"/>
                  </a:lnTo>
                  <a:lnTo>
                    <a:pt x="192211" y="1057556"/>
                  </a:lnTo>
                  <a:lnTo>
                    <a:pt x="205151" y="1011442"/>
                  </a:lnTo>
                  <a:lnTo>
                    <a:pt x="213488" y="963873"/>
                  </a:lnTo>
                  <a:lnTo>
                    <a:pt x="218309" y="915213"/>
                  </a:lnTo>
                  <a:lnTo>
                    <a:pt x="220704" y="865825"/>
                  </a:lnTo>
                  <a:lnTo>
                    <a:pt x="222572" y="766322"/>
                  </a:lnTo>
                  <a:lnTo>
                    <a:pt x="224223" y="716934"/>
                  </a:lnTo>
                  <a:lnTo>
                    <a:pt x="227806" y="668273"/>
                  </a:lnTo>
                  <a:lnTo>
                    <a:pt x="226808" y="666622"/>
                  </a:lnTo>
                  <a:lnTo>
                    <a:pt x="223154" y="679449"/>
                  </a:lnTo>
                  <a:lnTo>
                    <a:pt x="218430" y="697991"/>
                  </a:lnTo>
                  <a:lnTo>
                    <a:pt x="214217" y="713485"/>
                  </a:lnTo>
                  <a:lnTo>
                    <a:pt x="213931" y="605091"/>
                  </a:lnTo>
                  <a:lnTo>
                    <a:pt x="214555" y="589025"/>
                  </a:lnTo>
                  <a:lnTo>
                    <a:pt x="218789" y="523747"/>
                  </a:lnTo>
                  <a:lnTo>
                    <a:pt x="222869" y="513603"/>
                  </a:lnTo>
                  <a:lnTo>
                    <a:pt x="225915" y="504727"/>
                  </a:lnTo>
                  <a:lnTo>
                    <a:pt x="227806" y="496696"/>
                  </a:lnTo>
                  <a:lnTo>
                    <a:pt x="229733" y="477424"/>
                  </a:lnTo>
                  <a:lnTo>
                    <a:pt x="230838" y="458342"/>
                  </a:lnTo>
                  <a:lnTo>
                    <a:pt x="232251" y="419988"/>
                  </a:lnTo>
                  <a:lnTo>
                    <a:pt x="226647" y="375070"/>
                  </a:lnTo>
                  <a:lnTo>
                    <a:pt x="222948" y="333438"/>
                  </a:lnTo>
                  <a:lnTo>
                    <a:pt x="220535" y="289901"/>
                  </a:lnTo>
                  <a:lnTo>
                    <a:pt x="218789" y="239267"/>
                  </a:lnTo>
                  <a:lnTo>
                    <a:pt x="223297" y="205549"/>
                  </a:lnTo>
                  <a:lnTo>
                    <a:pt x="226397" y="175938"/>
                  </a:lnTo>
                  <a:lnTo>
                    <a:pt x="227806" y="148970"/>
                  </a:lnTo>
                  <a:lnTo>
                    <a:pt x="226165" y="141726"/>
                  </a:lnTo>
                  <a:lnTo>
                    <a:pt x="222297" y="135016"/>
                  </a:lnTo>
                  <a:lnTo>
                    <a:pt x="217787" y="128522"/>
                  </a:lnTo>
                  <a:lnTo>
                    <a:pt x="214217" y="121919"/>
                  </a:lnTo>
                  <a:lnTo>
                    <a:pt x="202652" y="109124"/>
                  </a:lnTo>
                  <a:lnTo>
                    <a:pt x="192659" y="96043"/>
                  </a:lnTo>
                  <a:lnTo>
                    <a:pt x="183284" y="82343"/>
                  </a:lnTo>
                  <a:lnTo>
                    <a:pt x="173577" y="67690"/>
                  </a:lnTo>
                  <a:lnTo>
                    <a:pt x="169005" y="64261"/>
                  </a:lnTo>
                  <a:lnTo>
                    <a:pt x="163417" y="62102"/>
                  </a:lnTo>
                  <a:lnTo>
                    <a:pt x="156686" y="55244"/>
                  </a:lnTo>
                  <a:lnTo>
                    <a:pt x="155543" y="48513"/>
                  </a:lnTo>
                  <a:lnTo>
                    <a:pt x="150971" y="45084"/>
                  </a:lnTo>
                  <a:lnTo>
                    <a:pt x="137759" y="37212"/>
                  </a:lnTo>
                  <a:lnTo>
                    <a:pt x="137572" y="41163"/>
                  </a:lnTo>
                  <a:lnTo>
                    <a:pt x="138433" y="42566"/>
                  </a:lnTo>
                  <a:lnTo>
                    <a:pt x="128365" y="27050"/>
                  </a:lnTo>
                  <a:lnTo>
                    <a:pt x="105027" y="10269"/>
                  </a:lnTo>
                  <a:lnTo>
                    <a:pt x="93011" y="3762"/>
                  </a:lnTo>
                  <a:lnTo>
                    <a:pt x="72733" y="2137"/>
                  </a:lnTo>
                  <a:lnTo>
                    <a:pt x="2460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6966" y="2871596"/>
              <a:ext cx="232410" cy="1123950"/>
            </a:xfrm>
            <a:custGeom>
              <a:avLst/>
              <a:gdLst/>
              <a:ahLst/>
              <a:cxnLst/>
              <a:rect l="l" t="t" r="r" b="b"/>
              <a:pathLst>
                <a:path w="232410" h="1123950">
                  <a:moveTo>
                    <a:pt x="6572" y="1106360"/>
                  </a:moveTo>
                  <a:lnTo>
                    <a:pt x="7794" y="1054778"/>
                  </a:lnTo>
                  <a:lnTo>
                    <a:pt x="9222" y="1003125"/>
                  </a:lnTo>
                  <a:lnTo>
                    <a:pt x="10796" y="951422"/>
                  </a:lnTo>
                  <a:lnTo>
                    <a:pt x="12457" y="899688"/>
                  </a:lnTo>
                  <a:lnTo>
                    <a:pt x="14148" y="847942"/>
                  </a:lnTo>
                  <a:lnTo>
                    <a:pt x="15810" y="796202"/>
                  </a:lnTo>
                  <a:lnTo>
                    <a:pt x="17384" y="744490"/>
                  </a:lnTo>
                  <a:lnTo>
                    <a:pt x="18811" y="692824"/>
                  </a:lnTo>
                  <a:lnTo>
                    <a:pt x="20034" y="641222"/>
                  </a:lnTo>
                  <a:lnTo>
                    <a:pt x="17535" y="583227"/>
                  </a:lnTo>
                  <a:lnTo>
                    <a:pt x="15561" y="534760"/>
                  </a:lnTo>
                  <a:lnTo>
                    <a:pt x="14392" y="489103"/>
                  </a:lnTo>
                  <a:lnTo>
                    <a:pt x="14308" y="439538"/>
                  </a:lnTo>
                  <a:lnTo>
                    <a:pt x="15589" y="379348"/>
                  </a:lnTo>
                  <a:lnTo>
                    <a:pt x="12803" y="321313"/>
                  </a:lnTo>
                  <a:lnTo>
                    <a:pt x="10350" y="265969"/>
                  </a:lnTo>
                  <a:lnTo>
                    <a:pt x="9374" y="210863"/>
                  </a:lnTo>
                  <a:lnTo>
                    <a:pt x="11017" y="153542"/>
                  </a:lnTo>
                  <a:lnTo>
                    <a:pt x="6139" y="114907"/>
                  </a:lnTo>
                  <a:lnTo>
                    <a:pt x="0" y="71627"/>
                  </a:lnTo>
                  <a:lnTo>
                    <a:pt x="2766" y="30920"/>
                  </a:lnTo>
                  <a:lnTo>
                    <a:pt x="24606" y="0"/>
                  </a:lnTo>
                  <a:lnTo>
                    <a:pt x="72733" y="2137"/>
                  </a:lnTo>
                  <a:lnTo>
                    <a:pt x="128365" y="27050"/>
                  </a:lnTo>
                  <a:lnTo>
                    <a:pt x="138433" y="42566"/>
                  </a:lnTo>
                  <a:lnTo>
                    <a:pt x="137572" y="41163"/>
                  </a:lnTo>
                  <a:lnTo>
                    <a:pt x="137759" y="37212"/>
                  </a:lnTo>
                  <a:lnTo>
                    <a:pt x="150971" y="45084"/>
                  </a:lnTo>
                  <a:lnTo>
                    <a:pt x="155543" y="48513"/>
                  </a:lnTo>
                  <a:lnTo>
                    <a:pt x="156686" y="55244"/>
                  </a:lnTo>
                  <a:lnTo>
                    <a:pt x="159988" y="58673"/>
                  </a:lnTo>
                  <a:lnTo>
                    <a:pt x="163417" y="62102"/>
                  </a:lnTo>
                  <a:lnTo>
                    <a:pt x="169005" y="64261"/>
                  </a:lnTo>
                  <a:lnTo>
                    <a:pt x="173577" y="67690"/>
                  </a:lnTo>
                  <a:lnTo>
                    <a:pt x="183284" y="82343"/>
                  </a:lnTo>
                  <a:lnTo>
                    <a:pt x="192659" y="96043"/>
                  </a:lnTo>
                  <a:lnTo>
                    <a:pt x="202652" y="109124"/>
                  </a:lnTo>
                  <a:lnTo>
                    <a:pt x="214217" y="121919"/>
                  </a:lnTo>
                  <a:lnTo>
                    <a:pt x="217787" y="128522"/>
                  </a:lnTo>
                  <a:lnTo>
                    <a:pt x="222297" y="135016"/>
                  </a:lnTo>
                  <a:lnTo>
                    <a:pt x="226165" y="141726"/>
                  </a:lnTo>
                  <a:lnTo>
                    <a:pt x="227806" y="148970"/>
                  </a:lnTo>
                  <a:lnTo>
                    <a:pt x="226397" y="175938"/>
                  </a:lnTo>
                  <a:lnTo>
                    <a:pt x="223297" y="205549"/>
                  </a:lnTo>
                  <a:lnTo>
                    <a:pt x="220198" y="229445"/>
                  </a:lnTo>
                  <a:lnTo>
                    <a:pt x="218789" y="239267"/>
                  </a:lnTo>
                  <a:lnTo>
                    <a:pt x="220535" y="289901"/>
                  </a:lnTo>
                  <a:lnTo>
                    <a:pt x="222948" y="333438"/>
                  </a:lnTo>
                  <a:lnTo>
                    <a:pt x="226647" y="375070"/>
                  </a:lnTo>
                  <a:lnTo>
                    <a:pt x="232251" y="419988"/>
                  </a:lnTo>
                  <a:lnTo>
                    <a:pt x="231538" y="439261"/>
                  </a:lnTo>
                  <a:lnTo>
                    <a:pt x="229733" y="477424"/>
                  </a:lnTo>
                  <a:lnTo>
                    <a:pt x="220037" y="520789"/>
                  </a:lnTo>
                  <a:lnTo>
                    <a:pt x="218789" y="523747"/>
                  </a:lnTo>
                  <a:lnTo>
                    <a:pt x="216069" y="565425"/>
                  </a:lnTo>
                  <a:lnTo>
                    <a:pt x="214555" y="589025"/>
                  </a:lnTo>
                  <a:lnTo>
                    <a:pt x="213931" y="605091"/>
                  </a:lnTo>
                  <a:lnTo>
                    <a:pt x="213878" y="624162"/>
                  </a:lnTo>
                  <a:lnTo>
                    <a:pt x="214079" y="656780"/>
                  </a:lnTo>
                  <a:lnTo>
                    <a:pt x="214217" y="713485"/>
                  </a:lnTo>
                  <a:lnTo>
                    <a:pt x="218430" y="697991"/>
                  </a:lnTo>
                  <a:lnTo>
                    <a:pt x="223154" y="679449"/>
                  </a:lnTo>
                  <a:lnTo>
                    <a:pt x="226808" y="666622"/>
                  </a:lnTo>
                  <a:lnTo>
                    <a:pt x="227806" y="668273"/>
                  </a:lnTo>
                  <a:lnTo>
                    <a:pt x="224223" y="716934"/>
                  </a:lnTo>
                  <a:lnTo>
                    <a:pt x="222572" y="766322"/>
                  </a:lnTo>
                  <a:lnTo>
                    <a:pt x="221761" y="816073"/>
                  </a:lnTo>
                  <a:lnTo>
                    <a:pt x="220704" y="865825"/>
                  </a:lnTo>
                  <a:lnTo>
                    <a:pt x="218309" y="915213"/>
                  </a:lnTo>
                  <a:lnTo>
                    <a:pt x="213488" y="963873"/>
                  </a:lnTo>
                  <a:lnTo>
                    <a:pt x="205151" y="1011442"/>
                  </a:lnTo>
                  <a:lnTo>
                    <a:pt x="192211" y="1057556"/>
                  </a:lnTo>
                  <a:lnTo>
                    <a:pt x="173577" y="1101852"/>
                  </a:lnTo>
                  <a:lnTo>
                    <a:pt x="144750" y="1123353"/>
                  </a:lnTo>
                  <a:lnTo>
                    <a:pt x="101457" y="1122313"/>
                  </a:lnTo>
                  <a:lnTo>
                    <a:pt x="52472" y="1112169"/>
                  </a:lnTo>
                  <a:lnTo>
                    <a:pt x="6572" y="1106360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85280" y="3051556"/>
              <a:ext cx="0" cy="958215"/>
            </a:xfrm>
            <a:custGeom>
              <a:avLst/>
              <a:gdLst/>
              <a:ahLst/>
              <a:cxnLst/>
              <a:rect l="l" t="t" r="r" b="b"/>
              <a:pathLst>
                <a:path h="958214">
                  <a:moveTo>
                    <a:pt x="0" y="0"/>
                  </a:moveTo>
                  <a:lnTo>
                    <a:pt x="0" y="958075"/>
                  </a:lnTo>
                </a:path>
              </a:pathLst>
            </a:custGeom>
            <a:ln w="635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68619" y="2889631"/>
              <a:ext cx="0" cy="1138555"/>
            </a:xfrm>
            <a:custGeom>
              <a:avLst/>
              <a:gdLst/>
              <a:ahLst/>
              <a:cxnLst/>
              <a:rect l="l" t="t" r="r" b="b"/>
              <a:pathLst>
                <a:path h="1138554">
                  <a:moveTo>
                    <a:pt x="0" y="0"/>
                  </a:moveTo>
                  <a:lnTo>
                    <a:pt x="0" y="113825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3013" y="2857500"/>
              <a:ext cx="2352675" cy="1179195"/>
            </a:xfrm>
            <a:custGeom>
              <a:avLst/>
              <a:gdLst/>
              <a:ahLst/>
              <a:cxnLst/>
              <a:rect l="l" t="t" r="r" b="b"/>
              <a:pathLst>
                <a:path w="2352675" h="1179195">
                  <a:moveTo>
                    <a:pt x="2351532" y="1118057"/>
                  </a:moveTo>
                  <a:lnTo>
                    <a:pt x="2229612" y="1106766"/>
                  </a:lnTo>
                  <a:lnTo>
                    <a:pt x="2167636" y="1092085"/>
                  </a:lnTo>
                  <a:lnTo>
                    <a:pt x="2107818" y="1075143"/>
                  </a:lnTo>
                  <a:lnTo>
                    <a:pt x="2045715" y="1049172"/>
                  </a:lnTo>
                  <a:lnTo>
                    <a:pt x="1983739" y="1013079"/>
                  </a:lnTo>
                  <a:lnTo>
                    <a:pt x="1925065" y="967866"/>
                  </a:lnTo>
                  <a:lnTo>
                    <a:pt x="1800987" y="839088"/>
                  </a:lnTo>
                  <a:lnTo>
                    <a:pt x="1679066" y="656208"/>
                  </a:lnTo>
                  <a:lnTo>
                    <a:pt x="1557274" y="435991"/>
                  </a:lnTo>
                  <a:lnTo>
                    <a:pt x="1495171" y="324104"/>
                  </a:lnTo>
                  <a:lnTo>
                    <a:pt x="1433195" y="221361"/>
                  </a:lnTo>
                  <a:lnTo>
                    <a:pt x="1374521" y="131063"/>
                  </a:lnTo>
                  <a:lnTo>
                    <a:pt x="1312417" y="59817"/>
                  </a:lnTo>
                  <a:lnTo>
                    <a:pt x="1250441" y="14731"/>
                  </a:lnTo>
                  <a:lnTo>
                    <a:pt x="1190625" y="0"/>
                  </a:lnTo>
                </a:path>
                <a:path w="2352675" h="1179195">
                  <a:moveTo>
                    <a:pt x="26162" y="1118057"/>
                  </a:moveTo>
                  <a:lnTo>
                    <a:pt x="148082" y="1106766"/>
                  </a:lnTo>
                  <a:lnTo>
                    <a:pt x="210058" y="1092085"/>
                  </a:lnTo>
                  <a:lnTo>
                    <a:pt x="272161" y="1075143"/>
                  </a:lnTo>
                  <a:lnTo>
                    <a:pt x="331977" y="1049172"/>
                  </a:lnTo>
                  <a:lnTo>
                    <a:pt x="393953" y="1013079"/>
                  </a:lnTo>
                  <a:lnTo>
                    <a:pt x="456057" y="967866"/>
                  </a:lnTo>
                  <a:lnTo>
                    <a:pt x="576834" y="839088"/>
                  </a:lnTo>
                  <a:lnTo>
                    <a:pt x="698626" y="656208"/>
                  </a:lnTo>
                  <a:lnTo>
                    <a:pt x="822706" y="435991"/>
                  </a:lnTo>
                  <a:lnTo>
                    <a:pt x="882523" y="324104"/>
                  </a:lnTo>
                  <a:lnTo>
                    <a:pt x="944626" y="221361"/>
                  </a:lnTo>
                  <a:lnTo>
                    <a:pt x="1005586" y="131063"/>
                  </a:lnTo>
                  <a:lnTo>
                    <a:pt x="1065402" y="59817"/>
                  </a:lnTo>
                  <a:lnTo>
                    <a:pt x="1127378" y="14731"/>
                  </a:lnTo>
                  <a:lnTo>
                    <a:pt x="1189482" y="0"/>
                  </a:lnTo>
                </a:path>
                <a:path w="2352675" h="1179195">
                  <a:moveTo>
                    <a:pt x="0" y="1178712"/>
                  </a:moveTo>
                  <a:lnTo>
                    <a:pt x="28194" y="1177531"/>
                  </a:lnTo>
                  <a:lnTo>
                    <a:pt x="2352675" y="117753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15631" y="4011269"/>
            <a:ext cx="14097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Times New Roman"/>
                <a:cs typeface="Times New Roman"/>
              </a:rPr>
              <a:t>Z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3214" y="4066133"/>
            <a:ext cx="5016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0</a:t>
            </a:r>
            <a:r>
              <a:rPr sz="1350" b="1" spc="27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0.12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6661" y="2870073"/>
            <a:ext cx="427355" cy="513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500" dirty="0">
                <a:latin typeface="Times New Roman"/>
                <a:cs typeface="Times New Roman"/>
              </a:rPr>
              <a:t>μ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dirty="0">
                <a:latin typeface="Times New Roman"/>
                <a:cs typeface="Times New Roman"/>
              </a:rPr>
              <a:t>σ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1745" y="1360805"/>
            <a:ext cx="1068705" cy="102298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150"/>
              </a:spcBef>
            </a:pPr>
            <a:r>
              <a:rPr sz="1500" dirty="0">
                <a:latin typeface="Times New Roman"/>
                <a:cs typeface="Times New Roman"/>
              </a:rPr>
              <a:t>P(X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8.6)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P(Z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0.12)</a:t>
            </a:r>
            <a:endParaRPr sz="15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355"/>
              </a:spcBef>
            </a:pPr>
            <a:r>
              <a:rPr sz="1500" dirty="0">
                <a:latin typeface="Times New Roman"/>
                <a:cs typeface="Times New Roman"/>
              </a:rPr>
              <a:t>.5478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15050" y="2282698"/>
            <a:ext cx="348615" cy="575310"/>
          </a:xfrm>
          <a:custGeom>
            <a:avLst/>
            <a:gdLst/>
            <a:ahLst/>
            <a:cxnLst/>
            <a:rect l="l" t="t" r="r" b="b"/>
            <a:pathLst>
              <a:path w="348614" h="575310">
                <a:moveTo>
                  <a:pt x="6476" y="489838"/>
                </a:moveTo>
                <a:lnTo>
                  <a:pt x="0" y="574801"/>
                </a:lnTo>
                <a:lnTo>
                  <a:pt x="71882" y="529082"/>
                </a:lnTo>
                <a:lnTo>
                  <a:pt x="62780" y="523620"/>
                </a:lnTo>
                <a:lnTo>
                  <a:pt x="38100" y="523620"/>
                </a:lnTo>
                <a:lnTo>
                  <a:pt x="27177" y="517144"/>
                </a:lnTo>
                <a:lnTo>
                  <a:pt x="33744" y="506199"/>
                </a:lnTo>
                <a:lnTo>
                  <a:pt x="6476" y="489838"/>
                </a:lnTo>
                <a:close/>
              </a:path>
              <a:path w="348614" h="575310">
                <a:moveTo>
                  <a:pt x="33744" y="506199"/>
                </a:moveTo>
                <a:lnTo>
                  <a:pt x="27177" y="517144"/>
                </a:lnTo>
                <a:lnTo>
                  <a:pt x="38100" y="523620"/>
                </a:lnTo>
                <a:lnTo>
                  <a:pt x="44633" y="512733"/>
                </a:lnTo>
                <a:lnTo>
                  <a:pt x="33744" y="506199"/>
                </a:lnTo>
                <a:close/>
              </a:path>
              <a:path w="348614" h="575310">
                <a:moveTo>
                  <a:pt x="44633" y="512733"/>
                </a:moveTo>
                <a:lnTo>
                  <a:pt x="38100" y="523620"/>
                </a:lnTo>
                <a:lnTo>
                  <a:pt x="62780" y="523620"/>
                </a:lnTo>
                <a:lnTo>
                  <a:pt x="44633" y="512733"/>
                </a:lnTo>
                <a:close/>
              </a:path>
              <a:path w="348614" h="575310">
                <a:moveTo>
                  <a:pt x="337438" y="0"/>
                </a:moveTo>
                <a:lnTo>
                  <a:pt x="33744" y="506199"/>
                </a:lnTo>
                <a:lnTo>
                  <a:pt x="44633" y="512733"/>
                </a:lnTo>
                <a:lnTo>
                  <a:pt x="348361" y="6603"/>
                </a:lnTo>
                <a:lnTo>
                  <a:pt x="337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385648"/>
            <a:ext cx="541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Finding</a:t>
            </a:r>
            <a:r>
              <a:rPr sz="2800" spc="-10" dirty="0"/>
              <a:t> </a:t>
            </a:r>
            <a:r>
              <a:rPr sz="2800" spc="-5" dirty="0"/>
              <a:t>Normal</a:t>
            </a:r>
            <a:r>
              <a:rPr sz="2800" spc="20" dirty="0"/>
              <a:t> </a:t>
            </a:r>
            <a:r>
              <a:rPr sz="2800" spc="-10" dirty="0"/>
              <a:t>Probability:</a:t>
            </a:r>
            <a:r>
              <a:rPr sz="2800" spc="20" dirty="0"/>
              <a:t> </a:t>
            </a:r>
            <a:r>
              <a:rPr sz="2800" spc="-10" dirty="0"/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766061" y="1374470"/>
            <a:ext cx="4559300" cy="1249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8.6)…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32448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P(X</a:t>
            </a:r>
            <a:r>
              <a:rPr sz="1800" dirty="0">
                <a:latin typeface="Times New Roman"/>
                <a:cs typeface="Times New Roman"/>
              </a:rPr>
              <a:t> &gt;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8.6)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P(Z </a:t>
            </a:r>
            <a:r>
              <a:rPr sz="1800" dirty="0">
                <a:latin typeface="Times New Roman"/>
                <a:cs typeface="Times New Roman"/>
              </a:rPr>
              <a:t>&gt;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0.12) 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1.0 -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P(Z</a:t>
            </a:r>
            <a:r>
              <a:rPr sz="1800" dirty="0">
                <a:latin typeface="Times New Roman"/>
                <a:cs typeface="Times New Roman"/>
              </a:rPr>
              <a:t> ≤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0.12)</a:t>
            </a:r>
            <a:endParaRPr sz="180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1.0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.5478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.4522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73730" y="2774950"/>
            <a:ext cx="2503805" cy="1279525"/>
            <a:chOff x="2673730" y="2774950"/>
            <a:chExt cx="2503805" cy="1279525"/>
          </a:xfrm>
        </p:grpSpPr>
        <p:sp>
          <p:nvSpPr>
            <p:cNvPr id="5" name="object 5"/>
            <p:cNvSpPr/>
            <p:nvPr/>
          </p:nvSpPr>
          <p:spPr>
            <a:xfrm>
              <a:off x="2705100" y="2800349"/>
              <a:ext cx="1469390" cy="1247775"/>
            </a:xfrm>
            <a:custGeom>
              <a:avLst/>
              <a:gdLst/>
              <a:ahLst/>
              <a:cxnLst/>
              <a:rect l="l" t="t" r="r" b="b"/>
              <a:pathLst>
                <a:path w="1469389" h="1247775">
                  <a:moveTo>
                    <a:pt x="1469263" y="1243012"/>
                  </a:moveTo>
                  <a:lnTo>
                    <a:pt x="1466850" y="233426"/>
                  </a:lnTo>
                  <a:lnTo>
                    <a:pt x="1427607" y="173863"/>
                  </a:lnTo>
                  <a:lnTo>
                    <a:pt x="1384681" y="115443"/>
                  </a:lnTo>
                  <a:lnTo>
                    <a:pt x="1329944" y="58293"/>
                  </a:lnTo>
                  <a:lnTo>
                    <a:pt x="1219212" y="10045"/>
                  </a:lnTo>
                  <a:lnTo>
                    <a:pt x="1219200" y="0"/>
                  </a:lnTo>
                  <a:lnTo>
                    <a:pt x="1126363" y="35687"/>
                  </a:lnTo>
                  <a:lnTo>
                    <a:pt x="985901" y="207137"/>
                  </a:lnTo>
                  <a:lnTo>
                    <a:pt x="873887" y="395224"/>
                  </a:lnTo>
                  <a:lnTo>
                    <a:pt x="788162" y="561975"/>
                  </a:lnTo>
                  <a:lnTo>
                    <a:pt x="714375" y="683387"/>
                  </a:lnTo>
                  <a:lnTo>
                    <a:pt x="621538" y="821563"/>
                  </a:lnTo>
                  <a:lnTo>
                    <a:pt x="519176" y="940562"/>
                  </a:lnTo>
                  <a:lnTo>
                    <a:pt x="416687" y="1047750"/>
                  </a:lnTo>
                  <a:lnTo>
                    <a:pt x="214376" y="1150137"/>
                  </a:lnTo>
                  <a:lnTo>
                    <a:pt x="0" y="1185862"/>
                  </a:lnTo>
                  <a:lnTo>
                    <a:pt x="14351" y="1247775"/>
                  </a:lnTo>
                  <a:lnTo>
                    <a:pt x="1207262" y="1240713"/>
                  </a:lnTo>
                  <a:lnTo>
                    <a:pt x="1207262" y="1243012"/>
                  </a:lnTo>
                  <a:lnTo>
                    <a:pt x="1469263" y="12430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1950" y="2994406"/>
              <a:ext cx="986155" cy="1054100"/>
            </a:xfrm>
            <a:custGeom>
              <a:avLst/>
              <a:gdLst/>
              <a:ahLst/>
              <a:cxnLst/>
              <a:rect l="l" t="t" r="r" b="b"/>
              <a:pathLst>
                <a:path w="986154" h="1054100">
                  <a:moveTo>
                    <a:pt x="0" y="0"/>
                  </a:moveTo>
                  <a:lnTo>
                    <a:pt x="3555" y="1050150"/>
                  </a:lnTo>
                  <a:lnTo>
                    <a:pt x="982217" y="1053719"/>
                  </a:lnTo>
                  <a:lnTo>
                    <a:pt x="985901" y="982281"/>
                  </a:lnTo>
                  <a:lnTo>
                    <a:pt x="725042" y="939419"/>
                  </a:lnTo>
                  <a:lnTo>
                    <a:pt x="526288" y="825119"/>
                  </a:lnTo>
                  <a:lnTo>
                    <a:pt x="403605" y="696594"/>
                  </a:lnTo>
                  <a:lnTo>
                    <a:pt x="324992" y="589407"/>
                  </a:lnTo>
                  <a:lnTo>
                    <a:pt x="239267" y="457200"/>
                  </a:lnTo>
                  <a:lnTo>
                    <a:pt x="185674" y="353694"/>
                  </a:lnTo>
                  <a:lnTo>
                    <a:pt x="139319" y="282194"/>
                  </a:lnTo>
                  <a:lnTo>
                    <a:pt x="96392" y="189356"/>
                  </a:lnTo>
                  <a:lnTo>
                    <a:pt x="3213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1950" y="2994406"/>
              <a:ext cx="986155" cy="1054100"/>
            </a:xfrm>
            <a:custGeom>
              <a:avLst/>
              <a:gdLst/>
              <a:ahLst/>
              <a:cxnLst/>
              <a:rect l="l" t="t" r="r" b="b"/>
              <a:pathLst>
                <a:path w="986154" h="1054100">
                  <a:moveTo>
                    <a:pt x="3555" y="1050150"/>
                  </a:moveTo>
                  <a:lnTo>
                    <a:pt x="0" y="0"/>
                  </a:lnTo>
                  <a:lnTo>
                    <a:pt x="32130" y="85725"/>
                  </a:lnTo>
                  <a:lnTo>
                    <a:pt x="96392" y="189356"/>
                  </a:lnTo>
                  <a:lnTo>
                    <a:pt x="139319" y="282194"/>
                  </a:lnTo>
                  <a:lnTo>
                    <a:pt x="185674" y="353694"/>
                  </a:lnTo>
                  <a:lnTo>
                    <a:pt x="239267" y="457200"/>
                  </a:lnTo>
                  <a:lnTo>
                    <a:pt x="324992" y="589407"/>
                  </a:lnTo>
                  <a:lnTo>
                    <a:pt x="403605" y="696594"/>
                  </a:lnTo>
                  <a:lnTo>
                    <a:pt x="526288" y="825119"/>
                  </a:lnTo>
                  <a:lnTo>
                    <a:pt x="725042" y="939419"/>
                  </a:lnTo>
                  <a:lnTo>
                    <a:pt x="985901" y="982281"/>
                  </a:lnTo>
                  <a:lnTo>
                    <a:pt x="982217" y="1053719"/>
                  </a:lnTo>
                  <a:lnTo>
                    <a:pt x="3555" y="1050150"/>
                  </a:lnTo>
                  <a:close/>
                </a:path>
              </a:pathLst>
            </a:custGeom>
            <a:ln w="126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9948" y="3023488"/>
              <a:ext cx="1778635" cy="748665"/>
            </a:xfrm>
            <a:custGeom>
              <a:avLst/>
              <a:gdLst/>
              <a:ahLst/>
              <a:cxnLst/>
              <a:rect l="l" t="t" r="r" b="b"/>
              <a:pathLst>
                <a:path w="1778635" h="748664">
                  <a:moveTo>
                    <a:pt x="558165" y="348361"/>
                  </a:moveTo>
                  <a:lnTo>
                    <a:pt x="540880" y="320421"/>
                  </a:lnTo>
                  <a:lnTo>
                    <a:pt x="513334" y="275844"/>
                  </a:lnTo>
                  <a:lnTo>
                    <a:pt x="496633" y="302920"/>
                  </a:lnTo>
                  <a:lnTo>
                    <a:pt x="6604" y="0"/>
                  </a:lnTo>
                  <a:lnTo>
                    <a:pt x="0" y="10922"/>
                  </a:lnTo>
                  <a:lnTo>
                    <a:pt x="489966" y="313753"/>
                  </a:lnTo>
                  <a:lnTo>
                    <a:pt x="473329" y="340741"/>
                  </a:lnTo>
                  <a:lnTo>
                    <a:pt x="558165" y="348361"/>
                  </a:lnTo>
                  <a:close/>
                </a:path>
                <a:path w="1778635" h="748664">
                  <a:moveTo>
                    <a:pt x="1778381" y="410845"/>
                  </a:moveTo>
                  <a:lnTo>
                    <a:pt x="1771523" y="400177"/>
                  </a:lnTo>
                  <a:lnTo>
                    <a:pt x="1304544" y="701776"/>
                  </a:lnTo>
                  <a:lnTo>
                    <a:pt x="1287272" y="675005"/>
                  </a:lnTo>
                  <a:lnTo>
                    <a:pt x="1243965" y="748411"/>
                  </a:lnTo>
                  <a:lnTo>
                    <a:pt x="1328674" y="739140"/>
                  </a:lnTo>
                  <a:lnTo>
                    <a:pt x="1315872" y="719328"/>
                  </a:lnTo>
                  <a:lnTo>
                    <a:pt x="1311414" y="712431"/>
                  </a:lnTo>
                  <a:lnTo>
                    <a:pt x="1778381" y="410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9130" y="2800350"/>
              <a:ext cx="2453005" cy="1179195"/>
            </a:xfrm>
            <a:custGeom>
              <a:avLst/>
              <a:gdLst/>
              <a:ahLst/>
              <a:cxnLst/>
              <a:rect l="l" t="t" r="r" b="b"/>
              <a:pathLst>
                <a:path w="2453004" h="1179195">
                  <a:moveTo>
                    <a:pt x="2452751" y="1178725"/>
                  </a:moveTo>
                  <a:lnTo>
                    <a:pt x="2324099" y="1166812"/>
                  </a:lnTo>
                  <a:lnTo>
                    <a:pt x="2258695" y="1151331"/>
                  </a:lnTo>
                  <a:lnTo>
                    <a:pt x="2195576" y="1133475"/>
                  </a:lnTo>
                  <a:lnTo>
                    <a:pt x="2130044" y="1106093"/>
                  </a:lnTo>
                  <a:lnTo>
                    <a:pt x="2064511" y="1067943"/>
                  </a:lnTo>
                  <a:lnTo>
                    <a:pt x="2002663" y="1020318"/>
                  </a:lnTo>
                  <a:lnTo>
                    <a:pt x="1871726" y="884682"/>
                  </a:lnTo>
                  <a:lnTo>
                    <a:pt x="1743074" y="691769"/>
                  </a:lnTo>
                  <a:lnTo>
                    <a:pt x="1614551" y="459613"/>
                  </a:lnTo>
                  <a:lnTo>
                    <a:pt x="1549019" y="341756"/>
                  </a:lnTo>
                  <a:lnTo>
                    <a:pt x="1483486" y="233299"/>
                  </a:lnTo>
                  <a:lnTo>
                    <a:pt x="1421638" y="138049"/>
                  </a:lnTo>
                  <a:lnTo>
                    <a:pt x="1356106" y="63118"/>
                  </a:lnTo>
                  <a:lnTo>
                    <a:pt x="1290701" y="15493"/>
                  </a:lnTo>
                  <a:lnTo>
                    <a:pt x="1227582" y="0"/>
                  </a:lnTo>
                </a:path>
                <a:path w="2453004" h="1179195">
                  <a:moveTo>
                    <a:pt x="0" y="1178725"/>
                  </a:moveTo>
                  <a:lnTo>
                    <a:pt x="128650" y="1166812"/>
                  </a:lnTo>
                  <a:lnTo>
                    <a:pt x="194056" y="1151331"/>
                  </a:lnTo>
                  <a:lnTo>
                    <a:pt x="259587" y="1133475"/>
                  </a:lnTo>
                  <a:lnTo>
                    <a:pt x="322706" y="1106093"/>
                  </a:lnTo>
                  <a:lnTo>
                    <a:pt x="388112" y="1067943"/>
                  </a:lnTo>
                  <a:lnTo>
                    <a:pt x="453644" y="1020318"/>
                  </a:lnTo>
                  <a:lnTo>
                    <a:pt x="581024" y="884682"/>
                  </a:lnTo>
                  <a:lnTo>
                    <a:pt x="709676" y="691769"/>
                  </a:lnTo>
                  <a:lnTo>
                    <a:pt x="840613" y="459613"/>
                  </a:lnTo>
                  <a:lnTo>
                    <a:pt x="903732" y="341756"/>
                  </a:lnTo>
                  <a:lnTo>
                    <a:pt x="969136" y="233299"/>
                  </a:lnTo>
                  <a:lnTo>
                    <a:pt x="1033526" y="138049"/>
                  </a:lnTo>
                  <a:lnTo>
                    <a:pt x="1096645" y="63118"/>
                  </a:lnTo>
                  <a:lnTo>
                    <a:pt x="1162049" y="15493"/>
                  </a:lnTo>
                  <a:lnTo>
                    <a:pt x="122758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13730" y="4049674"/>
            <a:ext cx="1308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Z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2097" y="4149331"/>
            <a:ext cx="598170" cy="6121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50" b="1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500" b="1" dirty="0">
                <a:latin typeface="Times New Roman"/>
                <a:cs typeface="Times New Roman"/>
              </a:rPr>
              <a:t>0.12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0650" y="2833751"/>
            <a:ext cx="2517775" cy="1714500"/>
            <a:chOff x="2660650" y="2833751"/>
            <a:chExt cx="2517775" cy="1714500"/>
          </a:xfrm>
        </p:grpSpPr>
        <p:sp>
          <p:nvSpPr>
            <p:cNvPr id="13" name="object 13"/>
            <p:cNvSpPr/>
            <p:nvPr/>
          </p:nvSpPr>
          <p:spPr>
            <a:xfrm>
              <a:off x="4148074" y="4033837"/>
              <a:ext cx="76200" cy="514350"/>
            </a:xfrm>
            <a:custGeom>
              <a:avLst/>
              <a:gdLst/>
              <a:ahLst/>
              <a:cxnLst/>
              <a:rect l="l" t="t" r="r" b="b"/>
              <a:pathLst>
                <a:path w="76200" h="51435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514350"/>
                  </a:lnTo>
                  <a:lnTo>
                    <a:pt x="44450" y="514350"/>
                  </a:lnTo>
                  <a:lnTo>
                    <a:pt x="44450" y="63500"/>
                  </a:lnTo>
                  <a:close/>
                </a:path>
                <a:path w="76200" h="51435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1435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0550" y="2833751"/>
              <a:ext cx="0" cy="1200150"/>
            </a:xfrm>
            <a:custGeom>
              <a:avLst/>
              <a:gdLst/>
              <a:ahLst/>
              <a:cxnLst/>
              <a:rect l="l" t="t" r="r" b="b"/>
              <a:pathLst>
                <a:path h="1200150">
                  <a:moveTo>
                    <a:pt x="0" y="0"/>
                  </a:moveTo>
                  <a:lnTo>
                    <a:pt x="0" y="1200086"/>
                  </a:lnTo>
                </a:path>
              </a:pathLst>
            </a:custGeom>
            <a:ln w="190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6007" y="4024312"/>
              <a:ext cx="76200" cy="1714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86050" y="4042168"/>
              <a:ext cx="2466975" cy="6350"/>
            </a:xfrm>
            <a:custGeom>
              <a:avLst/>
              <a:gdLst/>
              <a:ahLst/>
              <a:cxnLst/>
              <a:rect l="l" t="t" r="r" b="b"/>
              <a:pathLst>
                <a:path w="2466975" h="6350">
                  <a:moveTo>
                    <a:pt x="0" y="5956"/>
                  </a:moveTo>
                  <a:lnTo>
                    <a:pt x="14224" y="0"/>
                  </a:lnTo>
                  <a:lnTo>
                    <a:pt x="2466975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00300" y="2743238"/>
            <a:ext cx="790575" cy="2984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94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20"/>
              </a:spcBef>
            </a:pPr>
            <a:r>
              <a:rPr sz="1500" dirty="0">
                <a:latin typeface="Times New Roman"/>
                <a:cs typeface="Times New Roman"/>
              </a:rPr>
              <a:t>.5478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2050" y="3200438"/>
            <a:ext cx="1657350" cy="2984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500" dirty="0">
                <a:latin typeface="Times New Roman"/>
                <a:cs typeface="Times New Roman"/>
              </a:rPr>
              <a:t>1.0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.5478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.4522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385648"/>
            <a:ext cx="6257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dirty="0"/>
              <a:t> </a:t>
            </a:r>
            <a:r>
              <a:rPr sz="2800" spc="-5" dirty="0"/>
              <a:t>Normal</a:t>
            </a:r>
            <a:r>
              <a:rPr sz="2800" spc="40" dirty="0"/>
              <a:t> </a:t>
            </a:r>
            <a:r>
              <a:rPr sz="2800" spc="-10" dirty="0"/>
              <a:t>Distribution:</a:t>
            </a:r>
            <a:r>
              <a:rPr sz="2800" spc="15" dirty="0"/>
              <a:t> </a:t>
            </a:r>
            <a:r>
              <a:rPr sz="2800" spc="-10" dirty="0"/>
              <a:t>Density</a:t>
            </a:r>
            <a:r>
              <a:rPr sz="2800" spc="25" dirty="0"/>
              <a:t> </a:t>
            </a:r>
            <a:r>
              <a:rPr sz="2800" spc="-5" dirty="0"/>
              <a:t>Function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498725" y="1792287"/>
            <a:ext cx="2447925" cy="852805"/>
            <a:chOff x="2498725" y="1792287"/>
            <a:chExt cx="2447925" cy="852805"/>
          </a:xfrm>
        </p:grpSpPr>
        <p:sp>
          <p:nvSpPr>
            <p:cNvPr id="4" name="object 4"/>
            <p:cNvSpPr/>
            <p:nvPr/>
          </p:nvSpPr>
          <p:spPr>
            <a:xfrm>
              <a:off x="2498725" y="1792287"/>
              <a:ext cx="2447925" cy="852805"/>
            </a:xfrm>
            <a:custGeom>
              <a:avLst/>
              <a:gdLst/>
              <a:ahLst/>
              <a:cxnLst/>
              <a:rect l="l" t="t" r="r" b="b"/>
              <a:pathLst>
                <a:path w="2447925" h="852805">
                  <a:moveTo>
                    <a:pt x="2447925" y="0"/>
                  </a:moveTo>
                  <a:lnTo>
                    <a:pt x="0" y="0"/>
                  </a:lnTo>
                  <a:lnTo>
                    <a:pt x="0" y="852487"/>
                  </a:lnTo>
                  <a:lnTo>
                    <a:pt x="2447925" y="852487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0243" y="2315409"/>
              <a:ext cx="450850" cy="275590"/>
            </a:xfrm>
            <a:custGeom>
              <a:avLst/>
              <a:gdLst/>
              <a:ahLst/>
              <a:cxnLst/>
              <a:rect l="l" t="t" r="r" b="b"/>
              <a:pathLst>
                <a:path w="450850" h="275589">
                  <a:moveTo>
                    <a:pt x="0" y="186413"/>
                  </a:moveTo>
                  <a:lnTo>
                    <a:pt x="26235" y="171228"/>
                  </a:lnTo>
                </a:path>
                <a:path w="450850" h="275589">
                  <a:moveTo>
                    <a:pt x="26778" y="171228"/>
                  </a:moveTo>
                  <a:lnTo>
                    <a:pt x="90269" y="274907"/>
                  </a:lnTo>
                </a:path>
                <a:path w="450850" h="275589">
                  <a:moveTo>
                    <a:pt x="90269" y="275430"/>
                  </a:moveTo>
                  <a:lnTo>
                    <a:pt x="160085" y="1040"/>
                  </a:lnTo>
                </a:path>
                <a:path w="450850" h="275589">
                  <a:moveTo>
                    <a:pt x="160085" y="0"/>
                  </a:moveTo>
                  <a:lnTo>
                    <a:pt x="4508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2374" y="2303900"/>
              <a:ext cx="453390" cy="281305"/>
            </a:xfrm>
            <a:custGeom>
              <a:avLst/>
              <a:gdLst/>
              <a:ahLst/>
              <a:cxnLst/>
              <a:rect l="l" t="t" r="r" b="b"/>
              <a:pathLst>
                <a:path w="453389" h="281305">
                  <a:moveTo>
                    <a:pt x="452956" y="0"/>
                  </a:moveTo>
                  <a:lnTo>
                    <a:pt x="157455" y="0"/>
                  </a:lnTo>
                  <a:lnTo>
                    <a:pt x="92899" y="253950"/>
                  </a:lnTo>
                  <a:lnTo>
                    <a:pt x="36212" y="169123"/>
                  </a:lnTo>
                  <a:lnTo>
                    <a:pt x="0" y="189020"/>
                  </a:lnTo>
                  <a:lnTo>
                    <a:pt x="4195" y="196351"/>
                  </a:lnTo>
                  <a:lnTo>
                    <a:pt x="22040" y="185355"/>
                  </a:lnTo>
                  <a:lnTo>
                    <a:pt x="86074" y="281180"/>
                  </a:lnTo>
                  <a:lnTo>
                    <a:pt x="99203" y="281180"/>
                  </a:lnTo>
                  <a:lnTo>
                    <a:pt x="166910" y="12549"/>
                  </a:lnTo>
                  <a:lnTo>
                    <a:pt x="452956" y="12549"/>
                  </a:lnTo>
                  <a:lnTo>
                    <a:pt x="452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1899" y="2270912"/>
              <a:ext cx="657860" cy="0"/>
            </a:xfrm>
            <a:custGeom>
              <a:avLst/>
              <a:gdLst/>
              <a:ahLst/>
              <a:cxnLst/>
              <a:rect l="l" t="t" r="r" b="b"/>
              <a:pathLst>
                <a:path w="657860">
                  <a:moveTo>
                    <a:pt x="0" y="0"/>
                  </a:moveTo>
                  <a:lnTo>
                    <a:pt x="657644" y="0"/>
                  </a:lnTo>
                </a:path>
              </a:pathLst>
            </a:custGeom>
            <a:ln w="13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9876" y="2074021"/>
              <a:ext cx="581660" cy="0"/>
            </a:xfrm>
            <a:custGeom>
              <a:avLst/>
              <a:gdLst/>
              <a:ahLst/>
              <a:cxnLst/>
              <a:rect l="l" t="t" r="r" b="b"/>
              <a:pathLst>
                <a:path w="581660">
                  <a:moveTo>
                    <a:pt x="0" y="0"/>
                  </a:moveTo>
                  <a:lnTo>
                    <a:pt x="89769" y="0"/>
                  </a:lnTo>
                </a:path>
                <a:path w="581660">
                  <a:moveTo>
                    <a:pt x="180039" y="0"/>
                  </a:moveTo>
                  <a:lnTo>
                    <a:pt x="581568" y="0"/>
                  </a:lnTo>
                </a:path>
              </a:pathLst>
            </a:custGeom>
            <a:ln w="6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0231" y="2062491"/>
            <a:ext cx="129539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50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6110" y="1840299"/>
            <a:ext cx="425450" cy="7880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560"/>
              </a:spcBef>
            </a:pPr>
            <a:r>
              <a:rPr sz="2050" spc="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2050" spc="5" dirty="0">
                <a:latin typeface="Times New Roman"/>
                <a:cs typeface="Times New Roman"/>
              </a:rPr>
              <a:t>2</a:t>
            </a:r>
            <a:r>
              <a:rPr sz="2050" spc="-65" dirty="0">
                <a:latin typeface="Times New Roman"/>
                <a:cs typeface="Times New Roman"/>
              </a:rPr>
              <a:t>π</a:t>
            </a:r>
            <a:r>
              <a:rPr sz="2150" i="1" spc="-55" dirty="0">
                <a:latin typeface="Symbol"/>
                <a:cs typeface="Symbol"/>
              </a:rPr>
              <a:t>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1301" y="1866069"/>
            <a:ext cx="77597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725" spc="30" baseline="4830" dirty="0">
                <a:latin typeface="Times New Roman"/>
                <a:cs typeface="Times New Roman"/>
              </a:rPr>
              <a:t>1</a:t>
            </a:r>
            <a:r>
              <a:rPr sz="1725" spc="-240" baseline="48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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725" baseline="4830" dirty="0">
                <a:latin typeface="Times New Roman"/>
                <a:cs typeface="Times New Roman"/>
              </a:rPr>
              <a:t>(</a:t>
            </a:r>
            <a:r>
              <a:rPr sz="1725" spc="179" baseline="4830" dirty="0">
                <a:latin typeface="Times New Roman"/>
                <a:cs typeface="Times New Roman"/>
              </a:rPr>
              <a:t>X</a:t>
            </a:r>
            <a:r>
              <a:rPr sz="1725" spc="75" baseline="4830" dirty="0">
                <a:latin typeface="Symbol"/>
                <a:cs typeface="Symbol"/>
              </a:rPr>
              <a:t></a:t>
            </a:r>
            <a:r>
              <a:rPr sz="1725" spc="15" baseline="4830" dirty="0">
                <a:latin typeface="Times New Roman"/>
                <a:cs typeface="Times New Roman"/>
              </a:rPr>
              <a:t>μ)</a:t>
            </a:r>
            <a:r>
              <a:rPr sz="1725" spc="-112" baseline="4830" dirty="0">
                <a:latin typeface="Times New Roman"/>
                <a:cs typeface="Times New Roman"/>
              </a:rPr>
              <a:t> </a:t>
            </a:r>
            <a:r>
              <a:rPr sz="1150" spc="40" dirty="0">
                <a:latin typeface="Symbol"/>
                <a:cs typeface="Symbol"/>
              </a:rPr>
              <a:t></a:t>
            </a:r>
            <a:r>
              <a:rPr sz="1275" spc="7" baseline="49019" dirty="0">
                <a:latin typeface="Times New Roman"/>
                <a:cs typeface="Times New Roman"/>
              </a:rPr>
              <a:t>2</a:t>
            </a:r>
            <a:endParaRPr sz="1275" baseline="4901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5933" y="1947760"/>
            <a:ext cx="9588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latin typeface="Symbol"/>
                <a:cs typeface="Symbol"/>
              </a:rPr>
              <a:t>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9079" y="1987034"/>
            <a:ext cx="574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02920" algn="l"/>
              </a:tabLst>
            </a:pPr>
            <a:r>
              <a:rPr sz="1150" spc="15" dirty="0">
                <a:latin typeface="Symbol"/>
                <a:cs typeface="Symbol"/>
              </a:rPr>
              <a:t></a:t>
            </a:r>
            <a:r>
              <a:rPr sz="1150" spc="15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Symbol"/>
                <a:cs typeface="Symbol"/>
              </a:rPr>
              <a:t>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4453" y="2057385"/>
            <a:ext cx="46482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150" spc="20" dirty="0">
                <a:latin typeface="Times New Roman"/>
                <a:cs typeface="Times New Roman"/>
              </a:rPr>
              <a:t>2</a:t>
            </a:r>
            <a:r>
              <a:rPr sz="1150" spc="-185" dirty="0">
                <a:latin typeface="Times New Roman"/>
                <a:cs typeface="Times New Roman"/>
              </a:rPr>
              <a:t> </a:t>
            </a:r>
            <a:r>
              <a:rPr sz="1725" spc="22" baseline="-7246" dirty="0">
                <a:latin typeface="Symbol"/>
                <a:cs typeface="Symbol"/>
              </a:rPr>
              <a:t></a:t>
            </a:r>
            <a:r>
              <a:rPr sz="1725" spc="22" baseline="-7246" dirty="0">
                <a:latin typeface="Times New Roman"/>
                <a:cs typeface="Times New Roman"/>
              </a:rPr>
              <a:t>	</a:t>
            </a:r>
            <a:r>
              <a:rPr sz="1250" i="1" spc="-40" dirty="0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2528" y="2081816"/>
            <a:ext cx="711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Symbol"/>
                <a:cs typeface="Symbol"/>
              </a:rPr>
              <a:t>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4415" y="2062491"/>
            <a:ext cx="66548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50" dirty="0">
                <a:latin typeface="Times New Roman"/>
                <a:cs typeface="Times New Roman"/>
              </a:rPr>
              <a:t>f(X)</a:t>
            </a:r>
            <a:r>
              <a:rPr sz="2050" spc="-12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9591" y="1097661"/>
            <a:ext cx="5948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formula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density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643" y="2722880"/>
            <a:ext cx="725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4094" y="2632049"/>
            <a:ext cx="5875020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e = the </a:t>
            </a:r>
            <a:r>
              <a:rPr sz="2000" spc="-5" dirty="0">
                <a:latin typeface="Calibri"/>
                <a:cs typeface="Calibri"/>
              </a:rPr>
              <a:t>mathematical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15" dirty="0">
                <a:latin typeface="Calibri"/>
                <a:cs typeface="Calibri"/>
              </a:rPr>
              <a:t>approximated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2.71828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π = the </a:t>
            </a:r>
            <a:r>
              <a:rPr sz="2000" spc="-5" dirty="0">
                <a:latin typeface="Calibri"/>
                <a:cs typeface="Calibri"/>
              </a:rPr>
              <a:t>mathematical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15" dirty="0">
                <a:latin typeface="Calibri"/>
                <a:cs typeface="Calibri"/>
              </a:rPr>
              <a:t>approximated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3.14159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the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Calibri"/>
                <a:cs typeface="Calibri"/>
              </a:rPr>
              <a:t>σ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240665" algn="ctr">
              <a:lnSpc>
                <a:spcPct val="100000"/>
              </a:lnSpc>
              <a:spcBef>
                <a:spcPts val="580"/>
              </a:spcBef>
            </a:pPr>
            <a:r>
              <a:rPr sz="1050" dirty="0">
                <a:latin typeface="Arial"/>
                <a:cs typeface="Arial"/>
              </a:rPr>
              <a:t>Chap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6-3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50" y="385648"/>
            <a:ext cx="721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Finding</a:t>
            </a:r>
            <a:r>
              <a:rPr sz="2800" spc="-10" dirty="0"/>
              <a:t> </a:t>
            </a:r>
            <a:r>
              <a:rPr sz="2800" spc="-5" dirty="0"/>
              <a:t>Normal</a:t>
            </a:r>
            <a:r>
              <a:rPr sz="2800" spc="25" dirty="0"/>
              <a:t> </a:t>
            </a:r>
            <a:r>
              <a:rPr sz="2800" spc="-10" dirty="0"/>
              <a:t>Probability:</a:t>
            </a:r>
            <a:r>
              <a:rPr sz="2800" spc="25" dirty="0"/>
              <a:t> </a:t>
            </a:r>
            <a:r>
              <a:rPr sz="2800" spc="-10" dirty="0"/>
              <a:t>Between</a:t>
            </a:r>
            <a:r>
              <a:rPr sz="2800" spc="15" dirty="0"/>
              <a:t> </a:t>
            </a:r>
            <a:r>
              <a:rPr sz="2800" spc="-40" dirty="0"/>
              <a:t>Two</a:t>
            </a:r>
            <a:r>
              <a:rPr sz="2800" spc="5" dirty="0"/>
              <a:t> </a:t>
            </a:r>
            <a:r>
              <a:rPr sz="2800" spc="-30" dirty="0"/>
              <a:t>Values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697101" y="2728912"/>
            <a:ext cx="2174875" cy="760730"/>
            <a:chOff x="1697101" y="2728912"/>
            <a:chExt cx="2174875" cy="760730"/>
          </a:xfrm>
        </p:grpSpPr>
        <p:sp>
          <p:nvSpPr>
            <p:cNvPr id="4" name="object 4"/>
            <p:cNvSpPr/>
            <p:nvPr/>
          </p:nvSpPr>
          <p:spPr>
            <a:xfrm>
              <a:off x="1697101" y="2728912"/>
              <a:ext cx="2174875" cy="760730"/>
            </a:xfrm>
            <a:custGeom>
              <a:avLst/>
              <a:gdLst/>
              <a:ahLst/>
              <a:cxnLst/>
              <a:rect l="l" t="t" r="r" b="b"/>
              <a:pathLst>
                <a:path w="2174875" h="760729">
                  <a:moveTo>
                    <a:pt x="2174875" y="0"/>
                  </a:moveTo>
                  <a:lnTo>
                    <a:pt x="0" y="0"/>
                  </a:lnTo>
                  <a:lnTo>
                    <a:pt x="0" y="760412"/>
                  </a:lnTo>
                  <a:lnTo>
                    <a:pt x="2174875" y="760412"/>
                  </a:lnTo>
                  <a:lnTo>
                    <a:pt x="217487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7234" y="3119676"/>
              <a:ext cx="1300480" cy="0"/>
            </a:xfrm>
            <a:custGeom>
              <a:avLst/>
              <a:gdLst/>
              <a:ahLst/>
              <a:cxnLst/>
              <a:rect l="l" t="t" r="r" b="b"/>
              <a:pathLst>
                <a:path w="1300479">
                  <a:moveTo>
                    <a:pt x="0" y="0"/>
                  </a:moveTo>
                  <a:lnTo>
                    <a:pt x="569566" y="0"/>
                  </a:lnTo>
                </a:path>
                <a:path w="1300479">
                  <a:moveTo>
                    <a:pt x="837027" y="0"/>
                  </a:moveTo>
                  <a:lnTo>
                    <a:pt x="1300211" y="0"/>
                  </a:lnTo>
                </a:path>
              </a:pathLst>
            </a:custGeom>
            <a:ln w="135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656012"/>
            <a:ext cx="2630805" cy="779780"/>
            <a:chOff x="1701800" y="3656012"/>
            <a:chExt cx="2630805" cy="779780"/>
          </a:xfrm>
        </p:grpSpPr>
        <p:sp>
          <p:nvSpPr>
            <p:cNvPr id="7" name="object 7"/>
            <p:cNvSpPr/>
            <p:nvPr/>
          </p:nvSpPr>
          <p:spPr>
            <a:xfrm>
              <a:off x="1701800" y="3656012"/>
              <a:ext cx="2630805" cy="779780"/>
            </a:xfrm>
            <a:custGeom>
              <a:avLst/>
              <a:gdLst/>
              <a:ahLst/>
              <a:cxnLst/>
              <a:rect l="l" t="t" r="r" b="b"/>
              <a:pathLst>
                <a:path w="2630804" h="779779">
                  <a:moveTo>
                    <a:pt x="2630551" y="0"/>
                  </a:moveTo>
                  <a:lnTo>
                    <a:pt x="0" y="0"/>
                  </a:lnTo>
                  <a:lnTo>
                    <a:pt x="0" y="779462"/>
                  </a:lnTo>
                  <a:lnTo>
                    <a:pt x="2630551" y="779462"/>
                  </a:lnTo>
                  <a:lnTo>
                    <a:pt x="263055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4001" y="4056567"/>
              <a:ext cx="1464945" cy="0"/>
            </a:xfrm>
            <a:custGeom>
              <a:avLst/>
              <a:gdLst/>
              <a:ahLst/>
              <a:cxnLst/>
              <a:rect l="l" t="t" r="r" b="b"/>
              <a:pathLst>
                <a:path w="1464945">
                  <a:moveTo>
                    <a:pt x="0" y="0"/>
                  </a:moveTo>
                  <a:lnTo>
                    <a:pt x="558787" y="0"/>
                  </a:lnTo>
                </a:path>
                <a:path w="1464945">
                  <a:moveTo>
                    <a:pt x="820646" y="0"/>
                  </a:moveTo>
                  <a:lnTo>
                    <a:pt x="1464428" y="0"/>
                  </a:lnTo>
                </a:path>
              </a:pathLst>
            </a:custGeom>
            <a:ln w="13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5251" y="2640022"/>
            <a:ext cx="2683510" cy="1798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705" marR="518795" indent="-624840">
              <a:lnSpc>
                <a:spcPct val="118000"/>
              </a:lnSpc>
              <a:spcBef>
                <a:spcPts val="95"/>
              </a:spcBef>
              <a:tabLst>
                <a:tab pos="1478915" algn="l"/>
              </a:tabLst>
            </a:pPr>
            <a:r>
              <a:rPr sz="3450" spc="-300" baseline="-35024" dirty="0">
                <a:latin typeface="Times New Roman"/>
                <a:cs typeface="Times New Roman"/>
              </a:rPr>
              <a:t>Z</a:t>
            </a:r>
            <a:r>
              <a:rPr sz="3450" spc="-217" baseline="-35024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60" baseline="-35024" dirty="0">
                <a:latin typeface="Times New Roman"/>
                <a:cs typeface="Times New Roman"/>
              </a:rPr>
              <a:t> </a:t>
            </a:r>
            <a:r>
              <a:rPr sz="2300" spc="-235" dirty="0">
                <a:latin typeface="Times New Roman"/>
                <a:cs typeface="Times New Roman"/>
              </a:rPr>
              <a:t>X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Times New Roman"/>
                <a:cs typeface="Times New Roman"/>
              </a:rPr>
              <a:t>μ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82" baseline="-35024" dirty="0">
                <a:latin typeface="Times New Roman"/>
                <a:cs typeface="Times New Roman"/>
              </a:rPr>
              <a:t> </a:t>
            </a:r>
            <a:r>
              <a:rPr sz="2300" spc="-165" dirty="0">
                <a:latin typeface="Times New Roman"/>
                <a:cs typeface="Times New Roman"/>
              </a:rPr>
              <a:t>8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300" spc="-165" dirty="0">
                <a:latin typeface="Times New Roman"/>
                <a:cs typeface="Times New Roman"/>
              </a:rPr>
              <a:t>8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217" baseline="-35024" dirty="0">
                <a:latin typeface="Times New Roman"/>
                <a:cs typeface="Times New Roman"/>
              </a:rPr>
              <a:t> </a:t>
            </a:r>
            <a:r>
              <a:rPr sz="3450" spc="-165" baseline="-35024" dirty="0">
                <a:latin typeface="Times New Roman"/>
                <a:cs typeface="Times New Roman"/>
              </a:rPr>
              <a:t>0  </a:t>
            </a:r>
            <a:r>
              <a:rPr sz="2300" spc="-175" dirty="0">
                <a:latin typeface="Times New Roman"/>
                <a:cs typeface="Times New Roman"/>
              </a:rPr>
              <a:t>σ	</a:t>
            </a:r>
            <a:r>
              <a:rPr sz="2300" spc="-165" dirty="0">
                <a:latin typeface="Times New Roman"/>
                <a:cs typeface="Times New Roman"/>
              </a:rPr>
              <a:t>5</a:t>
            </a:r>
            <a:endParaRPr sz="2300">
              <a:latin typeface="Times New Roman"/>
              <a:cs typeface="Times New Roman"/>
            </a:endParaRPr>
          </a:p>
          <a:p>
            <a:pPr marL="680085" marR="55880" indent="-613410">
              <a:lnSpc>
                <a:spcPct val="118400"/>
              </a:lnSpc>
              <a:spcBef>
                <a:spcPts val="770"/>
              </a:spcBef>
              <a:tabLst>
                <a:tab pos="1551305" algn="l"/>
              </a:tabLst>
            </a:pPr>
            <a:r>
              <a:rPr sz="3525" spc="-375" baseline="-35460" dirty="0">
                <a:latin typeface="Times New Roman"/>
                <a:cs typeface="Times New Roman"/>
              </a:rPr>
              <a:t>Z</a:t>
            </a:r>
            <a:r>
              <a:rPr sz="3525" spc="-254" baseline="-35460" dirty="0">
                <a:latin typeface="Times New Roman"/>
                <a:cs typeface="Times New Roman"/>
              </a:rPr>
              <a:t> </a:t>
            </a:r>
            <a:r>
              <a:rPr sz="3525" spc="-337" baseline="-35460" dirty="0">
                <a:latin typeface="Symbol"/>
                <a:cs typeface="Symbol"/>
              </a:rPr>
              <a:t></a:t>
            </a:r>
            <a:r>
              <a:rPr sz="3525" spc="15" baseline="-35460" dirty="0">
                <a:latin typeface="Times New Roman"/>
                <a:cs typeface="Times New Roman"/>
              </a:rPr>
              <a:t> </a:t>
            </a:r>
            <a:r>
              <a:rPr sz="2350" spc="-295" dirty="0">
                <a:latin typeface="Times New Roman"/>
                <a:cs typeface="Times New Roman"/>
              </a:rPr>
              <a:t>X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2350" spc="-225" dirty="0">
                <a:latin typeface="Symbol"/>
                <a:cs typeface="Symbol"/>
              </a:rPr>
              <a:t></a:t>
            </a:r>
            <a:r>
              <a:rPr sz="2350" spc="-320" dirty="0">
                <a:latin typeface="Times New Roman"/>
                <a:cs typeface="Times New Roman"/>
              </a:rPr>
              <a:t> </a:t>
            </a:r>
            <a:r>
              <a:rPr sz="2350" spc="-220" dirty="0">
                <a:latin typeface="Times New Roman"/>
                <a:cs typeface="Times New Roman"/>
              </a:rPr>
              <a:t>μ</a:t>
            </a:r>
            <a:r>
              <a:rPr sz="2350" spc="65" dirty="0">
                <a:latin typeface="Times New Roman"/>
                <a:cs typeface="Times New Roman"/>
              </a:rPr>
              <a:t> </a:t>
            </a:r>
            <a:r>
              <a:rPr sz="3525" spc="-337" baseline="-35460" dirty="0">
                <a:latin typeface="Symbol"/>
                <a:cs typeface="Symbol"/>
              </a:rPr>
              <a:t></a:t>
            </a:r>
            <a:r>
              <a:rPr sz="3525" spc="-120" baseline="-35460" dirty="0">
                <a:latin typeface="Times New Roman"/>
                <a:cs typeface="Times New Roman"/>
              </a:rPr>
              <a:t> </a:t>
            </a:r>
            <a:r>
              <a:rPr sz="2350" spc="-170" dirty="0">
                <a:latin typeface="Times New Roman"/>
                <a:cs typeface="Times New Roman"/>
              </a:rPr>
              <a:t>8.6</a:t>
            </a:r>
            <a:r>
              <a:rPr sz="2350" spc="-290" dirty="0">
                <a:latin typeface="Times New Roman"/>
                <a:cs typeface="Times New Roman"/>
              </a:rPr>
              <a:t> </a:t>
            </a:r>
            <a:r>
              <a:rPr sz="2350" spc="-225" dirty="0">
                <a:latin typeface="Symbol"/>
                <a:cs typeface="Symbol"/>
              </a:rPr>
              <a:t>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-204" dirty="0">
                <a:latin typeface="Times New Roman"/>
                <a:cs typeface="Times New Roman"/>
              </a:rPr>
              <a:t>8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3525" spc="-337" baseline="-35460" dirty="0">
                <a:latin typeface="Symbol"/>
                <a:cs typeface="Symbol"/>
              </a:rPr>
              <a:t></a:t>
            </a:r>
            <a:r>
              <a:rPr sz="3525" spc="-254" baseline="-35460" dirty="0">
                <a:latin typeface="Times New Roman"/>
                <a:cs typeface="Times New Roman"/>
              </a:rPr>
              <a:t> </a:t>
            </a:r>
            <a:r>
              <a:rPr sz="3525" spc="-232" baseline="-35460" dirty="0">
                <a:latin typeface="Times New Roman"/>
                <a:cs typeface="Times New Roman"/>
              </a:rPr>
              <a:t>0.12  </a:t>
            </a:r>
            <a:r>
              <a:rPr sz="2350" spc="-220" dirty="0">
                <a:latin typeface="Times New Roman"/>
                <a:cs typeface="Times New Roman"/>
              </a:rPr>
              <a:t>σ	</a:t>
            </a:r>
            <a:r>
              <a:rPr sz="2350" spc="-204" dirty="0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820" y="1374470"/>
            <a:ext cx="7202805" cy="1180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5"/>
              </a:spcBef>
              <a:buSzPct val="85000"/>
              <a:buChar char="•"/>
              <a:tabLst>
                <a:tab pos="583565" algn="l"/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dirty="0">
                <a:latin typeface="Calibri"/>
                <a:cs typeface="Calibri"/>
              </a:rPr>
              <a:t>with mean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8.0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 5.0.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P(8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8.6)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86741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Z-values: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60900" y="2148713"/>
            <a:ext cx="2517775" cy="1298575"/>
            <a:chOff x="4660900" y="2148713"/>
            <a:chExt cx="2517775" cy="1298575"/>
          </a:xfrm>
        </p:grpSpPr>
        <p:sp>
          <p:nvSpPr>
            <p:cNvPr id="12" name="object 12"/>
            <p:cNvSpPr/>
            <p:nvPr/>
          </p:nvSpPr>
          <p:spPr>
            <a:xfrm>
              <a:off x="5920994" y="2171700"/>
              <a:ext cx="233679" cy="1240790"/>
            </a:xfrm>
            <a:custGeom>
              <a:avLst/>
              <a:gdLst/>
              <a:ahLst/>
              <a:cxnLst/>
              <a:rect l="l" t="t" r="r" b="b"/>
              <a:pathLst>
                <a:path w="233679" h="1240789">
                  <a:moveTo>
                    <a:pt x="0" y="0"/>
                  </a:moveTo>
                  <a:lnTo>
                    <a:pt x="2412" y="1238250"/>
                  </a:lnTo>
                  <a:lnTo>
                    <a:pt x="233298" y="1240663"/>
                  </a:lnTo>
                  <a:lnTo>
                    <a:pt x="233298" y="188087"/>
                  </a:lnTo>
                  <a:lnTo>
                    <a:pt x="207136" y="161925"/>
                  </a:lnTo>
                  <a:lnTo>
                    <a:pt x="164337" y="101218"/>
                  </a:lnTo>
                  <a:lnTo>
                    <a:pt x="121411" y="60706"/>
                  </a:lnTo>
                  <a:lnTo>
                    <a:pt x="78612" y="21462"/>
                  </a:lnTo>
                  <a:lnTo>
                    <a:pt x="35686" y="2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16167" y="2174113"/>
              <a:ext cx="5080" cy="1233805"/>
            </a:xfrm>
            <a:custGeom>
              <a:avLst/>
              <a:gdLst/>
              <a:ahLst/>
              <a:cxnLst/>
              <a:rect l="l" t="t" r="r" b="b"/>
              <a:pathLst>
                <a:path w="5079" h="1233804">
                  <a:moveTo>
                    <a:pt x="0" y="0"/>
                  </a:moveTo>
                  <a:lnTo>
                    <a:pt x="4826" y="12334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6300" y="2174113"/>
              <a:ext cx="2466975" cy="1247775"/>
            </a:xfrm>
            <a:custGeom>
              <a:avLst/>
              <a:gdLst/>
              <a:ahLst/>
              <a:cxnLst/>
              <a:rect l="l" t="t" r="r" b="b"/>
              <a:pathLst>
                <a:path w="2466975" h="1247775">
                  <a:moveTo>
                    <a:pt x="2465831" y="1178687"/>
                  </a:moveTo>
                  <a:lnTo>
                    <a:pt x="2337180" y="1166749"/>
                  </a:lnTo>
                  <a:lnTo>
                    <a:pt x="2271776" y="1151255"/>
                  </a:lnTo>
                  <a:lnTo>
                    <a:pt x="2208656" y="1133475"/>
                  </a:lnTo>
                  <a:lnTo>
                    <a:pt x="2143125" y="1106043"/>
                  </a:lnTo>
                  <a:lnTo>
                    <a:pt x="2077593" y="1067943"/>
                  </a:lnTo>
                  <a:lnTo>
                    <a:pt x="2015744" y="1020318"/>
                  </a:lnTo>
                  <a:lnTo>
                    <a:pt x="1884806" y="884555"/>
                  </a:lnTo>
                  <a:lnTo>
                    <a:pt x="1756155" y="691769"/>
                  </a:lnTo>
                  <a:lnTo>
                    <a:pt x="1627632" y="459613"/>
                  </a:lnTo>
                  <a:lnTo>
                    <a:pt x="1562100" y="341630"/>
                  </a:lnTo>
                  <a:lnTo>
                    <a:pt x="1496567" y="233299"/>
                  </a:lnTo>
                  <a:lnTo>
                    <a:pt x="1434719" y="138049"/>
                  </a:lnTo>
                  <a:lnTo>
                    <a:pt x="1369187" y="63118"/>
                  </a:lnTo>
                  <a:lnTo>
                    <a:pt x="1303782" y="15493"/>
                  </a:lnTo>
                  <a:lnTo>
                    <a:pt x="1240663" y="0"/>
                  </a:lnTo>
                </a:path>
                <a:path w="2466975" h="1247775">
                  <a:moveTo>
                    <a:pt x="13080" y="1178687"/>
                  </a:moveTo>
                  <a:lnTo>
                    <a:pt x="141732" y="1166749"/>
                  </a:lnTo>
                  <a:lnTo>
                    <a:pt x="207137" y="1151255"/>
                  </a:lnTo>
                  <a:lnTo>
                    <a:pt x="272669" y="1133475"/>
                  </a:lnTo>
                  <a:lnTo>
                    <a:pt x="335788" y="1106043"/>
                  </a:lnTo>
                  <a:lnTo>
                    <a:pt x="401192" y="1067943"/>
                  </a:lnTo>
                  <a:lnTo>
                    <a:pt x="466725" y="1020318"/>
                  </a:lnTo>
                  <a:lnTo>
                    <a:pt x="594105" y="884555"/>
                  </a:lnTo>
                  <a:lnTo>
                    <a:pt x="722757" y="691769"/>
                  </a:lnTo>
                  <a:lnTo>
                    <a:pt x="853694" y="459613"/>
                  </a:lnTo>
                  <a:lnTo>
                    <a:pt x="916813" y="341630"/>
                  </a:lnTo>
                  <a:lnTo>
                    <a:pt x="982217" y="233299"/>
                  </a:lnTo>
                  <a:lnTo>
                    <a:pt x="1046607" y="138049"/>
                  </a:lnTo>
                  <a:lnTo>
                    <a:pt x="1109599" y="63118"/>
                  </a:lnTo>
                  <a:lnTo>
                    <a:pt x="1175130" y="15493"/>
                  </a:lnTo>
                  <a:lnTo>
                    <a:pt x="1240663" y="0"/>
                  </a:lnTo>
                </a:path>
                <a:path w="2466975" h="1247775">
                  <a:moveTo>
                    <a:pt x="0" y="1247775"/>
                  </a:moveTo>
                  <a:lnTo>
                    <a:pt x="14224" y="1241806"/>
                  </a:lnTo>
                  <a:lnTo>
                    <a:pt x="2466975" y="124180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8713" y="2201418"/>
              <a:ext cx="1270" cy="113664"/>
            </a:xfrm>
            <a:custGeom>
              <a:avLst/>
              <a:gdLst/>
              <a:ahLst/>
              <a:cxnLst/>
              <a:rect l="l" t="t" r="r" b="b"/>
              <a:pathLst>
                <a:path w="1270" h="113664">
                  <a:moveTo>
                    <a:pt x="0" y="0"/>
                  </a:moveTo>
                  <a:lnTo>
                    <a:pt x="1142" y="0"/>
                  </a:lnTo>
                </a:path>
                <a:path w="1270" h="113664">
                  <a:moveTo>
                    <a:pt x="0" y="113156"/>
                  </a:moveTo>
                  <a:lnTo>
                    <a:pt x="1142" y="113156"/>
                  </a:lnTo>
                </a:path>
              </a:pathLst>
            </a:custGeom>
            <a:ln w="25400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13218" y="3367656"/>
            <a:ext cx="150495" cy="5975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50" b="1" spc="5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50" b="1" dirty="0">
                <a:solidFill>
                  <a:srgbClr val="353B5F"/>
                </a:solidFill>
                <a:latin typeface="Times New Roman"/>
                <a:cs typeface="Times New Roman"/>
              </a:rPr>
              <a:t>Z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1728" y="3367656"/>
            <a:ext cx="1367155" cy="13157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730"/>
              </a:spcBef>
              <a:tabLst>
                <a:tab pos="630555" algn="l"/>
              </a:tabLst>
            </a:pPr>
            <a:r>
              <a:rPr sz="1350" b="1" dirty="0">
                <a:latin typeface="Times New Roman"/>
                <a:cs typeface="Times New Roman"/>
              </a:rPr>
              <a:t>8	8.6</a:t>
            </a:r>
            <a:endParaRPr sz="1350">
              <a:latin typeface="Times New Roman"/>
              <a:cs typeface="Times New Roman"/>
            </a:endParaRPr>
          </a:p>
          <a:p>
            <a:pPr marL="387985">
              <a:lnSpc>
                <a:spcPct val="100000"/>
              </a:lnSpc>
              <a:spcBef>
                <a:spcPts val="630"/>
              </a:spcBef>
            </a:pPr>
            <a:r>
              <a:rPr sz="1350" b="1" dirty="0">
                <a:solidFill>
                  <a:srgbClr val="353B5F"/>
                </a:solidFill>
                <a:latin typeface="Times New Roman"/>
                <a:cs typeface="Times New Roman"/>
              </a:rPr>
              <a:t>0</a:t>
            </a:r>
            <a:r>
              <a:rPr sz="1350" b="1" spc="60" dirty="0">
                <a:solidFill>
                  <a:srgbClr val="353B5F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353B5F"/>
                </a:solidFill>
                <a:latin typeface="Times New Roman"/>
                <a:cs typeface="Times New Roman"/>
              </a:rPr>
              <a:t>0.12</a:t>
            </a:r>
            <a:endParaRPr sz="1350">
              <a:latin typeface="Times New Roman"/>
              <a:cs typeface="Times New Roman"/>
            </a:endParaRPr>
          </a:p>
          <a:p>
            <a:pPr marL="55880" algn="ctr">
              <a:lnSpc>
                <a:spcPct val="100000"/>
              </a:lnSpc>
              <a:spcBef>
                <a:spcPts val="1150"/>
              </a:spcBef>
            </a:pPr>
            <a:r>
              <a:rPr sz="1500" dirty="0">
                <a:latin typeface="Times New Roman"/>
                <a:cs typeface="Times New Roman"/>
              </a:rPr>
              <a:t>P(8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X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8.6)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P(0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Z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0.12)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955" marR="5080" indent="-4025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Finding Normal Probability </a:t>
            </a:r>
            <a:r>
              <a:rPr spc="-555" dirty="0"/>
              <a:t> </a:t>
            </a:r>
            <a:r>
              <a:rPr spc="-10" dirty="0"/>
              <a:t>Between </a:t>
            </a:r>
            <a:r>
              <a:rPr spc="-35" dirty="0"/>
              <a:t>Two</a:t>
            </a:r>
            <a:r>
              <a:rPr dirty="0"/>
              <a:t> </a:t>
            </a:r>
            <a:r>
              <a:rPr spc="-25" dirty="0"/>
              <a:t>Values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00212" y="2443162"/>
          <a:ext cx="2458719" cy="211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.00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.01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.02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.5000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.5040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.5080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.5398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.5438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b="1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5478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.5793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.5832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.5871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.6179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.6217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.6255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0660" y="1661617"/>
            <a:ext cx="3711575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Standardized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Table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(Portion)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18050" y="2908426"/>
            <a:ext cx="2517775" cy="1371600"/>
            <a:chOff x="4718050" y="2908426"/>
            <a:chExt cx="2517775" cy="1371600"/>
          </a:xfrm>
        </p:grpSpPr>
        <p:sp>
          <p:nvSpPr>
            <p:cNvPr id="6" name="object 6"/>
            <p:cNvSpPr/>
            <p:nvPr/>
          </p:nvSpPr>
          <p:spPr>
            <a:xfrm>
              <a:off x="5946298" y="3020567"/>
              <a:ext cx="245110" cy="1184910"/>
            </a:xfrm>
            <a:custGeom>
              <a:avLst/>
              <a:gdLst/>
              <a:ahLst/>
              <a:cxnLst/>
              <a:rect l="l" t="t" r="r" b="b"/>
              <a:pathLst>
                <a:path w="245110" h="1184910">
                  <a:moveTo>
                    <a:pt x="25876" y="0"/>
                  </a:moveTo>
                  <a:lnTo>
                    <a:pt x="2901" y="32694"/>
                  </a:lnTo>
                  <a:lnTo>
                    <a:pt x="0" y="75628"/>
                  </a:lnTo>
                  <a:lnTo>
                    <a:pt x="6480" y="121229"/>
                  </a:lnTo>
                  <a:lnTo>
                    <a:pt x="11652" y="161925"/>
                  </a:lnTo>
                  <a:lnTo>
                    <a:pt x="9946" y="210622"/>
                  </a:lnTo>
                  <a:lnTo>
                    <a:pt x="10197" y="257467"/>
                  </a:lnTo>
                  <a:lnTo>
                    <a:pt x="11771" y="303775"/>
                  </a:lnTo>
                  <a:lnTo>
                    <a:pt x="16351" y="400050"/>
                  </a:lnTo>
                  <a:lnTo>
                    <a:pt x="15024" y="463548"/>
                  </a:lnTo>
                  <a:lnTo>
                    <a:pt x="15123" y="515825"/>
                  </a:lnTo>
                  <a:lnTo>
                    <a:pt x="16369" y="563974"/>
                  </a:lnTo>
                  <a:lnTo>
                    <a:pt x="21177" y="676275"/>
                  </a:lnTo>
                  <a:lnTo>
                    <a:pt x="18611" y="774303"/>
                  </a:lnTo>
                  <a:lnTo>
                    <a:pt x="9330" y="1068871"/>
                  </a:lnTo>
                  <a:lnTo>
                    <a:pt x="6826" y="1166863"/>
                  </a:lnTo>
                  <a:lnTo>
                    <a:pt x="55264" y="1172982"/>
                  </a:lnTo>
                  <a:lnTo>
                    <a:pt x="106965" y="1183679"/>
                  </a:lnTo>
                  <a:lnTo>
                    <a:pt x="152665" y="1184778"/>
                  </a:lnTo>
                  <a:lnTo>
                    <a:pt x="202714" y="1115378"/>
                  </a:lnTo>
                  <a:lnTo>
                    <a:pt x="216340" y="1066743"/>
                  </a:lnTo>
                  <a:lnTo>
                    <a:pt x="225125" y="1016579"/>
                  </a:lnTo>
                  <a:lnTo>
                    <a:pt x="230212" y="965267"/>
                  </a:lnTo>
                  <a:lnTo>
                    <a:pt x="232747" y="913188"/>
                  </a:lnTo>
                  <a:lnTo>
                    <a:pt x="233874" y="860726"/>
                  </a:lnTo>
                  <a:lnTo>
                    <a:pt x="234737" y="808260"/>
                  </a:lnTo>
                  <a:lnTo>
                    <a:pt x="236481" y="756174"/>
                  </a:lnTo>
                  <a:lnTo>
                    <a:pt x="240252" y="704850"/>
                  </a:lnTo>
                  <a:lnTo>
                    <a:pt x="239170" y="703111"/>
                  </a:lnTo>
                  <a:lnTo>
                    <a:pt x="235315" y="716660"/>
                  </a:lnTo>
                  <a:lnTo>
                    <a:pt x="230340" y="736211"/>
                  </a:lnTo>
                  <a:lnTo>
                    <a:pt x="225901" y="752475"/>
                  </a:lnTo>
                  <a:lnTo>
                    <a:pt x="225521" y="645756"/>
                  </a:lnTo>
                  <a:lnTo>
                    <a:pt x="225788" y="631177"/>
                  </a:lnTo>
                  <a:lnTo>
                    <a:pt x="226604" y="615431"/>
                  </a:lnTo>
                  <a:lnTo>
                    <a:pt x="230727" y="552450"/>
                  </a:lnTo>
                  <a:lnTo>
                    <a:pt x="235013" y="541734"/>
                  </a:lnTo>
                  <a:lnTo>
                    <a:pt x="238228" y="532358"/>
                  </a:lnTo>
                  <a:lnTo>
                    <a:pt x="240252" y="523875"/>
                  </a:lnTo>
                  <a:lnTo>
                    <a:pt x="242325" y="503572"/>
                  </a:lnTo>
                  <a:lnTo>
                    <a:pt x="243506" y="483473"/>
                  </a:lnTo>
                  <a:lnTo>
                    <a:pt x="244951" y="442975"/>
                  </a:lnTo>
                  <a:lnTo>
                    <a:pt x="239031" y="395654"/>
                  </a:lnTo>
                  <a:lnTo>
                    <a:pt x="235124" y="351774"/>
                  </a:lnTo>
                  <a:lnTo>
                    <a:pt x="232574" y="305869"/>
                  </a:lnTo>
                  <a:lnTo>
                    <a:pt x="230727" y="252475"/>
                  </a:lnTo>
                  <a:lnTo>
                    <a:pt x="235489" y="216900"/>
                  </a:lnTo>
                  <a:lnTo>
                    <a:pt x="238763" y="185664"/>
                  </a:lnTo>
                  <a:lnTo>
                    <a:pt x="240252" y="157225"/>
                  </a:lnTo>
                  <a:lnTo>
                    <a:pt x="238509" y="149600"/>
                  </a:lnTo>
                  <a:lnTo>
                    <a:pt x="234410" y="142509"/>
                  </a:lnTo>
                  <a:lnTo>
                    <a:pt x="229643" y="135634"/>
                  </a:lnTo>
                  <a:lnTo>
                    <a:pt x="225901" y="128650"/>
                  </a:lnTo>
                  <a:lnTo>
                    <a:pt x="213659" y="115185"/>
                  </a:lnTo>
                  <a:lnTo>
                    <a:pt x="203120" y="101409"/>
                  </a:lnTo>
                  <a:lnTo>
                    <a:pt x="193272" y="86967"/>
                  </a:lnTo>
                  <a:lnTo>
                    <a:pt x="183102" y="71500"/>
                  </a:lnTo>
                  <a:lnTo>
                    <a:pt x="178276" y="67944"/>
                  </a:lnTo>
                  <a:lnTo>
                    <a:pt x="172307" y="65531"/>
                  </a:lnTo>
                  <a:lnTo>
                    <a:pt x="165195" y="58419"/>
                  </a:lnTo>
                  <a:lnTo>
                    <a:pt x="164052" y="51307"/>
                  </a:lnTo>
                  <a:lnTo>
                    <a:pt x="159226" y="47625"/>
                  </a:lnTo>
                  <a:lnTo>
                    <a:pt x="145317" y="39308"/>
                  </a:lnTo>
                  <a:lnTo>
                    <a:pt x="145113" y="43481"/>
                  </a:lnTo>
                  <a:lnTo>
                    <a:pt x="146028" y="44963"/>
                  </a:lnTo>
                  <a:lnTo>
                    <a:pt x="135477" y="28575"/>
                  </a:lnTo>
                  <a:lnTo>
                    <a:pt x="110797" y="10912"/>
                  </a:lnTo>
                  <a:lnTo>
                    <a:pt x="98059" y="4048"/>
                  </a:lnTo>
                  <a:lnTo>
                    <a:pt x="76630" y="2303"/>
                  </a:lnTo>
                  <a:lnTo>
                    <a:pt x="2587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6298" y="3020567"/>
              <a:ext cx="245110" cy="1184910"/>
            </a:xfrm>
            <a:custGeom>
              <a:avLst/>
              <a:gdLst/>
              <a:ahLst/>
              <a:cxnLst/>
              <a:rect l="l" t="t" r="r" b="b"/>
              <a:pathLst>
                <a:path w="245110" h="1184910">
                  <a:moveTo>
                    <a:pt x="6826" y="1166863"/>
                  </a:moveTo>
                  <a:lnTo>
                    <a:pt x="7992" y="1117895"/>
                  </a:lnTo>
                  <a:lnTo>
                    <a:pt x="9330" y="1068871"/>
                  </a:lnTo>
                  <a:lnTo>
                    <a:pt x="10798" y="1019804"/>
                  </a:lnTo>
                  <a:lnTo>
                    <a:pt x="12353" y="970709"/>
                  </a:lnTo>
                  <a:lnTo>
                    <a:pt x="13954" y="921597"/>
                  </a:lnTo>
                  <a:lnTo>
                    <a:pt x="15558" y="872484"/>
                  </a:lnTo>
                  <a:lnTo>
                    <a:pt x="17125" y="823381"/>
                  </a:lnTo>
                  <a:lnTo>
                    <a:pt x="18611" y="774303"/>
                  </a:lnTo>
                  <a:lnTo>
                    <a:pt x="19976" y="725263"/>
                  </a:lnTo>
                  <a:lnTo>
                    <a:pt x="21177" y="676275"/>
                  </a:lnTo>
                  <a:lnTo>
                    <a:pt x="18480" y="615092"/>
                  </a:lnTo>
                  <a:lnTo>
                    <a:pt x="16369" y="563974"/>
                  </a:lnTo>
                  <a:lnTo>
                    <a:pt x="15123" y="515825"/>
                  </a:lnTo>
                  <a:lnTo>
                    <a:pt x="15024" y="463548"/>
                  </a:lnTo>
                  <a:lnTo>
                    <a:pt x="16351" y="400050"/>
                  </a:lnTo>
                  <a:lnTo>
                    <a:pt x="14033" y="350864"/>
                  </a:lnTo>
                  <a:lnTo>
                    <a:pt x="11771" y="303775"/>
                  </a:lnTo>
                  <a:lnTo>
                    <a:pt x="10197" y="257467"/>
                  </a:lnTo>
                  <a:lnTo>
                    <a:pt x="9946" y="210622"/>
                  </a:lnTo>
                  <a:lnTo>
                    <a:pt x="11652" y="161925"/>
                  </a:lnTo>
                  <a:lnTo>
                    <a:pt x="6480" y="121229"/>
                  </a:lnTo>
                  <a:lnTo>
                    <a:pt x="0" y="75628"/>
                  </a:lnTo>
                  <a:lnTo>
                    <a:pt x="2901" y="32694"/>
                  </a:lnTo>
                  <a:lnTo>
                    <a:pt x="25876" y="0"/>
                  </a:lnTo>
                  <a:lnTo>
                    <a:pt x="76630" y="2303"/>
                  </a:lnTo>
                  <a:lnTo>
                    <a:pt x="135477" y="28575"/>
                  </a:lnTo>
                  <a:lnTo>
                    <a:pt x="146028" y="44963"/>
                  </a:lnTo>
                  <a:lnTo>
                    <a:pt x="145113" y="43481"/>
                  </a:lnTo>
                  <a:lnTo>
                    <a:pt x="145317" y="39308"/>
                  </a:lnTo>
                  <a:lnTo>
                    <a:pt x="159226" y="47625"/>
                  </a:lnTo>
                  <a:lnTo>
                    <a:pt x="164052" y="51307"/>
                  </a:lnTo>
                  <a:lnTo>
                    <a:pt x="165195" y="58419"/>
                  </a:lnTo>
                  <a:lnTo>
                    <a:pt x="168751" y="61975"/>
                  </a:lnTo>
                  <a:lnTo>
                    <a:pt x="172307" y="65531"/>
                  </a:lnTo>
                  <a:lnTo>
                    <a:pt x="178276" y="67944"/>
                  </a:lnTo>
                  <a:lnTo>
                    <a:pt x="183102" y="71500"/>
                  </a:lnTo>
                  <a:lnTo>
                    <a:pt x="193272" y="86967"/>
                  </a:lnTo>
                  <a:lnTo>
                    <a:pt x="203120" y="101409"/>
                  </a:lnTo>
                  <a:lnTo>
                    <a:pt x="213659" y="115185"/>
                  </a:lnTo>
                  <a:lnTo>
                    <a:pt x="225901" y="128650"/>
                  </a:lnTo>
                  <a:lnTo>
                    <a:pt x="229643" y="135634"/>
                  </a:lnTo>
                  <a:lnTo>
                    <a:pt x="234410" y="142509"/>
                  </a:lnTo>
                  <a:lnTo>
                    <a:pt x="238509" y="149600"/>
                  </a:lnTo>
                  <a:lnTo>
                    <a:pt x="240252" y="157225"/>
                  </a:lnTo>
                  <a:lnTo>
                    <a:pt x="238763" y="185664"/>
                  </a:lnTo>
                  <a:lnTo>
                    <a:pt x="235489" y="216900"/>
                  </a:lnTo>
                  <a:lnTo>
                    <a:pt x="232215" y="242111"/>
                  </a:lnTo>
                  <a:lnTo>
                    <a:pt x="230727" y="252475"/>
                  </a:lnTo>
                  <a:lnTo>
                    <a:pt x="232574" y="305869"/>
                  </a:lnTo>
                  <a:lnTo>
                    <a:pt x="235124" y="351774"/>
                  </a:lnTo>
                  <a:lnTo>
                    <a:pt x="239031" y="395654"/>
                  </a:lnTo>
                  <a:lnTo>
                    <a:pt x="244951" y="442975"/>
                  </a:lnTo>
                  <a:lnTo>
                    <a:pt x="244234" y="463349"/>
                  </a:lnTo>
                  <a:lnTo>
                    <a:pt x="242325" y="503572"/>
                  </a:lnTo>
                  <a:lnTo>
                    <a:pt x="235013" y="541734"/>
                  </a:lnTo>
                  <a:lnTo>
                    <a:pt x="230727" y="552450"/>
                  </a:lnTo>
                  <a:lnTo>
                    <a:pt x="228180" y="591521"/>
                  </a:lnTo>
                  <a:lnTo>
                    <a:pt x="226604" y="615431"/>
                  </a:lnTo>
                  <a:lnTo>
                    <a:pt x="225788" y="631177"/>
                  </a:lnTo>
                  <a:lnTo>
                    <a:pt x="225521" y="645756"/>
                  </a:lnTo>
                  <a:lnTo>
                    <a:pt x="225591" y="666166"/>
                  </a:lnTo>
                  <a:lnTo>
                    <a:pt x="225788" y="699407"/>
                  </a:lnTo>
                  <a:lnTo>
                    <a:pt x="225901" y="752475"/>
                  </a:lnTo>
                  <a:lnTo>
                    <a:pt x="230340" y="736211"/>
                  </a:lnTo>
                  <a:lnTo>
                    <a:pt x="235315" y="716660"/>
                  </a:lnTo>
                  <a:lnTo>
                    <a:pt x="239170" y="703111"/>
                  </a:lnTo>
                  <a:lnTo>
                    <a:pt x="240252" y="704850"/>
                  </a:lnTo>
                  <a:lnTo>
                    <a:pt x="236481" y="756174"/>
                  </a:lnTo>
                  <a:lnTo>
                    <a:pt x="234737" y="808260"/>
                  </a:lnTo>
                  <a:lnTo>
                    <a:pt x="233874" y="860726"/>
                  </a:lnTo>
                  <a:lnTo>
                    <a:pt x="232747" y="913188"/>
                  </a:lnTo>
                  <a:lnTo>
                    <a:pt x="230212" y="965267"/>
                  </a:lnTo>
                  <a:lnTo>
                    <a:pt x="225125" y="1016579"/>
                  </a:lnTo>
                  <a:lnTo>
                    <a:pt x="216340" y="1066743"/>
                  </a:lnTo>
                  <a:lnTo>
                    <a:pt x="202714" y="1115378"/>
                  </a:lnTo>
                  <a:lnTo>
                    <a:pt x="183102" y="1162100"/>
                  </a:lnTo>
                  <a:lnTo>
                    <a:pt x="152665" y="1184778"/>
                  </a:lnTo>
                  <a:lnTo>
                    <a:pt x="106965" y="1183679"/>
                  </a:lnTo>
                  <a:lnTo>
                    <a:pt x="55264" y="1172982"/>
                  </a:lnTo>
                  <a:lnTo>
                    <a:pt x="6826" y="1166863"/>
                  </a:lnTo>
                  <a:close/>
                </a:path>
              </a:pathLst>
            </a:custGeom>
            <a:ln w="12699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84113" y="3006343"/>
              <a:ext cx="1225550" cy="1179195"/>
            </a:xfrm>
            <a:custGeom>
              <a:avLst/>
              <a:gdLst/>
              <a:ahLst/>
              <a:cxnLst/>
              <a:rect l="l" t="t" r="r" b="b"/>
              <a:pathLst>
                <a:path w="1225550" h="1179195">
                  <a:moveTo>
                    <a:pt x="1225168" y="1178699"/>
                  </a:moveTo>
                  <a:lnTo>
                    <a:pt x="1096517" y="1166799"/>
                  </a:lnTo>
                  <a:lnTo>
                    <a:pt x="1031113" y="1151318"/>
                  </a:lnTo>
                  <a:lnTo>
                    <a:pt x="967993" y="1133462"/>
                  </a:lnTo>
                  <a:lnTo>
                    <a:pt x="902462" y="1106081"/>
                  </a:lnTo>
                  <a:lnTo>
                    <a:pt x="836930" y="1067981"/>
                  </a:lnTo>
                  <a:lnTo>
                    <a:pt x="775081" y="1020356"/>
                  </a:lnTo>
                  <a:lnTo>
                    <a:pt x="644143" y="884618"/>
                  </a:lnTo>
                  <a:lnTo>
                    <a:pt x="515492" y="691769"/>
                  </a:lnTo>
                  <a:lnTo>
                    <a:pt x="386969" y="459613"/>
                  </a:lnTo>
                  <a:lnTo>
                    <a:pt x="321437" y="341756"/>
                  </a:lnTo>
                  <a:lnTo>
                    <a:pt x="255904" y="233299"/>
                  </a:lnTo>
                  <a:lnTo>
                    <a:pt x="194056" y="138049"/>
                  </a:lnTo>
                  <a:lnTo>
                    <a:pt x="128524" y="63118"/>
                  </a:lnTo>
                  <a:lnTo>
                    <a:pt x="63119" y="15493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6550" y="3211067"/>
              <a:ext cx="1270" cy="1029335"/>
            </a:xfrm>
            <a:custGeom>
              <a:avLst/>
              <a:gdLst/>
              <a:ahLst/>
              <a:cxnLst/>
              <a:rect l="l" t="t" r="r" b="b"/>
              <a:pathLst>
                <a:path w="1270" h="1029335">
                  <a:moveTo>
                    <a:pt x="0" y="0"/>
                  </a:moveTo>
                  <a:lnTo>
                    <a:pt x="1143" y="1028750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4857" y="2908426"/>
              <a:ext cx="425450" cy="565150"/>
            </a:xfrm>
            <a:custGeom>
              <a:avLst/>
              <a:gdLst/>
              <a:ahLst/>
              <a:cxnLst/>
              <a:rect l="l" t="t" r="r" b="b"/>
              <a:pathLst>
                <a:path w="425450" h="565150">
                  <a:moveTo>
                    <a:pt x="15112" y="480822"/>
                  </a:moveTo>
                  <a:lnTo>
                    <a:pt x="0" y="564642"/>
                  </a:lnTo>
                  <a:lnTo>
                    <a:pt x="76200" y="526542"/>
                  </a:lnTo>
                  <a:lnTo>
                    <a:pt x="64321" y="517652"/>
                  </a:lnTo>
                  <a:lnTo>
                    <a:pt x="43052" y="517652"/>
                  </a:lnTo>
                  <a:lnTo>
                    <a:pt x="32892" y="510031"/>
                  </a:lnTo>
                  <a:lnTo>
                    <a:pt x="40528" y="499844"/>
                  </a:lnTo>
                  <a:lnTo>
                    <a:pt x="15112" y="480822"/>
                  </a:lnTo>
                  <a:close/>
                </a:path>
                <a:path w="425450" h="565150">
                  <a:moveTo>
                    <a:pt x="40528" y="499844"/>
                  </a:moveTo>
                  <a:lnTo>
                    <a:pt x="32892" y="510031"/>
                  </a:lnTo>
                  <a:lnTo>
                    <a:pt x="43052" y="517652"/>
                  </a:lnTo>
                  <a:lnTo>
                    <a:pt x="50696" y="507454"/>
                  </a:lnTo>
                  <a:lnTo>
                    <a:pt x="40528" y="499844"/>
                  </a:lnTo>
                  <a:close/>
                </a:path>
                <a:path w="425450" h="565150">
                  <a:moveTo>
                    <a:pt x="50696" y="507454"/>
                  </a:moveTo>
                  <a:lnTo>
                    <a:pt x="43052" y="517652"/>
                  </a:lnTo>
                  <a:lnTo>
                    <a:pt x="64321" y="517652"/>
                  </a:lnTo>
                  <a:lnTo>
                    <a:pt x="50696" y="507454"/>
                  </a:lnTo>
                  <a:close/>
                </a:path>
                <a:path w="425450" h="565150">
                  <a:moveTo>
                    <a:pt x="415163" y="0"/>
                  </a:moveTo>
                  <a:lnTo>
                    <a:pt x="40528" y="499844"/>
                  </a:lnTo>
                  <a:lnTo>
                    <a:pt x="50696" y="507454"/>
                  </a:lnTo>
                  <a:lnTo>
                    <a:pt x="425322" y="7620"/>
                  </a:lnTo>
                  <a:lnTo>
                    <a:pt x="415163" y="0"/>
                  </a:lnTo>
                  <a:close/>
                </a:path>
              </a:pathLst>
            </a:custGeom>
            <a:solidFill>
              <a:srgbClr val="BD4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7321" y="4071543"/>
              <a:ext cx="201675" cy="1887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57950" y="3039617"/>
              <a:ext cx="1270" cy="1200785"/>
            </a:xfrm>
            <a:custGeom>
              <a:avLst/>
              <a:gdLst/>
              <a:ahLst/>
              <a:cxnLst/>
              <a:rect l="l" t="t" r="r" b="b"/>
              <a:pathLst>
                <a:path w="1270" h="1200785">
                  <a:moveTo>
                    <a:pt x="0" y="0"/>
                  </a:moveTo>
                  <a:lnTo>
                    <a:pt x="1143" y="12002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43450" y="3006343"/>
              <a:ext cx="2466975" cy="1247775"/>
            </a:xfrm>
            <a:custGeom>
              <a:avLst/>
              <a:gdLst/>
              <a:ahLst/>
              <a:cxnLst/>
              <a:rect l="l" t="t" r="r" b="b"/>
              <a:pathLst>
                <a:path w="2466975" h="1247775">
                  <a:moveTo>
                    <a:pt x="13080" y="1178699"/>
                  </a:moveTo>
                  <a:lnTo>
                    <a:pt x="141732" y="1166799"/>
                  </a:lnTo>
                  <a:lnTo>
                    <a:pt x="207137" y="1151318"/>
                  </a:lnTo>
                  <a:lnTo>
                    <a:pt x="272669" y="1133462"/>
                  </a:lnTo>
                  <a:lnTo>
                    <a:pt x="335788" y="1106081"/>
                  </a:lnTo>
                  <a:lnTo>
                    <a:pt x="401192" y="1067981"/>
                  </a:lnTo>
                  <a:lnTo>
                    <a:pt x="466725" y="1020356"/>
                  </a:lnTo>
                  <a:lnTo>
                    <a:pt x="594105" y="884618"/>
                  </a:lnTo>
                  <a:lnTo>
                    <a:pt x="722757" y="691769"/>
                  </a:lnTo>
                  <a:lnTo>
                    <a:pt x="853694" y="459613"/>
                  </a:lnTo>
                  <a:lnTo>
                    <a:pt x="916813" y="341756"/>
                  </a:lnTo>
                  <a:lnTo>
                    <a:pt x="982217" y="233299"/>
                  </a:lnTo>
                  <a:lnTo>
                    <a:pt x="1046607" y="138049"/>
                  </a:lnTo>
                  <a:lnTo>
                    <a:pt x="1109599" y="63118"/>
                  </a:lnTo>
                  <a:lnTo>
                    <a:pt x="1175130" y="15493"/>
                  </a:lnTo>
                  <a:lnTo>
                    <a:pt x="1240663" y="0"/>
                  </a:lnTo>
                </a:path>
                <a:path w="2466975" h="1247775">
                  <a:moveTo>
                    <a:pt x="0" y="1247762"/>
                  </a:moveTo>
                  <a:lnTo>
                    <a:pt x="14224" y="1241806"/>
                  </a:lnTo>
                  <a:lnTo>
                    <a:pt x="2466975" y="124180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1384" y="4255414"/>
            <a:ext cx="13081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Arial"/>
                <a:cs typeface="Arial"/>
              </a:rPr>
              <a:t>Z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6934" y="4416348"/>
            <a:ext cx="3276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0.12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2508" y="4427016"/>
            <a:ext cx="3276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0.00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67273" y="3193795"/>
            <a:ext cx="1095375" cy="1268730"/>
            <a:chOff x="5367273" y="3193795"/>
            <a:chExt cx="1095375" cy="126873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0485" y="4239818"/>
              <a:ext cx="76200" cy="1715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4843" y="4239818"/>
              <a:ext cx="217677" cy="2223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67273" y="3193795"/>
              <a:ext cx="347980" cy="393700"/>
            </a:xfrm>
            <a:custGeom>
              <a:avLst/>
              <a:gdLst/>
              <a:ahLst/>
              <a:cxnLst/>
              <a:rect l="l" t="t" r="r" b="b"/>
              <a:pathLst>
                <a:path w="347979" h="393700">
                  <a:moveTo>
                    <a:pt x="292573" y="340582"/>
                  </a:moveTo>
                  <a:lnTo>
                    <a:pt x="268731" y="361569"/>
                  </a:lnTo>
                  <a:lnTo>
                    <a:pt x="347725" y="393573"/>
                  </a:lnTo>
                  <a:lnTo>
                    <a:pt x="336281" y="350139"/>
                  </a:lnTo>
                  <a:lnTo>
                    <a:pt x="300989" y="350139"/>
                  </a:lnTo>
                  <a:lnTo>
                    <a:pt x="292573" y="340582"/>
                  </a:lnTo>
                  <a:close/>
                </a:path>
                <a:path w="347979" h="393700">
                  <a:moveTo>
                    <a:pt x="302099" y="332197"/>
                  </a:moveTo>
                  <a:lnTo>
                    <a:pt x="292573" y="340582"/>
                  </a:lnTo>
                  <a:lnTo>
                    <a:pt x="300989" y="350139"/>
                  </a:lnTo>
                  <a:lnTo>
                    <a:pt x="310514" y="341757"/>
                  </a:lnTo>
                  <a:lnTo>
                    <a:pt x="302099" y="332197"/>
                  </a:lnTo>
                  <a:close/>
                </a:path>
                <a:path w="347979" h="393700">
                  <a:moveTo>
                    <a:pt x="326009" y="311150"/>
                  </a:moveTo>
                  <a:lnTo>
                    <a:pt x="302099" y="332197"/>
                  </a:lnTo>
                  <a:lnTo>
                    <a:pt x="310514" y="341757"/>
                  </a:lnTo>
                  <a:lnTo>
                    <a:pt x="300989" y="350139"/>
                  </a:lnTo>
                  <a:lnTo>
                    <a:pt x="336281" y="350139"/>
                  </a:lnTo>
                  <a:lnTo>
                    <a:pt x="326009" y="311150"/>
                  </a:lnTo>
                  <a:close/>
                </a:path>
                <a:path w="347979" h="393700">
                  <a:moveTo>
                    <a:pt x="9651" y="0"/>
                  </a:moveTo>
                  <a:lnTo>
                    <a:pt x="0" y="8381"/>
                  </a:lnTo>
                  <a:lnTo>
                    <a:pt x="292573" y="340582"/>
                  </a:lnTo>
                  <a:lnTo>
                    <a:pt x="302099" y="332197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BD4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24246" y="1398905"/>
            <a:ext cx="1985645" cy="14776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579120" algn="ctr">
              <a:lnSpc>
                <a:spcPct val="100000"/>
              </a:lnSpc>
              <a:spcBef>
                <a:spcPts val="550"/>
              </a:spcBef>
            </a:pPr>
            <a:r>
              <a:rPr sz="1500" dirty="0">
                <a:latin typeface="Times New Roman"/>
                <a:cs typeface="Times New Roman"/>
              </a:rPr>
              <a:t>P(8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X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8.6)</a:t>
            </a:r>
            <a:endParaRPr sz="1500">
              <a:latin typeface="Times New Roman"/>
              <a:cs typeface="Times New Roman"/>
            </a:endParaRPr>
          </a:p>
          <a:p>
            <a:pPr marR="610870" algn="ctr">
              <a:lnSpc>
                <a:spcPct val="100000"/>
              </a:lnSpc>
              <a:spcBef>
                <a:spcPts val="450"/>
              </a:spcBef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P(0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Z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0.12)</a:t>
            </a:r>
            <a:endParaRPr sz="1500">
              <a:latin typeface="Times New Roman"/>
              <a:cs typeface="Times New Roman"/>
            </a:endParaRPr>
          </a:p>
          <a:p>
            <a:pPr marL="81915" algn="ctr">
              <a:lnSpc>
                <a:spcPct val="100000"/>
              </a:lnSpc>
              <a:spcBef>
                <a:spcPts val="440"/>
              </a:spcBef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P(Z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0.12)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P(Z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≤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0)</a:t>
            </a:r>
            <a:endParaRPr sz="15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  <a:spcBef>
                <a:spcPts val="160"/>
              </a:spcBef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.5478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.5000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.0478</a:t>
            </a:r>
            <a:endParaRPr sz="1500">
              <a:latin typeface="Times New Roman"/>
              <a:cs typeface="Times New Roman"/>
            </a:endParaRPr>
          </a:p>
          <a:p>
            <a:pPr marL="182880" algn="ctr">
              <a:lnSpc>
                <a:spcPct val="100000"/>
              </a:lnSpc>
              <a:spcBef>
                <a:spcPts val="1110"/>
              </a:spcBef>
            </a:pPr>
            <a:r>
              <a:rPr sz="1350" dirty="0">
                <a:latin typeface="Times New Roman"/>
                <a:cs typeface="Times New Roman"/>
              </a:rPr>
              <a:t>.0478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8814" y="2872867"/>
            <a:ext cx="4146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Times New Roman"/>
                <a:cs typeface="Times New Roman"/>
              </a:rPr>
              <a:t>.5</a:t>
            </a:r>
            <a:r>
              <a:rPr sz="1350" spc="5" dirty="0">
                <a:latin typeface="Times New Roman"/>
                <a:cs typeface="Times New Roman"/>
              </a:rPr>
              <a:t>0</a:t>
            </a:r>
            <a:r>
              <a:rPr sz="1350" dirty="0">
                <a:latin typeface="Times New Roman"/>
                <a:cs typeface="Times New Roman"/>
              </a:rPr>
              <a:t>00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605" y="385648"/>
            <a:ext cx="6318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Given</a:t>
            </a:r>
            <a:r>
              <a:rPr sz="2800" spc="10" dirty="0"/>
              <a:t> </a:t>
            </a:r>
            <a:r>
              <a:rPr sz="2800" spc="-5" dirty="0"/>
              <a:t>Normal</a:t>
            </a:r>
            <a:r>
              <a:rPr sz="2800" spc="15" dirty="0"/>
              <a:t> </a:t>
            </a:r>
            <a:r>
              <a:rPr sz="2800" spc="-10" dirty="0"/>
              <a:t>Probability:</a:t>
            </a:r>
            <a:r>
              <a:rPr sz="2800" spc="35" dirty="0"/>
              <a:t> </a:t>
            </a:r>
            <a:r>
              <a:rPr sz="2800" spc="-5" dirty="0"/>
              <a:t>Find</a:t>
            </a:r>
            <a:r>
              <a:rPr sz="2800" dirty="0"/>
              <a:t> </a:t>
            </a:r>
            <a:r>
              <a:rPr sz="2800" spc="-5" dirty="0"/>
              <a:t>the</a:t>
            </a:r>
            <a:r>
              <a:rPr sz="2800" spc="5" dirty="0"/>
              <a:t> </a:t>
            </a:r>
            <a:r>
              <a:rPr sz="2800" spc="-5" dirty="0"/>
              <a:t>X </a:t>
            </a:r>
            <a:r>
              <a:rPr sz="2800" spc="-35" dirty="0"/>
              <a:t>Value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763136" y="2774950"/>
            <a:ext cx="2266950" cy="1368425"/>
            <a:chOff x="3763136" y="2774950"/>
            <a:chExt cx="2266950" cy="1368425"/>
          </a:xfrm>
        </p:grpSpPr>
        <p:sp>
          <p:nvSpPr>
            <p:cNvPr id="4" name="object 4"/>
            <p:cNvSpPr/>
            <p:nvPr/>
          </p:nvSpPr>
          <p:spPr>
            <a:xfrm>
              <a:off x="3790949" y="3265931"/>
              <a:ext cx="731520" cy="666115"/>
            </a:xfrm>
            <a:custGeom>
              <a:avLst/>
              <a:gdLst/>
              <a:ahLst/>
              <a:cxnLst/>
              <a:rect l="l" t="t" r="r" b="b"/>
              <a:pathLst>
                <a:path w="731520" h="666114">
                  <a:moveTo>
                    <a:pt x="731012" y="0"/>
                  </a:moveTo>
                  <a:lnTo>
                    <a:pt x="695833" y="66929"/>
                  </a:lnTo>
                  <a:lnTo>
                    <a:pt x="655192" y="133985"/>
                  </a:lnTo>
                  <a:lnTo>
                    <a:pt x="584580" y="253492"/>
                  </a:lnTo>
                  <a:lnTo>
                    <a:pt x="533273" y="327152"/>
                  </a:lnTo>
                  <a:lnTo>
                    <a:pt x="416813" y="457835"/>
                  </a:lnTo>
                  <a:lnTo>
                    <a:pt x="369824" y="495808"/>
                  </a:lnTo>
                  <a:lnTo>
                    <a:pt x="240537" y="566166"/>
                  </a:lnTo>
                  <a:lnTo>
                    <a:pt x="169925" y="589534"/>
                  </a:lnTo>
                  <a:lnTo>
                    <a:pt x="92963" y="605155"/>
                  </a:lnTo>
                  <a:lnTo>
                    <a:pt x="0" y="611911"/>
                  </a:lnTo>
                  <a:lnTo>
                    <a:pt x="0" y="665505"/>
                  </a:lnTo>
                  <a:lnTo>
                    <a:pt x="731012" y="665505"/>
                  </a:lnTo>
                  <a:lnTo>
                    <a:pt x="7310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9675" y="3286125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h="643254">
                  <a:moveTo>
                    <a:pt x="0" y="0"/>
                  </a:moveTo>
                  <a:lnTo>
                    <a:pt x="0" y="6429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1464" y="3333623"/>
              <a:ext cx="316230" cy="381635"/>
            </a:xfrm>
            <a:custGeom>
              <a:avLst/>
              <a:gdLst/>
              <a:ahLst/>
              <a:cxnLst/>
              <a:rect l="l" t="t" r="r" b="b"/>
              <a:pathLst>
                <a:path w="316229" h="381635">
                  <a:moveTo>
                    <a:pt x="260028" y="328262"/>
                  </a:moveTo>
                  <a:lnTo>
                    <a:pt x="237871" y="346455"/>
                  </a:lnTo>
                  <a:lnTo>
                    <a:pt x="315722" y="381126"/>
                  </a:lnTo>
                  <a:lnTo>
                    <a:pt x="305913" y="338073"/>
                  </a:lnTo>
                  <a:lnTo>
                    <a:pt x="268097" y="338073"/>
                  </a:lnTo>
                  <a:lnTo>
                    <a:pt x="260028" y="328262"/>
                  </a:lnTo>
                  <a:close/>
                </a:path>
                <a:path w="316229" h="381635">
                  <a:moveTo>
                    <a:pt x="274744" y="316178"/>
                  </a:moveTo>
                  <a:lnTo>
                    <a:pt x="260028" y="328262"/>
                  </a:lnTo>
                  <a:lnTo>
                    <a:pt x="268097" y="338073"/>
                  </a:lnTo>
                  <a:lnTo>
                    <a:pt x="282829" y="326008"/>
                  </a:lnTo>
                  <a:lnTo>
                    <a:pt x="274744" y="316178"/>
                  </a:lnTo>
                  <a:close/>
                </a:path>
                <a:path w="316229" h="381635">
                  <a:moveTo>
                    <a:pt x="296799" y="298068"/>
                  </a:moveTo>
                  <a:lnTo>
                    <a:pt x="274744" y="316178"/>
                  </a:lnTo>
                  <a:lnTo>
                    <a:pt x="282829" y="326008"/>
                  </a:lnTo>
                  <a:lnTo>
                    <a:pt x="268097" y="338073"/>
                  </a:lnTo>
                  <a:lnTo>
                    <a:pt x="305913" y="338073"/>
                  </a:lnTo>
                  <a:lnTo>
                    <a:pt x="296799" y="298068"/>
                  </a:lnTo>
                  <a:close/>
                </a:path>
                <a:path w="316229" h="381635">
                  <a:moveTo>
                    <a:pt x="14732" y="0"/>
                  </a:moveTo>
                  <a:lnTo>
                    <a:pt x="0" y="12064"/>
                  </a:lnTo>
                  <a:lnTo>
                    <a:pt x="260028" y="328262"/>
                  </a:lnTo>
                  <a:lnTo>
                    <a:pt x="274744" y="316178"/>
                  </a:lnTo>
                  <a:lnTo>
                    <a:pt x="14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9212" y="2803905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156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8536" y="2800350"/>
              <a:ext cx="2216150" cy="1142365"/>
            </a:xfrm>
            <a:custGeom>
              <a:avLst/>
              <a:gdLst/>
              <a:ahLst/>
              <a:cxnLst/>
              <a:rect l="l" t="t" r="r" b="b"/>
              <a:pathLst>
                <a:path w="2216150" h="1142364">
                  <a:moveTo>
                    <a:pt x="2214753" y="1077620"/>
                  </a:moveTo>
                  <a:lnTo>
                    <a:pt x="2102104" y="1066800"/>
                  </a:lnTo>
                  <a:lnTo>
                    <a:pt x="2044827" y="1052703"/>
                  </a:lnTo>
                  <a:lnTo>
                    <a:pt x="1989582" y="1036447"/>
                  </a:lnTo>
                  <a:lnTo>
                    <a:pt x="1932177" y="1011428"/>
                  </a:lnTo>
                  <a:lnTo>
                    <a:pt x="1874774" y="976757"/>
                  </a:lnTo>
                  <a:lnTo>
                    <a:pt x="1820672" y="933322"/>
                  </a:lnTo>
                  <a:lnTo>
                    <a:pt x="1705864" y="809625"/>
                  </a:lnTo>
                  <a:lnTo>
                    <a:pt x="1593341" y="633857"/>
                  </a:lnTo>
                  <a:lnTo>
                    <a:pt x="1480692" y="422401"/>
                  </a:lnTo>
                  <a:lnTo>
                    <a:pt x="1423415" y="314960"/>
                  </a:lnTo>
                  <a:lnTo>
                    <a:pt x="1366012" y="216154"/>
                  </a:lnTo>
                  <a:lnTo>
                    <a:pt x="1311783" y="129412"/>
                  </a:lnTo>
                  <a:lnTo>
                    <a:pt x="1254505" y="61087"/>
                  </a:lnTo>
                  <a:lnTo>
                    <a:pt x="1197102" y="17652"/>
                  </a:lnTo>
                  <a:lnTo>
                    <a:pt x="1141857" y="3556"/>
                  </a:lnTo>
                </a:path>
                <a:path w="2216150" h="1142364">
                  <a:moveTo>
                    <a:pt x="11937" y="1077518"/>
                  </a:moveTo>
                  <a:lnTo>
                    <a:pt x="127380" y="1066292"/>
                  </a:lnTo>
                  <a:lnTo>
                    <a:pt x="186182" y="1051814"/>
                  </a:lnTo>
                  <a:lnTo>
                    <a:pt x="244983" y="1035050"/>
                  </a:lnTo>
                  <a:lnTo>
                    <a:pt x="301625" y="1009396"/>
                  </a:lnTo>
                  <a:lnTo>
                    <a:pt x="360425" y="973709"/>
                  </a:lnTo>
                  <a:lnTo>
                    <a:pt x="419100" y="929005"/>
                  </a:lnTo>
                  <a:lnTo>
                    <a:pt x="533526" y="801751"/>
                  </a:lnTo>
                  <a:lnTo>
                    <a:pt x="648970" y="620776"/>
                  </a:lnTo>
                  <a:lnTo>
                    <a:pt x="766572" y="403098"/>
                  </a:lnTo>
                  <a:lnTo>
                    <a:pt x="823213" y="292607"/>
                  </a:lnTo>
                  <a:lnTo>
                    <a:pt x="881888" y="190881"/>
                  </a:lnTo>
                  <a:lnTo>
                    <a:pt x="939673" y="101600"/>
                  </a:lnTo>
                  <a:lnTo>
                    <a:pt x="994155" y="36830"/>
                  </a:lnTo>
                  <a:lnTo>
                    <a:pt x="1051940" y="10032"/>
                  </a:lnTo>
                  <a:lnTo>
                    <a:pt x="1119251" y="0"/>
                  </a:lnTo>
                </a:path>
                <a:path w="2216150" h="1142364">
                  <a:moveTo>
                    <a:pt x="0" y="1141806"/>
                  </a:moveTo>
                  <a:lnTo>
                    <a:pt x="12826" y="1135849"/>
                  </a:lnTo>
                  <a:lnTo>
                    <a:pt x="2215768" y="1135849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448" y="3929062"/>
              <a:ext cx="76200" cy="2143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02742" y="1374470"/>
            <a:ext cx="7695565" cy="197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dirty="0">
                <a:latin typeface="Calibri"/>
                <a:cs typeface="Calibri"/>
              </a:rPr>
              <a:t> 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seconds)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download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image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internet.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normal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mean 8.0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standard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5.0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such that</a:t>
            </a:r>
            <a:r>
              <a:rPr sz="2000" dirty="0">
                <a:latin typeface="Calibri"/>
                <a:cs typeface="Calibri"/>
              </a:rPr>
              <a:t> 20%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download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X.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R="638810" algn="ctr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.2000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4122" y="4063694"/>
            <a:ext cx="150495" cy="447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5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350" b="1" dirty="0">
                <a:latin typeface="Times New Roman"/>
                <a:cs typeface="Times New Roman"/>
              </a:rPr>
              <a:t>Z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2398" y="4085640"/>
            <a:ext cx="582930" cy="4787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53695" algn="l"/>
              </a:tabLst>
            </a:pPr>
            <a:r>
              <a:rPr sz="1350" b="1" dirty="0">
                <a:latin typeface="Times New Roman"/>
                <a:cs typeface="Times New Roman"/>
              </a:rPr>
              <a:t>?	8.0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396875" algn="l"/>
              </a:tabLst>
            </a:pPr>
            <a:r>
              <a:rPr sz="1350" b="1" dirty="0">
                <a:latin typeface="Times New Roman"/>
                <a:cs typeface="Times New Roman"/>
              </a:rPr>
              <a:t>?	0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321" y="385648"/>
            <a:ext cx="6289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Given</a:t>
            </a:r>
            <a:r>
              <a:rPr sz="2800" spc="15" dirty="0"/>
              <a:t> </a:t>
            </a:r>
            <a:r>
              <a:rPr sz="2800" spc="-10" dirty="0"/>
              <a:t>Normal</a:t>
            </a:r>
            <a:r>
              <a:rPr sz="2800" spc="25" dirty="0"/>
              <a:t> </a:t>
            </a:r>
            <a:r>
              <a:rPr sz="2800" spc="-25" dirty="0"/>
              <a:t>Probability,</a:t>
            </a:r>
            <a:r>
              <a:rPr sz="2800" spc="50" dirty="0"/>
              <a:t> </a:t>
            </a:r>
            <a:r>
              <a:rPr sz="2800" spc="-5" dirty="0"/>
              <a:t>Find</a:t>
            </a:r>
            <a:r>
              <a:rPr sz="2800" spc="-10" dirty="0"/>
              <a:t> </a:t>
            </a:r>
            <a:r>
              <a:rPr sz="2800" spc="-5" dirty="0"/>
              <a:t>the</a:t>
            </a:r>
            <a:r>
              <a:rPr sz="2800" spc="10" dirty="0"/>
              <a:t> </a:t>
            </a:r>
            <a:r>
              <a:rPr sz="2800" spc="-5" dirty="0"/>
              <a:t>X</a:t>
            </a:r>
            <a:r>
              <a:rPr sz="2800" spc="10" dirty="0"/>
              <a:t> </a:t>
            </a:r>
            <a:r>
              <a:rPr sz="2800" spc="-35" dirty="0"/>
              <a:t>Value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23619" y="1331213"/>
            <a:ext cx="64592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First, </a:t>
            </a: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the Z </a:t>
            </a:r>
            <a:r>
              <a:rPr sz="2000" spc="-5" dirty="0">
                <a:latin typeface="Calibri"/>
                <a:cs typeface="Calibri"/>
              </a:rPr>
              <a:t>value corresponds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known </a:t>
            </a:r>
            <a:r>
              <a:rPr sz="2000" spc="-5" dirty="0">
                <a:latin typeface="Calibri"/>
                <a:cs typeface="Calibri"/>
              </a:rPr>
              <a:t>probability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1612" y="2500312"/>
          <a:ext cx="3073399" cy="1690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.03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.04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.05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-0.9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.1762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.1736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.1711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-0.8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.2033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2005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.1977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-0.7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.2327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.2296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.2266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060950" y="2782061"/>
            <a:ext cx="2266950" cy="1193165"/>
            <a:chOff x="5060950" y="2782061"/>
            <a:chExt cx="2266950" cy="1193165"/>
          </a:xfrm>
        </p:grpSpPr>
        <p:sp>
          <p:nvSpPr>
            <p:cNvPr id="6" name="object 6"/>
            <p:cNvSpPr/>
            <p:nvPr/>
          </p:nvSpPr>
          <p:spPr>
            <a:xfrm>
              <a:off x="5088763" y="3273043"/>
              <a:ext cx="731520" cy="666115"/>
            </a:xfrm>
            <a:custGeom>
              <a:avLst/>
              <a:gdLst/>
              <a:ahLst/>
              <a:cxnLst/>
              <a:rect l="l" t="t" r="r" b="b"/>
              <a:pathLst>
                <a:path w="731520" h="666114">
                  <a:moveTo>
                    <a:pt x="731012" y="0"/>
                  </a:moveTo>
                  <a:lnTo>
                    <a:pt x="695706" y="66928"/>
                  </a:lnTo>
                  <a:lnTo>
                    <a:pt x="655065" y="133984"/>
                  </a:lnTo>
                  <a:lnTo>
                    <a:pt x="612394" y="206628"/>
                  </a:lnTo>
                  <a:lnTo>
                    <a:pt x="584581" y="253491"/>
                  </a:lnTo>
                  <a:lnTo>
                    <a:pt x="533273" y="327151"/>
                  </a:lnTo>
                  <a:lnTo>
                    <a:pt x="416813" y="457834"/>
                  </a:lnTo>
                  <a:lnTo>
                    <a:pt x="369824" y="495807"/>
                  </a:lnTo>
                  <a:lnTo>
                    <a:pt x="240411" y="566165"/>
                  </a:lnTo>
                  <a:lnTo>
                    <a:pt x="169925" y="589660"/>
                  </a:lnTo>
                  <a:lnTo>
                    <a:pt x="92963" y="605243"/>
                  </a:lnTo>
                  <a:lnTo>
                    <a:pt x="0" y="611936"/>
                  </a:lnTo>
                  <a:lnTo>
                    <a:pt x="0" y="665543"/>
                  </a:lnTo>
                  <a:lnTo>
                    <a:pt x="731012" y="665543"/>
                  </a:lnTo>
                  <a:lnTo>
                    <a:pt x="7310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17362" y="3293236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h="643254">
                  <a:moveTo>
                    <a:pt x="0" y="0"/>
                  </a:moveTo>
                  <a:lnTo>
                    <a:pt x="0" y="6429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9277" y="3340734"/>
              <a:ext cx="316230" cy="381635"/>
            </a:xfrm>
            <a:custGeom>
              <a:avLst/>
              <a:gdLst/>
              <a:ahLst/>
              <a:cxnLst/>
              <a:rect l="l" t="t" r="r" b="b"/>
              <a:pathLst>
                <a:path w="316229" h="381635">
                  <a:moveTo>
                    <a:pt x="259965" y="328313"/>
                  </a:moveTo>
                  <a:lnTo>
                    <a:pt x="237871" y="346455"/>
                  </a:lnTo>
                  <a:lnTo>
                    <a:pt x="315722" y="381126"/>
                  </a:lnTo>
                  <a:lnTo>
                    <a:pt x="305942" y="338200"/>
                  </a:lnTo>
                  <a:lnTo>
                    <a:pt x="268097" y="338200"/>
                  </a:lnTo>
                  <a:lnTo>
                    <a:pt x="259965" y="328313"/>
                  </a:lnTo>
                  <a:close/>
                </a:path>
                <a:path w="316229" h="381635">
                  <a:moveTo>
                    <a:pt x="274671" y="316238"/>
                  </a:moveTo>
                  <a:lnTo>
                    <a:pt x="259965" y="328313"/>
                  </a:lnTo>
                  <a:lnTo>
                    <a:pt x="268097" y="338200"/>
                  </a:lnTo>
                  <a:lnTo>
                    <a:pt x="282701" y="326008"/>
                  </a:lnTo>
                  <a:lnTo>
                    <a:pt x="274671" y="316238"/>
                  </a:lnTo>
                  <a:close/>
                </a:path>
                <a:path w="316229" h="381635">
                  <a:moveTo>
                    <a:pt x="296799" y="298068"/>
                  </a:moveTo>
                  <a:lnTo>
                    <a:pt x="274671" y="316238"/>
                  </a:lnTo>
                  <a:lnTo>
                    <a:pt x="282701" y="326008"/>
                  </a:lnTo>
                  <a:lnTo>
                    <a:pt x="268097" y="338200"/>
                  </a:lnTo>
                  <a:lnTo>
                    <a:pt x="305942" y="338200"/>
                  </a:lnTo>
                  <a:lnTo>
                    <a:pt x="296799" y="298068"/>
                  </a:lnTo>
                  <a:close/>
                </a:path>
                <a:path w="316229" h="381635">
                  <a:moveTo>
                    <a:pt x="14732" y="0"/>
                  </a:moveTo>
                  <a:lnTo>
                    <a:pt x="0" y="12191"/>
                  </a:lnTo>
                  <a:lnTo>
                    <a:pt x="259965" y="328313"/>
                  </a:lnTo>
                  <a:lnTo>
                    <a:pt x="274671" y="316238"/>
                  </a:lnTo>
                  <a:lnTo>
                    <a:pt x="14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025" y="2811017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194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6350" y="2807461"/>
              <a:ext cx="2216150" cy="1142365"/>
            </a:xfrm>
            <a:custGeom>
              <a:avLst/>
              <a:gdLst/>
              <a:ahLst/>
              <a:cxnLst/>
              <a:rect l="l" t="t" r="r" b="b"/>
              <a:pathLst>
                <a:path w="2216150" h="1142364">
                  <a:moveTo>
                    <a:pt x="2214753" y="1077658"/>
                  </a:moveTo>
                  <a:lnTo>
                    <a:pt x="2102104" y="1066800"/>
                  </a:lnTo>
                  <a:lnTo>
                    <a:pt x="2044700" y="1052703"/>
                  </a:lnTo>
                  <a:lnTo>
                    <a:pt x="1989454" y="1036447"/>
                  </a:lnTo>
                  <a:lnTo>
                    <a:pt x="1932177" y="1011428"/>
                  </a:lnTo>
                  <a:lnTo>
                    <a:pt x="1874774" y="976757"/>
                  </a:lnTo>
                  <a:lnTo>
                    <a:pt x="1820545" y="933322"/>
                  </a:lnTo>
                  <a:lnTo>
                    <a:pt x="1705864" y="809625"/>
                  </a:lnTo>
                  <a:lnTo>
                    <a:pt x="1593342" y="633983"/>
                  </a:lnTo>
                  <a:lnTo>
                    <a:pt x="1480693" y="422401"/>
                  </a:lnTo>
                  <a:lnTo>
                    <a:pt x="1423289" y="314960"/>
                  </a:lnTo>
                  <a:lnTo>
                    <a:pt x="1366012" y="216281"/>
                  </a:lnTo>
                  <a:lnTo>
                    <a:pt x="1311783" y="129412"/>
                  </a:lnTo>
                  <a:lnTo>
                    <a:pt x="1254378" y="61087"/>
                  </a:lnTo>
                  <a:lnTo>
                    <a:pt x="1197102" y="17652"/>
                  </a:lnTo>
                  <a:lnTo>
                    <a:pt x="1141857" y="3556"/>
                  </a:lnTo>
                </a:path>
                <a:path w="2216150" h="1142364">
                  <a:moveTo>
                    <a:pt x="11937" y="1077544"/>
                  </a:moveTo>
                  <a:lnTo>
                    <a:pt x="127380" y="1066380"/>
                  </a:lnTo>
                  <a:lnTo>
                    <a:pt x="186182" y="1051814"/>
                  </a:lnTo>
                  <a:lnTo>
                    <a:pt x="244855" y="1035176"/>
                  </a:lnTo>
                  <a:lnTo>
                    <a:pt x="301498" y="1009396"/>
                  </a:lnTo>
                  <a:lnTo>
                    <a:pt x="360299" y="973709"/>
                  </a:lnTo>
                  <a:lnTo>
                    <a:pt x="419100" y="929004"/>
                  </a:lnTo>
                  <a:lnTo>
                    <a:pt x="533526" y="801751"/>
                  </a:lnTo>
                  <a:lnTo>
                    <a:pt x="648970" y="620902"/>
                  </a:lnTo>
                  <a:lnTo>
                    <a:pt x="766445" y="403098"/>
                  </a:lnTo>
                  <a:lnTo>
                    <a:pt x="823087" y="292607"/>
                  </a:lnTo>
                  <a:lnTo>
                    <a:pt x="881888" y="191007"/>
                  </a:lnTo>
                  <a:lnTo>
                    <a:pt x="939673" y="101600"/>
                  </a:lnTo>
                  <a:lnTo>
                    <a:pt x="994155" y="36830"/>
                  </a:lnTo>
                  <a:lnTo>
                    <a:pt x="1051814" y="10032"/>
                  </a:lnTo>
                  <a:lnTo>
                    <a:pt x="1119251" y="0"/>
                  </a:lnTo>
                </a:path>
                <a:path w="2216150" h="1142364">
                  <a:moveTo>
                    <a:pt x="0" y="1141844"/>
                  </a:moveTo>
                  <a:lnTo>
                    <a:pt x="12826" y="1135888"/>
                  </a:lnTo>
                  <a:lnTo>
                    <a:pt x="2215769" y="1135888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60465" y="4112767"/>
            <a:ext cx="5835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330" algn="l"/>
              </a:tabLst>
            </a:pPr>
            <a:r>
              <a:rPr sz="1350" b="1" dirty="0">
                <a:latin typeface="Times New Roman"/>
                <a:cs typeface="Times New Roman"/>
              </a:rPr>
              <a:t>?	8.0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9261" y="3936200"/>
            <a:ext cx="76200" cy="2143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322" y="3100832"/>
            <a:ext cx="4559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.2</a:t>
            </a:r>
            <a:r>
              <a:rPr sz="1500" spc="5" dirty="0">
                <a:latin typeface="Times New Roman"/>
                <a:cs typeface="Times New Roman"/>
              </a:rPr>
              <a:t>0</a:t>
            </a:r>
            <a:r>
              <a:rPr sz="1500" dirty="0">
                <a:latin typeface="Times New Roman"/>
                <a:cs typeface="Times New Roman"/>
              </a:rPr>
              <a:t>00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1935" y="4071010"/>
            <a:ext cx="149860" cy="4464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099"/>
              </a:lnSpc>
              <a:spcBef>
                <a:spcPts val="40"/>
              </a:spcBef>
            </a:pPr>
            <a:r>
              <a:rPr sz="1350" b="1" dirty="0">
                <a:latin typeface="Times New Roman"/>
                <a:cs typeface="Times New Roman"/>
              </a:rPr>
              <a:t>X  Z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9557" y="4302048"/>
            <a:ext cx="3854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-0.84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4895" y="4338929"/>
            <a:ext cx="1117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86400" y="4057650"/>
            <a:ext cx="628650" cy="571500"/>
          </a:xfrm>
          <a:custGeom>
            <a:avLst/>
            <a:gdLst/>
            <a:ahLst/>
            <a:cxnLst/>
            <a:rect l="l" t="t" r="r" b="b"/>
            <a:pathLst>
              <a:path w="628650" h="571500">
                <a:moveTo>
                  <a:pt x="0" y="285750"/>
                </a:moveTo>
                <a:lnTo>
                  <a:pt x="4113" y="239401"/>
                </a:lnTo>
                <a:lnTo>
                  <a:pt x="16023" y="195432"/>
                </a:lnTo>
                <a:lnTo>
                  <a:pt x="35082" y="154433"/>
                </a:lnTo>
                <a:lnTo>
                  <a:pt x="60643" y="116991"/>
                </a:lnTo>
                <a:lnTo>
                  <a:pt x="92059" y="83696"/>
                </a:lnTo>
                <a:lnTo>
                  <a:pt x="128683" y="55134"/>
                </a:lnTo>
                <a:lnTo>
                  <a:pt x="169869" y="31895"/>
                </a:lnTo>
                <a:lnTo>
                  <a:pt x="214969" y="14568"/>
                </a:lnTo>
                <a:lnTo>
                  <a:pt x="263336" y="3740"/>
                </a:lnTo>
                <a:lnTo>
                  <a:pt x="314325" y="0"/>
                </a:lnTo>
                <a:lnTo>
                  <a:pt x="365313" y="3740"/>
                </a:lnTo>
                <a:lnTo>
                  <a:pt x="413680" y="14568"/>
                </a:lnTo>
                <a:lnTo>
                  <a:pt x="458780" y="31895"/>
                </a:lnTo>
                <a:lnTo>
                  <a:pt x="499966" y="55134"/>
                </a:lnTo>
                <a:lnTo>
                  <a:pt x="536590" y="83696"/>
                </a:lnTo>
                <a:lnTo>
                  <a:pt x="568006" y="116991"/>
                </a:lnTo>
                <a:lnTo>
                  <a:pt x="593567" y="154433"/>
                </a:lnTo>
                <a:lnTo>
                  <a:pt x="612626" y="195432"/>
                </a:lnTo>
                <a:lnTo>
                  <a:pt x="624536" y="239401"/>
                </a:lnTo>
                <a:lnTo>
                  <a:pt x="628650" y="285750"/>
                </a:lnTo>
                <a:lnTo>
                  <a:pt x="624536" y="332098"/>
                </a:lnTo>
                <a:lnTo>
                  <a:pt x="612626" y="376067"/>
                </a:lnTo>
                <a:lnTo>
                  <a:pt x="593567" y="417066"/>
                </a:lnTo>
                <a:lnTo>
                  <a:pt x="568006" y="454508"/>
                </a:lnTo>
                <a:lnTo>
                  <a:pt x="536590" y="487803"/>
                </a:lnTo>
                <a:lnTo>
                  <a:pt x="499966" y="516365"/>
                </a:lnTo>
                <a:lnTo>
                  <a:pt x="458780" y="539604"/>
                </a:lnTo>
                <a:lnTo>
                  <a:pt x="413680" y="556931"/>
                </a:lnTo>
                <a:lnTo>
                  <a:pt x="365313" y="567759"/>
                </a:lnTo>
                <a:lnTo>
                  <a:pt x="314325" y="571500"/>
                </a:lnTo>
                <a:lnTo>
                  <a:pt x="263336" y="567759"/>
                </a:lnTo>
                <a:lnTo>
                  <a:pt x="214969" y="556931"/>
                </a:lnTo>
                <a:lnTo>
                  <a:pt x="169869" y="539604"/>
                </a:lnTo>
                <a:lnTo>
                  <a:pt x="128683" y="516365"/>
                </a:lnTo>
                <a:lnTo>
                  <a:pt x="92059" y="487803"/>
                </a:lnTo>
                <a:lnTo>
                  <a:pt x="60643" y="454508"/>
                </a:lnTo>
                <a:lnTo>
                  <a:pt x="35082" y="417066"/>
                </a:lnTo>
                <a:lnTo>
                  <a:pt x="16023" y="376067"/>
                </a:lnTo>
                <a:lnTo>
                  <a:pt x="4113" y="332098"/>
                </a:lnTo>
                <a:lnTo>
                  <a:pt x="0" y="28575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9310" marR="5080" indent="-6311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Given </a:t>
            </a:r>
            <a:r>
              <a:rPr spc="-5" dirty="0"/>
              <a:t>Normal </a:t>
            </a:r>
            <a:r>
              <a:rPr spc="-20" dirty="0"/>
              <a:t>Probability, </a:t>
            </a:r>
            <a:r>
              <a:rPr spc="-555" dirty="0"/>
              <a:t> </a:t>
            </a:r>
            <a:r>
              <a:rPr spc="-5" dirty="0"/>
              <a:t>Find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X </a:t>
            </a:r>
            <a:r>
              <a:rPr spc="-30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9294" y="1331213"/>
            <a:ext cx="48399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Second, </a:t>
            </a:r>
            <a:r>
              <a:rPr sz="2000" spc="-10" dirty="0">
                <a:latin typeface="Calibri"/>
                <a:cs typeface="Calibri"/>
              </a:rPr>
              <a:t>convert </a:t>
            </a:r>
            <a:r>
              <a:rPr sz="2000" dirty="0">
                <a:latin typeface="Calibri"/>
                <a:cs typeface="Calibri"/>
              </a:rPr>
              <a:t>the Z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X units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formula.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0167" y="2302687"/>
            <a:ext cx="2200275" cy="1132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2300"/>
              </a:lnSpc>
            </a:pPr>
            <a:r>
              <a:rPr sz="2050" spc="15" dirty="0">
                <a:latin typeface="Times New Roman"/>
                <a:cs typeface="Times New Roman"/>
              </a:rPr>
              <a:t>X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Symbol"/>
                <a:cs typeface="Symbol"/>
              </a:rPr>
              <a:t>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μ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Symbol"/>
                <a:cs typeface="Symbol"/>
              </a:rPr>
              <a:t>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Times New Roman"/>
                <a:cs typeface="Times New Roman"/>
              </a:rPr>
              <a:t>Z</a:t>
            </a:r>
            <a:r>
              <a:rPr sz="2050" spc="15" dirty="0">
                <a:latin typeface="Times New Roman"/>
                <a:cs typeface="Times New Roman"/>
              </a:rPr>
              <a:t>σ</a:t>
            </a:r>
            <a:endParaRPr sz="2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630"/>
              </a:spcBef>
            </a:pPr>
            <a:r>
              <a:rPr sz="2050" spc="15" dirty="0">
                <a:latin typeface="Symbol"/>
                <a:cs typeface="Symbol"/>
              </a:rPr>
              <a:t>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8.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Symbol"/>
                <a:cs typeface="Symbol"/>
              </a:rPr>
              <a:t></a:t>
            </a:r>
            <a:r>
              <a:rPr sz="2050" spc="-18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(</a:t>
            </a:r>
            <a:r>
              <a:rPr sz="2050" spc="-5" dirty="0">
                <a:latin typeface="Symbol"/>
                <a:cs typeface="Symbol"/>
              </a:rPr>
              <a:t></a:t>
            </a:r>
            <a:r>
              <a:rPr sz="2050" dirty="0">
                <a:latin typeface="Times New Roman"/>
                <a:cs typeface="Times New Roman"/>
              </a:rPr>
              <a:t>0.</a:t>
            </a:r>
            <a:r>
              <a:rPr sz="2050" spc="-30" dirty="0">
                <a:latin typeface="Times New Roman"/>
                <a:cs typeface="Times New Roman"/>
              </a:rPr>
              <a:t>8</a:t>
            </a:r>
            <a:r>
              <a:rPr sz="2050" spc="25" dirty="0">
                <a:latin typeface="Times New Roman"/>
                <a:cs typeface="Times New Roman"/>
              </a:rPr>
              <a:t>4</a:t>
            </a:r>
            <a:r>
              <a:rPr sz="2050" spc="-15" dirty="0">
                <a:latin typeface="Times New Roman"/>
                <a:cs typeface="Times New Roman"/>
              </a:rPr>
              <a:t>)</a:t>
            </a:r>
            <a:r>
              <a:rPr sz="2050" dirty="0">
                <a:latin typeface="Times New Roman"/>
                <a:cs typeface="Times New Roman"/>
              </a:rPr>
              <a:t>5.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630"/>
              </a:spcBef>
            </a:pPr>
            <a:r>
              <a:rPr sz="2050" spc="15" dirty="0">
                <a:latin typeface="Symbol"/>
                <a:cs typeface="Symbol"/>
              </a:rPr>
              <a:t>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3.80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6571" y="3792423"/>
            <a:ext cx="6921500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20%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download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8.0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5.0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less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3.80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194" y="385648"/>
            <a:ext cx="2993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Assessing</a:t>
            </a:r>
            <a:r>
              <a:rPr sz="2800" spc="-60" dirty="0"/>
              <a:t> </a:t>
            </a:r>
            <a:r>
              <a:rPr sz="2800" spc="-5" dirty="0"/>
              <a:t>Normality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4959" y="1181481"/>
            <a:ext cx="8515350" cy="24961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marR="218440" indent="-3429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well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approximated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normal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2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approximate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theoretical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distribution:</a:t>
            </a:r>
            <a:endParaRPr sz="2000">
              <a:latin typeface="Calibri"/>
              <a:cs typeface="Calibri"/>
            </a:endParaRPr>
          </a:p>
          <a:p>
            <a:pPr marL="756285" marR="408940" lvl="1" indent="-287020">
              <a:lnSpc>
                <a:spcPts val="216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normal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bell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shaped (symmetrical)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median.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empirical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</a:t>
            </a:r>
            <a:r>
              <a:rPr sz="2000" spc="-5" dirty="0">
                <a:latin typeface="Calibri"/>
                <a:cs typeface="Calibri"/>
              </a:rPr>
              <a:t> applies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interquartile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1.33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deviations.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194" y="385648"/>
            <a:ext cx="2993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Assessing</a:t>
            </a:r>
            <a:r>
              <a:rPr sz="2800" spc="-60" dirty="0"/>
              <a:t> </a:t>
            </a:r>
            <a:r>
              <a:rPr sz="2800" spc="-5" dirty="0"/>
              <a:t>Normality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96697" y="1085439"/>
            <a:ext cx="7361555" cy="31965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Construct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small-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moderate-sized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stem-and-leaf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box-and-whisker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</a:t>
            </a:r>
            <a:r>
              <a:rPr sz="2000" spc="-10" dirty="0">
                <a:latin typeface="Calibri"/>
                <a:cs typeface="Calibri"/>
              </a:rPr>
              <a:t> symmetric?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histogram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polygon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appear bell-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shaped?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Compute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descriptive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summary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mean, median and</a:t>
            </a:r>
            <a:r>
              <a:rPr sz="2000" spc="-5" dirty="0">
                <a:latin typeface="Calibri"/>
                <a:cs typeface="Calibri"/>
              </a:rPr>
              <a:t> mode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values?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interquartile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 </a:t>
            </a:r>
            <a:r>
              <a:rPr sz="2000" spc="-15" dirty="0">
                <a:latin typeface="Calibri"/>
                <a:cs typeface="Calibri"/>
              </a:rPr>
              <a:t>approximately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1.33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σ?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range</a:t>
            </a:r>
            <a:r>
              <a:rPr sz="2000" spc="-15" dirty="0">
                <a:latin typeface="Calibri"/>
                <a:cs typeface="Calibri"/>
              </a:rPr>
              <a:t> approximately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 σ?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194" y="385648"/>
            <a:ext cx="2993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Assessing</a:t>
            </a:r>
            <a:r>
              <a:rPr sz="2800" spc="-60" dirty="0"/>
              <a:t> </a:t>
            </a:r>
            <a:r>
              <a:rPr sz="2800" spc="-5" dirty="0"/>
              <a:t>Normality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0070" y="1371447"/>
            <a:ext cx="8131809" cy="21901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Observe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approximately</a:t>
            </a:r>
            <a:r>
              <a:rPr sz="2000" dirty="0">
                <a:latin typeface="Calibri"/>
                <a:cs typeface="Calibri"/>
              </a:rPr>
              <a:t> 2/3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observations</a:t>
            </a:r>
            <a:r>
              <a:rPr sz="2000" dirty="0">
                <a:latin typeface="Calibri"/>
                <a:cs typeface="Calibri"/>
              </a:rPr>
              <a:t> lie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 mean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± 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deviation?</a:t>
            </a:r>
            <a:endParaRPr sz="2000">
              <a:latin typeface="Calibri"/>
              <a:cs typeface="Calibri"/>
            </a:endParaRPr>
          </a:p>
          <a:p>
            <a:pPr marL="756285" marR="649605" lvl="1" indent="-287020">
              <a:lnSpc>
                <a:spcPts val="216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spc="-10" dirty="0">
                <a:latin typeface="Calibri"/>
                <a:cs typeface="Calibri"/>
              </a:rPr>
              <a:t>approximately </a:t>
            </a:r>
            <a:r>
              <a:rPr sz="2000" dirty="0">
                <a:latin typeface="Calibri"/>
                <a:cs typeface="Calibri"/>
              </a:rPr>
              <a:t>80%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observations </a:t>
            </a:r>
            <a:r>
              <a:rPr sz="2000" dirty="0">
                <a:latin typeface="Calibri"/>
                <a:cs typeface="Calibri"/>
              </a:rPr>
              <a:t>lie within mean ± </a:t>
            </a:r>
            <a:r>
              <a:rPr sz="2000" spc="-5" dirty="0">
                <a:latin typeface="Calibri"/>
                <a:cs typeface="Calibri"/>
              </a:rPr>
              <a:t>1.28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deviations?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spc="-10" dirty="0">
                <a:latin typeface="Calibri"/>
                <a:cs typeface="Calibri"/>
              </a:rPr>
              <a:t>approximately </a:t>
            </a:r>
            <a:r>
              <a:rPr sz="2000" dirty="0">
                <a:latin typeface="Calibri"/>
                <a:cs typeface="Calibri"/>
              </a:rPr>
              <a:t>95%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observations </a:t>
            </a:r>
            <a:r>
              <a:rPr sz="2000" dirty="0">
                <a:latin typeface="Calibri"/>
                <a:cs typeface="Calibri"/>
              </a:rPr>
              <a:t>lie within mean ± 2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deviations?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441" y="385648"/>
            <a:ext cx="1056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Z</a:t>
            </a:r>
            <a:r>
              <a:rPr sz="2800" spc="-70" dirty="0"/>
              <a:t> </a:t>
            </a:r>
            <a:r>
              <a:rPr sz="2800" spc="-50" dirty="0"/>
              <a:t>Table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9100" y="1065085"/>
          <a:ext cx="8475345" cy="3133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6215">
                <a:tc gridSpan="11">
                  <a:txBody>
                    <a:bodyPr/>
                    <a:lstStyle/>
                    <a:p>
                      <a:pPr marL="525145">
                        <a:lnSpc>
                          <a:spcPts val="1215"/>
                        </a:lnSpc>
                        <a:spcBef>
                          <a:spcPts val="235"/>
                        </a:spcBef>
                      </a:pPr>
                      <a:r>
                        <a:rPr sz="10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Second</a:t>
                      </a:r>
                      <a:r>
                        <a:rPr sz="1050" b="1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Decimal</a:t>
                      </a:r>
                      <a:r>
                        <a:rPr sz="105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Place</a:t>
                      </a:r>
                      <a:r>
                        <a:rPr sz="105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in</a:t>
                      </a:r>
                      <a:r>
                        <a:rPr sz="105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Z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76200">
                      <a:solidFill>
                        <a:srgbClr val="F6BE69"/>
                      </a:solidFill>
                      <a:prstDash val="solid"/>
                    </a:lnL>
                    <a:lnR w="76200">
                      <a:solidFill>
                        <a:srgbClr val="F6BE69"/>
                      </a:solidFill>
                      <a:prstDash val="solid"/>
                    </a:lnR>
                    <a:lnT w="7620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r">
                        <a:lnSpc>
                          <a:spcPts val="112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Z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05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0.0000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0.0040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310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0.0080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0.0120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310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0.0160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310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0.0199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0.0239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310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0.0279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0.0319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4310">
                        <a:lnSpc>
                          <a:spcPts val="121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0.0359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76200">
                      <a:solidFill>
                        <a:srgbClr val="F6BE6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0.0398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0.0438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0.0478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0.0517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0.0557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0.0596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0.0636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0.0675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0.0714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0.0753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0.20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0.0793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0.0832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0.0871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0.0910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0.0948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0.0987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0.1026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0.1064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0.1103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0.1141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r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0.1179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0.1217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0.1255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0.1293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0.1331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0.1368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0.1406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0.1443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0.1480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0.1517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r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0.90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0.3159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0.3186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0.3212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0.3238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0.3264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0.3289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0.3315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0.3340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0.3365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0.3389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1.00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0.3413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0.3438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0.3461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0.3485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0.3508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0.3531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0.3554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0.3577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0.3599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0.3621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1.10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0.3643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0.3665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0.3686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0.3708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0.3729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0.3749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0.3770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0.3790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0.3810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0.3830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r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1.20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0.3849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0.3869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0.3888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0.3907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0.3925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0.3944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0.3962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0.3980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0.3997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0.4015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2.00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0.4772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0.4778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0.4783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0.4788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0.4793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0.4798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0.4803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0.4808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0.4812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0.4817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r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3.00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0.4987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0.4987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0.4987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0.4988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0.4988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0.4989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0.4989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0.4989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  <a:spcBef>
                          <a:spcPts val="5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3.40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16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r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3.50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05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0.4998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250" y="1527517"/>
            <a:ext cx="2830195" cy="2847340"/>
            <a:chOff x="1619250" y="1527517"/>
            <a:chExt cx="2830195" cy="2847340"/>
          </a:xfrm>
        </p:grpSpPr>
        <p:sp>
          <p:nvSpPr>
            <p:cNvPr id="3" name="object 3"/>
            <p:cNvSpPr/>
            <p:nvPr/>
          </p:nvSpPr>
          <p:spPr>
            <a:xfrm>
              <a:off x="1619250" y="1527517"/>
              <a:ext cx="2830195" cy="2847340"/>
            </a:xfrm>
            <a:custGeom>
              <a:avLst/>
              <a:gdLst/>
              <a:ahLst/>
              <a:cxnLst/>
              <a:rect l="l" t="t" r="r" b="b"/>
              <a:pathLst>
                <a:path w="2830195" h="2847340">
                  <a:moveTo>
                    <a:pt x="2830068" y="0"/>
                  </a:moveTo>
                  <a:lnTo>
                    <a:pt x="0" y="0"/>
                  </a:lnTo>
                  <a:lnTo>
                    <a:pt x="0" y="2846832"/>
                  </a:lnTo>
                  <a:lnTo>
                    <a:pt x="2830068" y="2846832"/>
                  </a:lnTo>
                  <a:lnTo>
                    <a:pt x="2830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0981" y="1625219"/>
              <a:ext cx="2314575" cy="2481580"/>
            </a:xfrm>
            <a:custGeom>
              <a:avLst/>
              <a:gdLst/>
              <a:ahLst/>
              <a:cxnLst/>
              <a:rect l="l" t="t" r="r" b="b"/>
              <a:pathLst>
                <a:path w="2314575" h="2481579">
                  <a:moveTo>
                    <a:pt x="1157224" y="2446718"/>
                  </a:moveTo>
                  <a:lnTo>
                    <a:pt x="1157224" y="0"/>
                  </a:lnTo>
                </a:path>
                <a:path w="2314575" h="2481579">
                  <a:moveTo>
                    <a:pt x="4699" y="2441955"/>
                  </a:moveTo>
                  <a:lnTo>
                    <a:pt x="2309748" y="2441955"/>
                  </a:lnTo>
                </a:path>
                <a:path w="2314575" h="2481579">
                  <a:moveTo>
                    <a:pt x="0" y="2481249"/>
                  </a:moveTo>
                  <a:lnTo>
                    <a:pt x="0" y="2401468"/>
                  </a:lnTo>
                </a:path>
                <a:path w="2314575" h="2481579">
                  <a:moveTo>
                    <a:pt x="385699" y="2481249"/>
                  </a:moveTo>
                  <a:lnTo>
                    <a:pt x="385699" y="2401468"/>
                  </a:lnTo>
                </a:path>
                <a:path w="2314575" h="2481579">
                  <a:moveTo>
                    <a:pt x="771525" y="2481249"/>
                  </a:moveTo>
                  <a:lnTo>
                    <a:pt x="771525" y="2401468"/>
                  </a:lnTo>
                </a:path>
                <a:path w="2314575" h="2481579">
                  <a:moveTo>
                    <a:pt x="1157224" y="2481249"/>
                  </a:moveTo>
                  <a:lnTo>
                    <a:pt x="1157224" y="2401468"/>
                  </a:lnTo>
                </a:path>
                <a:path w="2314575" h="2481579">
                  <a:moveTo>
                    <a:pt x="1543050" y="2481249"/>
                  </a:moveTo>
                  <a:lnTo>
                    <a:pt x="1543050" y="2401468"/>
                  </a:lnTo>
                </a:path>
                <a:path w="2314575" h="2481579">
                  <a:moveTo>
                    <a:pt x="1930019" y="2481249"/>
                  </a:moveTo>
                  <a:lnTo>
                    <a:pt x="1930019" y="2401468"/>
                  </a:lnTo>
                </a:path>
                <a:path w="2314575" h="2481579">
                  <a:moveTo>
                    <a:pt x="2314575" y="2481249"/>
                  </a:moveTo>
                  <a:lnTo>
                    <a:pt x="2314575" y="240146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8281" y="1610106"/>
              <a:ext cx="2339975" cy="24519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19250" y="1527517"/>
            <a:ext cx="2830195" cy="2847340"/>
          </a:xfrm>
          <a:prstGeom prst="rect">
            <a:avLst/>
          </a:prstGeom>
          <a:ln w="762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tabLst>
                <a:tab pos="511809" algn="l"/>
                <a:tab pos="897890" algn="l"/>
                <a:tab pos="1289685" algn="l"/>
                <a:tab pos="1675130" algn="l"/>
                <a:tab pos="2061210" algn="l"/>
                <a:tab pos="2447925" algn="l"/>
              </a:tabLst>
            </a:pPr>
            <a:r>
              <a:rPr sz="1050" b="1" dirty="0">
                <a:latin typeface="Arial"/>
                <a:cs typeface="Arial"/>
              </a:rPr>
              <a:t>-3	-2	-1	0	1	2	3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27075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Table</a:t>
            </a:r>
            <a:r>
              <a:rPr spc="-5" dirty="0"/>
              <a:t> </a:t>
            </a:r>
            <a:r>
              <a:rPr spc="-10" dirty="0"/>
              <a:t>Lookup</a:t>
            </a:r>
            <a:r>
              <a:rPr spc="5" dirty="0"/>
              <a:t> </a:t>
            </a:r>
            <a:r>
              <a:rPr spc="-5" dirty="0"/>
              <a:t>of a </a:t>
            </a:r>
            <a:r>
              <a:rPr dirty="0"/>
              <a:t> </a:t>
            </a:r>
            <a:r>
              <a:rPr spc="-10" dirty="0"/>
              <a:t>Standard</a:t>
            </a:r>
            <a:r>
              <a:rPr spc="-35" dirty="0"/>
              <a:t> </a:t>
            </a:r>
            <a:r>
              <a:rPr spc="-5" dirty="0"/>
              <a:t>Normal</a:t>
            </a:r>
            <a:r>
              <a:rPr spc="-10" dirty="0"/>
              <a:t> </a:t>
            </a:r>
            <a:r>
              <a:rPr spc="-5" dirty="0"/>
              <a:t>Probability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48225" y="1489468"/>
            <a:ext cx="2876550" cy="406400"/>
          </a:xfrm>
          <a:prstGeom prst="rect">
            <a:avLst/>
          </a:prstGeom>
          <a:ln w="762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2580"/>
              </a:lnSpc>
            </a:pPr>
            <a:r>
              <a:rPr sz="2200" i="1" spc="225" dirty="0">
                <a:latin typeface="Times New Roman"/>
                <a:cs typeface="Times New Roman"/>
              </a:rPr>
              <a:t>P</a:t>
            </a:r>
            <a:r>
              <a:rPr sz="2200" spc="190" dirty="0">
                <a:latin typeface="Times New Roman"/>
                <a:cs typeface="Times New Roman"/>
              </a:rPr>
              <a:t>(</a:t>
            </a:r>
            <a:r>
              <a:rPr sz="2200" spc="165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Symbol"/>
                <a:cs typeface="Symbol"/>
              </a:rPr>
              <a:t>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i="1" spc="185" dirty="0">
                <a:latin typeface="Times New Roman"/>
                <a:cs typeface="Times New Roman"/>
              </a:rPr>
              <a:t>Z</a:t>
            </a:r>
            <a:r>
              <a:rPr sz="2200" i="1" spc="12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Symbol"/>
                <a:cs typeface="Symbol"/>
              </a:rPr>
              <a:t>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1</a:t>
            </a:r>
            <a:r>
              <a:rPr sz="2200" spc="110" dirty="0">
                <a:latin typeface="Times New Roman"/>
                <a:cs typeface="Times New Roman"/>
              </a:rPr>
              <a:t>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Symbol"/>
                <a:cs typeface="Symbol"/>
              </a:rPr>
              <a:t>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0</a:t>
            </a:r>
            <a:r>
              <a:rPr sz="2200" spc="260" dirty="0">
                <a:latin typeface="Times New Roman"/>
                <a:cs typeface="Times New Roman"/>
              </a:rPr>
              <a:t>.</a:t>
            </a:r>
            <a:r>
              <a:rPr sz="2200" spc="110" dirty="0">
                <a:latin typeface="Times New Roman"/>
                <a:cs typeface="Times New Roman"/>
              </a:rPr>
              <a:t>3</a:t>
            </a:r>
            <a:r>
              <a:rPr sz="2200" spc="114" dirty="0">
                <a:latin typeface="Times New Roman"/>
                <a:cs typeface="Times New Roman"/>
              </a:rPr>
              <a:t>4</a:t>
            </a:r>
            <a:r>
              <a:rPr sz="2200" spc="110" dirty="0">
                <a:latin typeface="Times New Roman"/>
                <a:cs typeface="Times New Roman"/>
              </a:rPr>
              <a:t>1</a:t>
            </a:r>
            <a:r>
              <a:rPr sz="2200" spc="16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42255" y="2131263"/>
          <a:ext cx="3445510" cy="2149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r">
                        <a:lnSpc>
                          <a:spcPts val="1535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Z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76200">
                      <a:solidFill>
                        <a:srgbClr val="F6BE69"/>
                      </a:solidFill>
                      <a:prstDash val="solid"/>
                    </a:lnL>
                    <a:lnT w="7620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ts val="1460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T w="76200">
                      <a:solidFill>
                        <a:srgbClr val="F6BE6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460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T w="76200">
                      <a:solidFill>
                        <a:srgbClr val="F6BE6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460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R w="76200">
                      <a:solidFill>
                        <a:srgbClr val="F6BE69"/>
                      </a:solidFill>
                      <a:prstDash val="solid"/>
                    </a:lnR>
                    <a:lnT w="76200">
                      <a:solidFill>
                        <a:srgbClr val="F6BE6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8890" algn="r">
                        <a:lnSpc>
                          <a:spcPts val="159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72135">
                        <a:lnSpc>
                          <a:spcPts val="159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ts val="159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0.0040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ts val="159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0.0080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76200">
                      <a:solidFill>
                        <a:srgbClr val="F6BE6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R="8890" algn="r">
                        <a:lnSpc>
                          <a:spcPts val="152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ts val="152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0.0398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2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0.0438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2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0.0478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R="8890" algn="r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0.0793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0.0832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0.0871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1.00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0.3413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0.3438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0.3461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8890" algn="r">
                        <a:lnSpc>
                          <a:spcPts val="159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1.10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ts val="159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0.3643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9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0.3665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9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0.3686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R="8890" algn="r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1.20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0.3849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0.3869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0.3888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751582" y="1771650"/>
            <a:ext cx="4640580" cy="2642235"/>
            <a:chOff x="2751582" y="1771650"/>
            <a:chExt cx="4640580" cy="2642235"/>
          </a:xfrm>
        </p:grpSpPr>
        <p:sp>
          <p:nvSpPr>
            <p:cNvPr id="11" name="object 11"/>
            <p:cNvSpPr/>
            <p:nvPr/>
          </p:nvSpPr>
          <p:spPr>
            <a:xfrm>
              <a:off x="2789682" y="4089793"/>
              <a:ext cx="278765" cy="285750"/>
            </a:xfrm>
            <a:custGeom>
              <a:avLst/>
              <a:gdLst/>
              <a:ahLst/>
              <a:cxnLst/>
              <a:rect l="l" t="t" r="r" b="b"/>
              <a:pathLst>
                <a:path w="278764" h="285750">
                  <a:moveTo>
                    <a:pt x="0" y="142875"/>
                  </a:moveTo>
                  <a:lnTo>
                    <a:pt x="7100" y="97716"/>
                  </a:lnTo>
                  <a:lnTo>
                    <a:pt x="26875" y="58495"/>
                  </a:lnTo>
                  <a:lnTo>
                    <a:pt x="57031" y="27567"/>
                  </a:lnTo>
                  <a:lnTo>
                    <a:pt x="95276" y="7284"/>
                  </a:lnTo>
                  <a:lnTo>
                    <a:pt x="139319" y="0"/>
                  </a:lnTo>
                  <a:lnTo>
                    <a:pt x="183299" y="7284"/>
                  </a:lnTo>
                  <a:lnTo>
                    <a:pt x="221507" y="27567"/>
                  </a:lnTo>
                  <a:lnTo>
                    <a:pt x="251643" y="58495"/>
                  </a:lnTo>
                  <a:lnTo>
                    <a:pt x="271411" y="97716"/>
                  </a:lnTo>
                  <a:lnTo>
                    <a:pt x="278511" y="142875"/>
                  </a:lnTo>
                  <a:lnTo>
                    <a:pt x="271411" y="188038"/>
                  </a:lnTo>
                  <a:lnTo>
                    <a:pt x="251643" y="227259"/>
                  </a:lnTo>
                  <a:lnTo>
                    <a:pt x="221507" y="258186"/>
                  </a:lnTo>
                  <a:lnTo>
                    <a:pt x="183299" y="278467"/>
                  </a:lnTo>
                  <a:lnTo>
                    <a:pt x="139319" y="285749"/>
                  </a:lnTo>
                  <a:lnTo>
                    <a:pt x="95276" y="278467"/>
                  </a:lnTo>
                  <a:lnTo>
                    <a:pt x="57031" y="258186"/>
                  </a:lnTo>
                  <a:lnTo>
                    <a:pt x="26875" y="227259"/>
                  </a:lnTo>
                  <a:lnTo>
                    <a:pt x="7100" y="188038"/>
                  </a:lnTo>
                  <a:lnTo>
                    <a:pt x="0" y="142875"/>
                  </a:lnTo>
                  <a:close/>
                </a:path>
              </a:pathLst>
            </a:custGeom>
            <a:ln w="762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2994" y="2590291"/>
              <a:ext cx="1336040" cy="1468755"/>
            </a:xfrm>
            <a:custGeom>
              <a:avLst/>
              <a:gdLst/>
              <a:ahLst/>
              <a:cxnLst/>
              <a:rect l="l" t="t" r="r" b="b"/>
              <a:pathLst>
                <a:path w="1336039" h="1468754">
                  <a:moveTo>
                    <a:pt x="0" y="1232916"/>
                  </a:moveTo>
                  <a:lnTo>
                    <a:pt x="98806" y="1468589"/>
                  </a:lnTo>
                  <a:lnTo>
                    <a:pt x="188040" y="1316443"/>
                  </a:lnTo>
                  <a:lnTo>
                    <a:pt x="107950" y="1316443"/>
                  </a:lnTo>
                  <a:lnTo>
                    <a:pt x="93466" y="1312048"/>
                  </a:lnTo>
                  <a:lnTo>
                    <a:pt x="82184" y="1302759"/>
                  </a:lnTo>
                  <a:lnTo>
                    <a:pt x="75213" y="1289908"/>
                  </a:lnTo>
                  <a:lnTo>
                    <a:pt x="73660" y="1274826"/>
                  </a:lnTo>
                  <a:lnTo>
                    <a:pt x="77149" y="1238070"/>
                  </a:lnTo>
                  <a:lnTo>
                    <a:pt x="0" y="1232916"/>
                  </a:lnTo>
                  <a:close/>
                </a:path>
                <a:path w="1336039" h="1468754">
                  <a:moveTo>
                    <a:pt x="77149" y="1238070"/>
                  </a:moveTo>
                  <a:lnTo>
                    <a:pt x="73660" y="1274826"/>
                  </a:lnTo>
                  <a:lnTo>
                    <a:pt x="75213" y="1289908"/>
                  </a:lnTo>
                  <a:lnTo>
                    <a:pt x="82184" y="1302759"/>
                  </a:lnTo>
                  <a:lnTo>
                    <a:pt x="93466" y="1312048"/>
                  </a:lnTo>
                  <a:lnTo>
                    <a:pt x="107950" y="1316443"/>
                  </a:lnTo>
                  <a:lnTo>
                    <a:pt x="122993" y="1314880"/>
                  </a:lnTo>
                  <a:lnTo>
                    <a:pt x="135810" y="1307914"/>
                  </a:lnTo>
                  <a:lnTo>
                    <a:pt x="145079" y="1296650"/>
                  </a:lnTo>
                  <a:lnTo>
                    <a:pt x="149479" y="1282192"/>
                  </a:lnTo>
                  <a:lnTo>
                    <a:pt x="153178" y="1243150"/>
                  </a:lnTo>
                  <a:lnTo>
                    <a:pt x="77149" y="1238070"/>
                  </a:lnTo>
                  <a:close/>
                </a:path>
                <a:path w="1336039" h="1468754">
                  <a:moveTo>
                    <a:pt x="153178" y="1243150"/>
                  </a:moveTo>
                  <a:lnTo>
                    <a:pt x="149479" y="1282192"/>
                  </a:lnTo>
                  <a:lnTo>
                    <a:pt x="122993" y="1314880"/>
                  </a:lnTo>
                  <a:lnTo>
                    <a:pt x="107950" y="1316443"/>
                  </a:lnTo>
                  <a:lnTo>
                    <a:pt x="188040" y="1316443"/>
                  </a:lnTo>
                  <a:lnTo>
                    <a:pt x="228092" y="1248155"/>
                  </a:lnTo>
                  <a:lnTo>
                    <a:pt x="153178" y="1243150"/>
                  </a:lnTo>
                  <a:close/>
                </a:path>
                <a:path w="1336039" h="1468754">
                  <a:moveTo>
                    <a:pt x="1296670" y="0"/>
                  </a:moveTo>
                  <a:lnTo>
                    <a:pt x="1232789" y="2158"/>
                  </a:lnTo>
                  <a:lnTo>
                    <a:pt x="1169543" y="8000"/>
                  </a:lnTo>
                  <a:lnTo>
                    <a:pt x="1107567" y="17652"/>
                  </a:lnTo>
                  <a:lnTo>
                    <a:pt x="1046226" y="30860"/>
                  </a:lnTo>
                  <a:lnTo>
                    <a:pt x="986028" y="47497"/>
                  </a:lnTo>
                  <a:lnTo>
                    <a:pt x="927227" y="67563"/>
                  </a:lnTo>
                  <a:lnTo>
                    <a:pt x="869569" y="90931"/>
                  </a:lnTo>
                  <a:lnTo>
                    <a:pt x="813054" y="117601"/>
                  </a:lnTo>
                  <a:lnTo>
                    <a:pt x="758317" y="147193"/>
                  </a:lnTo>
                  <a:lnTo>
                    <a:pt x="704850" y="179958"/>
                  </a:lnTo>
                  <a:lnTo>
                    <a:pt x="653033" y="215519"/>
                  </a:lnTo>
                  <a:lnTo>
                    <a:pt x="602995" y="254000"/>
                  </a:lnTo>
                  <a:lnTo>
                    <a:pt x="554482" y="295020"/>
                  </a:lnTo>
                  <a:lnTo>
                    <a:pt x="508000" y="338835"/>
                  </a:lnTo>
                  <a:lnTo>
                    <a:pt x="463169" y="385190"/>
                  </a:lnTo>
                  <a:lnTo>
                    <a:pt x="420369" y="433831"/>
                  </a:lnTo>
                  <a:lnTo>
                    <a:pt x="379348" y="485266"/>
                  </a:lnTo>
                  <a:lnTo>
                    <a:pt x="340613" y="538607"/>
                  </a:lnTo>
                  <a:lnTo>
                    <a:pt x="304164" y="593978"/>
                  </a:lnTo>
                  <a:lnTo>
                    <a:pt x="270129" y="651128"/>
                  </a:lnTo>
                  <a:lnTo>
                    <a:pt x="238251" y="710564"/>
                  </a:lnTo>
                  <a:lnTo>
                    <a:pt x="208661" y="771906"/>
                  </a:lnTo>
                  <a:lnTo>
                    <a:pt x="181610" y="835151"/>
                  </a:lnTo>
                  <a:lnTo>
                    <a:pt x="156972" y="900049"/>
                  </a:lnTo>
                  <a:lnTo>
                    <a:pt x="134874" y="966469"/>
                  </a:lnTo>
                  <a:lnTo>
                    <a:pt x="115824" y="1034414"/>
                  </a:lnTo>
                  <a:lnTo>
                    <a:pt x="99187" y="1103883"/>
                  </a:lnTo>
                  <a:lnTo>
                    <a:pt x="85598" y="1174623"/>
                  </a:lnTo>
                  <a:lnTo>
                    <a:pt x="77149" y="1238070"/>
                  </a:lnTo>
                  <a:lnTo>
                    <a:pt x="153178" y="1243150"/>
                  </a:lnTo>
                  <a:lnTo>
                    <a:pt x="155448" y="1219199"/>
                  </a:lnTo>
                  <a:lnTo>
                    <a:pt x="160781" y="1186688"/>
                  </a:lnTo>
                  <a:lnTo>
                    <a:pt x="173862" y="1119123"/>
                  </a:lnTo>
                  <a:lnTo>
                    <a:pt x="189611" y="1052957"/>
                  </a:lnTo>
                  <a:lnTo>
                    <a:pt x="208025" y="988060"/>
                  </a:lnTo>
                  <a:lnTo>
                    <a:pt x="229107" y="924687"/>
                  </a:lnTo>
                  <a:lnTo>
                    <a:pt x="252475" y="863091"/>
                  </a:lnTo>
                  <a:lnTo>
                    <a:pt x="278256" y="803020"/>
                  </a:lnTo>
                  <a:lnTo>
                    <a:pt x="306450" y="744474"/>
                  </a:lnTo>
                  <a:lnTo>
                    <a:pt x="336804" y="687958"/>
                  </a:lnTo>
                  <a:lnTo>
                    <a:pt x="369697" y="633094"/>
                  </a:lnTo>
                  <a:lnTo>
                    <a:pt x="404241" y="580516"/>
                  </a:lnTo>
                  <a:lnTo>
                    <a:pt x="440944" y="529970"/>
                  </a:lnTo>
                  <a:lnTo>
                    <a:pt x="479297" y="482219"/>
                  </a:lnTo>
                  <a:lnTo>
                    <a:pt x="519683" y="436118"/>
                  </a:lnTo>
                  <a:lnTo>
                    <a:pt x="561975" y="392556"/>
                  </a:lnTo>
                  <a:lnTo>
                    <a:pt x="605917" y="351408"/>
                  </a:lnTo>
                  <a:lnTo>
                    <a:pt x="651509" y="312674"/>
                  </a:lnTo>
                  <a:lnTo>
                    <a:pt x="698627" y="276606"/>
                  </a:lnTo>
                  <a:lnTo>
                    <a:pt x="747141" y="243205"/>
                  </a:lnTo>
                  <a:lnTo>
                    <a:pt x="797179" y="212725"/>
                  </a:lnTo>
                  <a:lnTo>
                    <a:pt x="848486" y="185038"/>
                  </a:lnTo>
                  <a:lnTo>
                    <a:pt x="901065" y="160274"/>
                  </a:lnTo>
                  <a:lnTo>
                    <a:pt x="954785" y="138556"/>
                  </a:lnTo>
                  <a:lnTo>
                    <a:pt x="1009650" y="119887"/>
                  </a:lnTo>
                  <a:lnTo>
                    <a:pt x="1065530" y="104520"/>
                  </a:lnTo>
                  <a:lnTo>
                    <a:pt x="1122298" y="92328"/>
                  </a:lnTo>
                  <a:lnTo>
                    <a:pt x="1180083" y="83438"/>
                  </a:lnTo>
                  <a:lnTo>
                    <a:pt x="1238758" y="78105"/>
                  </a:lnTo>
                  <a:lnTo>
                    <a:pt x="1298194" y="76200"/>
                  </a:lnTo>
                  <a:lnTo>
                    <a:pt x="1312922" y="72933"/>
                  </a:lnTo>
                  <a:lnTo>
                    <a:pt x="1324864" y="64547"/>
                  </a:lnTo>
                  <a:lnTo>
                    <a:pt x="1332805" y="52304"/>
                  </a:lnTo>
                  <a:lnTo>
                    <a:pt x="1335532" y="37464"/>
                  </a:lnTo>
                  <a:lnTo>
                    <a:pt x="1332263" y="22663"/>
                  </a:lnTo>
                  <a:lnTo>
                    <a:pt x="1323863" y="10683"/>
                  </a:lnTo>
                  <a:lnTo>
                    <a:pt x="1311582" y="2728"/>
                  </a:lnTo>
                  <a:lnTo>
                    <a:pt x="129667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6822" y="1828800"/>
              <a:ext cx="1252220" cy="800100"/>
            </a:xfrm>
            <a:custGeom>
              <a:avLst/>
              <a:gdLst/>
              <a:ahLst/>
              <a:cxnLst/>
              <a:rect l="l" t="t" r="r" b="b"/>
              <a:pathLst>
                <a:path w="1252220" h="800100">
                  <a:moveTo>
                    <a:pt x="1251965" y="0"/>
                  </a:moveTo>
                  <a:lnTo>
                    <a:pt x="1246607" y="73444"/>
                  </a:lnTo>
                  <a:lnTo>
                    <a:pt x="1230840" y="145055"/>
                  </a:lnTo>
                  <a:lnTo>
                    <a:pt x="1205126" y="214537"/>
                  </a:lnTo>
                  <a:lnTo>
                    <a:pt x="1169927" y="281594"/>
                  </a:lnTo>
                  <a:lnTo>
                    <a:pt x="1148915" y="314122"/>
                  </a:lnTo>
                  <a:lnTo>
                    <a:pt x="1125705" y="345932"/>
                  </a:lnTo>
                  <a:lnTo>
                    <a:pt x="1100354" y="376988"/>
                  </a:lnTo>
                  <a:lnTo>
                    <a:pt x="1072921" y="407254"/>
                  </a:lnTo>
                  <a:lnTo>
                    <a:pt x="1043464" y="436692"/>
                  </a:lnTo>
                  <a:lnTo>
                    <a:pt x="1012039" y="465265"/>
                  </a:lnTo>
                  <a:lnTo>
                    <a:pt x="978705" y="492936"/>
                  </a:lnTo>
                  <a:lnTo>
                    <a:pt x="943520" y="519668"/>
                  </a:lnTo>
                  <a:lnTo>
                    <a:pt x="906540" y="545425"/>
                  </a:lnTo>
                  <a:lnTo>
                    <a:pt x="867825" y="570170"/>
                  </a:lnTo>
                  <a:lnTo>
                    <a:pt x="827431" y="593865"/>
                  </a:lnTo>
                  <a:lnTo>
                    <a:pt x="785417" y="616473"/>
                  </a:lnTo>
                  <a:lnTo>
                    <a:pt x="741840" y="637958"/>
                  </a:lnTo>
                  <a:lnTo>
                    <a:pt x="696758" y="658283"/>
                  </a:lnTo>
                  <a:lnTo>
                    <a:pt x="650228" y="677410"/>
                  </a:lnTo>
                  <a:lnTo>
                    <a:pt x="602309" y="695303"/>
                  </a:lnTo>
                  <a:lnTo>
                    <a:pt x="553058" y="711925"/>
                  </a:lnTo>
                  <a:lnTo>
                    <a:pt x="502533" y="727239"/>
                  </a:lnTo>
                  <a:lnTo>
                    <a:pt x="450792" y="741208"/>
                  </a:lnTo>
                  <a:lnTo>
                    <a:pt x="397892" y="753794"/>
                  </a:lnTo>
                  <a:lnTo>
                    <a:pt x="343891" y="764962"/>
                  </a:lnTo>
                  <a:lnTo>
                    <a:pt x="288846" y="774674"/>
                  </a:lnTo>
                  <a:lnTo>
                    <a:pt x="232817" y="782892"/>
                  </a:lnTo>
                  <a:lnTo>
                    <a:pt x="175860" y="789581"/>
                  </a:lnTo>
                  <a:lnTo>
                    <a:pt x="118033" y="794703"/>
                  </a:lnTo>
                  <a:lnTo>
                    <a:pt x="59393" y="798222"/>
                  </a:lnTo>
                  <a:lnTo>
                    <a:pt x="0" y="800100"/>
                  </a:lnTo>
                </a:path>
              </a:pathLst>
            </a:custGeom>
            <a:ln w="762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8937" y="4068368"/>
              <a:ext cx="293370" cy="264795"/>
            </a:xfrm>
            <a:custGeom>
              <a:avLst/>
              <a:gdLst/>
              <a:ahLst/>
              <a:cxnLst/>
              <a:rect l="l" t="t" r="r" b="b"/>
              <a:pathLst>
                <a:path w="293370" h="264795">
                  <a:moveTo>
                    <a:pt x="0" y="132156"/>
                  </a:moveTo>
                  <a:lnTo>
                    <a:pt x="7474" y="90384"/>
                  </a:lnTo>
                  <a:lnTo>
                    <a:pt x="28281" y="54106"/>
                  </a:lnTo>
                  <a:lnTo>
                    <a:pt x="59993" y="25498"/>
                  </a:lnTo>
                  <a:lnTo>
                    <a:pt x="100185" y="6737"/>
                  </a:lnTo>
                  <a:lnTo>
                    <a:pt x="146430" y="0"/>
                  </a:lnTo>
                  <a:lnTo>
                    <a:pt x="192738" y="6737"/>
                  </a:lnTo>
                  <a:lnTo>
                    <a:pt x="232967" y="25498"/>
                  </a:lnTo>
                  <a:lnTo>
                    <a:pt x="264699" y="54106"/>
                  </a:lnTo>
                  <a:lnTo>
                    <a:pt x="285513" y="90384"/>
                  </a:lnTo>
                  <a:lnTo>
                    <a:pt x="292988" y="132156"/>
                  </a:lnTo>
                  <a:lnTo>
                    <a:pt x="285513" y="173927"/>
                  </a:lnTo>
                  <a:lnTo>
                    <a:pt x="264699" y="210205"/>
                  </a:lnTo>
                  <a:lnTo>
                    <a:pt x="232967" y="238813"/>
                  </a:lnTo>
                  <a:lnTo>
                    <a:pt x="192738" y="257574"/>
                  </a:lnTo>
                  <a:lnTo>
                    <a:pt x="146430" y="264312"/>
                  </a:lnTo>
                  <a:lnTo>
                    <a:pt x="100185" y="257574"/>
                  </a:lnTo>
                  <a:lnTo>
                    <a:pt x="59993" y="238813"/>
                  </a:lnTo>
                  <a:lnTo>
                    <a:pt x="28281" y="210205"/>
                  </a:lnTo>
                  <a:lnTo>
                    <a:pt x="7474" y="173927"/>
                  </a:lnTo>
                  <a:lnTo>
                    <a:pt x="0" y="132156"/>
                  </a:lnTo>
                  <a:close/>
                </a:path>
              </a:pathLst>
            </a:custGeom>
            <a:ln w="762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8332" y="1790699"/>
              <a:ext cx="2877820" cy="2523490"/>
            </a:xfrm>
            <a:custGeom>
              <a:avLst/>
              <a:gdLst/>
              <a:ahLst/>
              <a:cxnLst/>
              <a:rect l="l" t="t" r="r" b="b"/>
              <a:pathLst>
                <a:path w="2877820" h="2523490">
                  <a:moveTo>
                    <a:pt x="1718564" y="2064385"/>
                  </a:moveTo>
                  <a:lnTo>
                    <a:pt x="1708594" y="1948967"/>
                  </a:lnTo>
                  <a:lnTo>
                    <a:pt x="1696593" y="1809750"/>
                  </a:lnTo>
                  <a:lnTo>
                    <a:pt x="1506093" y="1980057"/>
                  </a:lnTo>
                  <a:lnTo>
                    <a:pt x="1572094" y="2006257"/>
                  </a:lnTo>
                  <a:lnTo>
                    <a:pt x="1565249" y="2018677"/>
                  </a:lnTo>
                  <a:lnTo>
                    <a:pt x="1538859" y="2046097"/>
                  </a:lnTo>
                  <a:lnTo>
                    <a:pt x="1507617" y="2074164"/>
                  </a:lnTo>
                  <a:lnTo>
                    <a:pt x="1472692" y="2101773"/>
                  </a:lnTo>
                  <a:lnTo>
                    <a:pt x="1434465" y="2128799"/>
                  </a:lnTo>
                  <a:lnTo>
                    <a:pt x="1392936" y="2155037"/>
                  </a:lnTo>
                  <a:lnTo>
                    <a:pt x="1348232" y="2180653"/>
                  </a:lnTo>
                  <a:lnTo>
                    <a:pt x="1300353" y="2205405"/>
                  </a:lnTo>
                  <a:lnTo>
                    <a:pt x="1249553" y="2229231"/>
                  </a:lnTo>
                  <a:lnTo>
                    <a:pt x="1195832" y="2252091"/>
                  </a:lnTo>
                  <a:lnTo>
                    <a:pt x="1139444" y="2274011"/>
                  </a:lnTo>
                  <a:lnTo>
                    <a:pt x="1080262" y="2294839"/>
                  </a:lnTo>
                  <a:lnTo>
                    <a:pt x="1018794" y="2314473"/>
                  </a:lnTo>
                  <a:lnTo>
                    <a:pt x="954786" y="2333040"/>
                  </a:lnTo>
                  <a:lnTo>
                    <a:pt x="888492" y="2350287"/>
                  </a:lnTo>
                  <a:lnTo>
                    <a:pt x="819912" y="2366340"/>
                  </a:lnTo>
                  <a:lnTo>
                    <a:pt x="749427" y="2380996"/>
                  </a:lnTo>
                  <a:lnTo>
                    <a:pt x="676656" y="2394356"/>
                  </a:lnTo>
                  <a:lnTo>
                    <a:pt x="602361" y="2406307"/>
                  </a:lnTo>
                  <a:lnTo>
                    <a:pt x="526161" y="2416746"/>
                  </a:lnTo>
                  <a:lnTo>
                    <a:pt x="448183" y="2425789"/>
                  </a:lnTo>
                  <a:lnTo>
                    <a:pt x="368808" y="2433231"/>
                  </a:lnTo>
                  <a:lnTo>
                    <a:pt x="287909" y="2439073"/>
                  </a:lnTo>
                  <a:lnTo>
                    <a:pt x="205740" y="2443302"/>
                  </a:lnTo>
                  <a:lnTo>
                    <a:pt x="122174" y="2445943"/>
                  </a:lnTo>
                  <a:lnTo>
                    <a:pt x="37719" y="2446782"/>
                  </a:lnTo>
                  <a:lnTo>
                    <a:pt x="22885" y="2449931"/>
                  </a:lnTo>
                  <a:lnTo>
                    <a:pt x="10858" y="2458212"/>
                  </a:lnTo>
                  <a:lnTo>
                    <a:pt x="2819" y="2470404"/>
                  </a:lnTo>
                  <a:lnTo>
                    <a:pt x="0" y="2485263"/>
                  </a:lnTo>
                  <a:lnTo>
                    <a:pt x="3149" y="2500071"/>
                  </a:lnTo>
                  <a:lnTo>
                    <a:pt x="11417" y="2512098"/>
                  </a:lnTo>
                  <a:lnTo>
                    <a:pt x="23609" y="2520137"/>
                  </a:lnTo>
                  <a:lnTo>
                    <a:pt x="38481" y="2522982"/>
                  </a:lnTo>
                  <a:lnTo>
                    <a:pt x="124587" y="2522105"/>
                  </a:lnTo>
                  <a:lnTo>
                    <a:pt x="209550" y="2519400"/>
                  </a:lnTo>
                  <a:lnTo>
                    <a:pt x="293497" y="2515070"/>
                  </a:lnTo>
                  <a:lnTo>
                    <a:pt x="375920" y="2509101"/>
                  </a:lnTo>
                  <a:lnTo>
                    <a:pt x="456946" y="2501481"/>
                  </a:lnTo>
                  <a:lnTo>
                    <a:pt x="536448" y="2492248"/>
                  </a:lnTo>
                  <a:lnTo>
                    <a:pt x="614426" y="2481542"/>
                  </a:lnTo>
                  <a:lnTo>
                    <a:pt x="690499" y="2469299"/>
                  </a:lnTo>
                  <a:lnTo>
                    <a:pt x="764921" y="2455608"/>
                  </a:lnTo>
                  <a:lnTo>
                    <a:pt x="837311" y="2440533"/>
                  </a:lnTo>
                  <a:lnTo>
                    <a:pt x="907669" y="2424023"/>
                  </a:lnTo>
                  <a:lnTo>
                    <a:pt x="975995" y="2406218"/>
                  </a:lnTo>
                  <a:lnTo>
                    <a:pt x="1042035" y="2387054"/>
                  </a:lnTo>
                  <a:lnTo>
                    <a:pt x="1105662" y="2366695"/>
                  </a:lnTo>
                  <a:lnTo>
                    <a:pt x="1167003" y="2345042"/>
                  </a:lnTo>
                  <a:lnTo>
                    <a:pt x="1225804" y="2322195"/>
                  </a:lnTo>
                  <a:lnTo>
                    <a:pt x="1281938" y="2298192"/>
                  </a:lnTo>
                  <a:lnTo>
                    <a:pt x="1335405" y="2273058"/>
                  </a:lnTo>
                  <a:lnTo>
                    <a:pt x="1386078" y="2246757"/>
                  </a:lnTo>
                  <a:lnTo>
                    <a:pt x="1433703" y="2219414"/>
                  </a:lnTo>
                  <a:lnTo>
                    <a:pt x="1478534" y="2190966"/>
                  </a:lnTo>
                  <a:lnTo>
                    <a:pt x="1520063" y="2161425"/>
                  </a:lnTo>
                  <a:lnTo>
                    <a:pt x="1558544" y="2130780"/>
                  </a:lnTo>
                  <a:lnTo>
                    <a:pt x="1593723" y="2099017"/>
                  </a:lnTo>
                  <a:lnTo>
                    <a:pt x="1623314" y="2068322"/>
                  </a:lnTo>
                  <a:lnTo>
                    <a:pt x="1643456" y="2034578"/>
                  </a:lnTo>
                  <a:lnTo>
                    <a:pt x="1718564" y="2064385"/>
                  </a:lnTo>
                  <a:close/>
                </a:path>
                <a:path w="2877820" h="2523490">
                  <a:moveTo>
                    <a:pt x="2268791" y="1581404"/>
                  </a:moveTo>
                  <a:lnTo>
                    <a:pt x="2115439" y="1581404"/>
                  </a:lnTo>
                  <a:lnTo>
                    <a:pt x="2112391" y="1581404"/>
                  </a:lnTo>
                  <a:lnTo>
                    <a:pt x="2097151" y="1508379"/>
                  </a:lnTo>
                  <a:lnTo>
                    <a:pt x="1896618" y="1666875"/>
                  </a:lnTo>
                  <a:lnTo>
                    <a:pt x="2143633" y="1732280"/>
                  </a:lnTo>
                  <a:lnTo>
                    <a:pt x="2129815" y="1665744"/>
                  </a:lnTo>
                  <a:lnTo>
                    <a:pt x="2127796" y="1656029"/>
                  </a:lnTo>
                  <a:lnTo>
                    <a:pt x="2144141" y="1651889"/>
                  </a:lnTo>
                  <a:lnTo>
                    <a:pt x="2146681" y="1651000"/>
                  </a:lnTo>
                  <a:lnTo>
                    <a:pt x="2149094" y="1649857"/>
                  </a:lnTo>
                  <a:lnTo>
                    <a:pt x="2196211" y="1626489"/>
                  </a:lnTo>
                  <a:lnTo>
                    <a:pt x="2242312" y="1599565"/>
                  </a:lnTo>
                  <a:lnTo>
                    <a:pt x="2268791" y="1581404"/>
                  </a:lnTo>
                  <a:close/>
                </a:path>
                <a:path w="2877820" h="2523490">
                  <a:moveTo>
                    <a:pt x="2877693" y="38620"/>
                  </a:moveTo>
                  <a:lnTo>
                    <a:pt x="2874886" y="23774"/>
                  </a:lnTo>
                  <a:lnTo>
                    <a:pt x="2866898" y="11544"/>
                  </a:lnTo>
                  <a:lnTo>
                    <a:pt x="2854896" y="3200"/>
                  </a:lnTo>
                  <a:lnTo>
                    <a:pt x="2840101" y="0"/>
                  </a:lnTo>
                  <a:lnTo>
                    <a:pt x="2825254" y="2806"/>
                  </a:lnTo>
                  <a:lnTo>
                    <a:pt x="2813024" y="10795"/>
                  </a:lnTo>
                  <a:lnTo>
                    <a:pt x="2804680" y="22796"/>
                  </a:lnTo>
                  <a:lnTo>
                    <a:pt x="2801493" y="37592"/>
                  </a:lnTo>
                  <a:lnTo>
                    <a:pt x="2800223" y="121412"/>
                  </a:lnTo>
                  <a:lnTo>
                    <a:pt x="2796667" y="202946"/>
                  </a:lnTo>
                  <a:lnTo>
                    <a:pt x="2790698" y="283337"/>
                  </a:lnTo>
                  <a:lnTo>
                    <a:pt x="2782570" y="362458"/>
                  </a:lnTo>
                  <a:lnTo>
                    <a:pt x="2772156" y="440182"/>
                  </a:lnTo>
                  <a:lnTo>
                    <a:pt x="2759583" y="516255"/>
                  </a:lnTo>
                  <a:lnTo>
                    <a:pt x="2744978" y="590804"/>
                  </a:lnTo>
                  <a:lnTo>
                    <a:pt x="2728341" y="663575"/>
                  </a:lnTo>
                  <a:lnTo>
                    <a:pt x="2709799" y="734695"/>
                  </a:lnTo>
                  <a:lnTo>
                    <a:pt x="2689225" y="803656"/>
                  </a:lnTo>
                  <a:lnTo>
                    <a:pt x="2667000" y="870712"/>
                  </a:lnTo>
                  <a:lnTo>
                    <a:pt x="2642870" y="935482"/>
                  </a:lnTo>
                  <a:lnTo>
                    <a:pt x="2616962" y="998093"/>
                  </a:lnTo>
                  <a:lnTo>
                    <a:pt x="2589530" y="1058291"/>
                  </a:lnTo>
                  <a:lnTo>
                    <a:pt x="2560574" y="1116203"/>
                  </a:lnTo>
                  <a:lnTo>
                    <a:pt x="2530094" y="1171448"/>
                  </a:lnTo>
                  <a:lnTo>
                    <a:pt x="2498090" y="1224026"/>
                  </a:lnTo>
                  <a:lnTo>
                    <a:pt x="2464816" y="1273683"/>
                  </a:lnTo>
                  <a:lnTo>
                    <a:pt x="2430145" y="1320673"/>
                  </a:lnTo>
                  <a:lnTo>
                    <a:pt x="2394331" y="1364742"/>
                  </a:lnTo>
                  <a:lnTo>
                    <a:pt x="2357374" y="1405509"/>
                  </a:lnTo>
                  <a:lnTo>
                    <a:pt x="2319274" y="1443228"/>
                  </a:lnTo>
                  <a:lnTo>
                    <a:pt x="2280158" y="1477772"/>
                  </a:lnTo>
                  <a:lnTo>
                    <a:pt x="2240280" y="1508887"/>
                  </a:lnTo>
                  <a:lnTo>
                    <a:pt x="2199386" y="1536446"/>
                  </a:lnTo>
                  <a:lnTo>
                    <a:pt x="2157857" y="1560703"/>
                  </a:lnTo>
                  <a:lnTo>
                    <a:pt x="2118715" y="1579816"/>
                  </a:lnTo>
                  <a:lnTo>
                    <a:pt x="2119896" y="1579816"/>
                  </a:lnTo>
                  <a:lnTo>
                    <a:pt x="2271128" y="1579816"/>
                  </a:lnTo>
                  <a:lnTo>
                    <a:pt x="2272690" y="1578737"/>
                  </a:lnTo>
                  <a:lnTo>
                    <a:pt x="2287143" y="1568831"/>
                  </a:lnTo>
                  <a:lnTo>
                    <a:pt x="2330704" y="1534795"/>
                  </a:lnTo>
                  <a:lnTo>
                    <a:pt x="2372995" y="1497330"/>
                  </a:lnTo>
                  <a:lnTo>
                    <a:pt x="2413889" y="1456563"/>
                  </a:lnTo>
                  <a:lnTo>
                    <a:pt x="2453386" y="1412748"/>
                  </a:lnTo>
                  <a:lnTo>
                    <a:pt x="2491486" y="1365885"/>
                  </a:lnTo>
                  <a:lnTo>
                    <a:pt x="2528062" y="1316101"/>
                  </a:lnTo>
                  <a:lnTo>
                    <a:pt x="2563241" y="1263523"/>
                  </a:lnTo>
                  <a:lnTo>
                    <a:pt x="2596896" y="1208278"/>
                  </a:lnTo>
                  <a:lnTo>
                    <a:pt x="2628646" y="1150366"/>
                  </a:lnTo>
                  <a:lnTo>
                    <a:pt x="2658872" y="1089914"/>
                  </a:lnTo>
                  <a:lnTo>
                    <a:pt x="2687447" y="1027176"/>
                  </a:lnTo>
                  <a:lnTo>
                    <a:pt x="2714244" y="962025"/>
                  </a:lnTo>
                  <a:lnTo>
                    <a:pt x="2739263" y="894715"/>
                  </a:lnTo>
                  <a:lnTo>
                    <a:pt x="2762250" y="825373"/>
                  </a:lnTo>
                  <a:lnTo>
                    <a:pt x="2783459" y="753872"/>
                  </a:lnTo>
                  <a:lnTo>
                    <a:pt x="2802636" y="680593"/>
                  </a:lnTo>
                  <a:lnTo>
                    <a:pt x="2819781" y="605536"/>
                  </a:lnTo>
                  <a:lnTo>
                    <a:pt x="2834767" y="528574"/>
                  </a:lnTo>
                  <a:lnTo>
                    <a:pt x="2847594" y="450215"/>
                  </a:lnTo>
                  <a:lnTo>
                    <a:pt x="2858389" y="370205"/>
                  </a:lnTo>
                  <a:lnTo>
                    <a:pt x="2866771" y="288925"/>
                  </a:lnTo>
                  <a:lnTo>
                    <a:pt x="2872740" y="206248"/>
                  </a:lnTo>
                  <a:lnTo>
                    <a:pt x="2876423" y="122428"/>
                  </a:lnTo>
                  <a:lnTo>
                    <a:pt x="2877693" y="3862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72125" y="3343275"/>
              <a:ext cx="685800" cy="342900"/>
            </a:xfrm>
            <a:custGeom>
              <a:avLst/>
              <a:gdLst/>
              <a:ahLst/>
              <a:cxnLst/>
              <a:rect l="l" t="t" r="r" b="b"/>
              <a:pathLst>
                <a:path w="685800" h="342900">
                  <a:moveTo>
                    <a:pt x="0" y="171450"/>
                  </a:moveTo>
                  <a:lnTo>
                    <a:pt x="21455" y="111604"/>
                  </a:lnTo>
                  <a:lnTo>
                    <a:pt x="80652" y="60965"/>
                  </a:lnTo>
                  <a:lnTo>
                    <a:pt x="121982" y="40305"/>
                  </a:lnTo>
                  <a:lnTo>
                    <a:pt x="169841" y="23396"/>
                  </a:lnTo>
                  <a:lnTo>
                    <a:pt x="223259" y="10720"/>
                  </a:lnTo>
                  <a:lnTo>
                    <a:pt x="281268" y="2760"/>
                  </a:lnTo>
                  <a:lnTo>
                    <a:pt x="342900" y="0"/>
                  </a:lnTo>
                  <a:lnTo>
                    <a:pt x="404531" y="2760"/>
                  </a:lnTo>
                  <a:lnTo>
                    <a:pt x="462540" y="10720"/>
                  </a:lnTo>
                  <a:lnTo>
                    <a:pt x="515958" y="23396"/>
                  </a:lnTo>
                  <a:lnTo>
                    <a:pt x="563817" y="40305"/>
                  </a:lnTo>
                  <a:lnTo>
                    <a:pt x="605147" y="60965"/>
                  </a:lnTo>
                  <a:lnTo>
                    <a:pt x="638979" y="84892"/>
                  </a:lnTo>
                  <a:lnTo>
                    <a:pt x="680274" y="140617"/>
                  </a:lnTo>
                  <a:lnTo>
                    <a:pt x="685800" y="171450"/>
                  </a:lnTo>
                  <a:lnTo>
                    <a:pt x="680274" y="202282"/>
                  </a:lnTo>
                  <a:lnTo>
                    <a:pt x="638979" y="258007"/>
                  </a:lnTo>
                  <a:lnTo>
                    <a:pt x="605147" y="281934"/>
                  </a:lnTo>
                  <a:lnTo>
                    <a:pt x="563817" y="302594"/>
                  </a:lnTo>
                  <a:lnTo>
                    <a:pt x="515958" y="319503"/>
                  </a:lnTo>
                  <a:lnTo>
                    <a:pt x="462540" y="332179"/>
                  </a:lnTo>
                  <a:lnTo>
                    <a:pt x="404531" y="340139"/>
                  </a:lnTo>
                  <a:lnTo>
                    <a:pt x="342900" y="342900"/>
                  </a:lnTo>
                  <a:lnTo>
                    <a:pt x="281268" y="340139"/>
                  </a:lnTo>
                  <a:lnTo>
                    <a:pt x="223259" y="332179"/>
                  </a:lnTo>
                  <a:lnTo>
                    <a:pt x="169841" y="319503"/>
                  </a:lnTo>
                  <a:lnTo>
                    <a:pt x="121982" y="302594"/>
                  </a:lnTo>
                  <a:lnTo>
                    <a:pt x="80652" y="281934"/>
                  </a:lnTo>
                  <a:lnTo>
                    <a:pt x="46820" y="258007"/>
                  </a:lnTo>
                  <a:lnTo>
                    <a:pt x="5525" y="202282"/>
                  </a:lnTo>
                  <a:lnTo>
                    <a:pt x="0" y="171450"/>
                  </a:lnTo>
                  <a:close/>
                </a:path>
              </a:pathLst>
            </a:custGeom>
            <a:ln w="76200">
              <a:solidFill>
                <a:srgbClr val="CC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8400" y="1771650"/>
              <a:ext cx="1143635" cy="1781175"/>
            </a:xfrm>
            <a:custGeom>
              <a:avLst/>
              <a:gdLst/>
              <a:ahLst/>
              <a:cxnLst/>
              <a:rect l="l" t="t" r="r" b="b"/>
              <a:pathLst>
                <a:path w="1143634" h="1781175">
                  <a:moveTo>
                    <a:pt x="990728" y="226926"/>
                  </a:moveTo>
                  <a:lnTo>
                    <a:pt x="980058" y="347472"/>
                  </a:lnTo>
                  <a:lnTo>
                    <a:pt x="968882" y="430656"/>
                  </a:lnTo>
                  <a:lnTo>
                    <a:pt x="955675" y="512191"/>
                  </a:lnTo>
                  <a:lnTo>
                    <a:pt x="940180" y="592074"/>
                  </a:lnTo>
                  <a:lnTo>
                    <a:pt x="922527" y="670051"/>
                  </a:lnTo>
                  <a:lnTo>
                    <a:pt x="902716" y="746125"/>
                  </a:lnTo>
                  <a:lnTo>
                    <a:pt x="880999" y="820166"/>
                  </a:lnTo>
                  <a:lnTo>
                    <a:pt x="857250" y="891920"/>
                  </a:lnTo>
                  <a:lnTo>
                    <a:pt x="831723" y="961517"/>
                  </a:lnTo>
                  <a:lnTo>
                    <a:pt x="804291" y="1028445"/>
                  </a:lnTo>
                  <a:lnTo>
                    <a:pt x="775080" y="1093089"/>
                  </a:lnTo>
                  <a:lnTo>
                    <a:pt x="744220" y="1155064"/>
                  </a:lnTo>
                  <a:lnTo>
                    <a:pt x="711834" y="1214247"/>
                  </a:lnTo>
                  <a:lnTo>
                    <a:pt x="677926" y="1270635"/>
                  </a:lnTo>
                  <a:lnTo>
                    <a:pt x="642493" y="1323975"/>
                  </a:lnTo>
                  <a:lnTo>
                    <a:pt x="605663" y="1374267"/>
                  </a:lnTo>
                  <a:lnTo>
                    <a:pt x="567563" y="1421511"/>
                  </a:lnTo>
                  <a:lnTo>
                    <a:pt x="528320" y="1465326"/>
                  </a:lnTo>
                  <a:lnTo>
                    <a:pt x="487933" y="1505712"/>
                  </a:lnTo>
                  <a:lnTo>
                    <a:pt x="446277" y="1542669"/>
                  </a:lnTo>
                  <a:lnTo>
                    <a:pt x="403732" y="1576197"/>
                  </a:lnTo>
                  <a:lnTo>
                    <a:pt x="360425" y="1605914"/>
                  </a:lnTo>
                  <a:lnTo>
                    <a:pt x="316102" y="1631823"/>
                  </a:lnTo>
                  <a:lnTo>
                    <a:pt x="271145" y="1654048"/>
                  </a:lnTo>
                  <a:lnTo>
                    <a:pt x="225425" y="1672336"/>
                  </a:lnTo>
                  <a:lnTo>
                    <a:pt x="179070" y="1686560"/>
                  </a:lnTo>
                  <a:lnTo>
                    <a:pt x="132079" y="1696974"/>
                  </a:lnTo>
                  <a:lnTo>
                    <a:pt x="84582" y="1703070"/>
                  </a:lnTo>
                  <a:lnTo>
                    <a:pt x="36449" y="1704975"/>
                  </a:lnTo>
                  <a:lnTo>
                    <a:pt x="21734" y="1708667"/>
                  </a:lnTo>
                  <a:lnTo>
                    <a:pt x="9985" y="1717373"/>
                  </a:lnTo>
                  <a:lnTo>
                    <a:pt x="2355" y="1729817"/>
                  </a:lnTo>
                  <a:lnTo>
                    <a:pt x="0" y="1744726"/>
                  </a:lnTo>
                  <a:lnTo>
                    <a:pt x="3692" y="1759440"/>
                  </a:lnTo>
                  <a:lnTo>
                    <a:pt x="12398" y="1771189"/>
                  </a:lnTo>
                  <a:lnTo>
                    <a:pt x="24842" y="1778819"/>
                  </a:lnTo>
                  <a:lnTo>
                    <a:pt x="39750" y="1781175"/>
                  </a:lnTo>
                  <a:lnTo>
                    <a:pt x="94487" y="1778508"/>
                  </a:lnTo>
                  <a:lnTo>
                    <a:pt x="148716" y="1771269"/>
                  </a:lnTo>
                  <a:lnTo>
                    <a:pt x="201675" y="1759331"/>
                  </a:lnTo>
                  <a:lnTo>
                    <a:pt x="253873" y="1742948"/>
                  </a:lnTo>
                  <a:lnTo>
                    <a:pt x="304926" y="1722374"/>
                  </a:lnTo>
                  <a:lnTo>
                    <a:pt x="354838" y="1697482"/>
                  </a:lnTo>
                  <a:lnTo>
                    <a:pt x="403478" y="1668780"/>
                  </a:lnTo>
                  <a:lnTo>
                    <a:pt x="450976" y="1636014"/>
                  </a:lnTo>
                  <a:lnTo>
                    <a:pt x="497077" y="1599564"/>
                  </a:lnTo>
                  <a:lnTo>
                    <a:pt x="541781" y="1559560"/>
                  </a:lnTo>
                  <a:lnTo>
                    <a:pt x="585089" y="1516126"/>
                  </a:lnTo>
                  <a:lnTo>
                    <a:pt x="626999" y="1469263"/>
                  </a:lnTo>
                  <a:lnTo>
                    <a:pt x="667257" y="1419225"/>
                  </a:lnTo>
                  <a:lnTo>
                    <a:pt x="705993" y="1366012"/>
                  </a:lnTo>
                  <a:lnTo>
                    <a:pt x="743203" y="1309877"/>
                  </a:lnTo>
                  <a:lnTo>
                    <a:pt x="778764" y="1250823"/>
                  </a:lnTo>
                  <a:lnTo>
                    <a:pt x="812546" y="1188974"/>
                  </a:lnTo>
                  <a:lnTo>
                    <a:pt x="844550" y="1124458"/>
                  </a:lnTo>
                  <a:lnTo>
                    <a:pt x="874776" y="1057275"/>
                  </a:lnTo>
                  <a:lnTo>
                    <a:pt x="903224" y="987679"/>
                  </a:lnTo>
                  <a:lnTo>
                    <a:pt x="929640" y="915797"/>
                  </a:lnTo>
                  <a:lnTo>
                    <a:pt x="954151" y="841629"/>
                  </a:lnTo>
                  <a:lnTo>
                    <a:pt x="976502" y="765301"/>
                  </a:lnTo>
                  <a:lnTo>
                    <a:pt x="996823" y="686816"/>
                  </a:lnTo>
                  <a:lnTo>
                    <a:pt x="1014983" y="606551"/>
                  </a:lnTo>
                  <a:lnTo>
                    <a:pt x="1030858" y="524510"/>
                  </a:lnTo>
                  <a:lnTo>
                    <a:pt x="1044448" y="440689"/>
                  </a:lnTo>
                  <a:lnTo>
                    <a:pt x="1055877" y="355092"/>
                  </a:lnTo>
                  <a:lnTo>
                    <a:pt x="1064768" y="267588"/>
                  </a:lnTo>
                  <a:lnTo>
                    <a:pt x="1066875" y="229846"/>
                  </a:lnTo>
                  <a:lnTo>
                    <a:pt x="990728" y="226926"/>
                  </a:lnTo>
                  <a:close/>
                </a:path>
                <a:path w="1143634" h="1781175">
                  <a:moveTo>
                    <a:pt x="1107175" y="152273"/>
                  </a:moveTo>
                  <a:lnTo>
                    <a:pt x="1033018" y="152273"/>
                  </a:lnTo>
                  <a:lnTo>
                    <a:pt x="1047634" y="156134"/>
                  </a:lnTo>
                  <a:lnTo>
                    <a:pt x="1059275" y="164972"/>
                  </a:lnTo>
                  <a:lnTo>
                    <a:pt x="1066772" y="177526"/>
                  </a:lnTo>
                  <a:lnTo>
                    <a:pt x="1068958" y="192531"/>
                  </a:lnTo>
                  <a:lnTo>
                    <a:pt x="1066875" y="229846"/>
                  </a:lnTo>
                  <a:lnTo>
                    <a:pt x="1143634" y="232791"/>
                  </a:lnTo>
                  <a:lnTo>
                    <a:pt x="1107175" y="152273"/>
                  </a:lnTo>
                  <a:close/>
                </a:path>
                <a:path w="1143634" h="1781175">
                  <a:moveTo>
                    <a:pt x="1033018" y="152273"/>
                  </a:moveTo>
                  <a:lnTo>
                    <a:pt x="996674" y="173597"/>
                  </a:lnTo>
                  <a:lnTo>
                    <a:pt x="990728" y="226926"/>
                  </a:lnTo>
                  <a:lnTo>
                    <a:pt x="1066875" y="229846"/>
                  </a:lnTo>
                  <a:lnTo>
                    <a:pt x="1068958" y="192531"/>
                  </a:lnTo>
                  <a:lnTo>
                    <a:pt x="1066772" y="177526"/>
                  </a:lnTo>
                  <a:lnTo>
                    <a:pt x="1059275" y="164972"/>
                  </a:lnTo>
                  <a:lnTo>
                    <a:pt x="1047634" y="156134"/>
                  </a:lnTo>
                  <a:lnTo>
                    <a:pt x="1033018" y="152273"/>
                  </a:lnTo>
                  <a:close/>
                </a:path>
                <a:path w="1143634" h="1781175">
                  <a:moveTo>
                    <a:pt x="1038225" y="0"/>
                  </a:moveTo>
                  <a:lnTo>
                    <a:pt x="915161" y="224027"/>
                  </a:lnTo>
                  <a:lnTo>
                    <a:pt x="990728" y="226926"/>
                  </a:lnTo>
                  <a:lnTo>
                    <a:pt x="992885" y="188213"/>
                  </a:lnTo>
                  <a:lnTo>
                    <a:pt x="996674" y="173597"/>
                  </a:lnTo>
                  <a:lnTo>
                    <a:pt x="1005474" y="161956"/>
                  </a:lnTo>
                  <a:lnTo>
                    <a:pt x="1018014" y="154459"/>
                  </a:lnTo>
                  <a:lnTo>
                    <a:pt x="1033018" y="152273"/>
                  </a:lnTo>
                  <a:lnTo>
                    <a:pt x="1107175" y="152273"/>
                  </a:lnTo>
                  <a:lnTo>
                    <a:pt x="103822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7" y="385648"/>
            <a:ext cx="467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 </a:t>
            </a:r>
            <a:r>
              <a:rPr sz="2800" spc="-10" dirty="0"/>
              <a:t>Normal</a:t>
            </a:r>
            <a:r>
              <a:rPr sz="2800" spc="25" dirty="0"/>
              <a:t> </a:t>
            </a:r>
            <a:r>
              <a:rPr sz="2800" spc="-10" dirty="0"/>
              <a:t>Distribution:</a:t>
            </a:r>
            <a:r>
              <a:rPr sz="2800" spc="10" dirty="0"/>
              <a:t> </a:t>
            </a:r>
            <a:r>
              <a:rPr sz="2800" spc="-5" dirty="0"/>
              <a:t>Shape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821813" y="1177036"/>
            <a:ext cx="3286125" cy="2114550"/>
            <a:chOff x="2821813" y="1177036"/>
            <a:chExt cx="3286125" cy="2114550"/>
          </a:xfrm>
        </p:grpSpPr>
        <p:sp>
          <p:nvSpPr>
            <p:cNvPr id="4" name="object 4"/>
            <p:cNvSpPr/>
            <p:nvPr/>
          </p:nvSpPr>
          <p:spPr>
            <a:xfrm>
              <a:off x="2821813" y="1177036"/>
              <a:ext cx="3286125" cy="2114550"/>
            </a:xfrm>
            <a:custGeom>
              <a:avLst/>
              <a:gdLst/>
              <a:ahLst/>
              <a:cxnLst/>
              <a:rect l="l" t="t" r="r" b="b"/>
              <a:pathLst>
                <a:path w="3286125" h="2114550">
                  <a:moveTo>
                    <a:pt x="3286125" y="0"/>
                  </a:moveTo>
                  <a:lnTo>
                    <a:pt x="0" y="0"/>
                  </a:lnTo>
                  <a:lnTo>
                    <a:pt x="0" y="2114550"/>
                  </a:lnTo>
                  <a:lnTo>
                    <a:pt x="3286125" y="2114550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4159" y="1227785"/>
              <a:ext cx="3193415" cy="2013585"/>
            </a:xfrm>
            <a:custGeom>
              <a:avLst/>
              <a:gdLst/>
              <a:ahLst/>
              <a:cxnLst/>
              <a:rect l="l" t="t" r="r" b="b"/>
              <a:pathLst>
                <a:path w="3193415" h="2013585">
                  <a:moveTo>
                    <a:pt x="0" y="2013051"/>
                  </a:moveTo>
                  <a:lnTo>
                    <a:pt x="3192882" y="2013051"/>
                  </a:lnTo>
                  <a:lnTo>
                    <a:pt x="3192882" y="0"/>
                  </a:lnTo>
                  <a:lnTo>
                    <a:pt x="0" y="0"/>
                  </a:lnTo>
                  <a:lnTo>
                    <a:pt x="0" y="2013051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8035" y="2572638"/>
              <a:ext cx="3159125" cy="668655"/>
            </a:xfrm>
            <a:custGeom>
              <a:avLst/>
              <a:gdLst/>
              <a:ahLst/>
              <a:cxnLst/>
              <a:rect l="l" t="t" r="r" b="b"/>
              <a:pathLst>
                <a:path w="3159125" h="668655">
                  <a:moveTo>
                    <a:pt x="0" y="668197"/>
                  </a:moveTo>
                  <a:lnTo>
                    <a:pt x="25407" y="659739"/>
                  </a:lnTo>
                  <a:lnTo>
                    <a:pt x="59284" y="659739"/>
                  </a:lnTo>
                  <a:lnTo>
                    <a:pt x="93160" y="659739"/>
                  </a:lnTo>
                  <a:lnTo>
                    <a:pt x="127037" y="659739"/>
                  </a:lnTo>
                  <a:lnTo>
                    <a:pt x="152445" y="659739"/>
                  </a:lnTo>
                  <a:lnTo>
                    <a:pt x="186321" y="651281"/>
                  </a:lnTo>
                  <a:lnTo>
                    <a:pt x="220198" y="651281"/>
                  </a:lnTo>
                  <a:lnTo>
                    <a:pt x="245606" y="651281"/>
                  </a:lnTo>
                  <a:lnTo>
                    <a:pt x="279482" y="642823"/>
                  </a:lnTo>
                  <a:lnTo>
                    <a:pt x="313359" y="642823"/>
                  </a:lnTo>
                  <a:lnTo>
                    <a:pt x="338767" y="642823"/>
                  </a:lnTo>
                  <a:lnTo>
                    <a:pt x="372644" y="634365"/>
                  </a:lnTo>
                  <a:lnTo>
                    <a:pt x="406520" y="625906"/>
                  </a:lnTo>
                  <a:lnTo>
                    <a:pt x="440397" y="625906"/>
                  </a:lnTo>
                  <a:lnTo>
                    <a:pt x="465805" y="617448"/>
                  </a:lnTo>
                  <a:lnTo>
                    <a:pt x="499681" y="608990"/>
                  </a:lnTo>
                  <a:lnTo>
                    <a:pt x="533558" y="608990"/>
                  </a:lnTo>
                  <a:lnTo>
                    <a:pt x="558966" y="600532"/>
                  </a:lnTo>
                  <a:lnTo>
                    <a:pt x="592842" y="592074"/>
                  </a:lnTo>
                  <a:lnTo>
                    <a:pt x="626719" y="583615"/>
                  </a:lnTo>
                  <a:lnTo>
                    <a:pt x="652127" y="575157"/>
                  </a:lnTo>
                  <a:lnTo>
                    <a:pt x="686003" y="558241"/>
                  </a:lnTo>
                  <a:lnTo>
                    <a:pt x="719880" y="549783"/>
                  </a:lnTo>
                  <a:lnTo>
                    <a:pt x="753757" y="541324"/>
                  </a:lnTo>
                  <a:lnTo>
                    <a:pt x="779164" y="524408"/>
                  </a:lnTo>
                  <a:lnTo>
                    <a:pt x="813041" y="515950"/>
                  </a:lnTo>
                  <a:lnTo>
                    <a:pt x="846918" y="499033"/>
                  </a:lnTo>
                  <a:lnTo>
                    <a:pt x="872325" y="482117"/>
                  </a:lnTo>
                  <a:lnTo>
                    <a:pt x="906202" y="473659"/>
                  </a:lnTo>
                  <a:lnTo>
                    <a:pt x="940079" y="456742"/>
                  </a:lnTo>
                  <a:lnTo>
                    <a:pt x="965486" y="439826"/>
                  </a:lnTo>
                  <a:lnTo>
                    <a:pt x="999363" y="422910"/>
                  </a:lnTo>
                  <a:lnTo>
                    <a:pt x="1033240" y="405993"/>
                  </a:lnTo>
                  <a:lnTo>
                    <a:pt x="1067117" y="380619"/>
                  </a:lnTo>
                  <a:lnTo>
                    <a:pt x="1092524" y="363702"/>
                  </a:lnTo>
                  <a:lnTo>
                    <a:pt x="1126401" y="346786"/>
                  </a:lnTo>
                  <a:lnTo>
                    <a:pt x="1160278" y="329869"/>
                  </a:lnTo>
                  <a:lnTo>
                    <a:pt x="1185685" y="304495"/>
                  </a:lnTo>
                  <a:lnTo>
                    <a:pt x="1219562" y="287578"/>
                  </a:lnTo>
                  <a:lnTo>
                    <a:pt x="1253439" y="262204"/>
                  </a:lnTo>
                  <a:lnTo>
                    <a:pt x="1278846" y="245287"/>
                  </a:lnTo>
                  <a:lnTo>
                    <a:pt x="1312723" y="228371"/>
                  </a:lnTo>
                  <a:lnTo>
                    <a:pt x="1346600" y="202996"/>
                  </a:lnTo>
                  <a:lnTo>
                    <a:pt x="1380476" y="186080"/>
                  </a:lnTo>
                  <a:lnTo>
                    <a:pt x="1405884" y="169164"/>
                  </a:lnTo>
                  <a:lnTo>
                    <a:pt x="1439761" y="143789"/>
                  </a:lnTo>
                  <a:lnTo>
                    <a:pt x="1473638" y="126873"/>
                  </a:lnTo>
                  <a:lnTo>
                    <a:pt x="1499045" y="109956"/>
                  </a:lnTo>
                  <a:lnTo>
                    <a:pt x="1532922" y="93040"/>
                  </a:lnTo>
                  <a:lnTo>
                    <a:pt x="1566799" y="84582"/>
                  </a:lnTo>
                  <a:lnTo>
                    <a:pt x="1592206" y="67665"/>
                  </a:lnTo>
                  <a:lnTo>
                    <a:pt x="1626083" y="50749"/>
                  </a:lnTo>
                  <a:lnTo>
                    <a:pt x="1659960" y="42291"/>
                  </a:lnTo>
                  <a:lnTo>
                    <a:pt x="1693836" y="33832"/>
                  </a:lnTo>
                  <a:lnTo>
                    <a:pt x="1719244" y="25374"/>
                  </a:lnTo>
                  <a:lnTo>
                    <a:pt x="1753121" y="16916"/>
                  </a:lnTo>
                  <a:lnTo>
                    <a:pt x="1786997" y="8458"/>
                  </a:lnTo>
                  <a:lnTo>
                    <a:pt x="1812405" y="8458"/>
                  </a:lnTo>
                  <a:lnTo>
                    <a:pt x="1846282" y="0"/>
                  </a:lnTo>
                  <a:lnTo>
                    <a:pt x="1880158" y="0"/>
                  </a:lnTo>
                  <a:lnTo>
                    <a:pt x="1905566" y="0"/>
                  </a:lnTo>
                  <a:lnTo>
                    <a:pt x="1939443" y="8458"/>
                  </a:lnTo>
                  <a:lnTo>
                    <a:pt x="1973319" y="8458"/>
                  </a:lnTo>
                  <a:lnTo>
                    <a:pt x="2007196" y="16916"/>
                  </a:lnTo>
                  <a:lnTo>
                    <a:pt x="2032604" y="25374"/>
                  </a:lnTo>
                  <a:lnTo>
                    <a:pt x="2066480" y="33832"/>
                  </a:lnTo>
                  <a:lnTo>
                    <a:pt x="2100357" y="42291"/>
                  </a:lnTo>
                  <a:lnTo>
                    <a:pt x="2125765" y="50749"/>
                  </a:lnTo>
                  <a:lnTo>
                    <a:pt x="2159641" y="67665"/>
                  </a:lnTo>
                  <a:lnTo>
                    <a:pt x="2193518" y="84582"/>
                  </a:lnTo>
                  <a:lnTo>
                    <a:pt x="2227395" y="93040"/>
                  </a:lnTo>
                  <a:lnTo>
                    <a:pt x="2252802" y="109956"/>
                  </a:lnTo>
                  <a:lnTo>
                    <a:pt x="2286679" y="126873"/>
                  </a:lnTo>
                  <a:lnTo>
                    <a:pt x="2320556" y="143789"/>
                  </a:lnTo>
                  <a:lnTo>
                    <a:pt x="2345964" y="169164"/>
                  </a:lnTo>
                  <a:lnTo>
                    <a:pt x="2379840" y="186080"/>
                  </a:lnTo>
                  <a:lnTo>
                    <a:pt x="2413717" y="202996"/>
                  </a:lnTo>
                  <a:lnTo>
                    <a:pt x="2439125" y="228371"/>
                  </a:lnTo>
                  <a:lnTo>
                    <a:pt x="2473001" y="245287"/>
                  </a:lnTo>
                  <a:lnTo>
                    <a:pt x="2506878" y="262204"/>
                  </a:lnTo>
                  <a:lnTo>
                    <a:pt x="2540755" y="287578"/>
                  </a:lnTo>
                  <a:lnTo>
                    <a:pt x="2566162" y="304495"/>
                  </a:lnTo>
                  <a:lnTo>
                    <a:pt x="2600039" y="329869"/>
                  </a:lnTo>
                  <a:lnTo>
                    <a:pt x="2633916" y="346786"/>
                  </a:lnTo>
                  <a:lnTo>
                    <a:pt x="2659323" y="363702"/>
                  </a:lnTo>
                  <a:lnTo>
                    <a:pt x="2693200" y="380619"/>
                  </a:lnTo>
                  <a:lnTo>
                    <a:pt x="2727077" y="405993"/>
                  </a:lnTo>
                  <a:lnTo>
                    <a:pt x="2752484" y="422910"/>
                  </a:lnTo>
                  <a:lnTo>
                    <a:pt x="2786361" y="439826"/>
                  </a:lnTo>
                  <a:lnTo>
                    <a:pt x="2820238" y="456742"/>
                  </a:lnTo>
                  <a:lnTo>
                    <a:pt x="2854115" y="473659"/>
                  </a:lnTo>
                  <a:lnTo>
                    <a:pt x="2879522" y="482117"/>
                  </a:lnTo>
                  <a:lnTo>
                    <a:pt x="2913399" y="499033"/>
                  </a:lnTo>
                  <a:lnTo>
                    <a:pt x="2947276" y="515950"/>
                  </a:lnTo>
                  <a:lnTo>
                    <a:pt x="2972683" y="524408"/>
                  </a:lnTo>
                  <a:lnTo>
                    <a:pt x="3006560" y="541324"/>
                  </a:lnTo>
                  <a:lnTo>
                    <a:pt x="3040437" y="549783"/>
                  </a:lnTo>
                  <a:lnTo>
                    <a:pt x="3065844" y="558241"/>
                  </a:lnTo>
                  <a:lnTo>
                    <a:pt x="3099721" y="575157"/>
                  </a:lnTo>
                  <a:lnTo>
                    <a:pt x="3133598" y="583615"/>
                  </a:lnTo>
                  <a:lnTo>
                    <a:pt x="3159006" y="589959"/>
                  </a:lnTo>
                </a:path>
              </a:pathLst>
            </a:custGeom>
            <a:ln w="33834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1077" y="1346199"/>
              <a:ext cx="1508125" cy="1894839"/>
            </a:xfrm>
            <a:custGeom>
              <a:avLst/>
              <a:gdLst/>
              <a:ahLst/>
              <a:cxnLst/>
              <a:rect l="l" t="t" r="r" b="b"/>
              <a:pathLst>
                <a:path w="1508125" h="1894839">
                  <a:moveTo>
                    <a:pt x="0" y="1894636"/>
                  </a:moveTo>
                  <a:lnTo>
                    <a:pt x="33876" y="1886178"/>
                  </a:lnTo>
                  <a:lnTo>
                    <a:pt x="59284" y="1886178"/>
                  </a:lnTo>
                  <a:lnTo>
                    <a:pt x="93160" y="1877720"/>
                  </a:lnTo>
                  <a:lnTo>
                    <a:pt x="127037" y="1860804"/>
                  </a:lnTo>
                  <a:lnTo>
                    <a:pt x="152445" y="1843887"/>
                  </a:lnTo>
                  <a:lnTo>
                    <a:pt x="186321" y="1826971"/>
                  </a:lnTo>
                  <a:lnTo>
                    <a:pt x="220198" y="1793138"/>
                  </a:lnTo>
                  <a:lnTo>
                    <a:pt x="254075" y="1750847"/>
                  </a:lnTo>
                  <a:lnTo>
                    <a:pt x="279482" y="1700098"/>
                  </a:lnTo>
                  <a:lnTo>
                    <a:pt x="313359" y="1632432"/>
                  </a:lnTo>
                  <a:lnTo>
                    <a:pt x="347236" y="1547850"/>
                  </a:lnTo>
                  <a:lnTo>
                    <a:pt x="372643" y="1446352"/>
                  </a:lnTo>
                  <a:lnTo>
                    <a:pt x="406520" y="1336395"/>
                  </a:lnTo>
                  <a:lnTo>
                    <a:pt x="440397" y="1201064"/>
                  </a:lnTo>
                  <a:lnTo>
                    <a:pt x="465805" y="1057275"/>
                  </a:lnTo>
                  <a:lnTo>
                    <a:pt x="499681" y="896569"/>
                  </a:lnTo>
                  <a:lnTo>
                    <a:pt x="533558" y="735863"/>
                  </a:lnTo>
                  <a:lnTo>
                    <a:pt x="567435" y="575157"/>
                  </a:lnTo>
                  <a:lnTo>
                    <a:pt x="592842" y="422910"/>
                  </a:lnTo>
                  <a:lnTo>
                    <a:pt x="626719" y="279120"/>
                  </a:lnTo>
                  <a:lnTo>
                    <a:pt x="660596" y="169164"/>
                  </a:lnTo>
                  <a:lnTo>
                    <a:pt x="686003" y="76123"/>
                  </a:lnTo>
                  <a:lnTo>
                    <a:pt x="719880" y="25374"/>
                  </a:lnTo>
                  <a:lnTo>
                    <a:pt x="753757" y="0"/>
                  </a:lnTo>
                  <a:lnTo>
                    <a:pt x="779164" y="25374"/>
                  </a:lnTo>
                  <a:lnTo>
                    <a:pt x="813041" y="76123"/>
                  </a:lnTo>
                  <a:lnTo>
                    <a:pt x="846918" y="169164"/>
                  </a:lnTo>
                  <a:lnTo>
                    <a:pt x="880795" y="279120"/>
                  </a:lnTo>
                  <a:lnTo>
                    <a:pt x="906202" y="422910"/>
                  </a:lnTo>
                  <a:lnTo>
                    <a:pt x="940079" y="575157"/>
                  </a:lnTo>
                  <a:lnTo>
                    <a:pt x="973956" y="735863"/>
                  </a:lnTo>
                  <a:lnTo>
                    <a:pt x="999363" y="896569"/>
                  </a:lnTo>
                  <a:lnTo>
                    <a:pt x="1033240" y="1057275"/>
                  </a:lnTo>
                  <a:lnTo>
                    <a:pt x="1067117" y="1201064"/>
                  </a:lnTo>
                  <a:lnTo>
                    <a:pt x="1092524" y="1336395"/>
                  </a:lnTo>
                  <a:lnTo>
                    <a:pt x="1126401" y="1446352"/>
                  </a:lnTo>
                  <a:lnTo>
                    <a:pt x="1160278" y="1547850"/>
                  </a:lnTo>
                  <a:lnTo>
                    <a:pt x="1194154" y="1632432"/>
                  </a:lnTo>
                  <a:lnTo>
                    <a:pt x="1219562" y="1700098"/>
                  </a:lnTo>
                  <a:lnTo>
                    <a:pt x="1253439" y="1750847"/>
                  </a:lnTo>
                  <a:lnTo>
                    <a:pt x="1287315" y="1793138"/>
                  </a:lnTo>
                  <a:lnTo>
                    <a:pt x="1312723" y="1826971"/>
                  </a:lnTo>
                  <a:lnTo>
                    <a:pt x="1346600" y="1843887"/>
                  </a:lnTo>
                  <a:lnTo>
                    <a:pt x="1380476" y="1860804"/>
                  </a:lnTo>
                  <a:lnTo>
                    <a:pt x="1414353" y="1877720"/>
                  </a:lnTo>
                  <a:lnTo>
                    <a:pt x="1439761" y="1886178"/>
                  </a:lnTo>
                  <a:lnTo>
                    <a:pt x="1473637" y="1886178"/>
                  </a:lnTo>
                  <a:lnTo>
                    <a:pt x="1507514" y="1894636"/>
                  </a:lnTo>
                </a:path>
              </a:pathLst>
            </a:custGeom>
            <a:ln w="3385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7002" y="1904441"/>
              <a:ext cx="2007235" cy="1336675"/>
            </a:xfrm>
            <a:custGeom>
              <a:avLst/>
              <a:gdLst/>
              <a:ahLst/>
              <a:cxnLst/>
              <a:rect l="l" t="t" r="r" b="b"/>
              <a:pathLst>
                <a:path w="2007235" h="1336675">
                  <a:moveTo>
                    <a:pt x="0" y="1336395"/>
                  </a:moveTo>
                  <a:lnTo>
                    <a:pt x="33876" y="1327937"/>
                  </a:lnTo>
                  <a:lnTo>
                    <a:pt x="67753" y="1327937"/>
                  </a:lnTo>
                  <a:lnTo>
                    <a:pt x="93160" y="1319479"/>
                  </a:lnTo>
                  <a:lnTo>
                    <a:pt x="127037" y="1311021"/>
                  </a:lnTo>
                  <a:lnTo>
                    <a:pt x="160914" y="1302562"/>
                  </a:lnTo>
                  <a:lnTo>
                    <a:pt x="194791" y="1294104"/>
                  </a:lnTo>
                  <a:lnTo>
                    <a:pt x="220198" y="1277188"/>
                  </a:lnTo>
                  <a:lnTo>
                    <a:pt x="254075" y="1268730"/>
                  </a:lnTo>
                  <a:lnTo>
                    <a:pt x="287952" y="1243355"/>
                  </a:lnTo>
                  <a:lnTo>
                    <a:pt x="313359" y="1217980"/>
                  </a:lnTo>
                  <a:lnTo>
                    <a:pt x="347236" y="1192606"/>
                  </a:lnTo>
                  <a:lnTo>
                    <a:pt x="381113" y="1158773"/>
                  </a:lnTo>
                  <a:lnTo>
                    <a:pt x="406520" y="1116482"/>
                  </a:lnTo>
                  <a:lnTo>
                    <a:pt x="440397" y="1074191"/>
                  </a:lnTo>
                  <a:lnTo>
                    <a:pt x="474274" y="1023442"/>
                  </a:lnTo>
                  <a:lnTo>
                    <a:pt x="508150" y="964234"/>
                  </a:lnTo>
                  <a:lnTo>
                    <a:pt x="533558" y="905027"/>
                  </a:lnTo>
                  <a:lnTo>
                    <a:pt x="567435" y="837361"/>
                  </a:lnTo>
                  <a:lnTo>
                    <a:pt x="601311" y="761238"/>
                  </a:lnTo>
                  <a:lnTo>
                    <a:pt x="626719" y="685114"/>
                  </a:lnTo>
                  <a:lnTo>
                    <a:pt x="660596" y="608990"/>
                  </a:lnTo>
                  <a:lnTo>
                    <a:pt x="694472" y="524408"/>
                  </a:lnTo>
                  <a:lnTo>
                    <a:pt x="719880" y="448284"/>
                  </a:lnTo>
                  <a:lnTo>
                    <a:pt x="753757" y="363702"/>
                  </a:lnTo>
                  <a:lnTo>
                    <a:pt x="787634" y="287578"/>
                  </a:lnTo>
                  <a:lnTo>
                    <a:pt x="821510" y="219913"/>
                  </a:lnTo>
                  <a:lnTo>
                    <a:pt x="846918" y="160705"/>
                  </a:lnTo>
                  <a:lnTo>
                    <a:pt x="880795" y="101498"/>
                  </a:lnTo>
                  <a:lnTo>
                    <a:pt x="914671" y="59207"/>
                  </a:lnTo>
                  <a:lnTo>
                    <a:pt x="940079" y="25374"/>
                  </a:lnTo>
                  <a:lnTo>
                    <a:pt x="973956" y="8458"/>
                  </a:lnTo>
                  <a:lnTo>
                    <a:pt x="1007832" y="0"/>
                  </a:lnTo>
                  <a:lnTo>
                    <a:pt x="1033240" y="8458"/>
                  </a:lnTo>
                  <a:lnTo>
                    <a:pt x="1067117" y="25374"/>
                  </a:lnTo>
                  <a:lnTo>
                    <a:pt x="1100993" y="59207"/>
                  </a:lnTo>
                  <a:lnTo>
                    <a:pt x="1134870" y="101498"/>
                  </a:lnTo>
                  <a:lnTo>
                    <a:pt x="1160278" y="160705"/>
                  </a:lnTo>
                  <a:lnTo>
                    <a:pt x="1194154" y="219913"/>
                  </a:lnTo>
                  <a:lnTo>
                    <a:pt x="1228031" y="287578"/>
                  </a:lnTo>
                  <a:lnTo>
                    <a:pt x="1253439" y="363702"/>
                  </a:lnTo>
                  <a:lnTo>
                    <a:pt x="1287315" y="448284"/>
                  </a:lnTo>
                  <a:lnTo>
                    <a:pt x="1321192" y="524408"/>
                  </a:lnTo>
                  <a:lnTo>
                    <a:pt x="1346600" y="608990"/>
                  </a:lnTo>
                  <a:lnTo>
                    <a:pt x="1380476" y="685114"/>
                  </a:lnTo>
                  <a:lnTo>
                    <a:pt x="1414353" y="761238"/>
                  </a:lnTo>
                  <a:lnTo>
                    <a:pt x="1448230" y="837361"/>
                  </a:lnTo>
                  <a:lnTo>
                    <a:pt x="1473637" y="905027"/>
                  </a:lnTo>
                  <a:lnTo>
                    <a:pt x="1507514" y="964234"/>
                  </a:lnTo>
                  <a:lnTo>
                    <a:pt x="1541391" y="1023442"/>
                  </a:lnTo>
                  <a:lnTo>
                    <a:pt x="1566799" y="1074191"/>
                  </a:lnTo>
                  <a:lnTo>
                    <a:pt x="1600675" y="1116482"/>
                  </a:lnTo>
                  <a:lnTo>
                    <a:pt x="1634552" y="1158773"/>
                  </a:lnTo>
                  <a:lnTo>
                    <a:pt x="1668429" y="1192606"/>
                  </a:lnTo>
                  <a:lnTo>
                    <a:pt x="1693836" y="1217980"/>
                  </a:lnTo>
                  <a:lnTo>
                    <a:pt x="1727713" y="1243355"/>
                  </a:lnTo>
                  <a:lnTo>
                    <a:pt x="1761590" y="1268730"/>
                  </a:lnTo>
                  <a:lnTo>
                    <a:pt x="1786997" y="1277188"/>
                  </a:lnTo>
                  <a:lnTo>
                    <a:pt x="1820874" y="1294104"/>
                  </a:lnTo>
                  <a:lnTo>
                    <a:pt x="1854751" y="1302562"/>
                  </a:lnTo>
                  <a:lnTo>
                    <a:pt x="1880158" y="1311021"/>
                  </a:lnTo>
                  <a:lnTo>
                    <a:pt x="1914035" y="1319479"/>
                  </a:lnTo>
                  <a:lnTo>
                    <a:pt x="1947912" y="1327937"/>
                  </a:lnTo>
                  <a:lnTo>
                    <a:pt x="1981789" y="1327937"/>
                  </a:lnTo>
                  <a:lnTo>
                    <a:pt x="2007196" y="1336395"/>
                  </a:lnTo>
                </a:path>
              </a:pathLst>
            </a:custGeom>
            <a:ln w="338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8393" y="1223557"/>
              <a:ext cx="3193415" cy="2021839"/>
            </a:xfrm>
            <a:custGeom>
              <a:avLst/>
              <a:gdLst/>
              <a:ahLst/>
              <a:cxnLst/>
              <a:rect l="l" t="t" r="r" b="b"/>
              <a:pathLst>
                <a:path w="3193415" h="2021839">
                  <a:moveTo>
                    <a:pt x="0" y="2021509"/>
                  </a:moveTo>
                  <a:lnTo>
                    <a:pt x="3192882" y="2021509"/>
                  </a:lnTo>
                  <a:lnTo>
                    <a:pt x="3192882" y="0"/>
                  </a:lnTo>
                  <a:lnTo>
                    <a:pt x="0" y="0"/>
                  </a:lnTo>
                  <a:lnTo>
                    <a:pt x="0" y="2021509"/>
                  </a:lnTo>
                  <a:close/>
                </a:path>
              </a:pathLst>
            </a:custGeom>
            <a:ln w="8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4273" y="3879850"/>
            <a:ext cx="7679690" cy="6959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3189605" marR="615315" indent="-2565400">
              <a:lnSpc>
                <a:spcPct val="100000"/>
              </a:lnSpc>
              <a:spcBef>
                <a:spcPts val="190"/>
              </a:spcBef>
            </a:pP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varying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σ,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obtain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8" y="385648"/>
            <a:ext cx="3449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Applying</a:t>
            </a:r>
            <a:r>
              <a:rPr sz="2800" spc="-10" dirty="0"/>
              <a:t> </a:t>
            </a:r>
            <a:r>
              <a:rPr sz="2800" spc="-5" dirty="0"/>
              <a:t>the</a:t>
            </a:r>
            <a:r>
              <a:rPr sz="2800" spc="-10" dirty="0"/>
              <a:t> </a:t>
            </a:r>
            <a:r>
              <a:rPr sz="2800" spc="-5" dirty="0"/>
              <a:t>Z</a:t>
            </a:r>
            <a:r>
              <a:rPr sz="2800" spc="-10" dirty="0"/>
              <a:t> Formula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91894" y="1195412"/>
            <a:ext cx="5883275" cy="902969"/>
          </a:xfrm>
          <a:custGeom>
            <a:avLst/>
            <a:gdLst/>
            <a:ahLst/>
            <a:cxnLst/>
            <a:rect l="l" t="t" r="r" b="b"/>
            <a:pathLst>
              <a:path w="5883275" h="902969">
                <a:moveTo>
                  <a:pt x="0" y="902500"/>
                </a:moveTo>
                <a:lnTo>
                  <a:pt x="5882894" y="902500"/>
                </a:lnTo>
                <a:lnTo>
                  <a:pt x="5882894" y="0"/>
                </a:lnTo>
                <a:lnTo>
                  <a:pt x="0" y="0"/>
                </a:lnTo>
                <a:lnTo>
                  <a:pt x="0" y="902500"/>
                </a:lnTo>
                <a:close/>
              </a:path>
            </a:pathLst>
          </a:custGeom>
          <a:ln w="762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225" y="2911643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>
                <a:moveTo>
                  <a:pt x="0" y="0"/>
                </a:moveTo>
                <a:lnTo>
                  <a:pt x="885456" y="0"/>
                </a:lnTo>
              </a:path>
            </a:pathLst>
          </a:custGeom>
          <a:ln w="9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5556" y="2906634"/>
            <a:ext cx="3403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50" spc="-70" dirty="0">
                <a:latin typeface="Times New Roman"/>
                <a:cs typeface="Times New Roman"/>
              </a:rPr>
              <a:t>105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7190" y="2895093"/>
            <a:ext cx="14795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i="1" spc="-114" dirty="0">
                <a:latin typeface="Symbol"/>
                <a:cs typeface="Symbol"/>
              </a:rPr>
              <a:t>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815"/>
              </a:spcBef>
            </a:pPr>
            <a:r>
              <a:rPr spc="-50" dirty="0"/>
              <a:t>X</a:t>
            </a:r>
            <a:r>
              <a:rPr spc="-190" dirty="0"/>
              <a:t> </a:t>
            </a:r>
            <a:r>
              <a:rPr spc="-60" dirty="0"/>
              <a:t>i</a:t>
            </a:r>
            <a:r>
              <a:rPr spc="-30" dirty="0"/>
              <a:t>s</a:t>
            </a:r>
            <a:r>
              <a:rPr spc="-100" dirty="0"/>
              <a:t> </a:t>
            </a:r>
            <a:r>
              <a:rPr spc="15" dirty="0"/>
              <a:t>no</a:t>
            </a:r>
            <a:r>
              <a:rPr spc="10" dirty="0"/>
              <a:t>r</a:t>
            </a:r>
            <a:r>
              <a:rPr spc="-45" dirty="0"/>
              <a:t>ma</a:t>
            </a:r>
            <a:r>
              <a:rPr spc="-60" dirty="0"/>
              <a:t>ll</a:t>
            </a:r>
            <a:r>
              <a:rPr spc="105" dirty="0"/>
              <a:t>y</a:t>
            </a:r>
            <a:r>
              <a:rPr spc="15" dirty="0"/>
              <a:t>d</a:t>
            </a:r>
            <a:r>
              <a:rPr spc="-60" dirty="0"/>
              <a:t>i</a:t>
            </a:r>
            <a:r>
              <a:rPr spc="-25" dirty="0"/>
              <a:t>s</a:t>
            </a:r>
            <a:r>
              <a:rPr spc="-60" dirty="0"/>
              <a:t>t</a:t>
            </a:r>
            <a:r>
              <a:rPr spc="10" dirty="0"/>
              <a:t>r</a:t>
            </a:r>
            <a:r>
              <a:rPr spc="-65" dirty="0"/>
              <a:t>i</a:t>
            </a:r>
            <a:r>
              <a:rPr spc="15" dirty="0"/>
              <a:t>bu</a:t>
            </a:r>
            <a:r>
              <a:rPr spc="-60" dirty="0"/>
              <a:t>t</a:t>
            </a:r>
            <a:r>
              <a:rPr spc="-175" dirty="0"/>
              <a:t>e</a:t>
            </a:r>
            <a:r>
              <a:rPr spc="-35" dirty="0"/>
              <a:t>d</a:t>
            </a:r>
            <a:r>
              <a:rPr spc="-50" dirty="0"/>
              <a:t> </a:t>
            </a:r>
            <a:r>
              <a:rPr spc="-10" dirty="0"/>
              <a:t>w</a:t>
            </a:r>
            <a:r>
              <a:rPr spc="-60" dirty="0"/>
              <a:t>it</a:t>
            </a:r>
            <a:r>
              <a:rPr spc="-35" dirty="0"/>
              <a:t>h</a:t>
            </a:r>
            <a:r>
              <a:rPr spc="-65" dirty="0"/>
              <a:t> </a:t>
            </a:r>
            <a:r>
              <a:rPr sz="2400" i="1" spc="-100" dirty="0">
                <a:latin typeface="Symbol"/>
                <a:cs typeface="Symbol"/>
              </a:rPr>
              <a:t></a:t>
            </a:r>
            <a:r>
              <a:rPr sz="2400" spc="40" dirty="0"/>
              <a:t> </a:t>
            </a:r>
            <a:r>
              <a:rPr spc="-40" dirty="0"/>
              <a:t>=</a:t>
            </a:r>
            <a:r>
              <a:rPr spc="-45" dirty="0"/>
              <a:t> </a:t>
            </a:r>
            <a:r>
              <a:rPr spc="-80" dirty="0"/>
              <a:t>485</a:t>
            </a:r>
            <a:r>
              <a:rPr spc="-20" dirty="0"/>
              <a:t>,</a:t>
            </a:r>
            <a:r>
              <a:rPr spc="-125" dirty="0"/>
              <a:t> </a:t>
            </a:r>
            <a:r>
              <a:rPr spc="-45" dirty="0"/>
              <a:t>a</a:t>
            </a:r>
            <a:r>
              <a:rPr spc="15" dirty="0"/>
              <a:t>n</a:t>
            </a:r>
            <a:r>
              <a:rPr spc="-35" dirty="0"/>
              <a:t>d</a:t>
            </a:r>
            <a:r>
              <a:rPr spc="-365" dirty="0"/>
              <a:t> </a:t>
            </a:r>
            <a:r>
              <a:rPr sz="2400" i="1" spc="-105" dirty="0">
                <a:latin typeface="Symbol"/>
                <a:cs typeface="Symbol"/>
              </a:rPr>
              <a:t></a:t>
            </a:r>
            <a:r>
              <a:rPr sz="2400" spc="225" dirty="0"/>
              <a:t> </a:t>
            </a:r>
            <a:r>
              <a:rPr spc="-40" dirty="0"/>
              <a:t>=</a:t>
            </a:r>
            <a:r>
              <a:rPr spc="-285" dirty="0"/>
              <a:t> </a:t>
            </a:r>
            <a:r>
              <a:rPr spc="-80" dirty="0"/>
              <a:t>105</a:t>
            </a:r>
            <a:endParaRPr sz="240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670"/>
              </a:spcBef>
            </a:pPr>
            <a:r>
              <a:rPr i="1" dirty="0">
                <a:latin typeface="Times New Roman"/>
                <a:cs typeface="Times New Roman"/>
              </a:rPr>
              <a:t>P</a:t>
            </a:r>
            <a:r>
              <a:rPr spc="25" dirty="0"/>
              <a:t>(</a:t>
            </a:r>
            <a:r>
              <a:rPr spc="-80" dirty="0"/>
              <a:t>48</a:t>
            </a:r>
            <a:r>
              <a:rPr spc="-35" dirty="0"/>
              <a:t>5</a:t>
            </a:r>
            <a:r>
              <a:rPr spc="-125" dirty="0"/>
              <a:t> </a:t>
            </a:r>
            <a:r>
              <a:rPr spc="-40" dirty="0">
                <a:latin typeface="Symbol"/>
                <a:cs typeface="Symbol"/>
              </a:rPr>
              <a:t></a:t>
            </a:r>
            <a:r>
              <a:rPr spc="90" dirty="0"/>
              <a:t> </a:t>
            </a:r>
            <a:r>
              <a:rPr i="1" spc="-45" dirty="0">
                <a:latin typeface="Times New Roman"/>
                <a:cs typeface="Times New Roman"/>
              </a:rPr>
              <a:t>X</a:t>
            </a:r>
            <a:r>
              <a:rPr i="1" spc="229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Symbol"/>
                <a:cs typeface="Symbol"/>
              </a:rPr>
              <a:t></a:t>
            </a:r>
            <a:r>
              <a:rPr spc="-114" dirty="0"/>
              <a:t> </a:t>
            </a:r>
            <a:r>
              <a:rPr spc="-80" dirty="0"/>
              <a:t>60</a:t>
            </a:r>
            <a:r>
              <a:rPr spc="5" dirty="0"/>
              <a:t>0</a:t>
            </a:r>
            <a:r>
              <a:rPr spc="-25" dirty="0"/>
              <a:t>)</a:t>
            </a:r>
            <a:r>
              <a:rPr spc="-85" dirty="0"/>
              <a:t> </a:t>
            </a:r>
            <a:r>
              <a:rPr spc="-40" dirty="0">
                <a:latin typeface="Symbol"/>
                <a:cs typeface="Symbol"/>
              </a:rPr>
              <a:t></a:t>
            </a:r>
            <a:r>
              <a:rPr spc="-5" dirty="0"/>
              <a:t>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spc="-15" dirty="0"/>
              <a:t>(</a:t>
            </a:r>
            <a:r>
              <a:rPr spc="-35" dirty="0"/>
              <a:t>0</a:t>
            </a:r>
            <a:r>
              <a:rPr spc="-145" dirty="0"/>
              <a:t> </a:t>
            </a:r>
            <a:r>
              <a:rPr spc="-40" dirty="0">
                <a:latin typeface="Symbol"/>
                <a:cs typeface="Symbol"/>
              </a:rPr>
              <a:t></a:t>
            </a:r>
            <a:r>
              <a:rPr spc="-45" dirty="0"/>
              <a:t> </a:t>
            </a:r>
            <a:r>
              <a:rPr i="1" spc="-40" dirty="0">
                <a:latin typeface="Times New Roman"/>
                <a:cs typeface="Times New Roman"/>
              </a:rPr>
              <a:t>Z</a:t>
            </a:r>
            <a:r>
              <a:rPr i="1" spc="114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Symbol"/>
                <a:cs typeface="Symbol"/>
              </a:rPr>
              <a:t></a:t>
            </a:r>
            <a:r>
              <a:rPr spc="-320" dirty="0"/>
              <a:t> </a:t>
            </a:r>
            <a:r>
              <a:rPr spc="-50" dirty="0"/>
              <a:t>1</a:t>
            </a:r>
            <a:r>
              <a:rPr spc="-30" dirty="0"/>
              <a:t>.</a:t>
            </a:r>
            <a:r>
              <a:rPr spc="-80" dirty="0"/>
              <a:t>1</a:t>
            </a:r>
            <a:r>
              <a:rPr spc="-25" dirty="0"/>
              <a:t>0)</a:t>
            </a:r>
            <a:r>
              <a:rPr spc="-80" dirty="0"/>
              <a:t> </a:t>
            </a:r>
            <a:r>
              <a:rPr spc="-40" dirty="0">
                <a:latin typeface="Symbol"/>
                <a:cs typeface="Symbol"/>
              </a:rPr>
              <a:t></a:t>
            </a:r>
            <a:r>
              <a:rPr spc="-220" dirty="0"/>
              <a:t> </a:t>
            </a:r>
            <a:r>
              <a:rPr spc="-30" dirty="0"/>
              <a:t>.</a:t>
            </a:r>
            <a:r>
              <a:rPr spc="-80" dirty="0"/>
              <a:t>3643</a:t>
            </a:r>
          </a:p>
          <a:p>
            <a:pPr marL="104139">
              <a:lnSpc>
                <a:spcPct val="100000"/>
              </a:lnSpc>
              <a:spcBef>
                <a:spcPts val="1870"/>
              </a:spcBef>
            </a:pPr>
            <a:r>
              <a:rPr sz="1850" spc="-20" dirty="0"/>
              <a:t>F</a:t>
            </a:r>
            <a:r>
              <a:rPr sz="1850" spc="5" dirty="0"/>
              <a:t>o</a:t>
            </a:r>
            <a:r>
              <a:rPr sz="1850" spc="-30" dirty="0"/>
              <a:t>r</a:t>
            </a:r>
            <a:r>
              <a:rPr sz="1850" spc="-155" dirty="0"/>
              <a:t> </a:t>
            </a:r>
            <a:r>
              <a:rPr sz="1850" spc="-65" dirty="0"/>
              <a:t>X</a:t>
            </a:r>
            <a:r>
              <a:rPr sz="1850" spc="-85" dirty="0"/>
              <a:t> </a:t>
            </a:r>
            <a:r>
              <a:rPr sz="1850" spc="-50" dirty="0"/>
              <a:t>=</a:t>
            </a:r>
            <a:r>
              <a:rPr sz="1850" spc="-80" dirty="0"/>
              <a:t> </a:t>
            </a:r>
            <a:r>
              <a:rPr sz="1850" spc="-65" dirty="0"/>
              <a:t>485,</a:t>
            </a:r>
            <a:endParaRPr sz="1850"/>
          </a:p>
          <a:p>
            <a:pPr marL="107950">
              <a:lnSpc>
                <a:spcPct val="100000"/>
              </a:lnSpc>
              <a:spcBef>
                <a:spcPts val="470"/>
              </a:spcBef>
            </a:pPr>
            <a:r>
              <a:rPr sz="2775" spc="-82" baseline="-34534" dirty="0"/>
              <a:t>Z</a:t>
            </a:r>
            <a:r>
              <a:rPr sz="2775" spc="-120" baseline="-34534" dirty="0"/>
              <a:t> </a:t>
            </a:r>
            <a:r>
              <a:rPr sz="2775" spc="-75" baseline="-34534" dirty="0"/>
              <a:t>=</a:t>
            </a:r>
            <a:r>
              <a:rPr sz="2775" spc="179" baseline="-34534" dirty="0"/>
              <a:t> </a:t>
            </a:r>
            <a:r>
              <a:rPr sz="1850" u="sng" spc="-65" dirty="0">
                <a:uFill>
                  <a:solidFill>
                    <a:srgbClr val="000000"/>
                  </a:solidFill>
                </a:uFill>
              </a:rPr>
              <a:t>X</a:t>
            </a:r>
            <a:r>
              <a:rPr sz="1850" u="sng" spc="-1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50" u="sng" spc="-30" dirty="0">
                <a:uFill>
                  <a:solidFill>
                    <a:srgbClr val="000000"/>
                  </a:solidFill>
                </a:uFill>
              </a:rPr>
              <a:t>-</a:t>
            </a:r>
            <a:r>
              <a:rPr sz="1850" u="sng" spc="-1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950" i="1" u="sng" spc="-1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1950" spc="185" dirty="0"/>
              <a:t> </a:t>
            </a:r>
            <a:r>
              <a:rPr sz="2775" spc="-75" baseline="-34534" dirty="0">
                <a:latin typeface="Symbol"/>
                <a:cs typeface="Symbol"/>
              </a:rPr>
              <a:t></a:t>
            </a:r>
            <a:r>
              <a:rPr sz="2775" spc="135" baseline="-34534" dirty="0"/>
              <a:t> </a:t>
            </a:r>
            <a:r>
              <a:rPr sz="1850" spc="-70" dirty="0"/>
              <a:t>48</a:t>
            </a:r>
            <a:r>
              <a:rPr sz="1850" spc="-45" dirty="0"/>
              <a:t>5</a:t>
            </a:r>
            <a:r>
              <a:rPr sz="1850" spc="-165" dirty="0"/>
              <a:t> </a:t>
            </a:r>
            <a:r>
              <a:rPr sz="1850" spc="-50" dirty="0">
                <a:latin typeface="Symbol"/>
                <a:cs typeface="Symbol"/>
              </a:rPr>
              <a:t></a:t>
            </a:r>
            <a:r>
              <a:rPr sz="1850" spc="-165" dirty="0"/>
              <a:t> </a:t>
            </a:r>
            <a:r>
              <a:rPr sz="1850" spc="-70" dirty="0"/>
              <a:t>48</a:t>
            </a:r>
            <a:r>
              <a:rPr sz="1850" spc="-45" dirty="0"/>
              <a:t>5</a:t>
            </a:r>
            <a:r>
              <a:rPr sz="1850" spc="85" dirty="0"/>
              <a:t> </a:t>
            </a:r>
            <a:r>
              <a:rPr sz="2775" spc="-75" baseline="-34534" dirty="0">
                <a:latin typeface="Symbol"/>
                <a:cs typeface="Symbol"/>
              </a:rPr>
              <a:t></a:t>
            </a:r>
            <a:r>
              <a:rPr sz="2775" spc="-120" baseline="-34534" dirty="0"/>
              <a:t> </a:t>
            </a:r>
            <a:r>
              <a:rPr sz="2775" spc="-67" baseline="-34534" dirty="0"/>
              <a:t>0</a:t>
            </a:r>
            <a:endParaRPr sz="2775" baseline="-34534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0186" y="2221674"/>
            <a:ext cx="2468245" cy="1024255"/>
          </a:xfrm>
          <a:custGeom>
            <a:avLst/>
            <a:gdLst/>
            <a:ahLst/>
            <a:cxnLst/>
            <a:rect l="l" t="t" r="r" b="b"/>
            <a:pathLst>
              <a:path w="2468245" h="1024255">
                <a:moveTo>
                  <a:pt x="0" y="1023937"/>
                </a:moveTo>
                <a:lnTo>
                  <a:pt x="2468117" y="1023937"/>
                </a:lnTo>
                <a:lnTo>
                  <a:pt x="2468117" y="0"/>
                </a:lnTo>
                <a:lnTo>
                  <a:pt x="0" y="0"/>
                </a:lnTo>
                <a:lnTo>
                  <a:pt x="0" y="1023937"/>
                </a:lnTo>
                <a:close/>
              </a:path>
            </a:pathLst>
          </a:custGeom>
          <a:ln w="762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7068" y="405451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405" y="0"/>
                </a:lnTo>
              </a:path>
            </a:pathLst>
          </a:custGeom>
          <a:ln w="9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5790" y="3322572"/>
            <a:ext cx="2511425" cy="102996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560"/>
              </a:spcBef>
            </a:pPr>
            <a:r>
              <a:rPr sz="1800" spc="-130" dirty="0">
                <a:latin typeface="Times New Roman"/>
                <a:cs typeface="Times New Roman"/>
              </a:rPr>
              <a:t>F</a:t>
            </a:r>
            <a:r>
              <a:rPr sz="1800" spc="-100" dirty="0">
                <a:latin typeface="Times New Roman"/>
                <a:cs typeface="Times New Roman"/>
              </a:rPr>
              <a:t>o</a:t>
            </a:r>
            <a:r>
              <a:rPr sz="1800" spc="-55" dirty="0">
                <a:latin typeface="Times New Roman"/>
                <a:cs typeface="Times New Roman"/>
              </a:rPr>
              <a:t>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60</a:t>
            </a:r>
            <a:r>
              <a:rPr sz="1800" spc="-35" dirty="0">
                <a:latin typeface="Times New Roman"/>
                <a:cs typeface="Times New Roman"/>
              </a:rPr>
              <a:t>0</a:t>
            </a:r>
            <a:r>
              <a:rPr sz="1800" spc="-40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2700" spc="-142" baseline="-35493" dirty="0">
                <a:latin typeface="Times New Roman"/>
                <a:cs typeface="Times New Roman"/>
              </a:rPr>
              <a:t>Z</a:t>
            </a:r>
            <a:r>
              <a:rPr sz="2700" spc="-89" baseline="-35493" dirty="0">
                <a:latin typeface="Times New Roman"/>
                <a:cs typeface="Times New Roman"/>
              </a:rPr>
              <a:t> </a:t>
            </a:r>
            <a:r>
              <a:rPr sz="2700" spc="-135" baseline="-35493" dirty="0">
                <a:latin typeface="Times New Roman"/>
                <a:cs typeface="Times New Roman"/>
              </a:rPr>
              <a:t>=</a:t>
            </a:r>
            <a:r>
              <a:rPr sz="2700" spc="127" baseline="-35493" dirty="0">
                <a:latin typeface="Times New Roman"/>
                <a:cs typeface="Times New Roman"/>
              </a:rPr>
              <a:t> 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80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180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i="1" u="sng" spc="-1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sz="2700" spc="-127" baseline="-35493" dirty="0">
                <a:latin typeface="Symbol"/>
                <a:cs typeface="Symbol"/>
              </a:rPr>
              <a:t></a:t>
            </a:r>
            <a:r>
              <a:rPr sz="2700" spc="104" baseline="-35493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60</a:t>
            </a:r>
            <a:r>
              <a:rPr sz="1800" spc="-80" dirty="0">
                <a:latin typeface="Times New Roman"/>
                <a:cs typeface="Times New Roman"/>
              </a:rPr>
              <a:t>0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Symbol"/>
                <a:cs typeface="Symbol"/>
              </a:rPr>
              <a:t>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48</a:t>
            </a:r>
            <a:r>
              <a:rPr sz="1800" spc="-80" dirty="0">
                <a:latin typeface="Times New Roman"/>
                <a:cs typeface="Times New Roman"/>
              </a:rPr>
              <a:t>5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2700" spc="-127" baseline="-35493" dirty="0">
                <a:latin typeface="Symbol"/>
                <a:cs typeface="Symbol"/>
              </a:rPr>
              <a:t></a:t>
            </a:r>
            <a:r>
              <a:rPr sz="2700" spc="-284" baseline="-35493" dirty="0">
                <a:latin typeface="Times New Roman"/>
                <a:cs typeface="Times New Roman"/>
              </a:rPr>
              <a:t> </a:t>
            </a:r>
            <a:r>
              <a:rPr sz="2700" spc="-322" baseline="-35493" dirty="0">
                <a:latin typeface="Times New Roman"/>
                <a:cs typeface="Times New Roman"/>
              </a:rPr>
              <a:t>1</a:t>
            </a:r>
            <a:r>
              <a:rPr sz="2700" spc="-37" baseline="-35493" dirty="0">
                <a:latin typeface="Times New Roman"/>
                <a:cs typeface="Times New Roman"/>
              </a:rPr>
              <a:t>.</a:t>
            </a:r>
            <a:r>
              <a:rPr sz="2700" spc="-150" baseline="-35493" dirty="0">
                <a:latin typeface="Times New Roman"/>
                <a:cs typeface="Times New Roman"/>
              </a:rPr>
              <a:t>10</a:t>
            </a:r>
            <a:endParaRPr sz="2700" baseline="-35493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  <a:spcBef>
                <a:spcPts val="320"/>
              </a:spcBef>
              <a:tabLst>
                <a:tab pos="1316990" algn="l"/>
              </a:tabLst>
            </a:pPr>
            <a:r>
              <a:rPr sz="1850" i="1" spc="-125" dirty="0">
                <a:latin typeface="Symbol"/>
                <a:cs typeface="Symbol"/>
              </a:rPr>
              <a:t></a:t>
            </a:r>
            <a:r>
              <a:rPr sz="1850" spc="-125" dirty="0">
                <a:latin typeface="Times New Roman"/>
                <a:cs typeface="Times New Roman"/>
              </a:rPr>
              <a:t>	</a:t>
            </a:r>
            <a:r>
              <a:rPr sz="1800" spc="-95" dirty="0">
                <a:latin typeface="Times New Roman"/>
                <a:cs typeface="Times New Roman"/>
              </a:rPr>
              <a:t>105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2125" y="3405187"/>
            <a:ext cx="2513965" cy="958850"/>
          </a:xfrm>
          <a:custGeom>
            <a:avLst/>
            <a:gdLst/>
            <a:ahLst/>
            <a:cxnLst/>
            <a:rect l="l" t="t" r="r" b="b"/>
            <a:pathLst>
              <a:path w="2513965" h="958850">
                <a:moveTo>
                  <a:pt x="0" y="958456"/>
                </a:moveTo>
                <a:lnTo>
                  <a:pt x="2513456" y="958456"/>
                </a:lnTo>
                <a:lnTo>
                  <a:pt x="2513456" y="0"/>
                </a:lnTo>
                <a:lnTo>
                  <a:pt x="0" y="0"/>
                </a:lnTo>
                <a:lnTo>
                  <a:pt x="0" y="958456"/>
                </a:lnTo>
                <a:close/>
              </a:path>
            </a:pathLst>
          </a:custGeom>
          <a:ln w="76200">
            <a:solidFill>
              <a:srgbClr val="99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42205" y="2288425"/>
          <a:ext cx="3445510" cy="215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r">
                        <a:lnSpc>
                          <a:spcPts val="1535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Z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76200">
                      <a:solidFill>
                        <a:srgbClr val="F6BE69"/>
                      </a:solidFill>
                      <a:prstDash val="solid"/>
                    </a:lnL>
                    <a:lnT w="7620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ts val="1460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T w="76200">
                      <a:solidFill>
                        <a:srgbClr val="F6BE6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460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T w="76200">
                      <a:solidFill>
                        <a:srgbClr val="F6BE6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460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R w="76200">
                      <a:solidFill>
                        <a:srgbClr val="F6BE69"/>
                      </a:solidFill>
                      <a:prstDash val="solid"/>
                    </a:lnR>
                    <a:lnT w="76200">
                      <a:solidFill>
                        <a:srgbClr val="F6BE6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8890" algn="r">
                        <a:lnSpc>
                          <a:spcPts val="159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72135">
                        <a:lnSpc>
                          <a:spcPts val="159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ts val="159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0.0040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ts val="159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0.0080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76200">
                      <a:solidFill>
                        <a:srgbClr val="F6BE6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R="8890" algn="r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0.0398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0.0438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5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0.0478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1.00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0.3413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0.3438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0.3461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1.10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0.3643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0.3665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0.3686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R w="762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1.20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76200">
                      <a:solidFill>
                        <a:srgbClr val="F6BE69"/>
                      </a:solidFill>
                      <a:prstDash val="solid"/>
                    </a:lnL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0.3849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0.3869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0.3888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R w="76200">
                      <a:solidFill>
                        <a:srgbClr val="F6BE69"/>
                      </a:solidFill>
                      <a:prstDash val="solid"/>
                    </a:lnR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2143125" y="2007361"/>
            <a:ext cx="2390140" cy="76200"/>
            <a:chOff x="2143125" y="2007361"/>
            <a:chExt cx="2390140" cy="76200"/>
          </a:xfrm>
        </p:grpSpPr>
        <p:sp>
          <p:nvSpPr>
            <p:cNvPr id="14" name="object 14"/>
            <p:cNvSpPr/>
            <p:nvPr/>
          </p:nvSpPr>
          <p:spPr>
            <a:xfrm>
              <a:off x="2143125" y="2045461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76200">
              <a:solidFill>
                <a:srgbClr val="CC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39719" y="2045461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76200">
              <a:solidFill>
                <a:srgbClr val="99F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18457" y="2045461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76200">
              <a:solidFill>
                <a:srgbClr val="CC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608067" y="1985898"/>
            <a:ext cx="1932305" cy="2067560"/>
            <a:chOff x="4608067" y="1985898"/>
            <a:chExt cx="1932305" cy="2067560"/>
          </a:xfrm>
        </p:grpSpPr>
        <p:sp>
          <p:nvSpPr>
            <p:cNvPr id="18" name="object 18"/>
            <p:cNvSpPr/>
            <p:nvPr/>
          </p:nvSpPr>
          <p:spPr>
            <a:xfrm>
              <a:off x="5114924" y="3729100"/>
              <a:ext cx="800100" cy="285750"/>
            </a:xfrm>
            <a:custGeom>
              <a:avLst/>
              <a:gdLst/>
              <a:ahLst/>
              <a:cxnLst/>
              <a:rect l="l" t="t" r="r" b="b"/>
              <a:pathLst>
                <a:path w="800100" h="285750">
                  <a:moveTo>
                    <a:pt x="0" y="142875"/>
                  </a:moveTo>
                  <a:lnTo>
                    <a:pt x="20391" y="97682"/>
                  </a:lnTo>
                  <a:lnTo>
                    <a:pt x="77175" y="58457"/>
                  </a:lnTo>
                  <a:lnTo>
                    <a:pt x="117157" y="41814"/>
                  </a:lnTo>
                  <a:lnTo>
                    <a:pt x="163769" y="27541"/>
                  </a:lnTo>
                  <a:lnTo>
                    <a:pt x="216187" y="15931"/>
                  </a:lnTo>
                  <a:lnTo>
                    <a:pt x="273588" y="7275"/>
                  </a:lnTo>
                  <a:lnTo>
                    <a:pt x="335150" y="1867"/>
                  </a:lnTo>
                  <a:lnTo>
                    <a:pt x="400050" y="0"/>
                  </a:lnTo>
                  <a:lnTo>
                    <a:pt x="464949" y="1867"/>
                  </a:lnTo>
                  <a:lnTo>
                    <a:pt x="526511" y="7275"/>
                  </a:lnTo>
                  <a:lnTo>
                    <a:pt x="583912" y="15931"/>
                  </a:lnTo>
                  <a:lnTo>
                    <a:pt x="636330" y="27541"/>
                  </a:lnTo>
                  <a:lnTo>
                    <a:pt x="682942" y="41814"/>
                  </a:lnTo>
                  <a:lnTo>
                    <a:pt x="722924" y="58457"/>
                  </a:lnTo>
                  <a:lnTo>
                    <a:pt x="779708" y="97682"/>
                  </a:lnTo>
                  <a:lnTo>
                    <a:pt x="800100" y="142875"/>
                  </a:lnTo>
                  <a:lnTo>
                    <a:pt x="794865" y="166032"/>
                  </a:lnTo>
                  <a:lnTo>
                    <a:pt x="755454" y="208491"/>
                  </a:lnTo>
                  <a:lnTo>
                    <a:pt x="682942" y="243846"/>
                  </a:lnTo>
                  <a:lnTo>
                    <a:pt x="636330" y="258123"/>
                  </a:lnTo>
                  <a:lnTo>
                    <a:pt x="583912" y="269740"/>
                  </a:lnTo>
                  <a:lnTo>
                    <a:pt x="526511" y="278402"/>
                  </a:lnTo>
                  <a:lnTo>
                    <a:pt x="464949" y="283816"/>
                  </a:lnTo>
                  <a:lnTo>
                    <a:pt x="400050" y="285686"/>
                  </a:lnTo>
                  <a:lnTo>
                    <a:pt x="335150" y="283816"/>
                  </a:lnTo>
                  <a:lnTo>
                    <a:pt x="273588" y="278402"/>
                  </a:lnTo>
                  <a:lnTo>
                    <a:pt x="216187" y="269740"/>
                  </a:lnTo>
                  <a:lnTo>
                    <a:pt x="163769" y="258123"/>
                  </a:lnTo>
                  <a:lnTo>
                    <a:pt x="117157" y="243846"/>
                  </a:lnTo>
                  <a:lnTo>
                    <a:pt x="77175" y="227204"/>
                  </a:lnTo>
                  <a:lnTo>
                    <a:pt x="20391" y="188002"/>
                  </a:lnTo>
                  <a:lnTo>
                    <a:pt x="0" y="142875"/>
                  </a:lnTo>
                  <a:close/>
                </a:path>
              </a:pathLst>
            </a:custGeom>
            <a:ln w="762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05626" y="1985898"/>
              <a:ext cx="634365" cy="1895475"/>
            </a:xfrm>
            <a:custGeom>
              <a:avLst/>
              <a:gdLst/>
              <a:ahLst/>
              <a:cxnLst/>
              <a:rect l="l" t="t" r="r" b="b"/>
              <a:pathLst>
                <a:path w="634365" h="1895475">
                  <a:moveTo>
                    <a:pt x="55827" y="1817451"/>
                  </a:moveTo>
                  <a:lnTo>
                    <a:pt x="8620" y="1833197"/>
                  </a:lnTo>
                  <a:lnTo>
                    <a:pt x="0" y="1861058"/>
                  </a:lnTo>
                  <a:lnTo>
                    <a:pt x="4417" y="1875540"/>
                  </a:lnTo>
                  <a:lnTo>
                    <a:pt x="13715" y="1886819"/>
                  </a:lnTo>
                  <a:lnTo>
                    <a:pt x="26539" y="1893794"/>
                  </a:lnTo>
                  <a:lnTo>
                    <a:pt x="41528" y="1895360"/>
                  </a:lnTo>
                  <a:lnTo>
                    <a:pt x="68961" y="1892757"/>
                  </a:lnTo>
                  <a:lnTo>
                    <a:pt x="128650" y="1870328"/>
                  </a:lnTo>
                  <a:lnTo>
                    <a:pt x="161162" y="1848231"/>
                  </a:lnTo>
                  <a:lnTo>
                    <a:pt x="193130" y="1818513"/>
                  </a:lnTo>
                  <a:lnTo>
                    <a:pt x="52197" y="1818513"/>
                  </a:lnTo>
                  <a:lnTo>
                    <a:pt x="55827" y="1817451"/>
                  </a:lnTo>
                  <a:close/>
                </a:path>
                <a:path w="634365" h="1895475">
                  <a:moveTo>
                    <a:pt x="59309" y="1817115"/>
                  </a:moveTo>
                  <a:lnTo>
                    <a:pt x="55827" y="1817451"/>
                  </a:lnTo>
                  <a:lnTo>
                    <a:pt x="52197" y="1818513"/>
                  </a:lnTo>
                  <a:lnTo>
                    <a:pt x="59309" y="1817115"/>
                  </a:lnTo>
                  <a:close/>
                </a:path>
                <a:path w="634365" h="1895475">
                  <a:moveTo>
                    <a:pt x="194404" y="1817115"/>
                  </a:moveTo>
                  <a:lnTo>
                    <a:pt x="59309" y="1817115"/>
                  </a:lnTo>
                  <a:lnTo>
                    <a:pt x="52197" y="1818513"/>
                  </a:lnTo>
                  <a:lnTo>
                    <a:pt x="193130" y="1818513"/>
                  </a:lnTo>
                  <a:lnTo>
                    <a:pt x="194404" y="1817115"/>
                  </a:lnTo>
                  <a:close/>
                </a:path>
                <a:path w="634365" h="1895475">
                  <a:moveTo>
                    <a:pt x="73810" y="1812195"/>
                  </a:moveTo>
                  <a:lnTo>
                    <a:pt x="55827" y="1817451"/>
                  </a:lnTo>
                  <a:lnTo>
                    <a:pt x="59309" y="1817115"/>
                  </a:lnTo>
                  <a:lnTo>
                    <a:pt x="194404" y="1817115"/>
                  </a:lnTo>
                  <a:lnTo>
                    <a:pt x="197649" y="1813560"/>
                  </a:lnTo>
                  <a:lnTo>
                    <a:pt x="70993" y="1813560"/>
                  </a:lnTo>
                  <a:lnTo>
                    <a:pt x="73810" y="1812195"/>
                  </a:lnTo>
                  <a:close/>
                </a:path>
                <a:path w="634365" h="1895475">
                  <a:moveTo>
                    <a:pt x="76962" y="1811274"/>
                  </a:moveTo>
                  <a:lnTo>
                    <a:pt x="73810" y="1812195"/>
                  </a:lnTo>
                  <a:lnTo>
                    <a:pt x="70993" y="1813560"/>
                  </a:lnTo>
                  <a:lnTo>
                    <a:pt x="76962" y="1811274"/>
                  </a:lnTo>
                  <a:close/>
                </a:path>
                <a:path w="634365" h="1895475">
                  <a:moveTo>
                    <a:pt x="199735" y="1811274"/>
                  </a:moveTo>
                  <a:lnTo>
                    <a:pt x="76962" y="1811274"/>
                  </a:lnTo>
                  <a:lnTo>
                    <a:pt x="70993" y="1813560"/>
                  </a:lnTo>
                  <a:lnTo>
                    <a:pt x="197649" y="1813560"/>
                  </a:lnTo>
                  <a:lnTo>
                    <a:pt x="199735" y="1811274"/>
                  </a:lnTo>
                  <a:close/>
                </a:path>
                <a:path w="634365" h="1895475">
                  <a:moveTo>
                    <a:pt x="93084" y="1802859"/>
                  </a:moveTo>
                  <a:lnTo>
                    <a:pt x="73810" y="1812195"/>
                  </a:lnTo>
                  <a:lnTo>
                    <a:pt x="76962" y="1811274"/>
                  </a:lnTo>
                  <a:lnTo>
                    <a:pt x="199735" y="1811274"/>
                  </a:lnTo>
                  <a:lnTo>
                    <a:pt x="205876" y="1804542"/>
                  </a:lnTo>
                  <a:lnTo>
                    <a:pt x="90550" y="1804542"/>
                  </a:lnTo>
                  <a:lnTo>
                    <a:pt x="93084" y="1802859"/>
                  </a:lnTo>
                  <a:close/>
                </a:path>
                <a:path w="634365" h="1895475">
                  <a:moveTo>
                    <a:pt x="95376" y="1801749"/>
                  </a:moveTo>
                  <a:lnTo>
                    <a:pt x="93084" y="1802859"/>
                  </a:lnTo>
                  <a:lnTo>
                    <a:pt x="90550" y="1804542"/>
                  </a:lnTo>
                  <a:lnTo>
                    <a:pt x="95376" y="1801749"/>
                  </a:lnTo>
                  <a:close/>
                </a:path>
                <a:path w="634365" h="1895475">
                  <a:moveTo>
                    <a:pt x="208426" y="1801749"/>
                  </a:moveTo>
                  <a:lnTo>
                    <a:pt x="95376" y="1801749"/>
                  </a:lnTo>
                  <a:lnTo>
                    <a:pt x="90550" y="1804542"/>
                  </a:lnTo>
                  <a:lnTo>
                    <a:pt x="205876" y="1804542"/>
                  </a:lnTo>
                  <a:lnTo>
                    <a:pt x="208426" y="1801749"/>
                  </a:lnTo>
                  <a:close/>
                </a:path>
                <a:path w="634365" h="1895475">
                  <a:moveTo>
                    <a:pt x="481468" y="227958"/>
                  </a:moveTo>
                  <a:lnTo>
                    <a:pt x="480060" y="281939"/>
                  </a:lnTo>
                  <a:lnTo>
                    <a:pt x="475742" y="372618"/>
                  </a:lnTo>
                  <a:lnTo>
                    <a:pt x="470408" y="462025"/>
                  </a:lnTo>
                  <a:lnTo>
                    <a:pt x="463931" y="549656"/>
                  </a:lnTo>
                  <a:lnTo>
                    <a:pt x="456311" y="635381"/>
                  </a:lnTo>
                  <a:lnTo>
                    <a:pt x="447675" y="719074"/>
                  </a:lnTo>
                  <a:lnTo>
                    <a:pt x="438023" y="800862"/>
                  </a:lnTo>
                  <a:lnTo>
                    <a:pt x="427355" y="880363"/>
                  </a:lnTo>
                  <a:lnTo>
                    <a:pt x="415798" y="957580"/>
                  </a:lnTo>
                  <a:lnTo>
                    <a:pt x="403225" y="1032256"/>
                  </a:lnTo>
                  <a:lnTo>
                    <a:pt x="389763" y="1104392"/>
                  </a:lnTo>
                  <a:lnTo>
                    <a:pt x="375538" y="1173861"/>
                  </a:lnTo>
                  <a:lnTo>
                    <a:pt x="360425" y="1240536"/>
                  </a:lnTo>
                  <a:lnTo>
                    <a:pt x="344424" y="1304289"/>
                  </a:lnTo>
                  <a:lnTo>
                    <a:pt x="327787" y="1364869"/>
                  </a:lnTo>
                  <a:lnTo>
                    <a:pt x="310514" y="1422273"/>
                  </a:lnTo>
                  <a:lnTo>
                    <a:pt x="292481" y="1476502"/>
                  </a:lnTo>
                  <a:lnTo>
                    <a:pt x="273812" y="1527048"/>
                  </a:lnTo>
                  <a:lnTo>
                    <a:pt x="254635" y="1574164"/>
                  </a:lnTo>
                  <a:lnTo>
                    <a:pt x="234823" y="1617472"/>
                  </a:lnTo>
                  <a:lnTo>
                    <a:pt x="214630" y="1656969"/>
                  </a:lnTo>
                  <a:lnTo>
                    <a:pt x="194056" y="1692402"/>
                  </a:lnTo>
                  <a:lnTo>
                    <a:pt x="152400" y="1750567"/>
                  </a:lnTo>
                  <a:lnTo>
                    <a:pt x="110617" y="1791208"/>
                  </a:lnTo>
                  <a:lnTo>
                    <a:pt x="93084" y="1802859"/>
                  </a:lnTo>
                  <a:lnTo>
                    <a:pt x="95376" y="1801749"/>
                  </a:lnTo>
                  <a:lnTo>
                    <a:pt x="208426" y="1801749"/>
                  </a:lnTo>
                  <a:lnTo>
                    <a:pt x="212598" y="1797177"/>
                  </a:lnTo>
                  <a:lnTo>
                    <a:pt x="236855" y="1765808"/>
                  </a:lnTo>
                  <a:lnTo>
                    <a:pt x="259969" y="1730628"/>
                  </a:lnTo>
                  <a:lnTo>
                    <a:pt x="282448" y="1691639"/>
                  </a:lnTo>
                  <a:lnTo>
                    <a:pt x="304164" y="1649095"/>
                  </a:lnTo>
                  <a:lnTo>
                    <a:pt x="325120" y="1602994"/>
                  </a:lnTo>
                  <a:lnTo>
                    <a:pt x="345439" y="1553464"/>
                  </a:lnTo>
                  <a:lnTo>
                    <a:pt x="364871" y="1500377"/>
                  </a:lnTo>
                  <a:lnTo>
                    <a:pt x="383413" y="1444244"/>
                  </a:lnTo>
                  <a:lnTo>
                    <a:pt x="401320" y="1384934"/>
                  </a:lnTo>
                  <a:lnTo>
                    <a:pt x="418464" y="1322705"/>
                  </a:lnTo>
                  <a:lnTo>
                    <a:pt x="434721" y="1257427"/>
                  </a:lnTo>
                  <a:lnTo>
                    <a:pt x="450214" y="1189227"/>
                  </a:lnTo>
                  <a:lnTo>
                    <a:pt x="464693" y="1118362"/>
                  </a:lnTo>
                  <a:lnTo>
                    <a:pt x="478409" y="1044828"/>
                  </a:lnTo>
                  <a:lnTo>
                    <a:pt x="491109" y="968882"/>
                  </a:lnTo>
                  <a:lnTo>
                    <a:pt x="502920" y="890396"/>
                  </a:lnTo>
                  <a:lnTo>
                    <a:pt x="513714" y="809751"/>
                  </a:lnTo>
                  <a:lnTo>
                    <a:pt x="523494" y="726948"/>
                  </a:lnTo>
                  <a:lnTo>
                    <a:pt x="532257" y="642112"/>
                  </a:lnTo>
                  <a:lnTo>
                    <a:pt x="539876" y="555244"/>
                  </a:lnTo>
                  <a:lnTo>
                    <a:pt x="546481" y="466598"/>
                  </a:lnTo>
                  <a:lnTo>
                    <a:pt x="551942" y="376174"/>
                  </a:lnTo>
                  <a:lnTo>
                    <a:pt x="556260" y="283971"/>
                  </a:lnTo>
                  <a:lnTo>
                    <a:pt x="557688" y="229229"/>
                  </a:lnTo>
                  <a:lnTo>
                    <a:pt x="481468" y="227958"/>
                  </a:lnTo>
                  <a:close/>
                </a:path>
                <a:path w="634365" h="1895475">
                  <a:moveTo>
                    <a:pt x="596799" y="152400"/>
                  </a:moveTo>
                  <a:lnTo>
                    <a:pt x="521588" y="152400"/>
                  </a:lnTo>
                  <a:lnTo>
                    <a:pt x="536348" y="155832"/>
                  </a:lnTo>
                  <a:lnTo>
                    <a:pt x="548227" y="164337"/>
                  </a:lnTo>
                  <a:lnTo>
                    <a:pt x="556057" y="176653"/>
                  </a:lnTo>
                  <a:lnTo>
                    <a:pt x="558673" y="191515"/>
                  </a:lnTo>
                  <a:lnTo>
                    <a:pt x="557688" y="229229"/>
                  </a:lnTo>
                  <a:lnTo>
                    <a:pt x="634238" y="230505"/>
                  </a:lnTo>
                  <a:lnTo>
                    <a:pt x="596799" y="152400"/>
                  </a:lnTo>
                  <a:close/>
                </a:path>
                <a:path w="634365" h="1895475">
                  <a:moveTo>
                    <a:pt x="521588" y="152400"/>
                  </a:moveTo>
                  <a:lnTo>
                    <a:pt x="485905" y="174777"/>
                  </a:lnTo>
                  <a:lnTo>
                    <a:pt x="481468" y="227958"/>
                  </a:lnTo>
                  <a:lnTo>
                    <a:pt x="557688" y="229229"/>
                  </a:lnTo>
                  <a:lnTo>
                    <a:pt x="558673" y="191515"/>
                  </a:lnTo>
                  <a:lnTo>
                    <a:pt x="556057" y="176653"/>
                  </a:lnTo>
                  <a:lnTo>
                    <a:pt x="548227" y="164337"/>
                  </a:lnTo>
                  <a:lnTo>
                    <a:pt x="536348" y="155832"/>
                  </a:lnTo>
                  <a:lnTo>
                    <a:pt x="521588" y="152400"/>
                  </a:lnTo>
                  <a:close/>
                </a:path>
                <a:path w="634365" h="1895475">
                  <a:moveTo>
                    <a:pt x="523748" y="0"/>
                  </a:moveTo>
                  <a:lnTo>
                    <a:pt x="405638" y="226694"/>
                  </a:lnTo>
                  <a:lnTo>
                    <a:pt x="481468" y="227958"/>
                  </a:lnTo>
                  <a:lnTo>
                    <a:pt x="482473" y="189483"/>
                  </a:lnTo>
                  <a:lnTo>
                    <a:pt x="485905" y="174777"/>
                  </a:lnTo>
                  <a:lnTo>
                    <a:pt x="494411" y="162893"/>
                  </a:lnTo>
                  <a:lnTo>
                    <a:pt x="506726" y="155033"/>
                  </a:lnTo>
                  <a:lnTo>
                    <a:pt x="521588" y="152400"/>
                  </a:lnTo>
                  <a:lnTo>
                    <a:pt x="596799" y="152400"/>
                  </a:lnTo>
                  <a:lnTo>
                    <a:pt x="52374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97042" y="2045461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76200">
              <a:solidFill>
                <a:srgbClr val="99F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08067" y="2034920"/>
              <a:ext cx="802640" cy="1724025"/>
            </a:xfrm>
            <a:custGeom>
              <a:avLst/>
              <a:gdLst/>
              <a:ahLst/>
              <a:cxnLst/>
              <a:rect l="l" t="t" r="r" b="b"/>
              <a:pathLst>
                <a:path w="802639" h="1724025">
                  <a:moveTo>
                    <a:pt x="0" y="1492377"/>
                  </a:moveTo>
                  <a:lnTo>
                    <a:pt x="108077" y="1723898"/>
                  </a:lnTo>
                  <a:lnTo>
                    <a:pt x="189403" y="1571625"/>
                  </a:lnTo>
                  <a:lnTo>
                    <a:pt x="111760" y="1571625"/>
                  </a:lnTo>
                  <a:lnTo>
                    <a:pt x="97077" y="1568096"/>
                  </a:lnTo>
                  <a:lnTo>
                    <a:pt x="85264" y="1559496"/>
                  </a:lnTo>
                  <a:lnTo>
                    <a:pt x="77523" y="1547086"/>
                  </a:lnTo>
                  <a:lnTo>
                    <a:pt x="75057" y="1532128"/>
                  </a:lnTo>
                  <a:lnTo>
                    <a:pt x="76434" y="1494416"/>
                  </a:lnTo>
                  <a:lnTo>
                    <a:pt x="0" y="1492377"/>
                  </a:lnTo>
                  <a:close/>
                </a:path>
                <a:path w="802639" h="1724025">
                  <a:moveTo>
                    <a:pt x="76434" y="1494416"/>
                  </a:moveTo>
                  <a:lnTo>
                    <a:pt x="77523" y="1547086"/>
                  </a:lnTo>
                  <a:lnTo>
                    <a:pt x="111760" y="1571625"/>
                  </a:lnTo>
                  <a:lnTo>
                    <a:pt x="126718" y="1569158"/>
                  </a:lnTo>
                  <a:lnTo>
                    <a:pt x="139128" y="1561417"/>
                  </a:lnTo>
                  <a:lnTo>
                    <a:pt x="147728" y="1549604"/>
                  </a:lnTo>
                  <a:lnTo>
                    <a:pt x="151257" y="1534922"/>
                  </a:lnTo>
                  <a:lnTo>
                    <a:pt x="152662" y="1496450"/>
                  </a:lnTo>
                  <a:lnTo>
                    <a:pt x="76434" y="1494416"/>
                  </a:lnTo>
                  <a:close/>
                </a:path>
                <a:path w="802639" h="1724025">
                  <a:moveTo>
                    <a:pt x="152662" y="1496450"/>
                  </a:moveTo>
                  <a:lnTo>
                    <a:pt x="151257" y="1534922"/>
                  </a:lnTo>
                  <a:lnTo>
                    <a:pt x="126718" y="1569158"/>
                  </a:lnTo>
                  <a:lnTo>
                    <a:pt x="111760" y="1571625"/>
                  </a:lnTo>
                  <a:lnTo>
                    <a:pt x="189403" y="1571625"/>
                  </a:lnTo>
                  <a:lnTo>
                    <a:pt x="228473" y="1498473"/>
                  </a:lnTo>
                  <a:lnTo>
                    <a:pt x="152662" y="1496450"/>
                  </a:lnTo>
                  <a:close/>
                </a:path>
                <a:path w="802639" h="1724025">
                  <a:moveTo>
                    <a:pt x="761492" y="0"/>
                  </a:moveTo>
                  <a:lnTo>
                    <a:pt x="722884" y="3048"/>
                  </a:lnTo>
                  <a:lnTo>
                    <a:pt x="685038" y="10795"/>
                  </a:lnTo>
                  <a:lnTo>
                    <a:pt x="648081" y="23241"/>
                  </a:lnTo>
                  <a:lnTo>
                    <a:pt x="612267" y="40005"/>
                  </a:lnTo>
                  <a:lnTo>
                    <a:pt x="577596" y="60960"/>
                  </a:lnTo>
                  <a:lnTo>
                    <a:pt x="543941" y="85725"/>
                  </a:lnTo>
                  <a:lnTo>
                    <a:pt x="511302" y="114300"/>
                  </a:lnTo>
                  <a:lnTo>
                    <a:pt x="479806" y="146558"/>
                  </a:lnTo>
                  <a:lnTo>
                    <a:pt x="449326" y="182118"/>
                  </a:lnTo>
                  <a:lnTo>
                    <a:pt x="419735" y="221106"/>
                  </a:lnTo>
                  <a:lnTo>
                    <a:pt x="391160" y="263271"/>
                  </a:lnTo>
                  <a:lnTo>
                    <a:pt x="363728" y="308610"/>
                  </a:lnTo>
                  <a:lnTo>
                    <a:pt x="337439" y="356997"/>
                  </a:lnTo>
                  <a:lnTo>
                    <a:pt x="311912" y="408431"/>
                  </a:lnTo>
                  <a:lnTo>
                    <a:pt x="287655" y="462534"/>
                  </a:lnTo>
                  <a:lnTo>
                    <a:pt x="264414" y="519556"/>
                  </a:lnTo>
                  <a:lnTo>
                    <a:pt x="242189" y="579120"/>
                  </a:lnTo>
                  <a:lnTo>
                    <a:pt x="221361" y="641350"/>
                  </a:lnTo>
                  <a:lnTo>
                    <a:pt x="201676" y="705993"/>
                  </a:lnTo>
                  <a:lnTo>
                    <a:pt x="183134" y="772922"/>
                  </a:lnTo>
                  <a:lnTo>
                    <a:pt x="165862" y="842264"/>
                  </a:lnTo>
                  <a:lnTo>
                    <a:pt x="149860" y="913765"/>
                  </a:lnTo>
                  <a:lnTo>
                    <a:pt x="135255" y="987171"/>
                  </a:lnTo>
                  <a:lnTo>
                    <a:pt x="121920" y="1062609"/>
                  </a:lnTo>
                  <a:lnTo>
                    <a:pt x="110109" y="1139952"/>
                  </a:lnTo>
                  <a:lnTo>
                    <a:pt x="99568" y="1218946"/>
                  </a:lnTo>
                  <a:lnTo>
                    <a:pt x="90805" y="1299591"/>
                  </a:lnTo>
                  <a:lnTo>
                    <a:pt x="83312" y="1381887"/>
                  </a:lnTo>
                  <a:lnTo>
                    <a:pt x="77470" y="1466088"/>
                  </a:lnTo>
                  <a:lnTo>
                    <a:pt x="76434" y="1494416"/>
                  </a:lnTo>
                  <a:lnTo>
                    <a:pt x="152662" y="1496450"/>
                  </a:lnTo>
                  <a:lnTo>
                    <a:pt x="153670" y="1468882"/>
                  </a:lnTo>
                  <a:lnTo>
                    <a:pt x="159385" y="1387221"/>
                  </a:lnTo>
                  <a:lnTo>
                    <a:pt x="166624" y="1306449"/>
                  </a:lnTo>
                  <a:lnTo>
                    <a:pt x="175387" y="1227201"/>
                  </a:lnTo>
                  <a:lnTo>
                    <a:pt x="185674" y="1149858"/>
                  </a:lnTo>
                  <a:lnTo>
                    <a:pt x="197231" y="1074166"/>
                  </a:lnTo>
                  <a:lnTo>
                    <a:pt x="210185" y="1000379"/>
                  </a:lnTo>
                  <a:lnTo>
                    <a:pt x="224536" y="928624"/>
                  </a:lnTo>
                  <a:lnTo>
                    <a:pt x="240157" y="858901"/>
                  </a:lnTo>
                  <a:lnTo>
                    <a:pt x="257048" y="791464"/>
                  </a:lnTo>
                  <a:lnTo>
                    <a:pt x="275082" y="726313"/>
                  </a:lnTo>
                  <a:lnTo>
                    <a:pt x="294259" y="663575"/>
                  </a:lnTo>
                  <a:lnTo>
                    <a:pt x="314452" y="603504"/>
                  </a:lnTo>
                  <a:lnTo>
                    <a:pt x="335788" y="546100"/>
                  </a:lnTo>
                  <a:lnTo>
                    <a:pt x="358140" y="491490"/>
                  </a:lnTo>
                  <a:lnTo>
                    <a:pt x="381381" y="439674"/>
                  </a:lnTo>
                  <a:lnTo>
                    <a:pt x="405638" y="390906"/>
                  </a:lnTo>
                  <a:lnTo>
                    <a:pt x="430657" y="345186"/>
                  </a:lnTo>
                  <a:lnTo>
                    <a:pt x="456311" y="302895"/>
                  </a:lnTo>
                  <a:lnTo>
                    <a:pt x="482854" y="263779"/>
                  </a:lnTo>
                  <a:lnTo>
                    <a:pt x="509905" y="228219"/>
                  </a:lnTo>
                  <a:lnTo>
                    <a:pt x="537591" y="196215"/>
                  </a:lnTo>
                  <a:lnTo>
                    <a:pt x="565658" y="167767"/>
                  </a:lnTo>
                  <a:lnTo>
                    <a:pt x="622554" y="122428"/>
                  </a:lnTo>
                  <a:lnTo>
                    <a:pt x="680085" y="92329"/>
                  </a:lnTo>
                  <a:lnTo>
                    <a:pt x="737743" y="77724"/>
                  </a:lnTo>
                  <a:lnTo>
                    <a:pt x="766826" y="76073"/>
                  </a:lnTo>
                  <a:lnTo>
                    <a:pt x="781397" y="72007"/>
                  </a:lnTo>
                  <a:lnTo>
                    <a:pt x="792908" y="62976"/>
                  </a:lnTo>
                  <a:lnTo>
                    <a:pt x="800205" y="50301"/>
                  </a:lnTo>
                  <a:lnTo>
                    <a:pt x="802132" y="35306"/>
                  </a:lnTo>
                  <a:lnTo>
                    <a:pt x="798085" y="20734"/>
                  </a:lnTo>
                  <a:lnTo>
                    <a:pt x="789098" y="9223"/>
                  </a:lnTo>
                  <a:lnTo>
                    <a:pt x="776468" y="1926"/>
                  </a:lnTo>
                  <a:lnTo>
                    <a:pt x="761492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7" y="385648"/>
            <a:ext cx="4680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 </a:t>
            </a:r>
            <a:r>
              <a:rPr sz="2800" spc="-10" dirty="0"/>
              <a:t>Normal</a:t>
            </a:r>
            <a:r>
              <a:rPr sz="2800" spc="45" dirty="0"/>
              <a:t> </a:t>
            </a:r>
            <a:r>
              <a:rPr sz="2800" spc="-10" dirty="0"/>
              <a:t>Distribution:</a:t>
            </a:r>
            <a:r>
              <a:rPr sz="2800" spc="10" dirty="0"/>
              <a:t> </a:t>
            </a:r>
            <a:r>
              <a:rPr sz="2800" spc="-5" dirty="0"/>
              <a:t>Shape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444750" y="2159000"/>
            <a:ext cx="3795395" cy="1852295"/>
            <a:chOff x="2444750" y="2159000"/>
            <a:chExt cx="3795395" cy="1852295"/>
          </a:xfrm>
        </p:grpSpPr>
        <p:sp>
          <p:nvSpPr>
            <p:cNvPr id="4" name="object 4"/>
            <p:cNvSpPr/>
            <p:nvPr/>
          </p:nvSpPr>
          <p:spPr>
            <a:xfrm>
              <a:off x="4286250" y="3105150"/>
              <a:ext cx="571500" cy="76200"/>
            </a:xfrm>
            <a:custGeom>
              <a:avLst/>
              <a:gdLst/>
              <a:ahLst/>
              <a:cxnLst/>
              <a:rect l="l" t="t" r="r" b="b"/>
              <a:pathLst>
                <a:path w="5715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5033" y="44450"/>
                  </a:lnTo>
                  <a:lnTo>
                    <a:pt x="50800" y="44450"/>
                  </a:lnTo>
                  <a:lnTo>
                    <a:pt x="50800" y="31750"/>
                  </a:lnTo>
                  <a:lnTo>
                    <a:pt x="55033" y="31750"/>
                  </a:lnTo>
                  <a:lnTo>
                    <a:pt x="76200" y="0"/>
                  </a:lnTo>
                  <a:close/>
                </a:path>
                <a:path w="571500" h="76200">
                  <a:moveTo>
                    <a:pt x="520700" y="38100"/>
                  </a:moveTo>
                  <a:lnTo>
                    <a:pt x="495300" y="76200"/>
                  </a:lnTo>
                  <a:lnTo>
                    <a:pt x="558800" y="44450"/>
                  </a:lnTo>
                  <a:lnTo>
                    <a:pt x="520700" y="44450"/>
                  </a:lnTo>
                  <a:lnTo>
                    <a:pt x="520700" y="38100"/>
                  </a:lnTo>
                  <a:close/>
                </a:path>
                <a:path w="571500" h="76200">
                  <a:moveTo>
                    <a:pt x="50800" y="38100"/>
                  </a:moveTo>
                  <a:lnTo>
                    <a:pt x="50800" y="44450"/>
                  </a:lnTo>
                  <a:lnTo>
                    <a:pt x="55033" y="44450"/>
                  </a:lnTo>
                  <a:lnTo>
                    <a:pt x="50800" y="38100"/>
                  </a:lnTo>
                  <a:close/>
                </a:path>
                <a:path w="571500" h="76200">
                  <a:moveTo>
                    <a:pt x="516466" y="31750"/>
                  </a:moveTo>
                  <a:lnTo>
                    <a:pt x="55033" y="31750"/>
                  </a:lnTo>
                  <a:lnTo>
                    <a:pt x="50800" y="38100"/>
                  </a:lnTo>
                  <a:lnTo>
                    <a:pt x="55033" y="44450"/>
                  </a:lnTo>
                  <a:lnTo>
                    <a:pt x="516466" y="44450"/>
                  </a:lnTo>
                  <a:lnTo>
                    <a:pt x="520700" y="38100"/>
                  </a:lnTo>
                  <a:lnTo>
                    <a:pt x="516466" y="31750"/>
                  </a:lnTo>
                  <a:close/>
                </a:path>
                <a:path w="571500" h="76200">
                  <a:moveTo>
                    <a:pt x="558800" y="31750"/>
                  </a:moveTo>
                  <a:lnTo>
                    <a:pt x="520700" y="31750"/>
                  </a:lnTo>
                  <a:lnTo>
                    <a:pt x="520700" y="44450"/>
                  </a:lnTo>
                  <a:lnTo>
                    <a:pt x="558800" y="44450"/>
                  </a:lnTo>
                  <a:lnTo>
                    <a:pt x="571500" y="38100"/>
                  </a:lnTo>
                  <a:lnTo>
                    <a:pt x="558800" y="31750"/>
                  </a:lnTo>
                  <a:close/>
                </a:path>
                <a:path w="571500" h="76200">
                  <a:moveTo>
                    <a:pt x="55033" y="31750"/>
                  </a:moveTo>
                  <a:lnTo>
                    <a:pt x="50800" y="31750"/>
                  </a:lnTo>
                  <a:lnTo>
                    <a:pt x="50800" y="38100"/>
                  </a:lnTo>
                  <a:lnTo>
                    <a:pt x="55033" y="31750"/>
                  </a:lnTo>
                  <a:close/>
                </a:path>
                <a:path w="571500" h="76200">
                  <a:moveTo>
                    <a:pt x="495300" y="0"/>
                  </a:moveTo>
                  <a:lnTo>
                    <a:pt x="520700" y="38100"/>
                  </a:lnTo>
                  <a:lnTo>
                    <a:pt x="520700" y="31750"/>
                  </a:lnTo>
                  <a:lnTo>
                    <a:pt x="558800" y="3175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7450" y="2171700"/>
              <a:ext cx="3769995" cy="1826895"/>
            </a:xfrm>
            <a:custGeom>
              <a:avLst/>
              <a:gdLst/>
              <a:ahLst/>
              <a:cxnLst/>
              <a:rect l="l" t="t" r="r" b="b"/>
              <a:pathLst>
                <a:path w="3769995" h="1826895">
                  <a:moveTo>
                    <a:pt x="0" y="0"/>
                  </a:moveTo>
                  <a:lnTo>
                    <a:pt x="0" y="1826412"/>
                  </a:lnTo>
                  <a:lnTo>
                    <a:pt x="3769867" y="18264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00038" y="401614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3026" y="1729485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f(X)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7703" y="4016146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μ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3579" y="3101467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σ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09837" y="2509837"/>
            <a:ext cx="3608070" cy="1490980"/>
            <a:chOff x="2509837" y="2509837"/>
            <a:chExt cx="3608070" cy="1490980"/>
          </a:xfrm>
        </p:grpSpPr>
        <p:sp>
          <p:nvSpPr>
            <p:cNvPr id="11" name="object 11"/>
            <p:cNvSpPr/>
            <p:nvPr/>
          </p:nvSpPr>
          <p:spPr>
            <a:xfrm>
              <a:off x="2514600" y="2514600"/>
              <a:ext cx="3598545" cy="1426845"/>
            </a:xfrm>
            <a:custGeom>
              <a:avLst/>
              <a:gdLst/>
              <a:ahLst/>
              <a:cxnLst/>
              <a:rect l="l" t="t" r="r" b="b"/>
              <a:pathLst>
                <a:path w="3598545" h="1426845">
                  <a:moveTo>
                    <a:pt x="3598417" y="1426768"/>
                  </a:moveTo>
                  <a:lnTo>
                    <a:pt x="3405632" y="1410919"/>
                  </a:lnTo>
                  <a:lnTo>
                    <a:pt x="3310254" y="1395056"/>
                  </a:lnTo>
                  <a:lnTo>
                    <a:pt x="3214751" y="1369301"/>
                  </a:lnTo>
                  <a:lnTo>
                    <a:pt x="3117341" y="1337564"/>
                  </a:lnTo>
                  <a:lnTo>
                    <a:pt x="3019933" y="1294003"/>
                  </a:lnTo>
                  <a:lnTo>
                    <a:pt x="2924555" y="1234567"/>
                  </a:lnTo>
                  <a:lnTo>
                    <a:pt x="2731770" y="1070102"/>
                  </a:lnTo>
                  <a:lnTo>
                    <a:pt x="2538857" y="836294"/>
                  </a:lnTo>
                  <a:lnTo>
                    <a:pt x="2348103" y="556894"/>
                  </a:lnTo>
                  <a:lnTo>
                    <a:pt x="2250694" y="414147"/>
                  </a:lnTo>
                  <a:lnTo>
                    <a:pt x="2155316" y="281431"/>
                  </a:lnTo>
                  <a:lnTo>
                    <a:pt x="2059813" y="164464"/>
                  </a:lnTo>
                  <a:lnTo>
                    <a:pt x="1962403" y="75311"/>
                  </a:lnTo>
                  <a:lnTo>
                    <a:pt x="1867027" y="17780"/>
                  </a:lnTo>
                  <a:lnTo>
                    <a:pt x="1771650" y="0"/>
                  </a:lnTo>
                </a:path>
                <a:path w="3598545" h="1426845">
                  <a:moveTo>
                    <a:pt x="0" y="1426768"/>
                  </a:moveTo>
                  <a:lnTo>
                    <a:pt x="185419" y="1410919"/>
                  </a:lnTo>
                  <a:lnTo>
                    <a:pt x="277113" y="1395056"/>
                  </a:lnTo>
                  <a:lnTo>
                    <a:pt x="368935" y="1369301"/>
                  </a:lnTo>
                  <a:lnTo>
                    <a:pt x="462533" y="1337564"/>
                  </a:lnTo>
                  <a:lnTo>
                    <a:pt x="554355" y="1294003"/>
                  </a:lnTo>
                  <a:lnTo>
                    <a:pt x="646049" y="1234567"/>
                  </a:lnTo>
                  <a:lnTo>
                    <a:pt x="831469" y="1070102"/>
                  </a:lnTo>
                  <a:lnTo>
                    <a:pt x="1016888" y="836294"/>
                  </a:lnTo>
                  <a:lnTo>
                    <a:pt x="1202309" y="556894"/>
                  </a:lnTo>
                  <a:lnTo>
                    <a:pt x="1294002" y="414147"/>
                  </a:lnTo>
                  <a:lnTo>
                    <a:pt x="1385824" y="281431"/>
                  </a:lnTo>
                  <a:lnTo>
                    <a:pt x="1477517" y="164464"/>
                  </a:lnTo>
                  <a:lnTo>
                    <a:pt x="1571244" y="75311"/>
                  </a:lnTo>
                  <a:lnTo>
                    <a:pt x="1662938" y="17780"/>
                  </a:lnTo>
                  <a:lnTo>
                    <a:pt x="175666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6250" y="2571750"/>
              <a:ext cx="0" cy="1428750"/>
            </a:xfrm>
            <a:custGeom>
              <a:avLst/>
              <a:gdLst/>
              <a:ahLst/>
              <a:cxnLst/>
              <a:rect l="l" t="t" r="r" b="b"/>
              <a:pathLst>
                <a:path h="1428750">
                  <a:moveTo>
                    <a:pt x="0" y="0"/>
                  </a:moveTo>
                  <a:lnTo>
                    <a:pt x="0" y="14287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00400" y="1657362"/>
            <a:ext cx="3951604" cy="708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Changing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shifts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left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7800" y="2571762"/>
            <a:ext cx="3589654" cy="708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075" marR="104457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Changing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σ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decreases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spread.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385648"/>
            <a:ext cx="5601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dirty="0"/>
              <a:t> </a:t>
            </a:r>
            <a:r>
              <a:rPr sz="2800" spc="-15" dirty="0"/>
              <a:t>Standardized</a:t>
            </a:r>
            <a:r>
              <a:rPr sz="2800" spc="25" dirty="0"/>
              <a:t> </a:t>
            </a:r>
            <a:r>
              <a:rPr sz="2800" spc="-10" dirty="0"/>
              <a:t>Normal</a:t>
            </a:r>
            <a:r>
              <a:rPr sz="2800" spc="25" dirty="0"/>
              <a:t> </a:t>
            </a:r>
            <a:r>
              <a:rPr sz="2800" spc="-10" dirty="0"/>
              <a:t>Distribution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66115" y="1217129"/>
            <a:ext cx="7927340" cy="3361054"/>
          </a:xfrm>
          <a:custGeom>
            <a:avLst/>
            <a:gdLst/>
            <a:ahLst/>
            <a:cxnLst/>
            <a:rect l="l" t="t" r="r" b="b"/>
            <a:pathLst>
              <a:path w="7927340" h="3361054">
                <a:moveTo>
                  <a:pt x="7926832" y="0"/>
                </a:moveTo>
                <a:lnTo>
                  <a:pt x="0" y="0"/>
                </a:lnTo>
                <a:lnTo>
                  <a:pt x="0" y="3360928"/>
                </a:lnTo>
                <a:lnTo>
                  <a:pt x="7926832" y="3360928"/>
                </a:lnTo>
                <a:lnTo>
                  <a:pt x="7926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7600" y="1173581"/>
            <a:ext cx="7694930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68325" indent="-571500" algn="just">
              <a:lnSpc>
                <a:spcPct val="150000"/>
              </a:lnSpc>
              <a:spcBef>
                <a:spcPts val="100"/>
              </a:spcBef>
              <a:buSzPct val="85000"/>
              <a:buFont typeface="Arial"/>
              <a:buChar char="•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normal distribution </a:t>
            </a:r>
            <a:r>
              <a:rPr sz="2000" dirty="0">
                <a:latin typeface="Calibri"/>
                <a:cs typeface="Calibri"/>
              </a:rPr>
              <a:t>(with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mean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deviation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combination) can be </a:t>
            </a:r>
            <a:r>
              <a:rPr sz="2000" spc="-10" dirty="0">
                <a:latin typeface="Calibri"/>
                <a:cs typeface="Calibri"/>
              </a:rPr>
              <a:t>transformed into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standardized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(Z).</a:t>
            </a:r>
            <a:endParaRPr sz="2000">
              <a:latin typeface="Calibri"/>
              <a:cs typeface="Calibri"/>
            </a:endParaRPr>
          </a:p>
          <a:p>
            <a:pPr marL="583565" indent="-571500" algn="just">
              <a:lnSpc>
                <a:spcPct val="100000"/>
              </a:lnSpc>
              <a:spcBef>
                <a:spcPts val="1680"/>
              </a:spcBef>
              <a:buSzPct val="85000"/>
              <a:buFont typeface="Arial"/>
              <a:buChar char="•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Need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units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units.</a:t>
            </a:r>
            <a:endParaRPr sz="2000">
              <a:latin typeface="Calibri"/>
              <a:cs typeface="Calibri"/>
            </a:endParaRPr>
          </a:p>
          <a:p>
            <a:pPr marL="583565" marR="5080" indent="-571500" algn="just">
              <a:lnSpc>
                <a:spcPct val="150000"/>
              </a:lnSpc>
              <a:spcBef>
                <a:spcPts val="480"/>
              </a:spcBef>
              <a:buSzPct val="85000"/>
              <a:buFont typeface="Arial"/>
              <a:buChar char="•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standardized </a:t>
            </a:r>
            <a:r>
              <a:rPr sz="2000" spc="-5" dirty="0">
                <a:latin typeface="Calibri"/>
                <a:cs typeface="Calibri"/>
              </a:rPr>
              <a:t>normal distribution </a:t>
            </a:r>
            <a:r>
              <a:rPr sz="2000" dirty="0">
                <a:latin typeface="Calibri"/>
                <a:cs typeface="Calibri"/>
              </a:rPr>
              <a:t>has a mean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0 and a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 of</a:t>
            </a:r>
            <a:r>
              <a:rPr sz="2000" dirty="0">
                <a:latin typeface="Calibri"/>
                <a:cs typeface="Calibri"/>
              </a:rPr>
              <a:t> 1.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385648"/>
            <a:ext cx="5601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dirty="0"/>
              <a:t> </a:t>
            </a:r>
            <a:r>
              <a:rPr sz="2800" spc="-15" dirty="0"/>
              <a:t>Standardized</a:t>
            </a:r>
            <a:r>
              <a:rPr sz="2800" spc="25" dirty="0"/>
              <a:t> </a:t>
            </a:r>
            <a:r>
              <a:rPr sz="2800" spc="-10" dirty="0"/>
              <a:t>Normal</a:t>
            </a:r>
            <a:r>
              <a:rPr sz="2800" spc="25" dirty="0"/>
              <a:t> </a:t>
            </a:r>
            <a:r>
              <a:rPr sz="2800" spc="-10" dirty="0"/>
              <a:t>Distribution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257550" y="2833687"/>
            <a:ext cx="1371600" cy="833755"/>
            <a:chOff x="3257550" y="2833687"/>
            <a:chExt cx="1371600" cy="833755"/>
          </a:xfrm>
        </p:grpSpPr>
        <p:sp>
          <p:nvSpPr>
            <p:cNvPr id="4" name="object 4"/>
            <p:cNvSpPr/>
            <p:nvPr/>
          </p:nvSpPr>
          <p:spPr>
            <a:xfrm>
              <a:off x="3257550" y="2833687"/>
              <a:ext cx="1371600" cy="833755"/>
            </a:xfrm>
            <a:custGeom>
              <a:avLst/>
              <a:gdLst/>
              <a:ahLst/>
              <a:cxnLst/>
              <a:rect l="l" t="t" r="r" b="b"/>
              <a:pathLst>
                <a:path w="1371600" h="833754">
                  <a:moveTo>
                    <a:pt x="1371600" y="0"/>
                  </a:moveTo>
                  <a:lnTo>
                    <a:pt x="0" y="0"/>
                  </a:lnTo>
                  <a:lnTo>
                    <a:pt x="0" y="833437"/>
                  </a:lnTo>
                  <a:lnTo>
                    <a:pt x="1371600" y="833437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5983" y="3261978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4">
                  <a:moveTo>
                    <a:pt x="0" y="0"/>
                  </a:moveTo>
                  <a:lnTo>
                    <a:pt x="732064" y="0"/>
                  </a:lnTo>
                </a:path>
              </a:pathLst>
            </a:custGeom>
            <a:ln w="16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57550" y="2833687"/>
            <a:ext cx="137160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905"/>
              </a:lnSpc>
            </a:pPr>
            <a:r>
              <a:rPr sz="3750" spc="22" baseline="-35555" dirty="0">
                <a:latin typeface="Times New Roman"/>
                <a:cs typeface="Times New Roman"/>
              </a:rPr>
              <a:t>Z</a:t>
            </a:r>
            <a:r>
              <a:rPr sz="3750" spc="-104" baseline="-35555" dirty="0">
                <a:latin typeface="Times New Roman"/>
                <a:cs typeface="Times New Roman"/>
              </a:rPr>
              <a:t> </a:t>
            </a:r>
            <a:r>
              <a:rPr sz="3750" spc="22" baseline="-35555" dirty="0">
                <a:latin typeface="Symbol"/>
                <a:cs typeface="Symbol"/>
              </a:rPr>
              <a:t></a:t>
            </a:r>
            <a:r>
              <a:rPr sz="3750" spc="254" baseline="-3555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X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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μ</a:t>
            </a:r>
            <a:endParaRPr sz="2500">
              <a:latin typeface="Times New Roman"/>
              <a:cs typeface="Times New Roman"/>
            </a:endParaRPr>
          </a:p>
          <a:p>
            <a:pPr marL="855980">
              <a:lnSpc>
                <a:spcPct val="100000"/>
              </a:lnSpc>
              <a:spcBef>
                <a:spcPts val="570"/>
              </a:spcBef>
            </a:pPr>
            <a:r>
              <a:rPr sz="2500" spc="15" dirty="0">
                <a:latin typeface="Times New Roman"/>
                <a:cs typeface="Times New Roman"/>
              </a:rPr>
              <a:t>σ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508" y="1351533"/>
            <a:ext cx="764603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105"/>
              </a:spcBef>
              <a:buSzPct val="85000"/>
              <a:buChar char="•"/>
              <a:tabLst>
                <a:tab pos="584200" algn="l"/>
                <a:tab pos="584835" algn="l"/>
              </a:tabLst>
            </a:pPr>
            <a:r>
              <a:rPr sz="2000" spc="-25" dirty="0">
                <a:latin typeface="Calibri"/>
                <a:cs typeface="Calibri"/>
              </a:rPr>
              <a:t>Translate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standardized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“Z”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subtracting </a:t>
            </a:r>
            <a:r>
              <a:rPr sz="2000" dirty="0">
                <a:latin typeface="Calibri"/>
                <a:cs typeface="Calibri"/>
              </a:rPr>
              <a:t>the mean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dividing 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72288"/>
            <a:ext cx="68967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7970" marR="5080" indent="-279590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5" dirty="0"/>
              <a:t> </a:t>
            </a:r>
            <a:r>
              <a:rPr sz="2800" spc="-15" dirty="0"/>
              <a:t>Standardized</a:t>
            </a:r>
            <a:r>
              <a:rPr sz="2800" spc="30" dirty="0"/>
              <a:t> </a:t>
            </a:r>
            <a:r>
              <a:rPr sz="2800" spc="-5" dirty="0"/>
              <a:t>Normal</a:t>
            </a:r>
            <a:r>
              <a:rPr sz="2800" spc="25" dirty="0"/>
              <a:t> </a:t>
            </a:r>
            <a:r>
              <a:rPr sz="2800" spc="-10" dirty="0"/>
              <a:t>Distribution:</a:t>
            </a:r>
            <a:r>
              <a:rPr sz="2800" spc="25" dirty="0"/>
              <a:t> </a:t>
            </a:r>
            <a:r>
              <a:rPr sz="2800" spc="-10" dirty="0"/>
              <a:t>Density </a:t>
            </a:r>
            <a:r>
              <a:rPr sz="2800" spc="-615" dirty="0"/>
              <a:t> </a:t>
            </a:r>
            <a:r>
              <a:rPr sz="2800" spc="-5" dirty="0"/>
              <a:t>Function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132707" y="2457513"/>
            <a:ext cx="1677670" cy="786130"/>
            <a:chOff x="4132707" y="2457513"/>
            <a:chExt cx="1677670" cy="786130"/>
          </a:xfrm>
        </p:grpSpPr>
        <p:sp>
          <p:nvSpPr>
            <p:cNvPr id="4" name="object 4"/>
            <p:cNvSpPr/>
            <p:nvPr/>
          </p:nvSpPr>
          <p:spPr>
            <a:xfrm>
              <a:off x="4132707" y="2457513"/>
              <a:ext cx="1677670" cy="786130"/>
            </a:xfrm>
            <a:custGeom>
              <a:avLst/>
              <a:gdLst/>
              <a:ahLst/>
              <a:cxnLst/>
              <a:rect l="l" t="t" r="r" b="b"/>
              <a:pathLst>
                <a:path w="1677670" h="786130">
                  <a:moveTo>
                    <a:pt x="1677542" y="0"/>
                  </a:moveTo>
                  <a:lnTo>
                    <a:pt x="0" y="0"/>
                  </a:lnTo>
                  <a:lnTo>
                    <a:pt x="0" y="785812"/>
                  </a:lnTo>
                  <a:lnTo>
                    <a:pt x="1677542" y="785812"/>
                  </a:lnTo>
                  <a:lnTo>
                    <a:pt x="16775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0670" y="3089381"/>
              <a:ext cx="33020" cy="19050"/>
            </a:xfrm>
            <a:custGeom>
              <a:avLst/>
              <a:gdLst/>
              <a:ahLst/>
              <a:cxnLst/>
              <a:rect l="l" t="t" r="r" b="b"/>
              <a:pathLst>
                <a:path w="33020" h="19050">
                  <a:moveTo>
                    <a:pt x="0" y="18614"/>
                  </a:moveTo>
                  <a:lnTo>
                    <a:pt x="32525" y="0"/>
                  </a:lnTo>
                </a:path>
              </a:pathLst>
            </a:custGeom>
            <a:ln w="10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3196" y="3094914"/>
              <a:ext cx="47625" cy="86995"/>
            </a:xfrm>
            <a:custGeom>
              <a:avLst/>
              <a:gdLst/>
              <a:ahLst/>
              <a:cxnLst/>
              <a:rect l="l" t="t" r="r" b="b"/>
              <a:pathLst>
                <a:path w="47625" h="86994">
                  <a:moveTo>
                    <a:pt x="0" y="0"/>
                  </a:moveTo>
                  <a:lnTo>
                    <a:pt x="47283" y="86532"/>
                  </a:lnTo>
                </a:path>
              </a:pathLst>
            </a:custGeom>
            <a:ln w="21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4229" y="2885129"/>
              <a:ext cx="484505" cy="296545"/>
            </a:xfrm>
            <a:custGeom>
              <a:avLst/>
              <a:gdLst/>
              <a:ahLst/>
              <a:cxnLst/>
              <a:rect l="l" t="t" r="r" b="b"/>
              <a:pathLst>
                <a:path w="484504" h="296544">
                  <a:moveTo>
                    <a:pt x="111323" y="296317"/>
                  </a:moveTo>
                  <a:lnTo>
                    <a:pt x="173848" y="37233"/>
                  </a:lnTo>
                </a:path>
                <a:path w="484504" h="296544">
                  <a:moveTo>
                    <a:pt x="173848" y="37233"/>
                  </a:moveTo>
                  <a:lnTo>
                    <a:pt x="462600" y="37233"/>
                  </a:lnTo>
                </a:path>
                <a:path w="484504" h="296544">
                  <a:moveTo>
                    <a:pt x="0" y="0"/>
                  </a:moveTo>
                  <a:lnTo>
                    <a:pt x="483947" y="0"/>
                  </a:lnTo>
                </a:path>
              </a:pathLst>
            </a:custGeom>
            <a:ln w="10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6424" y="2715579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89">
                  <a:moveTo>
                    <a:pt x="0" y="0"/>
                  </a:moveTo>
                  <a:lnTo>
                    <a:pt x="186564" y="0"/>
                  </a:lnTo>
                </a:path>
              </a:pathLst>
            </a:custGeom>
            <a:ln w="5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34886" y="2706988"/>
            <a:ext cx="8826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50" spc="1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6737" y="2473018"/>
            <a:ext cx="66675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800" spc="2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8344" y="2679868"/>
            <a:ext cx="12827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2162" y="2446788"/>
            <a:ext cx="283845" cy="7842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0"/>
              </a:spcBef>
            </a:pPr>
            <a:r>
              <a:rPr sz="2000" spc="2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20" dirty="0">
                <a:latin typeface="Times New Roman"/>
                <a:cs typeface="Times New Roman"/>
              </a:rPr>
              <a:t>π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8499" y="2497205"/>
            <a:ext cx="2609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9539" indent="-104775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130175" algn="l"/>
              </a:tabLst>
            </a:pPr>
            <a:r>
              <a:rPr sz="1150" spc="20" dirty="0">
                <a:latin typeface="Times New Roman"/>
                <a:cs typeface="Times New Roman"/>
              </a:rPr>
              <a:t>Z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7274" y="2679868"/>
            <a:ext cx="61849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spc="40" dirty="0">
                <a:latin typeface="Times New Roman"/>
                <a:cs typeface="Times New Roman"/>
              </a:rPr>
              <a:t>f</a:t>
            </a:r>
            <a:r>
              <a:rPr sz="2000" spc="35" dirty="0">
                <a:latin typeface="Times New Roman"/>
                <a:cs typeface="Times New Roman"/>
              </a:rPr>
              <a:t>(</a:t>
            </a:r>
            <a:r>
              <a:rPr sz="2000" spc="-65" dirty="0">
                <a:latin typeface="Times New Roman"/>
                <a:cs typeface="Times New Roman"/>
              </a:rPr>
              <a:t>Z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4475" y="1660398"/>
            <a:ext cx="65335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5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formula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standardized</a:t>
            </a:r>
            <a:r>
              <a:rPr sz="2000" spc="-5" dirty="0">
                <a:latin typeface="Calibri"/>
                <a:cs typeface="Calibri"/>
              </a:rPr>
              <a:t> normal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density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3391280"/>
            <a:ext cx="725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594" y="3300533"/>
            <a:ext cx="5876925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01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e = the </a:t>
            </a:r>
            <a:r>
              <a:rPr sz="2000" spc="-5" dirty="0">
                <a:latin typeface="Calibri"/>
                <a:cs typeface="Calibri"/>
              </a:rPr>
              <a:t>mathematical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15" dirty="0">
                <a:latin typeface="Calibri"/>
                <a:cs typeface="Calibri"/>
              </a:rPr>
              <a:t>approximated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2.71828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π = the </a:t>
            </a:r>
            <a:r>
              <a:rPr sz="2000" spc="-5" dirty="0">
                <a:latin typeface="Calibri"/>
                <a:cs typeface="Calibri"/>
              </a:rPr>
              <a:t>mathematical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15" dirty="0">
                <a:latin typeface="Calibri"/>
                <a:cs typeface="Calibri"/>
              </a:rPr>
              <a:t>approximated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3.14159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standardized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226" y="385648"/>
            <a:ext cx="6687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dirty="0"/>
              <a:t> </a:t>
            </a:r>
            <a:r>
              <a:rPr sz="2800" spc="-15" dirty="0"/>
              <a:t>Standardized</a:t>
            </a:r>
            <a:r>
              <a:rPr sz="2800" spc="30" dirty="0"/>
              <a:t> </a:t>
            </a:r>
            <a:r>
              <a:rPr sz="2800" spc="-5" dirty="0"/>
              <a:t>Normal</a:t>
            </a:r>
            <a:r>
              <a:rPr sz="2800" spc="15" dirty="0"/>
              <a:t> </a:t>
            </a:r>
            <a:r>
              <a:rPr sz="2800" spc="-10" dirty="0"/>
              <a:t>Distribution:</a:t>
            </a:r>
            <a:r>
              <a:rPr sz="2800" spc="25" dirty="0"/>
              <a:t> </a:t>
            </a:r>
            <a:r>
              <a:rPr sz="2800" spc="-5" dirty="0"/>
              <a:t>Shape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587750" y="2901950"/>
            <a:ext cx="2278380" cy="935355"/>
            <a:chOff x="3587750" y="2901950"/>
            <a:chExt cx="2278380" cy="935355"/>
          </a:xfrm>
        </p:grpSpPr>
        <p:sp>
          <p:nvSpPr>
            <p:cNvPr id="4" name="object 4"/>
            <p:cNvSpPr/>
            <p:nvPr/>
          </p:nvSpPr>
          <p:spPr>
            <a:xfrm>
              <a:off x="3695700" y="2917063"/>
              <a:ext cx="2143125" cy="857250"/>
            </a:xfrm>
            <a:custGeom>
              <a:avLst/>
              <a:gdLst/>
              <a:ahLst/>
              <a:cxnLst/>
              <a:rect l="l" t="t" r="r" b="b"/>
              <a:pathLst>
                <a:path w="2143125" h="857250">
                  <a:moveTo>
                    <a:pt x="2143125" y="857250"/>
                  </a:moveTo>
                  <a:lnTo>
                    <a:pt x="2029967" y="847725"/>
                  </a:lnTo>
                  <a:lnTo>
                    <a:pt x="1974088" y="838200"/>
                  </a:lnTo>
                  <a:lnTo>
                    <a:pt x="1918080" y="822706"/>
                  </a:lnTo>
                  <a:lnTo>
                    <a:pt x="1860930" y="803656"/>
                  </a:lnTo>
                  <a:lnTo>
                    <a:pt x="1803780" y="777494"/>
                  </a:lnTo>
                  <a:lnTo>
                    <a:pt x="1747774" y="741680"/>
                  </a:lnTo>
                  <a:lnTo>
                    <a:pt x="1634744" y="642874"/>
                  </a:lnTo>
                  <a:lnTo>
                    <a:pt x="1521587" y="502412"/>
                  </a:lnTo>
                  <a:lnTo>
                    <a:pt x="1409700" y="334518"/>
                  </a:lnTo>
                  <a:lnTo>
                    <a:pt x="1352550" y="248793"/>
                  </a:lnTo>
                  <a:lnTo>
                    <a:pt x="1296542" y="169037"/>
                  </a:lnTo>
                  <a:lnTo>
                    <a:pt x="1240663" y="98806"/>
                  </a:lnTo>
                  <a:lnTo>
                    <a:pt x="1183513" y="45212"/>
                  </a:lnTo>
                  <a:lnTo>
                    <a:pt x="1127505" y="10668"/>
                  </a:lnTo>
                  <a:lnTo>
                    <a:pt x="1071499" y="0"/>
                  </a:lnTo>
                </a:path>
                <a:path w="2143125" h="857250">
                  <a:moveTo>
                    <a:pt x="0" y="857250"/>
                  </a:moveTo>
                  <a:lnTo>
                    <a:pt x="113157" y="847725"/>
                  </a:lnTo>
                  <a:lnTo>
                    <a:pt x="169037" y="838200"/>
                  </a:lnTo>
                  <a:lnTo>
                    <a:pt x="225044" y="822706"/>
                  </a:lnTo>
                  <a:lnTo>
                    <a:pt x="282194" y="803656"/>
                  </a:lnTo>
                  <a:lnTo>
                    <a:pt x="338200" y="777494"/>
                  </a:lnTo>
                  <a:lnTo>
                    <a:pt x="394080" y="741680"/>
                  </a:lnTo>
                  <a:lnTo>
                    <a:pt x="507238" y="642874"/>
                  </a:lnTo>
                  <a:lnTo>
                    <a:pt x="620267" y="502412"/>
                  </a:lnTo>
                  <a:lnTo>
                    <a:pt x="733425" y="334518"/>
                  </a:lnTo>
                  <a:lnTo>
                    <a:pt x="789432" y="248793"/>
                  </a:lnTo>
                  <a:lnTo>
                    <a:pt x="845312" y="169037"/>
                  </a:lnTo>
                  <a:lnTo>
                    <a:pt x="901319" y="98806"/>
                  </a:lnTo>
                  <a:lnTo>
                    <a:pt x="958469" y="45212"/>
                  </a:lnTo>
                  <a:lnTo>
                    <a:pt x="1014476" y="10668"/>
                  </a:lnTo>
                  <a:lnTo>
                    <a:pt x="107162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43450" y="2971800"/>
              <a:ext cx="0" cy="800100"/>
            </a:xfrm>
            <a:custGeom>
              <a:avLst/>
              <a:gdLst/>
              <a:ahLst/>
              <a:cxnLst/>
              <a:rect l="l" t="t" r="r" b="b"/>
              <a:pathLst>
                <a:path h="800100">
                  <a:moveTo>
                    <a:pt x="0" y="0"/>
                  </a:moveTo>
                  <a:lnTo>
                    <a:pt x="0" y="800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450" y="2914650"/>
              <a:ext cx="2252980" cy="909955"/>
            </a:xfrm>
            <a:custGeom>
              <a:avLst/>
              <a:gdLst/>
              <a:ahLst/>
              <a:cxnLst/>
              <a:rect l="l" t="t" r="r" b="b"/>
              <a:pathLst>
                <a:path w="2252979" h="909954">
                  <a:moveTo>
                    <a:pt x="0" y="0"/>
                  </a:moveTo>
                  <a:lnTo>
                    <a:pt x="0" y="909701"/>
                  </a:lnTo>
                  <a:lnTo>
                    <a:pt x="2252726" y="90970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42457" y="3673246"/>
            <a:ext cx="153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5157" y="3787546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3450" y="3276600"/>
            <a:ext cx="400050" cy="76200"/>
          </a:xfrm>
          <a:custGeom>
            <a:avLst/>
            <a:gdLst/>
            <a:ahLst/>
            <a:cxnLst/>
            <a:rect l="l" t="t" r="r" b="b"/>
            <a:pathLst>
              <a:path w="4000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400050" h="76200">
                <a:moveTo>
                  <a:pt x="349250" y="38100"/>
                </a:moveTo>
                <a:lnTo>
                  <a:pt x="323850" y="76200"/>
                </a:lnTo>
                <a:lnTo>
                  <a:pt x="387350" y="44450"/>
                </a:lnTo>
                <a:lnTo>
                  <a:pt x="349250" y="44450"/>
                </a:lnTo>
                <a:lnTo>
                  <a:pt x="349250" y="38100"/>
                </a:lnTo>
                <a:close/>
              </a:path>
              <a:path w="400050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400050" h="76200">
                <a:moveTo>
                  <a:pt x="345016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45016" y="44450"/>
                </a:lnTo>
                <a:lnTo>
                  <a:pt x="349250" y="38100"/>
                </a:lnTo>
                <a:lnTo>
                  <a:pt x="345016" y="31750"/>
                </a:lnTo>
                <a:close/>
              </a:path>
              <a:path w="400050" h="76200">
                <a:moveTo>
                  <a:pt x="387350" y="31750"/>
                </a:moveTo>
                <a:lnTo>
                  <a:pt x="349250" y="31750"/>
                </a:lnTo>
                <a:lnTo>
                  <a:pt x="349250" y="44450"/>
                </a:lnTo>
                <a:lnTo>
                  <a:pt x="387350" y="44450"/>
                </a:lnTo>
                <a:lnTo>
                  <a:pt x="400050" y="38100"/>
                </a:lnTo>
                <a:lnTo>
                  <a:pt x="387350" y="31750"/>
                </a:lnTo>
                <a:close/>
              </a:path>
              <a:path w="400050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400050" h="76200">
                <a:moveTo>
                  <a:pt x="323850" y="0"/>
                </a:moveTo>
                <a:lnTo>
                  <a:pt x="349250" y="38100"/>
                </a:lnTo>
                <a:lnTo>
                  <a:pt x="349250" y="31750"/>
                </a:lnTo>
                <a:lnTo>
                  <a:pt x="387350" y="3175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0986" y="1136435"/>
            <a:ext cx="4203700" cy="23907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580"/>
              </a:spcBef>
              <a:buSzPct val="85000"/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latin typeface="Calibri"/>
                <a:cs typeface="Calibri"/>
              </a:rPr>
              <a:t>Also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“Z”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480"/>
              </a:spcBef>
              <a:buSzPct val="85000"/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latin typeface="Calibri"/>
                <a:cs typeface="Calibri"/>
              </a:rPr>
              <a:t>Mean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480"/>
              </a:spcBef>
              <a:buSzPct val="85000"/>
              <a:buChar char="•"/>
              <a:tabLst>
                <a:tab pos="584200" algn="l"/>
                <a:tab pos="584835" algn="l"/>
              </a:tabLst>
            </a:pPr>
            <a:r>
              <a:rPr sz="2000" spc="-5" dirty="0">
                <a:latin typeface="Calibri"/>
                <a:cs typeface="Calibri"/>
              </a:rPr>
              <a:t>Standard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alibri"/>
              <a:cs typeface="Calibri"/>
            </a:endParaRPr>
          </a:p>
          <a:p>
            <a:pPr marL="2494915">
              <a:lnSpc>
                <a:spcPct val="100000"/>
              </a:lnSpc>
            </a:pPr>
            <a:r>
              <a:rPr sz="1500" b="1" spc="-10" dirty="0">
                <a:latin typeface="Times New Roman"/>
                <a:cs typeface="Times New Roman"/>
              </a:rPr>
              <a:t>f(Z)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012" y="3985971"/>
            <a:ext cx="7801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above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Z-values,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 below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negative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Z-values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385648"/>
            <a:ext cx="703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5" dirty="0"/>
              <a:t> </a:t>
            </a:r>
            <a:r>
              <a:rPr sz="2800" spc="-15" dirty="0"/>
              <a:t>Standardized</a:t>
            </a:r>
            <a:r>
              <a:rPr sz="2800" spc="35" dirty="0"/>
              <a:t> </a:t>
            </a:r>
            <a:r>
              <a:rPr sz="2800" spc="-10" dirty="0"/>
              <a:t>Normal</a:t>
            </a:r>
            <a:r>
              <a:rPr sz="2800" spc="25" dirty="0"/>
              <a:t> </a:t>
            </a:r>
            <a:r>
              <a:rPr sz="2800" spc="-10" dirty="0"/>
              <a:t>Distribution:</a:t>
            </a:r>
            <a:r>
              <a:rPr sz="2800" spc="30" dirty="0"/>
              <a:t> </a:t>
            </a:r>
            <a:r>
              <a:rPr sz="2800" spc="-10" dirty="0"/>
              <a:t>Example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465957" y="2628963"/>
            <a:ext cx="2840990" cy="643255"/>
            <a:chOff x="3465957" y="2628963"/>
            <a:chExt cx="2840990" cy="643255"/>
          </a:xfrm>
        </p:grpSpPr>
        <p:sp>
          <p:nvSpPr>
            <p:cNvPr id="4" name="object 4"/>
            <p:cNvSpPr/>
            <p:nvPr/>
          </p:nvSpPr>
          <p:spPr>
            <a:xfrm>
              <a:off x="3465957" y="2628963"/>
              <a:ext cx="2840990" cy="643255"/>
            </a:xfrm>
            <a:custGeom>
              <a:avLst/>
              <a:gdLst/>
              <a:ahLst/>
              <a:cxnLst/>
              <a:rect l="l" t="t" r="r" b="b"/>
              <a:pathLst>
                <a:path w="2840990" h="643254">
                  <a:moveTo>
                    <a:pt x="2840863" y="0"/>
                  </a:moveTo>
                  <a:lnTo>
                    <a:pt x="0" y="0"/>
                  </a:lnTo>
                  <a:lnTo>
                    <a:pt x="0" y="642937"/>
                  </a:lnTo>
                  <a:lnTo>
                    <a:pt x="2840863" y="642937"/>
                  </a:lnTo>
                  <a:lnTo>
                    <a:pt x="284086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4022" y="2969396"/>
              <a:ext cx="1804035" cy="0"/>
            </a:xfrm>
            <a:custGeom>
              <a:avLst/>
              <a:gdLst/>
              <a:ahLst/>
              <a:cxnLst/>
              <a:rect l="l" t="t" r="r" b="b"/>
              <a:pathLst>
                <a:path w="1804035">
                  <a:moveTo>
                    <a:pt x="0" y="0"/>
                  </a:moveTo>
                  <a:lnTo>
                    <a:pt x="569728" y="0"/>
                  </a:lnTo>
                </a:path>
                <a:path w="1804035">
                  <a:moveTo>
                    <a:pt x="835561" y="0"/>
                  </a:moveTo>
                  <a:lnTo>
                    <a:pt x="1803995" y="0"/>
                  </a:lnTo>
                </a:path>
              </a:pathLst>
            </a:custGeom>
            <a:ln w="11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5116" y="1424177"/>
            <a:ext cx="803846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17780" indent="-572135">
              <a:lnSpc>
                <a:spcPct val="100000"/>
              </a:lnSpc>
              <a:spcBef>
                <a:spcPts val="105"/>
              </a:spcBef>
              <a:buSzPct val="85000"/>
              <a:buChar char="•"/>
              <a:tabLst>
                <a:tab pos="622300" algn="l"/>
                <a:tab pos="6229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 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200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650">
              <a:latin typeface="Calibri"/>
              <a:cs typeface="Calibri"/>
            </a:endParaRPr>
          </a:p>
          <a:p>
            <a:pPr marL="421640" algn="ctr">
              <a:lnSpc>
                <a:spcPct val="100000"/>
              </a:lnSpc>
            </a:pPr>
            <a:r>
              <a:rPr sz="3000" spc="-457" baseline="-34722" dirty="0">
                <a:latin typeface="Times New Roman"/>
                <a:cs typeface="Times New Roman"/>
              </a:rPr>
              <a:t>Z</a:t>
            </a:r>
            <a:r>
              <a:rPr sz="3000" spc="307" baseline="-34722" dirty="0">
                <a:latin typeface="Times New Roman"/>
                <a:cs typeface="Times New Roman"/>
              </a:rPr>
              <a:t> </a:t>
            </a:r>
            <a:r>
              <a:rPr sz="3000" spc="-412" baseline="-34722" dirty="0">
                <a:latin typeface="Symbol"/>
                <a:cs typeface="Symbol"/>
              </a:rPr>
              <a:t></a:t>
            </a:r>
            <a:r>
              <a:rPr sz="3000" baseline="-34722" dirty="0">
                <a:latin typeface="Times New Roman"/>
                <a:cs typeface="Times New Roman"/>
              </a:rPr>
              <a:t> </a:t>
            </a:r>
            <a:r>
              <a:rPr sz="3000" spc="-187" baseline="-34722" dirty="0">
                <a:latin typeface="Times New Roman"/>
                <a:cs typeface="Times New Roman"/>
              </a:rPr>
              <a:t> </a:t>
            </a:r>
            <a:r>
              <a:rPr sz="2000" spc="-360" dirty="0">
                <a:latin typeface="Times New Roman"/>
                <a:cs typeface="Times New Roman"/>
              </a:rPr>
              <a:t>X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275" dirty="0">
                <a:latin typeface="Symbol"/>
                <a:cs typeface="Symbol"/>
              </a:rPr>
              <a:t>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65" dirty="0">
                <a:latin typeface="Times New Roman"/>
                <a:cs typeface="Times New Roman"/>
              </a:rPr>
              <a:t>μ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3000" spc="-412" baseline="-34722" dirty="0">
                <a:latin typeface="Symbol"/>
                <a:cs typeface="Symbol"/>
              </a:rPr>
              <a:t></a:t>
            </a:r>
            <a:r>
              <a:rPr sz="3000" baseline="-34722" dirty="0">
                <a:latin typeface="Times New Roman"/>
                <a:cs typeface="Times New Roman"/>
              </a:rPr>
              <a:t> </a:t>
            </a:r>
            <a:r>
              <a:rPr sz="3000" spc="-187" baseline="-34722" dirty="0">
                <a:latin typeface="Times New Roman"/>
                <a:cs typeface="Times New Roman"/>
              </a:rPr>
              <a:t> </a:t>
            </a:r>
            <a:r>
              <a:rPr sz="2000" spc="-250" dirty="0">
                <a:latin typeface="Times New Roman"/>
                <a:cs typeface="Times New Roman"/>
              </a:rPr>
              <a:t>2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250" dirty="0">
                <a:latin typeface="Times New Roman"/>
                <a:cs typeface="Times New Roman"/>
              </a:rPr>
              <a:t>0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250" dirty="0">
                <a:latin typeface="Times New Roman"/>
                <a:cs typeface="Times New Roman"/>
              </a:rPr>
              <a:t>0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75" dirty="0">
                <a:latin typeface="Symbol"/>
                <a:cs typeface="Symbol"/>
              </a:rPr>
              <a:t>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50" dirty="0">
                <a:latin typeface="Times New Roman"/>
                <a:cs typeface="Times New Roman"/>
              </a:rPr>
              <a:t>1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250" dirty="0">
                <a:latin typeface="Times New Roman"/>
                <a:cs typeface="Times New Roman"/>
              </a:rPr>
              <a:t>0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2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3000" spc="-412" baseline="-34722" dirty="0">
                <a:latin typeface="Symbol"/>
                <a:cs typeface="Symbol"/>
              </a:rPr>
              <a:t></a:t>
            </a:r>
            <a:r>
              <a:rPr sz="3000" spc="315" baseline="-34722" dirty="0">
                <a:latin typeface="Times New Roman"/>
                <a:cs typeface="Times New Roman"/>
              </a:rPr>
              <a:t> </a:t>
            </a:r>
            <a:r>
              <a:rPr sz="3000" spc="-375" baseline="-34722" dirty="0">
                <a:latin typeface="Times New Roman"/>
                <a:cs typeface="Times New Roman"/>
              </a:rPr>
              <a:t>2</a:t>
            </a:r>
            <a:r>
              <a:rPr sz="3000" spc="-412" baseline="-34722" dirty="0">
                <a:latin typeface="Times New Roman"/>
                <a:cs typeface="Times New Roman"/>
              </a:rPr>
              <a:t> </a:t>
            </a:r>
            <a:r>
              <a:rPr sz="3000" spc="-22" baseline="-34722" dirty="0">
                <a:latin typeface="Times New Roman"/>
                <a:cs typeface="Times New Roman"/>
              </a:rPr>
              <a:t>.</a:t>
            </a:r>
            <a:r>
              <a:rPr sz="3000" spc="-375" baseline="-34722" dirty="0">
                <a:latin typeface="Times New Roman"/>
                <a:cs typeface="Times New Roman"/>
              </a:rPr>
              <a:t>0</a:t>
            </a:r>
            <a:endParaRPr sz="3000" baseline="-34722">
              <a:latin typeface="Times New Roman"/>
              <a:cs typeface="Times New Roman"/>
            </a:endParaRPr>
          </a:p>
          <a:p>
            <a:pPr marL="140335" algn="ctr">
              <a:lnSpc>
                <a:spcPct val="100000"/>
              </a:lnSpc>
              <a:spcBef>
                <a:spcPts val="434"/>
              </a:spcBef>
              <a:tabLst>
                <a:tab pos="1118235" algn="l"/>
              </a:tabLst>
            </a:pPr>
            <a:r>
              <a:rPr sz="2000" spc="-270" dirty="0">
                <a:latin typeface="Times New Roman"/>
                <a:cs typeface="Times New Roman"/>
              </a:rPr>
              <a:t>σ	</a:t>
            </a:r>
            <a:r>
              <a:rPr sz="2000" spc="-135" dirty="0">
                <a:latin typeface="Times New Roman"/>
                <a:cs typeface="Times New Roman"/>
              </a:rPr>
              <a:t>50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622300" marR="213360" indent="-572135">
              <a:lnSpc>
                <a:spcPct val="100000"/>
              </a:lnSpc>
              <a:spcBef>
                <a:spcPts val="1405"/>
              </a:spcBef>
              <a:buSzPct val="85000"/>
              <a:buChar char="•"/>
              <a:tabLst>
                <a:tab pos="622300" algn="l"/>
                <a:tab pos="622935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says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200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two standard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increments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units)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100.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1878</Words>
  <Application>Microsoft Office PowerPoint</Application>
  <PresentationFormat>On-screen Show (16:9)</PresentationFormat>
  <Paragraphs>544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Office Theme</vt:lpstr>
      <vt:lpstr>The Normal Distribution: Properties</vt:lpstr>
      <vt:lpstr>The Normal Distribution: Density Function</vt:lpstr>
      <vt:lpstr>The Normal Distribution: Shape</vt:lpstr>
      <vt:lpstr>The Normal Distribution: Shape</vt:lpstr>
      <vt:lpstr>The Standardized Normal Distribution</vt:lpstr>
      <vt:lpstr>The Standardized Normal Distribution</vt:lpstr>
      <vt:lpstr>The Standardized Normal Distribution: Density  Function</vt:lpstr>
      <vt:lpstr>The Standardized Normal Distribution: Shape</vt:lpstr>
      <vt:lpstr>The Standardized Normal Distribution: Example</vt:lpstr>
      <vt:lpstr>The Standardized Normal Distribution: Example</vt:lpstr>
      <vt:lpstr>Normal Probabilities</vt:lpstr>
      <vt:lpstr>Normal Probabilities</vt:lpstr>
      <vt:lpstr>Normal Probability Tables</vt:lpstr>
      <vt:lpstr>Normal Probability Tables</vt:lpstr>
      <vt:lpstr>Finding Normal Probability  Procedure</vt:lpstr>
      <vt:lpstr>Finding Normal Probability: Example</vt:lpstr>
      <vt:lpstr>Finding Normal Probability: Example</vt:lpstr>
      <vt:lpstr>Finding Normal Probability: Example</vt:lpstr>
      <vt:lpstr>Finding Normal Probability: Example</vt:lpstr>
      <vt:lpstr>Finding Normal Probability: Between Two Values</vt:lpstr>
      <vt:lpstr>Finding Normal Probability  Between Two Values</vt:lpstr>
      <vt:lpstr>Given Normal Probability: Find the X Value</vt:lpstr>
      <vt:lpstr>Given Normal Probability, Find the X Value</vt:lpstr>
      <vt:lpstr>Given Normal Probability,  Find the X Value</vt:lpstr>
      <vt:lpstr>Assessing Normality</vt:lpstr>
      <vt:lpstr>Assessing Normality</vt:lpstr>
      <vt:lpstr>Assessing Normality</vt:lpstr>
      <vt:lpstr>Z Table</vt:lpstr>
      <vt:lpstr>Table Lookup of a  Standard Normal Probability</vt:lpstr>
      <vt:lpstr>Applying the Z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Ashwni  Goel</cp:lastModifiedBy>
  <cp:revision>1</cp:revision>
  <dcterms:created xsi:type="dcterms:W3CDTF">2024-02-14T05:57:15Z</dcterms:created>
  <dcterms:modified xsi:type="dcterms:W3CDTF">2024-02-14T05:57:51Z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2024-02-14T00:00:00Z</vt:filetime>
  </property>
</Properties>
</file>