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D544B-C23B-4D7C-B1CD-BC93AB96A753}" v="1" dt="2024-03-03T03:49:06.1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NI  ." userId="44691843-2e5d-4a20-ad13-11ac7a93f3fe" providerId="ADAL" clId="{FCDD544B-C23B-4D7C-B1CD-BC93AB96A753}"/>
    <pc:docChg chg="delSld">
      <pc:chgData name="ASHWNI  ." userId="44691843-2e5d-4a20-ad13-11ac7a93f3fe" providerId="ADAL" clId="{FCDD544B-C23B-4D7C-B1CD-BC93AB96A753}" dt="2024-03-03T03:48:49.682" v="1" actId="47"/>
      <pc:docMkLst>
        <pc:docMk/>
      </pc:docMkLst>
      <pc:sldChg chg="del">
        <pc:chgData name="ASHWNI  ." userId="44691843-2e5d-4a20-ad13-11ac7a93f3fe" providerId="ADAL" clId="{FCDD544B-C23B-4D7C-B1CD-BC93AB96A753}" dt="2024-03-03T03:48:40.620" v="0" actId="47"/>
        <pc:sldMkLst>
          <pc:docMk/>
          <pc:sldMk cId="0" sldId="257"/>
        </pc:sldMkLst>
      </pc:sldChg>
      <pc:sldChg chg="del">
        <pc:chgData name="ASHWNI  ." userId="44691843-2e5d-4a20-ad13-11ac7a93f3fe" providerId="ADAL" clId="{FCDD544B-C23B-4D7C-B1CD-BC93AB96A753}" dt="2024-03-03T03:48:49.682" v="1" actId="47"/>
        <pc:sldMkLst>
          <pc:docMk/>
          <pc:sldMk cId="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8848" y="1446987"/>
            <a:ext cx="6226302" cy="836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53B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5629" y="385648"/>
            <a:ext cx="287274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1741" y="2286215"/>
            <a:ext cx="3874134" cy="114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algn="ctr">
              <a:lnSpc>
                <a:spcPts val="3190"/>
              </a:lnSpc>
              <a:spcBef>
                <a:spcPts val="95"/>
              </a:spcBef>
            </a:pPr>
            <a:r>
              <a:rPr spc="-10" dirty="0"/>
              <a:t>Distribution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Sample</a:t>
            </a:r>
            <a:r>
              <a:rPr spc="10" dirty="0"/>
              <a:t> </a:t>
            </a:r>
            <a:r>
              <a:rPr spc="-5" dirty="0"/>
              <a:t>Mean,</a:t>
            </a:r>
            <a:r>
              <a:rPr spc="10" dirty="0"/>
              <a:t> </a:t>
            </a:r>
            <a:r>
              <a:rPr spc="-10" dirty="0"/>
              <a:t>proportion,</a:t>
            </a:r>
          </a:p>
          <a:p>
            <a:pPr marL="345440" algn="ctr">
              <a:lnSpc>
                <a:spcPts val="3190"/>
              </a:lnSpc>
            </a:pPr>
            <a:r>
              <a:rPr spc="-5" dirty="0"/>
              <a:t>and</a:t>
            </a:r>
            <a:r>
              <a:rPr spc="-25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58005" y="2558325"/>
            <a:ext cx="1428750" cy="4819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100" b="1" dirty="0">
                <a:solidFill>
                  <a:srgbClr val="353B5F"/>
                </a:solidFill>
                <a:latin typeface="Calibri"/>
                <a:cs typeface="Calibri"/>
              </a:rPr>
              <a:t>Dr.</a:t>
            </a:r>
            <a:r>
              <a:rPr sz="1100" b="1" spc="-45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353B5F"/>
                </a:solidFill>
                <a:latin typeface="Calibri"/>
                <a:cs typeface="Calibri"/>
              </a:rPr>
              <a:t>A.</a:t>
            </a:r>
            <a:r>
              <a:rPr sz="1100" b="1" spc="-3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353B5F"/>
                </a:solidFill>
                <a:latin typeface="Calibri"/>
                <a:cs typeface="Calibri"/>
              </a:rPr>
              <a:t>Ramesh</a:t>
            </a:r>
            <a:endParaRPr sz="1100">
              <a:latin typeface="Calibri"/>
              <a:cs typeface="Calibri"/>
            </a:endParaRPr>
          </a:p>
          <a:p>
            <a:pPr marL="12700" marR="5080" algn="ctr">
              <a:lnSpc>
                <a:spcPct val="110000"/>
              </a:lnSpc>
              <a:spcBef>
                <a:spcPts val="10"/>
              </a:spcBef>
            </a:pPr>
            <a:r>
              <a:rPr sz="800" b="1" spc="-5" dirty="0">
                <a:solidFill>
                  <a:srgbClr val="5183B8"/>
                </a:solidFill>
                <a:latin typeface="Calibri"/>
                <a:cs typeface="Calibri"/>
              </a:rPr>
              <a:t>D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EPAR</a:t>
            </a:r>
            <a:r>
              <a:rPr sz="800" b="1" spc="-5" dirty="0">
                <a:solidFill>
                  <a:srgbClr val="5183B8"/>
                </a:solidFill>
                <a:latin typeface="Calibri"/>
                <a:cs typeface="Calibri"/>
              </a:rPr>
              <a:t>T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M</a:t>
            </a:r>
            <a:r>
              <a:rPr sz="800" b="1" spc="-10" dirty="0">
                <a:solidFill>
                  <a:srgbClr val="5183B8"/>
                </a:solidFill>
                <a:latin typeface="Calibri"/>
                <a:cs typeface="Calibri"/>
              </a:rPr>
              <a:t>E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NT</a:t>
            </a:r>
            <a:r>
              <a:rPr sz="800" b="1" spc="-4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800" b="1" spc="-5" dirty="0">
                <a:solidFill>
                  <a:srgbClr val="5183B8"/>
                </a:solidFill>
                <a:latin typeface="Calibri"/>
                <a:cs typeface="Calibri"/>
              </a:rPr>
              <a:t>O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F</a:t>
            </a:r>
            <a:r>
              <a:rPr sz="800" b="1" spc="-1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MANAGE</a:t>
            </a:r>
            <a:r>
              <a:rPr sz="800" b="1" spc="-10" dirty="0">
                <a:solidFill>
                  <a:srgbClr val="5183B8"/>
                </a:solidFill>
                <a:latin typeface="Calibri"/>
                <a:cs typeface="Calibri"/>
              </a:rPr>
              <a:t>M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E</a:t>
            </a:r>
            <a:r>
              <a:rPr sz="800" b="1" spc="-15" dirty="0">
                <a:solidFill>
                  <a:srgbClr val="5183B8"/>
                </a:solidFill>
                <a:latin typeface="Calibri"/>
                <a:cs typeface="Calibri"/>
              </a:rPr>
              <a:t>N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T  IIT</a:t>
            </a:r>
            <a:r>
              <a:rPr sz="800" b="1" spc="-2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ROORKEE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446" y="385648"/>
            <a:ext cx="124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9629" y="688594"/>
            <a:ext cx="129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sz="2000" i="1" spc="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2000" i="1" dirty="0">
                <a:solidFill>
                  <a:srgbClr val="000099"/>
                </a:solidFill>
                <a:latin typeface="Arial"/>
                <a:cs typeface="Arial"/>
              </a:rPr>
              <a:t>ontinued)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267" y="1281125"/>
            <a:ext cx="5983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6075" algn="l"/>
                <a:tab pos="1167130" algn="l"/>
                <a:tab pos="1783080" algn="l"/>
              </a:tabLst>
            </a:pP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if	P</a:t>
            </a: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.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4	and	n</a:t>
            </a: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0, </a:t>
            </a:r>
            <a:r>
              <a:rPr sz="2400" b="1" spc="-5" dirty="0">
                <a:solidFill>
                  <a:srgbClr val="800080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t is </a:t>
            </a:r>
            <a:r>
              <a:rPr sz="2400" b="1" spc="-5" dirty="0">
                <a:solidFill>
                  <a:srgbClr val="800080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800080"/>
                </a:solidFill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4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0 ≤ </a:t>
            </a:r>
            <a:r>
              <a:rPr sz="2400" b="1" spc="-254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525" spc="-1522" baseline="1182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3525" spc="187" baseline="9456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3525" spc="97" baseline="945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≤ </a:t>
            </a: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.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4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5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276" y="1804542"/>
            <a:ext cx="3379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0000" y="2929127"/>
            <a:ext cx="6222365" cy="1330325"/>
            <a:chOff x="1270000" y="2929127"/>
            <a:chExt cx="6222365" cy="1330325"/>
          </a:xfrm>
        </p:grpSpPr>
        <p:sp>
          <p:nvSpPr>
            <p:cNvPr id="7" name="object 7"/>
            <p:cNvSpPr/>
            <p:nvPr/>
          </p:nvSpPr>
          <p:spPr>
            <a:xfrm>
              <a:off x="6248400" y="2954527"/>
              <a:ext cx="800100" cy="1295400"/>
            </a:xfrm>
            <a:custGeom>
              <a:avLst/>
              <a:gdLst/>
              <a:ahLst/>
              <a:cxnLst/>
              <a:rect l="l" t="t" r="r" b="b"/>
              <a:pathLst>
                <a:path w="800100" h="1295400">
                  <a:moveTo>
                    <a:pt x="0" y="0"/>
                  </a:moveTo>
                  <a:lnTo>
                    <a:pt x="0" y="1293761"/>
                  </a:lnTo>
                  <a:lnTo>
                    <a:pt x="800100" y="1295349"/>
                  </a:lnTo>
                  <a:lnTo>
                    <a:pt x="800100" y="1073099"/>
                  </a:lnTo>
                  <a:lnTo>
                    <a:pt x="695325" y="984199"/>
                  </a:lnTo>
                  <a:lnTo>
                    <a:pt x="495300" y="695325"/>
                  </a:lnTo>
                  <a:lnTo>
                    <a:pt x="406400" y="508000"/>
                  </a:lnTo>
                  <a:lnTo>
                    <a:pt x="292100" y="298450"/>
                  </a:lnTo>
                  <a:lnTo>
                    <a:pt x="175440" y="131580"/>
                  </a:lnTo>
                  <a:lnTo>
                    <a:pt x="0" y="0"/>
                  </a:lnTo>
                  <a:close/>
                </a:path>
                <a:path w="800100" h="1295400">
                  <a:moveTo>
                    <a:pt x="133350" y="71374"/>
                  </a:moveTo>
                  <a:lnTo>
                    <a:pt x="175440" y="131580"/>
                  </a:lnTo>
                  <a:lnTo>
                    <a:pt x="190500" y="142875"/>
                  </a:lnTo>
                  <a:lnTo>
                    <a:pt x="133350" y="71374"/>
                  </a:lnTo>
                  <a:close/>
                </a:path>
              </a:pathLst>
            </a:custGeom>
            <a:solidFill>
              <a:srgbClr val="FB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8400" y="2954527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349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200" y="2954527"/>
              <a:ext cx="2437765" cy="1217930"/>
            </a:xfrm>
            <a:custGeom>
              <a:avLst/>
              <a:gdLst/>
              <a:ahLst/>
              <a:cxnLst/>
              <a:rect l="l" t="t" r="r" b="b"/>
              <a:pathLst>
                <a:path w="2437765" h="1217929">
                  <a:moveTo>
                    <a:pt x="2437256" y="1217917"/>
                  </a:moveTo>
                  <a:lnTo>
                    <a:pt x="2309368" y="1205623"/>
                  </a:lnTo>
                  <a:lnTo>
                    <a:pt x="2244217" y="1189621"/>
                  </a:lnTo>
                  <a:lnTo>
                    <a:pt x="2181479" y="1171168"/>
                  </a:lnTo>
                  <a:lnTo>
                    <a:pt x="2116454" y="1142873"/>
                  </a:lnTo>
                  <a:lnTo>
                    <a:pt x="2051303" y="1103503"/>
                  </a:lnTo>
                  <a:lnTo>
                    <a:pt x="1989835" y="1054303"/>
                  </a:lnTo>
                  <a:lnTo>
                    <a:pt x="1859533" y="914019"/>
                  </a:lnTo>
                  <a:lnTo>
                    <a:pt x="1731772" y="714756"/>
                  </a:lnTo>
                  <a:lnTo>
                    <a:pt x="1603882" y="474853"/>
                  </a:lnTo>
                  <a:lnTo>
                    <a:pt x="1538858" y="353060"/>
                  </a:lnTo>
                  <a:lnTo>
                    <a:pt x="1473707" y="241046"/>
                  </a:lnTo>
                  <a:lnTo>
                    <a:pt x="1412113" y="142621"/>
                  </a:lnTo>
                  <a:lnTo>
                    <a:pt x="1347089" y="65151"/>
                  </a:lnTo>
                  <a:lnTo>
                    <a:pt x="1281938" y="16002"/>
                  </a:lnTo>
                  <a:lnTo>
                    <a:pt x="1219200" y="0"/>
                  </a:lnTo>
                </a:path>
                <a:path w="2437765" h="1217929">
                  <a:moveTo>
                    <a:pt x="0" y="1217917"/>
                  </a:moveTo>
                  <a:lnTo>
                    <a:pt x="127762" y="1205623"/>
                  </a:lnTo>
                  <a:lnTo>
                    <a:pt x="192786" y="1189621"/>
                  </a:lnTo>
                  <a:lnTo>
                    <a:pt x="257937" y="1171168"/>
                  </a:lnTo>
                  <a:lnTo>
                    <a:pt x="320548" y="1142873"/>
                  </a:lnTo>
                  <a:lnTo>
                    <a:pt x="385699" y="1103503"/>
                  </a:lnTo>
                  <a:lnTo>
                    <a:pt x="450723" y="1054303"/>
                  </a:lnTo>
                  <a:lnTo>
                    <a:pt x="577214" y="914019"/>
                  </a:lnTo>
                  <a:lnTo>
                    <a:pt x="704976" y="714756"/>
                  </a:lnTo>
                  <a:lnTo>
                    <a:pt x="835151" y="474853"/>
                  </a:lnTo>
                  <a:lnTo>
                    <a:pt x="897889" y="353060"/>
                  </a:lnTo>
                  <a:lnTo>
                    <a:pt x="962913" y="241046"/>
                  </a:lnTo>
                  <a:lnTo>
                    <a:pt x="1026795" y="142621"/>
                  </a:lnTo>
                  <a:lnTo>
                    <a:pt x="1089533" y="65151"/>
                  </a:lnTo>
                  <a:lnTo>
                    <a:pt x="1154557" y="16002"/>
                  </a:lnTo>
                  <a:lnTo>
                    <a:pt x="1219580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2954527"/>
              <a:ext cx="800100" cy="1295400"/>
            </a:xfrm>
            <a:custGeom>
              <a:avLst/>
              <a:gdLst/>
              <a:ahLst/>
              <a:cxnLst/>
              <a:rect l="l" t="t" r="r" b="b"/>
              <a:pathLst>
                <a:path w="800100" h="1295400">
                  <a:moveTo>
                    <a:pt x="0" y="0"/>
                  </a:moveTo>
                  <a:lnTo>
                    <a:pt x="0" y="1293761"/>
                  </a:lnTo>
                  <a:lnTo>
                    <a:pt x="800100" y="1295349"/>
                  </a:lnTo>
                  <a:lnTo>
                    <a:pt x="800100" y="1073099"/>
                  </a:lnTo>
                  <a:lnTo>
                    <a:pt x="695325" y="984199"/>
                  </a:lnTo>
                  <a:lnTo>
                    <a:pt x="495300" y="695325"/>
                  </a:lnTo>
                  <a:lnTo>
                    <a:pt x="406400" y="508000"/>
                  </a:lnTo>
                  <a:lnTo>
                    <a:pt x="292100" y="298450"/>
                  </a:lnTo>
                  <a:lnTo>
                    <a:pt x="175440" y="131580"/>
                  </a:lnTo>
                  <a:lnTo>
                    <a:pt x="0" y="0"/>
                  </a:lnTo>
                  <a:close/>
                </a:path>
                <a:path w="800100" h="1295400">
                  <a:moveTo>
                    <a:pt x="133350" y="71374"/>
                  </a:moveTo>
                  <a:lnTo>
                    <a:pt x="175440" y="131580"/>
                  </a:lnTo>
                  <a:lnTo>
                    <a:pt x="190500" y="142875"/>
                  </a:lnTo>
                  <a:lnTo>
                    <a:pt x="133350" y="7137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4600" y="2954527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349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2954527"/>
              <a:ext cx="2437765" cy="1217930"/>
            </a:xfrm>
            <a:custGeom>
              <a:avLst/>
              <a:gdLst/>
              <a:ahLst/>
              <a:cxnLst/>
              <a:rect l="l" t="t" r="r" b="b"/>
              <a:pathLst>
                <a:path w="2437765" h="1217929">
                  <a:moveTo>
                    <a:pt x="2437257" y="1217917"/>
                  </a:moveTo>
                  <a:lnTo>
                    <a:pt x="2309367" y="1205623"/>
                  </a:lnTo>
                  <a:lnTo>
                    <a:pt x="2244216" y="1189621"/>
                  </a:lnTo>
                  <a:lnTo>
                    <a:pt x="2181479" y="1171168"/>
                  </a:lnTo>
                  <a:lnTo>
                    <a:pt x="2116454" y="1142873"/>
                  </a:lnTo>
                  <a:lnTo>
                    <a:pt x="2051303" y="1103503"/>
                  </a:lnTo>
                  <a:lnTo>
                    <a:pt x="1989836" y="1054303"/>
                  </a:lnTo>
                  <a:lnTo>
                    <a:pt x="1859533" y="914019"/>
                  </a:lnTo>
                  <a:lnTo>
                    <a:pt x="1731772" y="714756"/>
                  </a:lnTo>
                  <a:lnTo>
                    <a:pt x="1603883" y="474853"/>
                  </a:lnTo>
                  <a:lnTo>
                    <a:pt x="1538858" y="353060"/>
                  </a:lnTo>
                  <a:lnTo>
                    <a:pt x="1473708" y="241046"/>
                  </a:lnTo>
                  <a:lnTo>
                    <a:pt x="1412113" y="142621"/>
                  </a:lnTo>
                  <a:lnTo>
                    <a:pt x="1347089" y="65151"/>
                  </a:lnTo>
                  <a:lnTo>
                    <a:pt x="1281938" y="16002"/>
                  </a:lnTo>
                  <a:lnTo>
                    <a:pt x="1219200" y="0"/>
                  </a:lnTo>
                </a:path>
                <a:path w="2437765" h="1217929">
                  <a:moveTo>
                    <a:pt x="0" y="1217917"/>
                  </a:moveTo>
                  <a:lnTo>
                    <a:pt x="127762" y="1205623"/>
                  </a:lnTo>
                  <a:lnTo>
                    <a:pt x="192786" y="1189621"/>
                  </a:lnTo>
                  <a:lnTo>
                    <a:pt x="257937" y="1171168"/>
                  </a:lnTo>
                  <a:lnTo>
                    <a:pt x="320547" y="1142873"/>
                  </a:lnTo>
                  <a:lnTo>
                    <a:pt x="385699" y="1103503"/>
                  </a:lnTo>
                  <a:lnTo>
                    <a:pt x="450723" y="1054303"/>
                  </a:lnTo>
                  <a:lnTo>
                    <a:pt x="577214" y="914019"/>
                  </a:lnTo>
                  <a:lnTo>
                    <a:pt x="704976" y="714756"/>
                  </a:lnTo>
                  <a:lnTo>
                    <a:pt x="835151" y="474853"/>
                  </a:lnTo>
                  <a:lnTo>
                    <a:pt x="897889" y="353060"/>
                  </a:lnTo>
                  <a:lnTo>
                    <a:pt x="962913" y="241046"/>
                  </a:lnTo>
                  <a:lnTo>
                    <a:pt x="1026794" y="142621"/>
                  </a:lnTo>
                  <a:lnTo>
                    <a:pt x="1089533" y="65151"/>
                  </a:lnTo>
                  <a:lnTo>
                    <a:pt x="1154557" y="16002"/>
                  </a:lnTo>
                  <a:lnTo>
                    <a:pt x="1219581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9830" y="4276445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4203293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.45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200" y="4249877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3810000" y="0"/>
                </a:moveTo>
                <a:lnTo>
                  <a:pt x="6400800" y="0"/>
                </a:lnTo>
              </a:path>
              <a:path w="640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85609" y="4203293"/>
            <a:ext cx="420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1.44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00475" y="3097339"/>
            <a:ext cx="3905250" cy="705485"/>
            <a:chOff x="3800475" y="3097339"/>
            <a:chExt cx="3905250" cy="705485"/>
          </a:xfrm>
        </p:grpSpPr>
        <p:sp>
          <p:nvSpPr>
            <p:cNvPr id="18" name="object 18"/>
            <p:cNvSpPr/>
            <p:nvPr/>
          </p:nvSpPr>
          <p:spPr>
            <a:xfrm>
              <a:off x="3810000" y="3564127"/>
              <a:ext cx="1295400" cy="228600"/>
            </a:xfrm>
            <a:custGeom>
              <a:avLst/>
              <a:gdLst/>
              <a:ahLst/>
              <a:cxnLst/>
              <a:rect l="l" t="t" r="r" b="b"/>
              <a:pathLst>
                <a:path w="1295400" h="228600">
                  <a:moveTo>
                    <a:pt x="971550" y="0"/>
                  </a:moveTo>
                  <a:lnTo>
                    <a:pt x="9715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971550" y="171450"/>
                  </a:lnTo>
                  <a:lnTo>
                    <a:pt x="971550" y="228600"/>
                  </a:lnTo>
                  <a:lnTo>
                    <a:pt x="1295400" y="11430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0" y="3106864"/>
              <a:ext cx="3886200" cy="686435"/>
            </a:xfrm>
            <a:custGeom>
              <a:avLst/>
              <a:gdLst/>
              <a:ahLst/>
              <a:cxnLst/>
              <a:rect l="l" t="t" r="r" b="b"/>
              <a:pathLst>
                <a:path w="3886200" h="686435">
                  <a:moveTo>
                    <a:pt x="0" y="514413"/>
                  </a:moveTo>
                  <a:lnTo>
                    <a:pt x="971550" y="514413"/>
                  </a:lnTo>
                  <a:lnTo>
                    <a:pt x="971550" y="457263"/>
                  </a:lnTo>
                  <a:lnTo>
                    <a:pt x="1295400" y="571563"/>
                  </a:lnTo>
                  <a:lnTo>
                    <a:pt x="971550" y="685863"/>
                  </a:lnTo>
                  <a:lnTo>
                    <a:pt x="971550" y="628713"/>
                  </a:lnTo>
                  <a:lnTo>
                    <a:pt x="0" y="628713"/>
                  </a:lnTo>
                  <a:lnTo>
                    <a:pt x="0" y="514413"/>
                  </a:lnTo>
                  <a:close/>
                </a:path>
                <a:path w="3886200" h="686435">
                  <a:moveTo>
                    <a:pt x="3048000" y="385762"/>
                  </a:moveTo>
                  <a:lnTo>
                    <a:pt x="3886200" y="385762"/>
                  </a:lnTo>
                  <a:lnTo>
                    <a:pt x="3886200" y="0"/>
                  </a:lnTo>
                  <a:lnTo>
                    <a:pt x="3048000" y="0"/>
                  </a:lnTo>
                  <a:lnTo>
                    <a:pt x="3048000" y="38576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38009" y="3134614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.4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51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77000" y="3403472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5720" y="164972"/>
                </a:moveTo>
                <a:lnTo>
                  <a:pt x="0" y="236854"/>
                </a:lnTo>
                <a:lnTo>
                  <a:pt x="84963" y="230250"/>
                </a:lnTo>
                <a:lnTo>
                  <a:pt x="74197" y="212343"/>
                </a:lnTo>
                <a:lnTo>
                  <a:pt x="59308" y="212343"/>
                </a:lnTo>
                <a:lnTo>
                  <a:pt x="49529" y="195960"/>
                </a:lnTo>
                <a:lnTo>
                  <a:pt x="60419" y="189425"/>
                </a:lnTo>
                <a:lnTo>
                  <a:pt x="45720" y="164972"/>
                </a:lnTo>
                <a:close/>
              </a:path>
              <a:path w="386079" h="236854">
                <a:moveTo>
                  <a:pt x="60419" y="189425"/>
                </a:moveTo>
                <a:lnTo>
                  <a:pt x="49529" y="195960"/>
                </a:lnTo>
                <a:lnTo>
                  <a:pt x="59308" y="212343"/>
                </a:lnTo>
                <a:lnTo>
                  <a:pt x="70251" y="205779"/>
                </a:lnTo>
                <a:lnTo>
                  <a:pt x="60419" y="189425"/>
                </a:lnTo>
                <a:close/>
              </a:path>
              <a:path w="386079" h="236854">
                <a:moveTo>
                  <a:pt x="70251" y="205779"/>
                </a:moveTo>
                <a:lnTo>
                  <a:pt x="59308" y="212343"/>
                </a:lnTo>
                <a:lnTo>
                  <a:pt x="74197" y="212343"/>
                </a:lnTo>
                <a:lnTo>
                  <a:pt x="70251" y="205779"/>
                </a:lnTo>
                <a:close/>
              </a:path>
              <a:path w="386079" h="236854">
                <a:moveTo>
                  <a:pt x="376047" y="0"/>
                </a:moveTo>
                <a:lnTo>
                  <a:pt x="60419" y="189425"/>
                </a:lnTo>
                <a:lnTo>
                  <a:pt x="70251" y="205779"/>
                </a:lnTo>
                <a:lnTo>
                  <a:pt x="385952" y="16382"/>
                </a:lnTo>
                <a:lnTo>
                  <a:pt x="37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89375" y="3744569"/>
            <a:ext cx="976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Standardi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297305" y="2512898"/>
            <a:ext cx="2249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Sampling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5178" y="1668113"/>
            <a:ext cx="2830830" cy="12522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  <a:tabLst>
                <a:tab pos="2112645" algn="l"/>
              </a:tabLst>
            </a:pPr>
            <a:r>
              <a:rPr sz="2400" dirty="0">
                <a:latin typeface="Calibri"/>
                <a:cs typeface="Calibri"/>
              </a:rPr>
              <a:t>P(0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≤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≤ </a:t>
            </a:r>
            <a:r>
              <a:rPr sz="2400" spc="-5" dirty="0">
                <a:latin typeface="Calibri"/>
                <a:cs typeface="Calibri"/>
              </a:rPr>
              <a:t>1.44)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spc="-10" dirty="0">
                <a:latin typeface="Calibri"/>
                <a:cs typeface="Calibri"/>
              </a:rPr>
              <a:t>.4251</a:t>
            </a:r>
            <a:endParaRPr sz="2400">
              <a:latin typeface="Calibri"/>
              <a:cs typeface="Calibri"/>
            </a:endParaRPr>
          </a:p>
          <a:p>
            <a:pPr marL="619760" algn="ctr">
              <a:lnSpc>
                <a:spcPct val="100000"/>
              </a:lnSpc>
              <a:spcBef>
                <a:spcPts val="900"/>
              </a:spcBef>
            </a:pPr>
            <a:r>
              <a:rPr sz="2000" spc="-10" dirty="0">
                <a:latin typeface="Calibri"/>
                <a:cs typeface="Calibri"/>
              </a:rPr>
              <a:t>Standardized</a:t>
            </a:r>
            <a:endParaRPr sz="2000">
              <a:latin typeface="Calibri"/>
              <a:cs typeface="Calibri"/>
            </a:endParaRPr>
          </a:p>
          <a:p>
            <a:pPr marL="618490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4994" y="4203293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.40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75628" y="420329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3037" y="4114959"/>
            <a:ext cx="22923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75" spc="-869" baseline="-8385" dirty="0">
                <a:latin typeface="Arial"/>
                <a:cs typeface="Arial"/>
              </a:rPr>
              <a:t>p</a:t>
            </a:r>
            <a:r>
              <a:rPr sz="2650" spc="-580" dirty="0">
                <a:latin typeface="Times New Roman"/>
                <a:cs typeface="Times New Roman"/>
              </a:rPr>
              <a:t>ˆ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385648"/>
            <a:ext cx="611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Sampling</a:t>
            </a:r>
            <a:r>
              <a:rPr spc="15" dirty="0"/>
              <a:t> </a:t>
            </a:r>
            <a:r>
              <a:rPr spc="-10" dirty="0"/>
              <a:t>Distributions</a:t>
            </a:r>
            <a:r>
              <a:rPr spc="8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Sample</a:t>
            </a:r>
            <a:r>
              <a:rPr spc="20" dirty="0"/>
              <a:t> </a:t>
            </a:r>
            <a:r>
              <a:rPr spc="-25" dirty="0"/>
              <a:t>Variance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8504" y="1396326"/>
            <a:ext cx="3735070" cy="1505585"/>
            <a:chOff x="2008504" y="1396326"/>
            <a:chExt cx="3735070" cy="1505585"/>
          </a:xfrm>
        </p:grpSpPr>
        <p:sp>
          <p:nvSpPr>
            <p:cNvPr id="4" name="object 4"/>
            <p:cNvSpPr/>
            <p:nvPr/>
          </p:nvSpPr>
          <p:spPr>
            <a:xfrm>
              <a:off x="2018029" y="2695320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7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2151380" y="0"/>
                  </a:moveTo>
                  <a:lnTo>
                    <a:pt x="0" y="0"/>
                  </a:lnTo>
                  <a:lnTo>
                    <a:pt x="0" y="830999"/>
                  </a:lnTo>
                  <a:lnTo>
                    <a:pt x="2151380" y="830999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0" y="830999"/>
                  </a:moveTo>
                  <a:lnTo>
                    <a:pt x="2151380" y="830999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830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4577" y="1419605"/>
            <a:ext cx="1609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tributions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0214" y="2882569"/>
            <a:ext cx="2170430" cy="1584960"/>
            <a:chOff x="900214" y="2882569"/>
            <a:chExt cx="2170430" cy="1584960"/>
          </a:xfrm>
        </p:grpSpPr>
        <p:sp>
          <p:nvSpPr>
            <p:cNvPr id="9" name="object 9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617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3017" y="2882569"/>
            <a:ext cx="2170430" cy="1584960"/>
            <a:chOff x="3573017" y="2882569"/>
            <a:chExt cx="2170430" cy="1584960"/>
          </a:xfrm>
        </p:grpSpPr>
        <p:sp>
          <p:nvSpPr>
            <p:cNvPr id="13" name="object 13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53992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Proportion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08504" y="2226817"/>
            <a:ext cx="6343015" cy="2244725"/>
            <a:chOff x="2008504" y="2226817"/>
            <a:chExt cx="6343015" cy="2244725"/>
          </a:xfrm>
        </p:grpSpPr>
        <p:sp>
          <p:nvSpPr>
            <p:cNvPr id="17" name="object 17"/>
            <p:cNvSpPr/>
            <p:nvPr/>
          </p:nvSpPr>
          <p:spPr>
            <a:xfrm>
              <a:off x="2018029" y="2236342"/>
              <a:ext cx="5215255" cy="655955"/>
            </a:xfrm>
            <a:custGeom>
              <a:avLst/>
              <a:gdLst/>
              <a:ahLst/>
              <a:cxnLst/>
              <a:rect l="l" t="t" r="r" b="b"/>
              <a:pathLst>
                <a:path w="5215255" h="655955">
                  <a:moveTo>
                    <a:pt x="2607564" y="458977"/>
                  </a:moveTo>
                  <a:lnTo>
                    <a:pt x="2607564" y="655701"/>
                  </a:lnTo>
                </a:path>
                <a:path w="5215255" h="655955">
                  <a:moveTo>
                    <a:pt x="0" y="458977"/>
                  </a:moveTo>
                  <a:lnTo>
                    <a:pt x="5215255" y="458977"/>
                  </a:lnTo>
                </a:path>
                <a:path w="5215255" h="655955">
                  <a:moveTo>
                    <a:pt x="2607564" y="458977"/>
                  </a:moveTo>
                  <a:lnTo>
                    <a:pt x="260756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215138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2151380" y="1569720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0" y="1569720"/>
                  </a:moveTo>
                  <a:lnTo>
                    <a:pt x="2151380" y="1569720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62191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3284" y="269532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278" y="385648"/>
            <a:ext cx="2407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Sample</a:t>
            </a:r>
            <a:r>
              <a:rPr spc="-45" dirty="0"/>
              <a:t> </a:t>
            </a:r>
            <a:r>
              <a:rPr spc="-25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155954"/>
            <a:ext cx="7390765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0" marR="43180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Let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175" baseline="-21072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, . . . ,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175" baseline="-21072" dirty="0">
                <a:latin typeface="Calibri"/>
                <a:cs typeface="Calibri"/>
              </a:rPr>
              <a:t>n</a:t>
            </a:r>
            <a:r>
              <a:rPr sz="2175" spc="7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a </a:t>
            </a:r>
            <a:r>
              <a:rPr sz="2200" spc="-1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population.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 variance</a:t>
            </a:r>
            <a:r>
              <a:rPr sz="22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65551"/>
            <a:ext cx="7906384" cy="143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square</a:t>
            </a:r>
            <a:r>
              <a:rPr sz="2200" spc="-15" dirty="0">
                <a:latin typeface="Calibri"/>
                <a:cs typeface="Calibri"/>
              </a:rPr>
              <a:t> root</a:t>
            </a:r>
            <a:r>
              <a:rPr sz="2200" dirty="0">
                <a:latin typeface="Calibri"/>
                <a:cs typeface="Calibri"/>
              </a:rPr>
              <a:t> 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5" dirty="0">
                <a:solidFill>
                  <a:srgbClr val="800080"/>
                </a:solidFill>
                <a:latin typeface="Calibri"/>
                <a:cs typeface="Calibri"/>
              </a:rPr>
              <a:t>standard</a:t>
            </a:r>
            <a:r>
              <a:rPr sz="22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deviation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random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spc="-10" dirty="0">
                <a:latin typeface="Calibri"/>
                <a:cs typeface="Calibri"/>
              </a:rPr>
              <a:t>population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82926" y="1822780"/>
            <a:ext cx="2851785" cy="934719"/>
            <a:chOff x="2582926" y="1822780"/>
            <a:chExt cx="2851785" cy="934719"/>
          </a:xfrm>
        </p:grpSpPr>
        <p:sp>
          <p:nvSpPr>
            <p:cNvPr id="6" name="object 6"/>
            <p:cNvSpPr/>
            <p:nvPr/>
          </p:nvSpPr>
          <p:spPr>
            <a:xfrm>
              <a:off x="2582926" y="1822780"/>
              <a:ext cx="2851785" cy="934719"/>
            </a:xfrm>
            <a:custGeom>
              <a:avLst/>
              <a:gdLst/>
              <a:ahLst/>
              <a:cxnLst/>
              <a:rect l="l" t="t" r="r" b="b"/>
              <a:pathLst>
                <a:path w="2851785" h="934719">
                  <a:moveTo>
                    <a:pt x="2851530" y="0"/>
                  </a:moveTo>
                  <a:lnTo>
                    <a:pt x="0" y="0"/>
                  </a:lnTo>
                  <a:lnTo>
                    <a:pt x="0" y="934135"/>
                  </a:lnTo>
                  <a:lnTo>
                    <a:pt x="2851530" y="934135"/>
                  </a:lnTo>
                  <a:lnTo>
                    <a:pt x="2851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6666" y="214286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33" y="0"/>
                  </a:lnTo>
                </a:path>
              </a:pathLst>
            </a:custGeom>
            <a:ln w="13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48182" y="1832369"/>
            <a:ext cx="12065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spc="15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986985" y="2483663"/>
            <a:ext cx="26797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spc="40" dirty="0">
                <a:latin typeface="Arial"/>
                <a:cs typeface="Arial"/>
              </a:rPr>
              <a:t>i</a:t>
            </a:r>
            <a:r>
              <a:rPr sz="1500" spc="-50" dirty="0">
                <a:latin typeface="Symbol"/>
                <a:cs typeface="Symbol"/>
              </a:rPr>
              <a:t></a:t>
            </a:r>
            <a:r>
              <a:rPr sz="1500" spc="1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6237" y="2250458"/>
            <a:ext cx="5588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4630" y="2030392"/>
            <a:ext cx="10998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Arial"/>
                <a:cs typeface="Arial"/>
              </a:rPr>
              <a:t>(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spc="310" dirty="0">
                <a:latin typeface="Arial"/>
                <a:cs typeface="Arial"/>
              </a:rPr>
              <a:t> </a:t>
            </a: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x</a:t>
            </a:r>
            <a:r>
              <a:rPr sz="2600" spc="15" dirty="0">
                <a:latin typeface="Arial"/>
                <a:cs typeface="Arial"/>
              </a:rPr>
              <a:t>)</a:t>
            </a:r>
            <a:r>
              <a:rPr sz="2250" spc="22" baseline="42592" dirty="0">
                <a:latin typeface="Arial"/>
                <a:cs typeface="Arial"/>
              </a:rPr>
              <a:t>2</a:t>
            </a:r>
            <a:endParaRPr sz="2250" baseline="4259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609" y="2288419"/>
            <a:ext cx="636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190" dirty="0">
                <a:latin typeface="Symbol"/>
                <a:cs typeface="Symbol"/>
              </a:rPr>
              <a:t></a:t>
            </a:r>
            <a:r>
              <a:rPr sz="2600" spc="1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2266" y="1657433"/>
            <a:ext cx="1707514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271905" algn="l"/>
              </a:tabLst>
            </a:pPr>
            <a:r>
              <a:rPr sz="3900" spc="60" baseline="-35256" dirty="0">
                <a:latin typeface="Arial"/>
                <a:cs typeface="Arial"/>
              </a:rPr>
              <a:t>s</a:t>
            </a:r>
            <a:r>
              <a:rPr sz="2250" spc="60" baseline="-16666" dirty="0">
                <a:latin typeface="Arial"/>
                <a:cs typeface="Arial"/>
              </a:rPr>
              <a:t>2</a:t>
            </a:r>
            <a:r>
              <a:rPr sz="2250" spc="630" baseline="-16666" dirty="0">
                <a:latin typeface="Arial"/>
                <a:cs typeface="Arial"/>
              </a:rPr>
              <a:t> </a:t>
            </a:r>
            <a:r>
              <a:rPr sz="3900" spc="15" baseline="-35256" dirty="0">
                <a:latin typeface="Symbol"/>
                <a:cs typeface="Symbol"/>
              </a:rPr>
              <a:t></a:t>
            </a:r>
            <a:r>
              <a:rPr sz="3900" spc="15" baseline="-35256" dirty="0">
                <a:latin typeface="Times New Roman"/>
                <a:cs typeface="Times New Roman"/>
              </a:rPr>
              <a:t> </a:t>
            </a:r>
            <a:r>
              <a:rPr sz="26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spc="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r>
              <a:rPr sz="5850" spc="-2767" baseline="-32051" dirty="0">
                <a:latin typeface="Symbol"/>
                <a:cs typeface="Symbol"/>
              </a:rPr>
              <a:t></a:t>
            </a:r>
            <a:endParaRPr sz="5850" baseline="-32051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385648"/>
            <a:ext cx="611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Sampling</a:t>
            </a:r>
            <a:r>
              <a:rPr spc="20" dirty="0"/>
              <a:t> </a:t>
            </a:r>
            <a:r>
              <a:rPr spc="-10" dirty="0"/>
              <a:t>Distribution</a:t>
            </a:r>
            <a:r>
              <a:rPr spc="70" dirty="0"/>
              <a:t> </a:t>
            </a:r>
            <a:r>
              <a:rPr spc="-5" dirty="0"/>
              <a:t>of </a:t>
            </a:r>
            <a:r>
              <a:rPr spc="-10" dirty="0"/>
              <a:t>Sample</a:t>
            </a:r>
            <a:r>
              <a:rPr spc="20" dirty="0"/>
              <a:t> </a:t>
            </a:r>
            <a:r>
              <a:rPr spc="-25" dirty="0"/>
              <a:t>Variances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244" y="4048759"/>
            <a:ext cx="5873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has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</a:t>
            </a:r>
            <a:r>
              <a:rPr sz="2175" spc="-7" baseline="24904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175" spc="772" baseline="249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degrees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freedom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" y="1131569"/>
            <a:ext cx="5591175" cy="207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0" indent="-5340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96900" algn="l"/>
                <a:tab pos="597535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sampling </a:t>
            </a:r>
            <a:r>
              <a:rPr sz="2200" spc="-10" dirty="0">
                <a:latin typeface="Calibri"/>
                <a:cs typeface="Calibri"/>
              </a:rPr>
              <a:t>distribution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</a:t>
            </a:r>
            <a:r>
              <a:rPr sz="2175" spc="7" baseline="24904" dirty="0">
                <a:latin typeface="Calibri"/>
                <a:cs typeface="Calibri"/>
              </a:rPr>
              <a:t>2</a:t>
            </a:r>
            <a:r>
              <a:rPr sz="2175" spc="247" baseline="2490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σ</a:t>
            </a:r>
            <a:r>
              <a:rPr sz="2175" baseline="24904" dirty="0">
                <a:latin typeface="Calibri"/>
                <a:cs typeface="Calibri"/>
              </a:rPr>
              <a:t>2</a:t>
            </a:r>
            <a:endParaRPr sz="2175" baseline="2490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27838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40" dirty="0">
                <a:latin typeface="Arial"/>
                <a:cs typeface="Arial"/>
              </a:rPr>
              <a:t>(</a:t>
            </a:r>
            <a:r>
              <a:rPr sz="2000" spc="30" dirty="0">
                <a:latin typeface="Arial"/>
                <a:cs typeface="Arial"/>
              </a:rPr>
              <a:t>s</a:t>
            </a:r>
            <a:r>
              <a:rPr sz="1725" spc="37" baseline="43478" dirty="0">
                <a:latin typeface="Arial"/>
                <a:cs typeface="Arial"/>
              </a:rPr>
              <a:t>2</a:t>
            </a:r>
            <a:r>
              <a:rPr sz="1725" spc="-135" baseline="43478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)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Arial"/>
                <a:cs typeface="Arial"/>
              </a:rPr>
              <a:t>σ</a:t>
            </a:r>
            <a:r>
              <a:rPr sz="1725" spc="37" baseline="43478" dirty="0">
                <a:latin typeface="Arial"/>
                <a:cs typeface="Arial"/>
              </a:rPr>
              <a:t>2</a:t>
            </a:r>
            <a:endParaRPr sz="1725" baseline="4347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596900" indent="-534035">
              <a:lnSpc>
                <a:spcPct val="100000"/>
              </a:lnSpc>
              <a:spcBef>
                <a:spcPts val="2115"/>
              </a:spcBef>
              <a:buFont typeface="Arial"/>
              <a:buChar char="•"/>
              <a:tabLst>
                <a:tab pos="596900" algn="l"/>
                <a:tab pos="597535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population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45459" y="3379431"/>
            <a:ext cx="955040" cy="716280"/>
            <a:chOff x="3545459" y="3379431"/>
            <a:chExt cx="955040" cy="716280"/>
          </a:xfrm>
        </p:grpSpPr>
        <p:sp>
          <p:nvSpPr>
            <p:cNvPr id="6" name="object 6"/>
            <p:cNvSpPr/>
            <p:nvPr/>
          </p:nvSpPr>
          <p:spPr>
            <a:xfrm>
              <a:off x="3545459" y="3379431"/>
              <a:ext cx="955040" cy="716280"/>
            </a:xfrm>
            <a:custGeom>
              <a:avLst/>
              <a:gdLst/>
              <a:ahLst/>
              <a:cxnLst/>
              <a:rect l="l" t="t" r="r" b="b"/>
              <a:pathLst>
                <a:path w="955039" h="716279">
                  <a:moveTo>
                    <a:pt x="954519" y="0"/>
                  </a:moveTo>
                  <a:lnTo>
                    <a:pt x="0" y="0"/>
                  </a:lnTo>
                  <a:lnTo>
                    <a:pt x="0" y="715886"/>
                  </a:lnTo>
                  <a:lnTo>
                    <a:pt x="954519" y="715886"/>
                  </a:lnTo>
                  <a:lnTo>
                    <a:pt x="954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8848" y="3769396"/>
              <a:ext cx="869950" cy="0"/>
            </a:xfrm>
            <a:custGeom>
              <a:avLst/>
              <a:gdLst/>
              <a:ahLst/>
              <a:cxnLst/>
              <a:rect l="l" t="t" r="r" b="b"/>
              <a:pathLst>
                <a:path w="869950">
                  <a:moveTo>
                    <a:pt x="0" y="0"/>
                  </a:moveTo>
                  <a:lnTo>
                    <a:pt x="869322" y="0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45459" y="3379431"/>
            <a:ext cx="955040" cy="716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22860" algn="ctr">
              <a:lnSpc>
                <a:spcPts val="2215"/>
              </a:lnSpc>
              <a:spcBef>
                <a:spcPts val="240"/>
              </a:spcBef>
            </a:pPr>
            <a:r>
              <a:rPr sz="2050" spc="65" dirty="0">
                <a:latin typeface="Arial"/>
                <a:cs typeface="Arial"/>
              </a:rPr>
              <a:t>(n-1)s</a:t>
            </a:r>
            <a:r>
              <a:rPr sz="1800" spc="97" baseline="41666" dirty="0">
                <a:latin typeface="Arial"/>
                <a:cs typeface="Arial"/>
              </a:rPr>
              <a:t>2</a:t>
            </a:r>
            <a:endParaRPr sz="1800" baseline="41666">
              <a:latin typeface="Arial"/>
              <a:cs typeface="Arial"/>
            </a:endParaRPr>
          </a:p>
          <a:p>
            <a:pPr marR="19050" algn="ctr">
              <a:lnSpc>
                <a:spcPts val="2215"/>
              </a:lnSpc>
            </a:pPr>
            <a:r>
              <a:rPr sz="3075" spc="97" baseline="-24390" dirty="0">
                <a:latin typeface="Arial"/>
                <a:cs typeface="Arial"/>
              </a:rPr>
              <a:t>σ</a:t>
            </a:r>
            <a:r>
              <a:rPr sz="1200" spc="6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989" y="385648"/>
            <a:ext cx="39706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10" dirty="0"/>
              <a:t>Chi-square</a:t>
            </a:r>
            <a:r>
              <a:rPr spc="30" dirty="0"/>
              <a:t> </a:t>
            </a:r>
            <a:r>
              <a:rPr spc="-1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4267"/>
            <a:ext cx="739965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7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60540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chi-square distribution</a:t>
            </a:r>
            <a:r>
              <a:rPr sz="2000" spc="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distributions,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freedom:	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d.f.</a:t>
            </a:r>
            <a:r>
              <a:rPr sz="200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= n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– 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556" y="3480053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r>
              <a:rPr sz="1400" spc="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12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16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24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272" y="3480053"/>
            <a:ext cx="1995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r>
              <a:rPr sz="1400" spc="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12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16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24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0" y="3480053"/>
            <a:ext cx="1995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r>
              <a:rPr sz="1400" spc="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12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16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24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1372" y="2325116"/>
            <a:ext cx="2410460" cy="1141730"/>
            <a:chOff x="721372" y="2325116"/>
            <a:chExt cx="2410460" cy="1141730"/>
          </a:xfrm>
        </p:grpSpPr>
        <p:sp>
          <p:nvSpPr>
            <p:cNvPr id="8" name="object 8"/>
            <p:cNvSpPr/>
            <p:nvPr/>
          </p:nvSpPr>
          <p:spPr>
            <a:xfrm>
              <a:off x="761123" y="2344166"/>
              <a:ext cx="2351405" cy="1070610"/>
            </a:xfrm>
            <a:custGeom>
              <a:avLst/>
              <a:gdLst/>
              <a:ahLst/>
              <a:cxnLst/>
              <a:rect l="l" t="t" r="r" b="b"/>
              <a:pathLst>
                <a:path w="2351405" h="1070610">
                  <a:moveTo>
                    <a:pt x="0" y="0"/>
                  </a:moveTo>
                  <a:lnTo>
                    <a:pt x="13869" y="47637"/>
                  </a:lnTo>
                  <a:lnTo>
                    <a:pt x="24305" y="110761"/>
                  </a:lnTo>
                  <a:lnTo>
                    <a:pt x="33355" y="186368"/>
                  </a:lnTo>
                  <a:lnTo>
                    <a:pt x="38001" y="227914"/>
                  </a:lnTo>
                  <a:lnTo>
                    <a:pt x="43069" y="271455"/>
                  </a:lnTo>
                  <a:lnTo>
                    <a:pt x="48815" y="316615"/>
                  </a:lnTo>
                  <a:lnTo>
                    <a:pt x="55494" y="363019"/>
                  </a:lnTo>
                  <a:lnTo>
                    <a:pt x="63363" y="410291"/>
                  </a:lnTo>
                  <a:lnTo>
                    <a:pt x="72678" y="458057"/>
                  </a:lnTo>
                  <a:lnTo>
                    <a:pt x="83696" y="505940"/>
                  </a:lnTo>
                  <a:lnTo>
                    <a:pt x="96671" y="553566"/>
                  </a:lnTo>
                  <a:lnTo>
                    <a:pt x="111860" y="600558"/>
                  </a:lnTo>
                  <a:lnTo>
                    <a:pt x="129519" y="646542"/>
                  </a:lnTo>
                  <a:lnTo>
                    <a:pt x="149904" y="691143"/>
                  </a:lnTo>
                  <a:lnTo>
                    <a:pt x="173271" y="733984"/>
                  </a:lnTo>
                  <a:lnTo>
                    <a:pt x="199876" y="774691"/>
                  </a:lnTo>
                  <a:lnTo>
                    <a:pt x="229976" y="812888"/>
                  </a:lnTo>
                  <a:lnTo>
                    <a:pt x="263826" y="848199"/>
                  </a:lnTo>
                  <a:lnTo>
                    <a:pt x="301681" y="880250"/>
                  </a:lnTo>
                  <a:lnTo>
                    <a:pt x="343799" y="908665"/>
                  </a:lnTo>
                  <a:lnTo>
                    <a:pt x="390436" y="933069"/>
                  </a:lnTo>
                  <a:lnTo>
                    <a:pt x="456579" y="958577"/>
                  </a:lnTo>
                  <a:lnTo>
                    <a:pt x="493812" y="969955"/>
                  </a:lnTo>
                  <a:lnTo>
                    <a:pt x="533613" y="980462"/>
                  </a:lnTo>
                  <a:lnTo>
                    <a:pt x="575831" y="990133"/>
                  </a:lnTo>
                  <a:lnTo>
                    <a:pt x="620310" y="999002"/>
                  </a:lnTo>
                  <a:lnTo>
                    <a:pt x="666897" y="1007106"/>
                  </a:lnTo>
                  <a:lnTo>
                    <a:pt x="715438" y="1014478"/>
                  </a:lnTo>
                  <a:lnTo>
                    <a:pt x="765781" y="1021153"/>
                  </a:lnTo>
                  <a:lnTo>
                    <a:pt x="817770" y="1027166"/>
                  </a:lnTo>
                  <a:lnTo>
                    <a:pt x="871253" y="1032552"/>
                  </a:lnTo>
                  <a:lnTo>
                    <a:pt x="926075" y="1037346"/>
                  </a:lnTo>
                  <a:lnTo>
                    <a:pt x="982083" y="1041583"/>
                  </a:lnTo>
                  <a:lnTo>
                    <a:pt x="1039124" y="1045297"/>
                  </a:lnTo>
                  <a:lnTo>
                    <a:pt x="1097044" y="1048523"/>
                  </a:lnTo>
                  <a:lnTo>
                    <a:pt x="1155688" y="1051297"/>
                  </a:lnTo>
                  <a:lnTo>
                    <a:pt x="1214904" y="1053653"/>
                  </a:lnTo>
                  <a:lnTo>
                    <a:pt x="1274537" y="1055625"/>
                  </a:lnTo>
                  <a:lnTo>
                    <a:pt x="1334434" y="1057249"/>
                  </a:lnTo>
                  <a:lnTo>
                    <a:pt x="1394441" y="1058560"/>
                  </a:lnTo>
                  <a:lnTo>
                    <a:pt x="1454405" y="1059591"/>
                  </a:lnTo>
                  <a:lnTo>
                    <a:pt x="1514172" y="1060379"/>
                  </a:lnTo>
                  <a:lnTo>
                    <a:pt x="1573589" y="1060958"/>
                  </a:lnTo>
                  <a:lnTo>
                    <a:pt x="1632500" y="1061363"/>
                  </a:lnTo>
                  <a:lnTo>
                    <a:pt x="1690754" y="1061629"/>
                  </a:lnTo>
                  <a:lnTo>
                    <a:pt x="1748195" y="1061790"/>
                  </a:lnTo>
                  <a:lnTo>
                    <a:pt x="1804672" y="1061882"/>
                  </a:lnTo>
                  <a:lnTo>
                    <a:pt x="1860029" y="1061938"/>
                  </a:lnTo>
                  <a:lnTo>
                    <a:pt x="1914113" y="1061995"/>
                  </a:lnTo>
                  <a:lnTo>
                    <a:pt x="1966770" y="1062087"/>
                  </a:lnTo>
                  <a:lnTo>
                    <a:pt x="2017848" y="1062248"/>
                  </a:lnTo>
                  <a:lnTo>
                    <a:pt x="2067191" y="1062514"/>
                  </a:lnTo>
                  <a:lnTo>
                    <a:pt x="2114647" y="1062919"/>
                  </a:lnTo>
                  <a:lnTo>
                    <a:pt x="2160062" y="1063498"/>
                  </a:lnTo>
                  <a:lnTo>
                    <a:pt x="2203282" y="1064287"/>
                  </a:lnTo>
                  <a:lnTo>
                    <a:pt x="2244153" y="1065319"/>
                  </a:lnTo>
                  <a:lnTo>
                    <a:pt x="2282522" y="1066631"/>
                  </a:lnTo>
                  <a:lnTo>
                    <a:pt x="2318235" y="1068255"/>
                  </a:lnTo>
                  <a:lnTo>
                    <a:pt x="2351138" y="1070228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5660" y="2363597"/>
              <a:ext cx="2376805" cy="1089025"/>
            </a:xfrm>
            <a:custGeom>
              <a:avLst/>
              <a:gdLst/>
              <a:ahLst/>
              <a:cxnLst/>
              <a:rect l="l" t="t" r="r" b="b"/>
              <a:pathLst>
                <a:path w="2376805" h="1089025">
                  <a:moveTo>
                    <a:pt x="0" y="1088644"/>
                  </a:moveTo>
                  <a:lnTo>
                    <a:pt x="2376601" y="1088644"/>
                  </a:lnTo>
                </a:path>
                <a:path w="2376805" h="1089025">
                  <a:moveTo>
                    <a:pt x="0" y="108864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88410" y="2363597"/>
            <a:ext cx="2491105" cy="1102995"/>
            <a:chOff x="3288410" y="2363597"/>
            <a:chExt cx="2491105" cy="1102995"/>
          </a:xfrm>
        </p:grpSpPr>
        <p:sp>
          <p:nvSpPr>
            <p:cNvPr id="11" name="object 11"/>
            <p:cNvSpPr/>
            <p:nvPr/>
          </p:nvSpPr>
          <p:spPr>
            <a:xfrm>
              <a:off x="3307460" y="2920873"/>
              <a:ext cx="2453005" cy="525145"/>
            </a:xfrm>
            <a:custGeom>
              <a:avLst/>
              <a:gdLst/>
              <a:ahLst/>
              <a:cxnLst/>
              <a:rect l="l" t="t" r="r" b="b"/>
              <a:pathLst>
                <a:path w="2453004" h="525145">
                  <a:moveTo>
                    <a:pt x="0" y="524890"/>
                  </a:moveTo>
                  <a:lnTo>
                    <a:pt x="13162" y="501286"/>
                  </a:lnTo>
                  <a:lnTo>
                    <a:pt x="27826" y="469056"/>
                  </a:lnTo>
                  <a:lnTo>
                    <a:pt x="44066" y="429822"/>
                  </a:lnTo>
                  <a:lnTo>
                    <a:pt x="61956" y="385208"/>
                  </a:lnTo>
                  <a:lnTo>
                    <a:pt x="81570" y="336834"/>
                  </a:lnTo>
                  <a:lnTo>
                    <a:pt x="102983" y="286323"/>
                  </a:lnTo>
                  <a:lnTo>
                    <a:pt x="126269" y="235299"/>
                  </a:lnTo>
                  <a:lnTo>
                    <a:pt x="151503" y="185382"/>
                  </a:lnTo>
                  <a:lnTo>
                    <a:pt x="178760" y="138196"/>
                  </a:lnTo>
                  <a:lnTo>
                    <a:pt x="208113" y="95362"/>
                  </a:lnTo>
                  <a:lnTo>
                    <a:pt x="239637" y="58503"/>
                  </a:lnTo>
                  <a:lnTo>
                    <a:pt x="273406" y="29242"/>
                  </a:lnTo>
                  <a:lnTo>
                    <a:pt x="309496" y="9200"/>
                  </a:lnTo>
                  <a:lnTo>
                    <a:pt x="347979" y="0"/>
                  </a:lnTo>
                  <a:lnTo>
                    <a:pt x="377602" y="693"/>
                  </a:lnTo>
                  <a:lnTo>
                    <a:pt x="439248" y="18804"/>
                  </a:lnTo>
                  <a:lnTo>
                    <a:pt x="504568" y="55325"/>
                  </a:lnTo>
                  <a:lnTo>
                    <a:pt x="538780" y="79028"/>
                  </a:lnTo>
                  <a:lnTo>
                    <a:pt x="574122" y="105583"/>
                  </a:lnTo>
                  <a:lnTo>
                    <a:pt x="610663" y="134404"/>
                  </a:lnTo>
                  <a:lnTo>
                    <a:pt x="648473" y="164908"/>
                  </a:lnTo>
                  <a:lnTo>
                    <a:pt x="687624" y="196512"/>
                  </a:lnTo>
                  <a:lnTo>
                    <a:pt x="728185" y="228631"/>
                  </a:lnTo>
                  <a:lnTo>
                    <a:pt x="770227" y="260682"/>
                  </a:lnTo>
                  <a:lnTo>
                    <a:pt x="813819" y="292081"/>
                  </a:lnTo>
                  <a:lnTo>
                    <a:pt x="859033" y="322244"/>
                  </a:lnTo>
                  <a:lnTo>
                    <a:pt x="905939" y="350587"/>
                  </a:lnTo>
                  <a:lnTo>
                    <a:pt x="954607" y="376526"/>
                  </a:lnTo>
                  <a:lnTo>
                    <a:pt x="1005107" y="399478"/>
                  </a:lnTo>
                  <a:lnTo>
                    <a:pt x="1057509" y="418859"/>
                  </a:lnTo>
                  <a:lnTo>
                    <a:pt x="1111885" y="434085"/>
                  </a:lnTo>
                  <a:lnTo>
                    <a:pt x="1152317" y="442743"/>
                  </a:lnTo>
                  <a:lnTo>
                    <a:pt x="1195475" y="450488"/>
                  </a:lnTo>
                  <a:lnTo>
                    <a:pt x="1241117" y="457372"/>
                  </a:lnTo>
                  <a:lnTo>
                    <a:pt x="1289001" y="463443"/>
                  </a:lnTo>
                  <a:lnTo>
                    <a:pt x="1338886" y="468752"/>
                  </a:lnTo>
                  <a:lnTo>
                    <a:pt x="1390529" y="473349"/>
                  </a:lnTo>
                  <a:lnTo>
                    <a:pt x="1443688" y="477283"/>
                  </a:lnTo>
                  <a:lnTo>
                    <a:pt x="1498123" y="480604"/>
                  </a:lnTo>
                  <a:lnTo>
                    <a:pt x="1553591" y="483361"/>
                  </a:lnTo>
                  <a:lnTo>
                    <a:pt x="1609849" y="485606"/>
                  </a:lnTo>
                  <a:lnTo>
                    <a:pt x="1666658" y="487387"/>
                  </a:lnTo>
                  <a:lnTo>
                    <a:pt x="1723774" y="488755"/>
                  </a:lnTo>
                  <a:lnTo>
                    <a:pt x="1780955" y="489759"/>
                  </a:lnTo>
                  <a:lnTo>
                    <a:pt x="1837961" y="490449"/>
                  </a:lnTo>
                  <a:lnTo>
                    <a:pt x="1894549" y="490875"/>
                  </a:lnTo>
                  <a:lnTo>
                    <a:pt x="1950478" y="491086"/>
                  </a:lnTo>
                  <a:lnTo>
                    <a:pt x="2005505" y="491134"/>
                  </a:lnTo>
                  <a:lnTo>
                    <a:pt x="2059389" y="491066"/>
                  </a:lnTo>
                  <a:lnTo>
                    <a:pt x="2111888" y="490934"/>
                  </a:lnTo>
                  <a:lnTo>
                    <a:pt x="2162760" y="490787"/>
                  </a:lnTo>
                  <a:lnTo>
                    <a:pt x="2211764" y="490674"/>
                  </a:lnTo>
                  <a:lnTo>
                    <a:pt x="2258657" y="490646"/>
                  </a:lnTo>
                  <a:lnTo>
                    <a:pt x="2303198" y="490753"/>
                  </a:lnTo>
                  <a:lnTo>
                    <a:pt x="2345145" y="491044"/>
                  </a:lnTo>
                  <a:lnTo>
                    <a:pt x="2384257" y="491569"/>
                  </a:lnTo>
                  <a:lnTo>
                    <a:pt x="2420290" y="492379"/>
                  </a:lnTo>
                  <a:lnTo>
                    <a:pt x="2453004" y="49352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5969" y="2363597"/>
              <a:ext cx="2444750" cy="1089025"/>
            </a:xfrm>
            <a:custGeom>
              <a:avLst/>
              <a:gdLst/>
              <a:ahLst/>
              <a:cxnLst/>
              <a:rect l="l" t="t" r="r" b="b"/>
              <a:pathLst>
                <a:path w="2444750" h="1089025">
                  <a:moveTo>
                    <a:pt x="0" y="1088644"/>
                  </a:moveTo>
                  <a:lnTo>
                    <a:pt x="2444495" y="1088644"/>
                  </a:lnTo>
                </a:path>
                <a:path w="2444750" h="1089025">
                  <a:moveTo>
                    <a:pt x="0" y="108864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881941" y="2363597"/>
            <a:ext cx="2391410" cy="1102995"/>
            <a:chOff x="5881941" y="2363597"/>
            <a:chExt cx="2391410" cy="1102995"/>
          </a:xfrm>
        </p:grpSpPr>
        <p:sp>
          <p:nvSpPr>
            <p:cNvPr id="14" name="object 14"/>
            <p:cNvSpPr/>
            <p:nvPr/>
          </p:nvSpPr>
          <p:spPr>
            <a:xfrm>
              <a:off x="5913246" y="3218941"/>
              <a:ext cx="2291715" cy="213995"/>
            </a:xfrm>
            <a:custGeom>
              <a:avLst/>
              <a:gdLst/>
              <a:ahLst/>
              <a:cxnLst/>
              <a:rect l="l" t="t" r="r" b="b"/>
              <a:pathLst>
                <a:path w="2291715" h="213995">
                  <a:moveTo>
                    <a:pt x="0" y="213868"/>
                  </a:moveTo>
                  <a:lnTo>
                    <a:pt x="32835" y="208575"/>
                  </a:lnTo>
                  <a:lnTo>
                    <a:pt x="76813" y="202131"/>
                  </a:lnTo>
                  <a:lnTo>
                    <a:pt x="131527" y="193138"/>
                  </a:lnTo>
                  <a:lnTo>
                    <a:pt x="196567" y="180201"/>
                  </a:lnTo>
                  <a:lnTo>
                    <a:pt x="271525" y="161925"/>
                  </a:lnTo>
                  <a:lnTo>
                    <a:pt x="308238" y="150235"/>
                  </a:lnTo>
                  <a:lnTo>
                    <a:pt x="346087" y="135178"/>
                  </a:lnTo>
                  <a:lnTo>
                    <a:pt x="385437" y="117674"/>
                  </a:lnTo>
                  <a:lnTo>
                    <a:pt x="426651" y="98642"/>
                  </a:lnTo>
                  <a:lnTo>
                    <a:pt x="470091" y="79005"/>
                  </a:lnTo>
                  <a:lnTo>
                    <a:pt x="516121" y="59681"/>
                  </a:lnTo>
                  <a:lnTo>
                    <a:pt x="565103" y="41593"/>
                  </a:lnTo>
                  <a:lnTo>
                    <a:pt x="617400" y="25660"/>
                  </a:lnTo>
                  <a:lnTo>
                    <a:pt x="673375" y="12803"/>
                  </a:lnTo>
                  <a:lnTo>
                    <a:pt x="733392" y="3943"/>
                  </a:lnTo>
                  <a:lnTo>
                    <a:pt x="797813" y="0"/>
                  </a:lnTo>
                  <a:lnTo>
                    <a:pt x="838089" y="232"/>
                  </a:lnTo>
                  <a:lnTo>
                    <a:pt x="881397" y="2183"/>
                  </a:lnTo>
                  <a:lnTo>
                    <a:pt x="927386" y="5684"/>
                  </a:lnTo>
                  <a:lnTo>
                    <a:pt x="975703" y="10567"/>
                  </a:lnTo>
                  <a:lnTo>
                    <a:pt x="1025994" y="16667"/>
                  </a:lnTo>
                  <a:lnTo>
                    <a:pt x="1077907" y="23815"/>
                  </a:lnTo>
                  <a:lnTo>
                    <a:pt x="1131090" y="31844"/>
                  </a:lnTo>
                  <a:lnTo>
                    <a:pt x="1185189" y="40586"/>
                  </a:lnTo>
                  <a:lnTo>
                    <a:pt x="1239852" y="49876"/>
                  </a:lnTo>
                  <a:lnTo>
                    <a:pt x="1294726" y="59544"/>
                  </a:lnTo>
                  <a:lnTo>
                    <a:pt x="1349459" y="69424"/>
                  </a:lnTo>
                  <a:lnTo>
                    <a:pt x="1403698" y="79349"/>
                  </a:lnTo>
                  <a:lnTo>
                    <a:pt x="1457089" y="89151"/>
                  </a:lnTo>
                  <a:lnTo>
                    <a:pt x="1509281" y="98663"/>
                  </a:lnTo>
                  <a:lnTo>
                    <a:pt x="1559921" y="107718"/>
                  </a:lnTo>
                  <a:lnTo>
                    <a:pt x="1608655" y="116148"/>
                  </a:lnTo>
                  <a:lnTo>
                    <a:pt x="1655131" y="123786"/>
                  </a:lnTo>
                  <a:lnTo>
                    <a:pt x="1698997" y="130464"/>
                  </a:lnTo>
                  <a:lnTo>
                    <a:pt x="1739900" y="136016"/>
                  </a:lnTo>
                  <a:lnTo>
                    <a:pt x="1806301" y="144050"/>
                  </a:lnTo>
                  <a:lnTo>
                    <a:pt x="1869623" y="151111"/>
                  </a:lnTo>
                  <a:lnTo>
                    <a:pt x="1929810" y="157300"/>
                  </a:lnTo>
                  <a:lnTo>
                    <a:pt x="1986806" y="162721"/>
                  </a:lnTo>
                  <a:lnTo>
                    <a:pt x="2040555" y="167478"/>
                  </a:lnTo>
                  <a:lnTo>
                    <a:pt x="2091001" y="171674"/>
                  </a:lnTo>
                  <a:lnTo>
                    <a:pt x="2138087" y="175410"/>
                  </a:lnTo>
                  <a:lnTo>
                    <a:pt x="2181757" y="178792"/>
                  </a:lnTo>
                  <a:lnTo>
                    <a:pt x="2221956" y="181920"/>
                  </a:lnTo>
                  <a:lnTo>
                    <a:pt x="2258627" y="184900"/>
                  </a:lnTo>
                  <a:lnTo>
                    <a:pt x="2291714" y="187832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6228" y="2363597"/>
              <a:ext cx="2376805" cy="1089025"/>
            </a:xfrm>
            <a:custGeom>
              <a:avLst/>
              <a:gdLst/>
              <a:ahLst/>
              <a:cxnLst/>
              <a:rect l="l" t="t" r="r" b="b"/>
              <a:pathLst>
                <a:path w="2376804" h="1089025">
                  <a:moveTo>
                    <a:pt x="0" y="1088644"/>
                  </a:moveTo>
                  <a:lnTo>
                    <a:pt x="2376551" y="1088644"/>
                  </a:lnTo>
                </a:path>
                <a:path w="2376804" h="1089025">
                  <a:moveTo>
                    <a:pt x="0" y="108864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75096" y="3353561"/>
            <a:ext cx="31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22" baseline="-16666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1300" b="1" spc="15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894329" y="3353561"/>
            <a:ext cx="31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22" baseline="-16666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1300" b="1" spc="15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81518" y="3338576"/>
            <a:ext cx="31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22" baseline="-16666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1300" b="1" spc="15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385648"/>
            <a:ext cx="354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Degrees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0" dirty="0"/>
              <a:t>Freedom</a:t>
            </a:r>
            <a:r>
              <a:rPr spc="-20" dirty="0"/>
              <a:t> </a:t>
            </a:r>
            <a:r>
              <a:rPr spc="5" dirty="0"/>
              <a:t>(df)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015365"/>
            <a:ext cx="7210425" cy="123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800080"/>
                </a:solidFill>
                <a:latin typeface="Calibri"/>
                <a:cs typeface="Calibri"/>
              </a:rPr>
              <a:t>Idea: </a:t>
            </a:r>
            <a:r>
              <a:rPr sz="2200" spc="-5" dirty="0">
                <a:latin typeface="Calibri"/>
                <a:cs typeface="Calibri"/>
              </a:rPr>
              <a:t>Number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observations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free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vary </a:t>
            </a:r>
            <a:r>
              <a:rPr sz="2200" spc="-15" dirty="0">
                <a:latin typeface="Calibri"/>
                <a:cs typeface="Calibri"/>
              </a:rPr>
              <a:t>after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calculated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b="1" spc="-10" dirty="0">
                <a:solidFill>
                  <a:srgbClr val="800080"/>
                </a:solidFill>
                <a:latin typeface="Calibri"/>
                <a:cs typeface="Calibri"/>
              </a:rPr>
              <a:t>Example:</a:t>
            </a:r>
            <a:r>
              <a:rPr sz="2200" b="1" spc="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 </a:t>
            </a:r>
            <a:r>
              <a:rPr sz="2200" spc="-15" dirty="0">
                <a:latin typeface="Calibri"/>
                <a:cs typeface="Calibri"/>
              </a:rPr>
              <a:t>numbers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8.0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3257" y="2366886"/>
            <a:ext cx="1700530" cy="1073785"/>
            <a:chOff x="1683257" y="2366886"/>
            <a:chExt cx="1700530" cy="1073785"/>
          </a:xfrm>
        </p:grpSpPr>
        <p:sp>
          <p:nvSpPr>
            <p:cNvPr id="5" name="object 5"/>
            <p:cNvSpPr/>
            <p:nvPr/>
          </p:nvSpPr>
          <p:spPr>
            <a:xfrm>
              <a:off x="1692782" y="2376411"/>
              <a:ext cx="1681480" cy="1054735"/>
            </a:xfrm>
            <a:custGeom>
              <a:avLst/>
              <a:gdLst/>
              <a:ahLst/>
              <a:cxnLst/>
              <a:rect l="l" t="t" r="r" b="b"/>
              <a:pathLst>
                <a:path w="1681479" h="1054735">
                  <a:moveTo>
                    <a:pt x="1681098" y="0"/>
                  </a:moveTo>
                  <a:lnTo>
                    <a:pt x="0" y="0"/>
                  </a:lnTo>
                  <a:lnTo>
                    <a:pt x="0" y="1054620"/>
                  </a:lnTo>
                  <a:lnTo>
                    <a:pt x="1681098" y="1054620"/>
                  </a:lnTo>
                  <a:lnTo>
                    <a:pt x="168109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2782" y="2376411"/>
              <a:ext cx="1681480" cy="1054735"/>
            </a:xfrm>
            <a:custGeom>
              <a:avLst/>
              <a:gdLst/>
              <a:ahLst/>
              <a:cxnLst/>
              <a:rect l="l" t="t" r="r" b="b"/>
              <a:pathLst>
                <a:path w="1681479" h="1054735">
                  <a:moveTo>
                    <a:pt x="0" y="1054620"/>
                  </a:moveTo>
                  <a:lnTo>
                    <a:pt x="1681098" y="1054620"/>
                  </a:lnTo>
                  <a:lnTo>
                    <a:pt x="1681098" y="0"/>
                  </a:lnTo>
                  <a:lnTo>
                    <a:pt x="0" y="0"/>
                  </a:lnTo>
                  <a:lnTo>
                    <a:pt x="0" y="105462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92782" y="2376411"/>
            <a:ext cx="1681480" cy="10547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Calibri"/>
                <a:cs typeface="Calibri"/>
              </a:rPr>
              <a:t>Let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r>
              <a:rPr sz="1800" spc="179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Let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r>
              <a:rPr sz="1800" spc="187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00080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800080"/>
                </a:solidFill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22216" y="2276690"/>
            <a:ext cx="3893185" cy="1163955"/>
            <a:chOff x="4022216" y="2276690"/>
            <a:chExt cx="3893185" cy="1163955"/>
          </a:xfrm>
        </p:grpSpPr>
        <p:sp>
          <p:nvSpPr>
            <p:cNvPr id="9" name="object 9"/>
            <p:cNvSpPr/>
            <p:nvPr/>
          </p:nvSpPr>
          <p:spPr>
            <a:xfrm>
              <a:off x="4031741" y="2286215"/>
              <a:ext cx="3874135" cy="1144905"/>
            </a:xfrm>
            <a:custGeom>
              <a:avLst/>
              <a:gdLst/>
              <a:ahLst/>
              <a:cxnLst/>
              <a:rect l="l" t="t" r="r" b="b"/>
              <a:pathLst>
                <a:path w="3874134" h="1144904">
                  <a:moveTo>
                    <a:pt x="3874008" y="0"/>
                  </a:moveTo>
                  <a:lnTo>
                    <a:pt x="0" y="0"/>
                  </a:lnTo>
                  <a:lnTo>
                    <a:pt x="0" y="1144816"/>
                  </a:lnTo>
                  <a:lnTo>
                    <a:pt x="3874008" y="1144816"/>
                  </a:lnTo>
                  <a:lnTo>
                    <a:pt x="38740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1741" y="2286215"/>
              <a:ext cx="3874135" cy="1144905"/>
            </a:xfrm>
            <a:custGeom>
              <a:avLst/>
              <a:gdLst/>
              <a:ahLst/>
              <a:cxnLst/>
              <a:rect l="l" t="t" r="r" b="b"/>
              <a:pathLst>
                <a:path w="3874134" h="1144904">
                  <a:moveTo>
                    <a:pt x="0" y="1144816"/>
                  </a:moveTo>
                  <a:lnTo>
                    <a:pt x="3874008" y="1144816"/>
                  </a:lnTo>
                  <a:lnTo>
                    <a:pt x="3874008" y="0"/>
                  </a:lnTo>
                  <a:lnTo>
                    <a:pt x="0" y="0"/>
                  </a:lnTo>
                  <a:lnTo>
                    <a:pt x="0" y="114481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2075" marR="110489">
              <a:lnSpc>
                <a:spcPct val="100000"/>
              </a:lnSpc>
              <a:spcBef>
                <a:spcPts val="245"/>
              </a:spcBef>
            </a:pPr>
            <a:r>
              <a:rPr dirty="0"/>
              <a:t>If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mean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dirty="0"/>
              <a:t>these</a:t>
            </a:r>
            <a:r>
              <a:rPr spc="-10" dirty="0"/>
              <a:t> </a:t>
            </a:r>
            <a:r>
              <a:rPr spc="-5" dirty="0"/>
              <a:t>three values</a:t>
            </a:r>
            <a:r>
              <a:rPr dirty="0"/>
              <a:t> is</a:t>
            </a:r>
            <a:r>
              <a:rPr spc="-10" dirty="0"/>
              <a:t> </a:t>
            </a:r>
            <a:r>
              <a:rPr dirty="0"/>
              <a:t>8.0, </a:t>
            </a:r>
            <a:r>
              <a:rPr spc="-395" dirty="0"/>
              <a:t> </a:t>
            </a:r>
            <a:r>
              <a:rPr dirty="0"/>
              <a:t>then</a:t>
            </a:r>
            <a:r>
              <a:rPr spc="10" dirty="0"/>
              <a:t> </a:t>
            </a:r>
            <a:r>
              <a:rPr dirty="0"/>
              <a:t>X</a:t>
            </a:r>
            <a:r>
              <a:rPr sz="1800" baseline="-20833" dirty="0"/>
              <a:t>3</a:t>
            </a:r>
            <a:r>
              <a:rPr sz="1800" spc="202" baseline="-20833" dirty="0"/>
              <a:t> </a:t>
            </a:r>
            <a:r>
              <a:rPr sz="1800" spc="-5" dirty="0">
                <a:solidFill>
                  <a:srgbClr val="800080"/>
                </a:solidFill>
              </a:rPr>
              <a:t>must be</a:t>
            </a:r>
            <a:r>
              <a:rPr sz="1800" spc="10" dirty="0">
                <a:solidFill>
                  <a:srgbClr val="800080"/>
                </a:solidFill>
              </a:rPr>
              <a:t> </a:t>
            </a:r>
            <a:r>
              <a:rPr sz="1800" dirty="0">
                <a:solidFill>
                  <a:srgbClr val="800080"/>
                </a:solidFill>
              </a:rPr>
              <a:t>9</a:t>
            </a:r>
            <a:endParaRPr sz="1800"/>
          </a:p>
          <a:p>
            <a:pPr marL="92075">
              <a:lnSpc>
                <a:spcPct val="100000"/>
              </a:lnSpc>
            </a:pPr>
            <a:r>
              <a:rPr spc="-5" dirty="0"/>
              <a:t>(i.e.,</a:t>
            </a:r>
            <a:r>
              <a:rPr spc="-10" dirty="0"/>
              <a:t> </a:t>
            </a:r>
            <a:r>
              <a:rPr spc="5" dirty="0"/>
              <a:t>X</a:t>
            </a:r>
            <a:r>
              <a:rPr sz="1800" spc="7" baseline="-20833" dirty="0"/>
              <a:t>3</a:t>
            </a:r>
            <a:r>
              <a:rPr sz="1800" spc="217" baseline="-20833" dirty="0"/>
              <a:t> </a:t>
            </a:r>
            <a:r>
              <a:rPr sz="1800" spc="-5" dirty="0"/>
              <a:t>is</a:t>
            </a:r>
            <a:r>
              <a:rPr sz="1800" spc="-10" dirty="0"/>
              <a:t> </a:t>
            </a:r>
            <a:r>
              <a:rPr sz="1800" spc="-5" dirty="0"/>
              <a:t>not</a:t>
            </a:r>
            <a:r>
              <a:rPr sz="1800" spc="-15" dirty="0"/>
              <a:t> </a:t>
            </a:r>
            <a:r>
              <a:rPr sz="1800" spc="-10" dirty="0"/>
              <a:t>free</a:t>
            </a:r>
            <a:r>
              <a:rPr sz="1800" spc="5" dirty="0"/>
              <a:t> </a:t>
            </a:r>
            <a:r>
              <a:rPr sz="1800" spc="-10" dirty="0"/>
              <a:t>to</a:t>
            </a:r>
            <a:r>
              <a:rPr sz="1800" spc="-15" dirty="0"/>
              <a:t> </a:t>
            </a:r>
            <a:r>
              <a:rPr sz="1800" spc="-5" dirty="0"/>
              <a:t>vary)</a:t>
            </a:r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1259205" y="3371424"/>
            <a:ext cx="6898005" cy="124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Calibri"/>
                <a:cs typeface="Calibri"/>
              </a:rPr>
              <a:t>Here,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 </a:t>
            </a:r>
            <a:r>
              <a:rPr sz="2000" spc="-10" dirty="0">
                <a:latin typeface="Calibri"/>
                <a:cs typeface="Calibri"/>
              </a:rPr>
              <a:t>degrees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freedom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2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(2 values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numbers, </a:t>
            </a:r>
            <a:r>
              <a:rPr sz="2000" dirty="0">
                <a:latin typeface="Calibri"/>
                <a:cs typeface="Calibri"/>
              </a:rPr>
              <a:t>but the </a:t>
            </a:r>
            <a:r>
              <a:rPr sz="2000" spc="-5" dirty="0">
                <a:latin typeface="Calibri"/>
                <a:cs typeface="Calibri"/>
              </a:rPr>
              <a:t>third is not </a:t>
            </a:r>
            <a:r>
              <a:rPr sz="2000" spc="-10" dirty="0">
                <a:latin typeface="Calibri"/>
                <a:cs typeface="Calibri"/>
              </a:rPr>
              <a:t>free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vary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05885" y="2831845"/>
            <a:ext cx="603885" cy="186055"/>
            <a:chOff x="3405885" y="2831845"/>
            <a:chExt cx="603885" cy="186055"/>
          </a:xfrm>
        </p:grpSpPr>
        <p:sp>
          <p:nvSpPr>
            <p:cNvPr id="14" name="object 14"/>
            <p:cNvSpPr/>
            <p:nvPr/>
          </p:nvSpPr>
          <p:spPr>
            <a:xfrm>
              <a:off x="3415410" y="2841370"/>
              <a:ext cx="584835" cy="167005"/>
            </a:xfrm>
            <a:custGeom>
              <a:avLst/>
              <a:gdLst/>
              <a:ahLst/>
              <a:cxnLst/>
              <a:rect l="l" t="t" r="r" b="b"/>
              <a:pathLst>
                <a:path w="584835" h="167005">
                  <a:moveTo>
                    <a:pt x="473837" y="0"/>
                  </a:moveTo>
                  <a:lnTo>
                    <a:pt x="473837" y="41529"/>
                  </a:lnTo>
                  <a:lnTo>
                    <a:pt x="0" y="41529"/>
                  </a:lnTo>
                  <a:lnTo>
                    <a:pt x="0" y="124841"/>
                  </a:lnTo>
                  <a:lnTo>
                    <a:pt x="473837" y="124841"/>
                  </a:lnTo>
                  <a:lnTo>
                    <a:pt x="473837" y="166497"/>
                  </a:lnTo>
                  <a:lnTo>
                    <a:pt x="584835" y="83185"/>
                  </a:lnTo>
                  <a:lnTo>
                    <a:pt x="4738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5410" y="2841370"/>
              <a:ext cx="584835" cy="167005"/>
            </a:xfrm>
            <a:custGeom>
              <a:avLst/>
              <a:gdLst/>
              <a:ahLst/>
              <a:cxnLst/>
              <a:rect l="l" t="t" r="r" b="b"/>
              <a:pathLst>
                <a:path w="584835" h="167005">
                  <a:moveTo>
                    <a:pt x="0" y="41529"/>
                  </a:moveTo>
                  <a:lnTo>
                    <a:pt x="473837" y="41529"/>
                  </a:lnTo>
                  <a:lnTo>
                    <a:pt x="473837" y="0"/>
                  </a:lnTo>
                  <a:lnTo>
                    <a:pt x="584835" y="83185"/>
                  </a:lnTo>
                  <a:lnTo>
                    <a:pt x="473837" y="166497"/>
                  </a:lnTo>
                  <a:lnTo>
                    <a:pt x="473837" y="124841"/>
                  </a:lnTo>
                  <a:lnTo>
                    <a:pt x="0" y="124841"/>
                  </a:lnTo>
                  <a:lnTo>
                    <a:pt x="0" y="415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Chi-square</a:t>
            </a:r>
            <a:r>
              <a:rPr spc="2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216913"/>
            <a:ext cx="774319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commercial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freezer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hold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temperature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little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variation.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4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r>
              <a:rPr sz="1950" spc="-7" baseline="25641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freezers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tested</a:t>
            </a:r>
            <a:endParaRPr sz="2000">
              <a:latin typeface="Calibri"/>
              <a:cs typeface="Calibri"/>
            </a:endParaRPr>
          </a:p>
          <a:p>
            <a:pPr marL="393700" marR="20701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(K)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exceeding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 limit,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deviation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0.05?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385648"/>
            <a:ext cx="4147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Finding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10" dirty="0"/>
              <a:t>Chi-square</a:t>
            </a:r>
            <a:r>
              <a:rPr spc="25" dirty="0"/>
              <a:t> </a:t>
            </a:r>
            <a:r>
              <a:rPr spc="-40" dirty="0"/>
              <a:t>Value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24017" y="3408426"/>
            <a:ext cx="2980055" cy="708025"/>
            <a:chOff x="5224017" y="3408426"/>
            <a:chExt cx="2980055" cy="708025"/>
          </a:xfrm>
        </p:grpSpPr>
        <p:sp>
          <p:nvSpPr>
            <p:cNvPr id="4" name="object 4"/>
            <p:cNvSpPr/>
            <p:nvPr/>
          </p:nvSpPr>
          <p:spPr>
            <a:xfrm>
              <a:off x="6949439" y="3997921"/>
              <a:ext cx="971550" cy="101600"/>
            </a:xfrm>
            <a:custGeom>
              <a:avLst/>
              <a:gdLst/>
              <a:ahLst/>
              <a:cxnLst/>
              <a:rect l="l" t="t" r="r" b="b"/>
              <a:pathLst>
                <a:path w="971550" h="101600">
                  <a:moveTo>
                    <a:pt x="0" y="0"/>
                  </a:moveTo>
                  <a:lnTo>
                    <a:pt x="0" y="94983"/>
                  </a:lnTo>
                  <a:lnTo>
                    <a:pt x="971168" y="101498"/>
                  </a:lnTo>
                  <a:lnTo>
                    <a:pt x="964691" y="90322"/>
                  </a:lnTo>
                  <a:lnTo>
                    <a:pt x="658240" y="73571"/>
                  </a:lnTo>
                  <a:lnTo>
                    <a:pt x="480186" y="70777"/>
                  </a:lnTo>
                  <a:lnTo>
                    <a:pt x="325881" y="56807"/>
                  </a:lnTo>
                  <a:lnTo>
                    <a:pt x="230250" y="39115"/>
                  </a:lnTo>
                  <a:lnTo>
                    <a:pt x="159638" y="31661"/>
                  </a:lnTo>
                  <a:lnTo>
                    <a:pt x="77088" y="13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39" y="3997921"/>
              <a:ext cx="0" cy="98425"/>
            </a:xfrm>
            <a:custGeom>
              <a:avLst/>
              <a:gdLst/>
              <a:ahLst/>
              <a:cxnLst/>
              <a:rect l="l" t="t" r="r" b="b"/>
              <a:pathLst>
                <a:path h="98425">
                  <a:moveTo>
                    <a:pt x="0" y="9842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6849" y="3427476"/>
              <a:ext cx="2806065" cy="669290"/>
            </a:xfrm>
            <a:custGeom>
              <a:avLst/>
              <a:gdLst/>
              <a:ahLst/>
              <a:cxnLst/>
              <a:rect l="l" t="t" r="r" b="b"/>
              <a:pathLst>
                <a:path w="2806065" h="669289">
                  <a:moveTo>
                    <a:pt x="0" y="662838"/>
                  </a:moveTo>
                  <a:lnTo>
                    <a:pt x="42579" y="620798"/>
                  </a:lnTo>
                  <a:lnTo>
                    <a:pt x="68299" y="592652"/>
                  </a:lnTo>
                  <a:lnTo>
                    <a:pt x="96665" y="560565"/>
                  </a:lnTo>
                  <a:lnTo>
                    <a:pt x="127448" y="525143"/>
                  </a:lnTo>
                  <a:lnTo>
                    <a:pt x="160418" y="486993"/>
                  </a:lnTo>
                  <a:lnTo>
                    <a:pt x="195344" y="446722"/>
                  </a:lnTo>
                  <a:lnTo>
                    <a:pt x="231997" y="404936"/>
                  </a:lnTo>
                  <a:lnTo>
                    <a:pt x="270147" y="362243"/>
                  </a:lnTo>
                  <a:lnTo>
                    <a:pt x="309564" y="319249"/>
                  </a:lnTo>
                  <a:lnTo>
                    <a:pt x="350018" y="276561"/>
                  </a:lnTo>
                  <a:lnTo>
                    <a:pt x="391278" y="234786"/>
                  </a:lnTo>
                  <a:lnTo>
                    <a:pt x="433115" y="194530"/>
                  </a:lnTo>
                  <a:lnTo>
                    <a:pt x="475299" y="156400"/>
                  </a:lnTo>
                  <a:lnTo>
                    <a:pt x="517600" y="121004"/>
                  </a:lnTo>
                  <a:lnTo>
                    <a:pt x="559788" y="88947"/>
                  </a:lnTo>
                  <a:lnTo>
                    <a:pt x="601633" y="60838"/>
                  </a:lnTo>
                  <a:lnTo>
                    <a:pt x="642905" y="37281"/>
                  </a:lnTo>
                  <a:lnTo>
                    <a:pt x="683374" y="18885"/>
                  </a:lnTo>
                  <a:lnTo>
                    <a:pt x="722810" y="6255"/>
                  </a:lnTo>
                  <a:lnTo>
                    <a:pt x="760984" y="0"/>
                  </a:lnTo>
                  <a:lnTo>
                    <a:pt x="796453" y="105"/>
                  </a:lnTo>
                  <a:lnTo>
                    <a:pt x="865841" y="15994"/>
                  </a:lnTo>
                  <a:lnTo>
                    <a:pt x="933854" y="49747"/>
                  </a:lnTo>
                  <a:lnTo>
                    <a:pt x="967604" y="72181"/>
                  </a:lnTo>
                  <a:lnTo>
                    <a:pt x="1001321" y="97714"/>
                  </a:lnTo>
                  <a:lnTo>
                    <a:pt x="1035109" y="125887"/>
                  </a:lnTo>
                  <a:lnTo>
                    <a:pt x="1069071" y="156245"/>
                  </a:lnTo>
                  <a:lnTo>
                    <a:pt x="1103312" y="188332"/>
                  </a:lnTo>
                  <a:lnTo>
                    <a:pt x="1137935" y="221691"/>
                  </a:lnTo>
                  <a:lnTo>
                    <a:pt x="1173044" y="255866"/>
                  </a:lnTo>
                  <a:lnTo>
                    <a:pt x="1208742" y="290401"/>
                  </a:lnTo>
                  <a:lnTo>
                    <a:pt x="1245133" y="324840"/>
                  </a:lnTo>
                  <a:lnTo>
                    <a:pt x="1282321" y="358726"/>
                  </a:lnTo>
                  <a:lnTo>
                    <a:pt x="1320409" y="391604"/>
                  </a:lnTo>
                  <a:lnTo>
                    <a:pt x="1359502" y="423017"/>
                  </a:lnTo>
                  <a:lnTo>
                    <a:pt x="1399702" y="452508"/>
                  </a:lnTo>
                  <a:lnTo>
                    <a:pt x="1441114" y="479622"/>
                  </a:lnTo>
                  <a:lnTo>
                    <a:pt x="1483842" y="503902"/>
                  </a:lnTo>
                  <a:lnTo>
                    <a:pt x="1527988" y="524893"/>
                  </a:lnTo>
                  <a:lnTo>
                    <a:pt x="1573656" y="542137"/>
                  </a:lnTo>
                  <a:lnTo>
                    <a:pt x="1615911" y="554956"/>
                  </a:lnTo>
                  <a:lnTo>
                    <a:pt x="1660726" y="566658"/>
                  </a:lnTo>
                  <a:lnTo>
                    <a:pt x="1707843" y="577305"/>
                  </a:lnTo>
                  <a:lnTo>
                    <a:pt x="1757005" y="586958"/>
                  </a:lnTo>
                  <a:lnTo>
                    <a:pt x="1807954" y="595679"/>
                  </a:lnTo>
                  <a:lnTo>
                    <a:pt x="1860433" y="603529"/>
                  </a:lnTo>
                  <a:lnTo>
                    <a:pt x="1914184" y="610569"/>
                  </a:lnTo>
                  <a:lnTo>
                    <a:pt x="1968949" y="616861"/>
                  </a:lnTo>
                  <a:lnTo>
                    <a:pt x="2024471" y="622467"/>
                  </a:lnTo>
                  <a:lnTo>
                    <a:pt x="2080492" y="627447"/>
                  </a:lnTo>
                  <a:lnTo>
                    <a:pt x="2136755" y="631863"/>
                  </a:lnTo>
                  <a:lnTo>
                    <a:pt x="2193002" y="635777"/>
                  </a:lnTo>
                  <a:lnTo>
                    <a:pt x="2248975" y="639250"/>
                  </a:lnTo>
                  <a:lnTo>
                    <a:pt x="2304418" y="642343"/>
                  </a:lnTo>
                  <a:lnTo>
                    <a:pt x="2359071" y="645118"/>
                  </a:lnTo>
                  <a:lnTo>
                    <a:pt x="2412678" y="647636"/>
                  </a:lnTo>
                  <a:lnTo>
                    <a:pt x="2464982" y="649958"/>
                  </a:lnTo>
                  <a:lnTo>
                    <a:pt x="2515724" y="652146"/>
                  </a:lnTo>
                  <a:lnTo>
                    <a:pt x="2564646" y="654262"/>
                  </a:lnTo>
                  <a:lnTo>
                    <a:pt x="2611492" y="656367"/>
                  </a:lnTo>
                  <a:lnTo>
                    <a:pt x="2656004" y="658522"/>
                  </a:lnTo>
                  <a:lnTo>
                    <a:pt x="2697924" y="660788"/>
                  </a:lnTo>
                  <a:lnTo>
                    <a:pt x="2736994" y="663227"/>
                  </a:lnTo>
                  <a:lnTo>
                    <a:pt x="2772958" y="665901"/>
                  </a:lnTo>
                  <a:lnTo>
                    <a:pt x="2805556" y="66887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3067" y="4096346"/>
              <a:ext cx="2941955" cy="1270"/>
            </a:xfrm>
            <a:custGeom>
              <a:avLst/>
              <a:gdLst/>
              <a:ahLst/>
              <a:cxnLst/>
              <a:rect l="l" t="t" r="r" b="b"/>
              <a:pathLst>
                <a:path w="2941954" h="1270">
                  <a:moveTo>
                    <a:pt x="0" y="0"/>
                  </a:moveTo>
                  <a:lnTo>
                    <a:pt x="2941701" y="102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5405" y="3855720"/>
              <a:ext cx="159385" cy="1422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13627" y="4391964"/>
            <a:ext cx="58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baseline="13888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2400" b="1" baseline="45138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r>
              <a:rPr sz="1600" b="1" dirty="0">
                <a:solidFill>
                  <a:srgbClr val="80008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6768" y="4139412"/>
            <a:ext cx="76200" cy="23682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33970" y="4403547"/>
            <a:ext cx="795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000" b="1" spc="-7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00080"/>
                </a:solidFill>
                <a:latin typeface="Calibri"/>
                <a:cs typeface="Calibri"/>
              </a:rPr>
              <a:t>22.36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4798" y="2903042"/>
            <a:ext cx="5986145" cy="147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3000" b="1" spc="22" baseline="9722" dirty="0">
                <a:latin typeface="Symbol"/>
                <a:cs typeface="Symbol"/>
              </a:rPr>
              <a:t></a:t>
            </a:r>
            <a:r>
              <a:rPr sz="1950" b="1" spc="22" baseline="40598" dirty="0">
                <a:latin typeface="Arial"/>
                <a:cs typeface="Arial"/>
              </a:rPr>
              <a:t>2</a:t>
            </a:r>
            <a:r>
              <a:rPr sz="1950" b="1" spc="22" baseline="-6410" dirty="0">
                <a:latin typeface="Arial"/>
                <a:cs typeface="Arial"/>
              </a:rPr>
              <a:t>13</a:t>
            </a:r>
            <a:r>
              <a:rPr sz="1950" b="1" spc="577" baseline="-6410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= 22.36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(α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.05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13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d.f.)</a:t>
            </a:r>
            <a:endParaRPr sz="2000">
              <a:latin typeface="Calibri"/>
              <a:cs typeface="Calibri"/>
            </a:endParaRPr>
          </a:p>
          <a:p>
            <a:pPr marL="4832350" marR="363220">
              <a:lnSpc>
                <a:spcPct val="100000"/>
              </a:lnSpc>
              <a:spcBef>
                <a:spcPts val="2330"/>
              </a:spcBef>
            </a:pP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oba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ility  α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.05</a:t>
            </a:r>
            <a:endParaRPr sz="1400">
              <a:latin typeface="Calibri"/>
              <a:cs typeface="Calibri"/>
            </a:endParaRPr>
          </a:p>
          <a:p>
            <a:pPr marR="43180" algn="r">
              <a:lnSpc>
                <a:spcPct val="100000"/>
              </a:lnSpc>
              <a:spcBef>
                <a:spcPts val="425"/>
              </a:spcBef>
            </a:pPr>
            <a:r>
              <a:rPr sz="3600" spc="-7" baseline="-16203" dirty="0">
                <a:latin typeface="Symbol"/>
                <a:cs typeface="Symbol"/>
              </a:rPr>
              <a:t>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8714" y="1300353"/>
            <a:ext cx="46539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chi-square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distributed </a:t>
            </a:r>
            <a:r>
              <a:rPr sz="2200" spc="-5" dirty="0">
                <a:latin typeface="Calibri"/>
                <a:cs typeface="Calibri"/>
              </a:rPr>
              <a:t>with (n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1) 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degrees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freedom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329" y="2077592"/>
            <a:ext cx="7315200" cy="7715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434340" indent="-343535">
              <a:lnSpc>
                <a:spcPts val="2475"/>
              </a:lnSpc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chi-square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0.05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</a:t>
            </a:r>
            <a:endParaRPr sz="2200">
              <a:latin typeface="Calibri"/>
              <a:cs typeface="Calibri"/>
            </a:endParaRPr>
          </a:p>
          <a:p>
            <a:pPr marL="43434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upper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tail: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3963" y="1160373"/>
            <a:ext cx="1465580" cy="672465"/>
            <a:chOff x="873963" y="1160373"/>
            <a:chExt cx="1465580" cy="672465"/>
          </a:xfrm>
        </p:grpSpPr>
        <p:sp>
          <p:nvSpPr>
            <p:cNvPr id="16" name="object 16"/>
            <p:cNvSpPr/>
            <p:nvPr/>
          </p:nvSpPr>
          <p:spPr>
            <a:xfrm>
              <a:off x="873963" y="1160373"/>
              <a:ext cx="1465580" cy="672465"/>
            </a:xfrm>
            <a:custGeom>
              <a:avLst/>
              <a:gdLst/>
              <a:ahLst/>
              <a:cxnLst/>
              <a:rect l="l" t="t" r="r" b="b"/>
              <a:pathLst>
                <a:path w="1465580" h="672464">
                  <a:moveTo>
                    <a:pt x="1465453" y="0"/>
                  </a:moveTo>
                  <a:lnTo>
                    <a:pt x="0" y="0"/>
                  </a:lnTo>
                  <a:lnTo>
                    <a:pt x="0" y="672363"/>
                  </a:lnTo>
                  <a:lnTo>
                    <a:pt x="1465453" y="672363"/>
                  </a:lnTo>
                  <a:lnTo>
                    <a:pt x="1465453" y="0"/>
                  </a:lnTo>
                  <a:close/>
                </a:path>
              </a:pathLst>
            </a:custGeom>
            <a:solidFill>
              <a:srgbClr val="FCE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5838" y="1526634"/>
              <a:ext cx="874394" cy="0"/>
            </a:xfrm>
            <a:custGeom>
              <a:avLst/>
              <a:gdLst/>
              <a:ahLst/>
              <a:cxnLst/>
              <a:rect l="l" t="t" r="r" b="b"/>
              <a:pathLst>
                <a:path w="874394">
                  <a:moveTo>
                    <a:pt x="0" y="0"/>
                  </a:moveTo>
                  <a:lnTo>
                    <a:pt x="874257" y="0"/>
                  </a:lnTo>
                </a:path>
              </a:pathLst>
            </a:custGeom>
            <a:ln w="10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1373" y="1322866"/>
            <a:ext cx="927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5794" y="1177371"/>
            <a:ext cx="897255" cy="5537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20040" marR="30480" indent="-295275">
              <a:lnSpc>
                <a:spcPts val="1850"/>
              </a:lnSpc>
              <a:spcBef>
                <a:spcPts val="540"/>
              </a:spcBef>
            </a:pPr>
            <a:r>
              <a:rPr sz="1900" spc="45" dirty="0">
                <a:latin typeface="Arial"/>
                <a:cs typeface="Arial"/>
              </a:rPr>
              <a:t>(</a:t>
            </a:r>
            <a:r>
              <a:rPr sz="1900" spc="240" dirty="0">
                <a:latin typeface="Arial"/>
                <a:cs typeface="Arial"/>
              </a:rPr>
              <a:t>n</a:t>
            </a:r>
            <a:r>
              <a:rPr sz="1900" spc="155" dirty="0">
                <a:latin typeface="Symbol"/>
                <a:cs typeface="Symbol"/>
              </a:rPr>
              <a:t></a:t>
            </a:r>
            <a:r>
              <a:rPr sz="1900" spc="40" dirty="0">
                <a:latin typeface="Arial"/>
                <a:cs typeface="Arial"/>
              </a:rPr>
              <a:t>1</a:t>
            </a:r>
            <a:r>
              <a:rPr sz="1900" spc="45" dirty="0">
                <a:latin typeface="Arial"/>
                <a:cs typeface="Arial"/>
              </a:rPr>
              <a:t>)</a:t>
            </a:r>
            <a:r>
              <a:rPr sz="1900" spc="-5" dirty="0">
                <a:latin typeface="Arial"/>
                <a:cs typeface="Arial"/>
              </a:rPr>
              <a:t>s</a:t>
            </a:r>
            <a:r>
              <a:rPr sz="1650" spc="7" baseline="42929" dirty="0">
                <a:latin typeface="Arial"/>
                <a:cs typeface="Arial"/>
              </a:rPr>
              <a:t>2  </a:t>
            </a:r>
            <a:r>
              <a:rPr sz="2850" spc="120" baseline="-24853" dirty="0">
                <a:latin typeface="Arial"/>
                <a:cs typeface="Arial"/>
              </a:rPr>
              <a:t>σ</a:t>
            </a:r>
            <a:r>
              <a:rPr sz="1100" spc="8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7660" y="1331165"/>
            <a:ext cx="44069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92735" algn="l"/>
              </a:tabLst>
            </a:pPr>
            <a:r>
              <a:rPr sz="1900" i="1" spc="10" dirty="0">
                <a:latin typeface="Times New Roman"/>
                <a:cs typeface="Times New Roman"/>
              </a:rPr>
              <a:t>χ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9200" y="1155674"/>
            <a:ext cx="1475105" cy="681990"/>
          </a:xfrm>
          <a:custGeom>
            <a:avLst/>
            <a:gdLst/>
            <a:ahLst/>
            <a:cxnLst/>
            <a:rect l="l" t="t" r="r" b="b"/>
            <a:pathLst>
              <a:path w="1475105" h="681989">
                <a:moveTo>
                  <a:pt x="0" y="681888"/>
                </a:moveTo>
                <a:lnTo>
                  <a:pt x="1474978" y="681888"/>
                </a:lnTo>
                <a:lnTo>
                  <a:pt x="1474978" y="0"/>
                </a:lnTo>
                <a:lnTo>
                  <a:pt x="0" y="0"/>
                </a:lnTo>
                <a:lnTo>
                  <a:pt x="0" y="6818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5198" y="3262629"/>
            <a:ext cx="1905" cy="850900"/>
          </a:xfrm>
          <a:custGeom>
            <a:avLst/>
            <a:gdLst/>
            <a:ahLst/>
            <a:cxnLst/>
            <a:rect l="l" t="t" r="r" b="b"/>
            <a:pathLst>
              <a:path w="1904" h="850900">
                <a:moveTo>
                  <a:pt x="0" y="850836"/>
                </a:moveTo>
                <a:lnTo>
                  <a:pt x="16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Chi-square</a:t>
            </a:r>
            <a:r>
              <a:rPr spc="2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9409" y="707516"/>
            <a:ext cx="129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sz="2000" i="1" spc="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2000" i="1" dirty="0">
                <a:solidFill>
                  <a:srgbClr val="000099"/>
                </a:solidFill>
                <a:latin typeface="Arial"/>
                <a:cs typeface="Arial"/>
              </a:rPr>
              <a:t>ontinued)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450" y="1256487"/>
            <a:ext cx="4743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095"/>
              </a:lnSpc>
              <a:spcBef>
                <a:spcPts val="105"/>
              </a:spcBef>
            </a:pPr>
            <a:r>
              <a:rPr sz="3000" b="1" spc="22" baseline="-16666" dirty="0">
                <a:latin typeface="Symbol"/>
                <a:cs typeface="Symbol"/>
              </a:rPr>
              <a:t></a:t>
            </a:r>
            <a:r>
              <a:rPr sz="1300" b="1" spc="1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264795">
              <a:lnSpc>
                <a:spcPts val="1255"/>
              </a:lnSpc>
            </a:pPr>
            <a:r>
              <a:rPr sz="1300" b="1" spc="10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9701" y="1366469"/>
            <a:ext cx="38849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3755" algn="l"/>
              </a:tabLst>
            </a:pPr>
            <a:r>
              <a:rPr sz="1800" dirty="0">
                <a:latin typeface="Calibri"/>
                <a:cs typeface="Calibri"/>
              </a:rPr>
              <a:t>= 22.36	</a:t>
            </a:r>
            <a:r>
              <a:rPr sz="2000" dirty="0">
                <a:latin typeface="Calibri"/>
                <a:cs typeface="Calibri"/>
              </a:rPr>
              <a:t>(α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.05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d.f.)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6489" y="2068195"/>
            <a:ext cx="3917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800080"/>
                </a:solidFill>
                <a:latin typeface="Calibri"/>
                <a:cs typeface="Calibri"/>
              </a:rPr>
              <a:t>So: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92794" y="1786166"/>
            <a:ext cx="3625215" cy="2212340"/>
            <a:chOff x="2292794" y="1786166"/>
            <a:chExt cx="3625215" cy="2212340"/>
          </a:xfrm>
        </p:grpSpPr>
        <p:sp>
          <p:nvSpPr>
            <p:cNvPr id="8" name="object 8"/>
            <p:cNvSpPr/>
            <p:nvPr/>
          </p:nvSpPr>
          <p:spPr>
            <a:xfrm>
              <a:off x="2297557" y="1790928"/>
              <a:ext cx="3615690" cy="2202815"/>
            </a:xfrm>
            <a:custGeom>
              <a:avLst/>
              <a:gdLst/>
              <a:ahLst/>
              <a:cxnLst/>
              <a:rect l="l" t="t" r="r" b="b"/>
              <a:pathLst>
                <a:path w="3615690" h="2202815">
                  <a:moveTo>
                    <a:pt x="3615182" y="0"/>
                  </a:moveTo>
                  <a:lnTo>
                    <a:pt x="0" y="0"/>
                  </a:lnTo>
                  <a:lnTo>
                    <a:pt x="0" y="2202815"/>
                  </a:lnTo>
                  <a:lnTo>
                    <a:pt x="3615182" y="2202815"/>
                  </a:lnTo>
                  <a:lnTo>
                    <a:pt x="3615182" y="0"/>
                  </a:lnTo>
                  <a:close/>
                </a:path>
              </a:pathLst>
            </a:custGeom>
            <a:solidFill>
              <a:srgbClr val="FCE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7557" y="1790928"/>
              <a:ext cx="3615690" cy="2202815"/>
            </a:xfrm>
            <a:custGeom>
              <a:avLst/>
              <a:gdLst/>
              <a:ahLst/>
              <a:cxnLst/>
              <a:rect l="l" t="t" r="r" b="b"/>
              <a:pathLst>
                <a:path w="3615690" h="2202815">
                  <a:moveTo>
                    <a:pt x="0" y="2202815"/>
                  </a:moveTo>
                  <a:lnTo>
                    <a:pt x="3615182" y="2202815"/>
                  </a:lnTo>
                  <a:lnTo>
                    <a:pt x="3615182" y="0"/>
                  </a:lnTo>
                  <a:lnTo>
                    <a:pt x="0" y="0"/>
                  </a:lnTo>
                  <a:lnTo>
                    <a:pt x="0" y="22028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5503" y="2167748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>
                  <a:moveTo>
                    <a:pt x="0" y="0"/>
                  </a:moveTo>
                  <a:lnTo>
                    <a:pt x="757079" y="0"/>
                  </a:lnTo>
                </a:path>
              </a:pathLst>
            </a:custGeom>
            <a:ln w="8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07716" y="2161318"/>
            <a:ext cx="2387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390" y="1995314"/>
            <a:ext cx="8191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4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2571" y="2137862"/>
            <a:ext cx="14414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7574" y="1995314"/>
            <a:ext cx="8191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4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358" y="2211848"/>
            <a:ext cx="93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25" dirty="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7908" y="1873336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424305" algn="l"/>
              </a:tabLst>
            </a:pPr>
            <a:r>
              <a:rPr sz="2400" spc="37" baseline="3472" dirty="0">
                <a:latin typeface="Symbol"/>
                <a:cs typeface="Symbol"/>
              </a:rPr>
              <a:t></a:t>
            </a:r>
            <a:r>
              <a:rPr sz="2400" spc="-217" baseline="3472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(n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70" dirty="0">
                <a:latin typeface="Symbol"/>
                <a:cs typeface="Symbol"/>
              </a:rPr>
              <a:t></a:t>
            </a:r>
            <a:r>
              <a:rPr sz="1600" spc="70" dirty="0">
                <a:latin typeface="Arial"/>
                <a:cs typeface="Arial"/>
              </a:rPr>
              <a:t>1)s</a:t>
            </a:r>
            <a:r>
              <a:rPr sz="1350" spc="104" baseline="43209" dirty="0">
                <a:latin typeface="Arial"/>
                <a:cs typeface="Arial"/>
              </a:rPr>
              <a:t>2	</a:t>
            </a:r>
            <a:r>
              <a:rPr sz="2400" spc="37" baseline="3472" dirty="0">
                <a:latin typeface="Symbol"/>
                <a:cs typeface="Symbol"/>
              </a:rPr>
              <a:t></a:t>
            </a:r>
            <a:endParaRPr sz="2400" baseline="3472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2927" y="2001923"/>
            <a:ext cx="3250565" cy="48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785"/>
              </a:lnSpc>
              <a:spcBef>
                <a:spcPts val="105"/>
              </a:spcBef>
              <a:tabLst>
                <a:tab pos="462915" algn="l"/>
                <a:tab pos="2085339" algn="l"/>
                <a:tab pos="2548890" algn="l"/>
              </a:tabLst>
            </a:pPr>
            <a:r>
              <a:rPr sz="1600" spc="40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3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35" dirty="0">
                <a:latin typeface="Symbol"/>
                <a:cs typeface="Symbol"/>
              </a:rPr>
              <a:t>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Arial"/>
                <a:cs typeface="Arial"/>
              </a:rPr>
              <a:t>K</a:t>
            </a:r>
            <a:r>
              <a:rPr sz="1600" spc="20" dirty="0">
                <a:latin typeface="Arial"/>
                <a:cs typeface="Arial"/>
              </a:rPr>
              <a:t>)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35" dirty="0">
                <a:latin typeface="Symbol"/>
                <a:cs typeface="Symbol"/>
              </a:rPr>
              <a:t>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Arial"/>
                <a:cs typeface="Arial"/>
              </a:rPr>
              <a:t>P</a:t>
            </a:r>
            <a:r>
              <a:rPr sz="2400" spc="37" baseline="1736" dirty="0">
                <a:latin typeface="Symbol"/>
                <a:cs typeface="Symbol"/>
              </a:rPr>
              <a:t>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Symbol"/>
                <a:cs typeface="Symbol"/>
              </a:rPr>
              <a:t>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i="1" spc="25" dirty="0">
                <a:latin typeface="Times New Roman"/>
                <a:cs typeface="Times New Roman"/>
              </a:rPr>
              <a:t>χ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400" spc="37" baseline="1736" dirty="0">
                <a:latin typeface="Symbol"/>
                <a:cs typeface="Symbol"/>
              </a:rPr>
              <a:t></a:t>
            </a:r>
            <a:r>
              <a:rPr sz="2400" spc="-37" baseline="1736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Symbol"/>
                <a:cs typeface="Symbol"/>
              </a:rPr>
              <a:t>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0.0</a:t>
            </a:r>
            <a:r>
              <a:rPr sz="1600" spc="3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R="835025" algn="ctr">
              <a:lnSpc>
                <a:spcPts val="1785"/>
              </a:lnSpc>
            </a:pPr>
            <a:r>
              <a:rPr sz="1600" spc="25" dirty="0">
                <a:latin typeface="Symbol"/>
                <a:cs typeface="Symbol"/>
              </a:rPr>
              <a:t>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7225" y="2530787"/>
            <a:ext cx="1497330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marR="30480" indent="-222885">
              <a:lnSpc>
                <a:spcPct val="118400"/>
              </a:lnSpc>
              <a:spcBef>
                <a:spcPts val="95"/>
              </a:spcBef>
            </a:pP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6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600" u="sng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1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r>
              <a:rPr sz="16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2400" spc="52" baseline="-34722" dirty="0">
                <a:latin typeface="Symbol"/>
                <a:cs typeface="Symbol"/>
              </a:rPr>
              <a:t></a:t>
            </a:r>
            <a:r>
              <a:rPr sz="2400" spc="-52" baseline="-34722" dirty="0">
                <a:latin typeface="Times New Roman"/>
                <a:cs typeface="Times New Roman"/>
              </a:rPr>
              <a:t> </a:t>
            </a:r>
            <a:r>
              <a:rPr sz="2400" spc="-15" baseline="-34722" dirty="0">
                <a:latin typeface="Arial"/>
                <a:cs typeface="Arial"/>
              </a:rPr>
              <a:t>22</a:t>
            </a:r>
            <a:r>
              <a:rPr sz="2400" spc="-7" baseline="-34722" dirty="0">
                <a:latin typeface="Arial"/>
                <a:cs typeface="Arial"/>
              </a:rPr>
              <a:t>.</a:t>
            </a:r>
            <a:r>
              <a:rPr sz="2400" spc="-15" baseline="-34722" dirty="0">
                <a:latin typeface="Arial"/>
                <a:cs typeface="Arial"/>
              </a:rPr>
              <a:t>3</a:t>
            </a:r>
            <a:r>
              <a:rPr sz="2400" spc="37" baseline="-34722" dirty="0">
                <a:latin typeface="Arial"/>
                <a:cs typeface="Arial"/>
              </a:rPr>
              <a:t>6  </a:t>
            </a:r>
            <a:r>
              <a:rPr sz="1600" spc="-10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6001" y="3460496"/>
            <a:ext cx="283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7109" y="3622664"/>
            <a:ext cx="1062990" cy="0"/>
          </a:xfrm>
          <a:custGeom>
            <a:avLst/>
            <a:gdLst/>
            <a:ahLst/>
            <a:cxnLst/>
            <a:rect l="l" t="t" r="r" b="b"/>
            <a:pathLst>
              <a:path w="1062989">
                <a:moveTo>
                  <a:pt x="0" y="0"/>
                </a:moveTo>
                <a:lnTo>
                  <a:pt x="1062614" y="0"/>
                </a:lnTo>
              </a:path>
            </a:pathLst>
          </a:custGeom>
          <a:ln w="8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07120" y="3616600"/>
            <a:ext cx="68326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latin typeface="Arial"/>
                <a:cs typeface="Arial"/>
              </a:rPr>
              <a:t>(</a:t>
            </a:r>
            <a:r>
              <a:rPr sz="1600" spc="65" dirty="0">
                <a:latin typeface="Arial"/>
                <a:cs typeface="Arial"/>
              </a:rPr>
              <a:t>1</a:t>
            </a:r>
            <a:r>
              <a:rPr sz="1600" spc="45" dirty="0">
                <a:latin typeface="Arial"/>
                <a:cs typeface="Arial"/>
              </a:rPr>
              <a:t>4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spc="160" dirty="0">
                <a:latin typeface="Symbol"/>
                <a:cs typeface="Symbol"/>
              </a:rPr>
              <a:t></a:t>
            </a:r>
            <a:r>
              <a:rPr sz="1600" spc="5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4020" y="3326865"/>
            <a:ext cx="225425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400" spc="82" baseline="-34722" dirty="0">
                <a:latin typeface="Arial"/>
                <a:cs typeface="Arial"/>
              </a:rPr>
              <a:t>K</a:t>
            </a:r>
            <a:r>
              <a:rPr sz="2400" spc="-22" baseline="-34722" dirty="0">
                <a:latin typeface="Arial"/>
                <a:cs typeface="Arial"/>
              </a:rPr>
              <a:t> </a:t>
            </a:r>
            <a:r>
              <a:rPr sz="2400" spc="67" baseline="-34722" dirty="0">
                <a:latin typeface="Symbol"/>
                <a:cs typeface="Symbol"/>
              </a:rPr>
              <a:t></a:t>
            </a:r>
            <a:r>
              <a:rPr sz="2400" spc="44" baseline="-34722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Arial"/>
                <a:cs typeface="Arial"/>
              </a:rPr>
              <a:t>(22.36)(16)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2400" spc="67" baseline="-34722" dirty="0">
                <a:latin typeface="Symbol"/>
                <a:cs typeface="Symbol"/>
              </a:rPr>
              <a:t></a:t>
            </a:r>
            <a:r>
              <a:rPr sz="2400" spc="-75" baseline="-34722" dirty="0">
                <a:latin typeface="Times New Roman"/>
                <a:cs typeface="Times New Roman"/>
              </a:rPr>
              <a:t> </a:t>
            </a:r>
            <a:r>
              <a:rPr sz="2400" spc="67" baseline="-34722" dirty="0">
                <a:latin typeface="Arial"/>
                <a:cs typeface="Arial"/>
              </a:rPr>
              <a:t>27.52</a:t>
            </a:r>
            <a:endParaRPr sz="2400" baseline="-3472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6001" y="2703322"/>
            <a:ext cx="2400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8984" y="3322065"/>
            <a:ext cx="778510" cy="537845"/>
          </a:xfrm>
          <a:custGeom>
            <a:avLst/>
            <a:gdLst/>
            <a:ahLst/>
            <a:cxnLst/>
            <a:rect l="l" t="t" r="r" b="b"/>
            <a:pathLst>
              <a:path w="778510" h="537845">
                <a:moveTo>
                  <a:pt x="0" y="268731"/>
                </a:moveTo>
                <a:lnTo>
                  <a:pt x="4219" y="229010"/>
                </a:lnTo>
                <a:lnTo>
                  <a:pt x="16478" y="191101"/>
                </a:lnTo>
                <a:lnTo>
                  <a:pt x="36173" y="155421"/>
                </a:lnTo>
                <a:lnTo>
                  <a:pt x="62703" y="122384"/>
                </a:lnTo>
                <a:lnTo>
                  <a:pt x="95467" y="92405"/>
                </a:lnTo>
                <a:lnTo>
                  <a:pt x="133862" y="65899"/>
                </a:lnTo>
                <a:lnTo>
                  <a:pt x="177287" y="43282"/>
                </a:lnTo>
                <a:lnTo>
                  <a:pt x="225141" y="24969"/>
                </a:lnTo>
                <a:lnTo>
                  <a:pt x="276821" y="11374"/>
                </a:lnTo>
                <a:lnTo>
                  <a:pt x="331726" y="2912"/>
                </a:lnTo>
                <a:lnTo>
                  <a:pt x="389254" y="0"/>
                </a:lnTo>
                <a:lnTo>
                  <a:pt x="446783" y="2912"/>
                </a:lnTo>
                <a:lnTo>
                  <a:pt x="501688" y="11374"/>
                </a:lnTo>
                <a:lnTo>
                  <a:pt x="553368" y="24969"/>
                </a:lnTo>
                <a:lnTo>
                  <a:pt x="601222" y="43282"/>
                </a:lnTo>
                <a:lnTo>
                  <a:pt x="644647" y="65899"/>
                </a:lnTo>
                <a:lnTo>
                  <a:pt x="683042" y="92405"/>
                </a:lnTo>
                <a:lnTo>
                  <a:pt x="715806" y="122384"/>
                </a:lnTo>
                <a:lnTo>
                  <a:pt x="742336" y="155421"/>
                </a:lnTo>
                <a:lnTo>
                  <a:pt x="762031" y="191101"/>
                </a:lnTo>
                <a:lnTo>
                  <a:pt x="774290" y="229010"/>
                </a:lnTo>
                <a:lnTo>
                  <a:pt x="778510" y="268731"/>
                </a:lnTo>
                <a:lnTo>
                  <a:pt x="774290" y="308456"/>
                </a:lnTo>
                <a:lnTo>
                  <a:pt x="762031" y="346373"/>
                </a:lnTo>
                <a:lnTo>
                  <a:pt x="742336" y="382065"/>
                </a:lnTo>
                <a:lnTo>
                  <a:pt x="715806" y="415118"/>
                </a:lnTo>
                <a:lnTo>
                  <a:pt x="683042" y="445113"/>
                </a:lnTo>
                <a:lnTo>
                  <a:pt x="644647" y="471636"/>
                </a:lnTo>
                <a:lnTo>
                  <a:pt x="601222" y="494270"/>
                </a:lnTo>
                <a:lnTo>
                  <a:pt x="553368" y="512598"/>
                </a:lnTo>
                <a:lnTo>
                  <a:pt x="501688" y="526205"/>
                </a:lnTo>
                <a:lnTo>
                  <a:pt x="446783" y="534675"/>
                </a:lnTo>
                <a:lnTo>
                  <a:pt x="389254" y="537590"/>
                </a:lnTo>
                <a:lnTo>
                  <a:pt x="331726" y="534675"/>
                </a:lnTo>
                <a:lnTo>
                  <a:pt x="276821" y="526205"/>
                </a:lnTo>
                <a:lnTo>
                  <a:pt x="225141" y="512598"/>
                </a:lnTo>
                <a:lnTo>
                  <a:pt x="177287" y="494270"/>
                </a:lnTo>
                <a:lnTo>
                  <a:pt x="133862" y="471636"/>
                </a:lnTo>
                <a:lnTo>
                  <a:pt x="95467" y="445113"/>
                </a:lnTo>
                <a:lnTo>
                  <a:pt x="62703" y="415118"/>
                </a:lnTo>
                <a:lnTo>
                  <a:pt x="36173" y="382065"/>
                </a:lnTo>
                <a:lnTo>
                  <a:pt x="16478" y="346373"/>
                </a:lnTo>
                <a:lnTo>
                  <a:pt x="4219" y="308456"/>
                </a:lnTo>
                <a:lnTo>
                  <a:pt x="0" y="268731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1468" y="4011269"/>
            <a:ext cx="67951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1950" spc="247" baseline="2564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greater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27.52,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strong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evidence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suggest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exceeds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253734" y="2641473"/>
            <a:ext cx="1524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(where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26" y="385648"/>
            <a:ext cx="3013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Acceptance </a:t>
            </a:r>
            <a:r>
              <a:rPr spc="-15" dirty="0"/>
              <a:t>Intervals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015" y="1016888"/>
            <a:ext cx="8273415" cy="2376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177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Goal: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range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which</a:t>
            </a:r>
            <a:r>
              <a:rPr sz="2000" spc="-5" dirty="0">
                <a:latin typeface="Calibri"/>
                <a:cs typeface="Calibri"/>
              </a:rPr>
              <a:t> 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occur,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variance</a:t>
            </a:r>
            <a:endParaRPr sz="2000">
              <a:latin typeface="Calibri"/>
              <a:cs typeface="Calibri"/>
            </a:endParaRPr>
          </a:p>
          <a:p>
            <a:pPr marL="406400" marR="635000" indent="-343535">
              <a:lnSpc>
                <a:spcPct val="105000"/>
              </a:lnSpc>
              <a:spcBef>
                <a:spcPts val="50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Theorem,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know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approximately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standard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endParaRPr sz="2000">
              <a:latin typeface="Calibri"/>
              <a:cs typeface="Calibri"/>
            </a:endParaRPr>
          </a:p>
          <a:p>
            <a:pPr marL="406400" marR="330835" indent="-343535">
              <a:lnSpc>
                <a:spcPct val="105000"/>
              </a:lnSpc>
              <a:spcBef>
                <a:spcPts val="60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spc="-10" dirty="0">
                <a:latin typeface="Calibri"/>
                <a:cs typeface="Calibri"/>
              </a:rPr>
              <a:t>Let 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1950" spc="15" baseline="-21367" dirty="0">
                <a:latin typeface="Calibri"/>
                <a:cs typeface="Calibri"/>
              </a:rPr>
              <a:t>α/2</a:t>
            </a:r>
            <a:r>
              <a:rPr sz="1950" spc="22" baseline="-2136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z-value that </a:t>
            </a:r>
            <a:r>
              <a:rPr sz="2000" spc="-10" dirty="0">
                <a:latin typeface="Calibri"/>
                <a:cs typeface="Calibri"/>
              </a:rPr>
              <a:t>leaves area </a:t>
            </a:r>
            <a:r>
              <a:rPr sz="2000" dirty="0">
                <a:latin typeface="Calibri"/>
                <a:cs typeface="Calibri"/>
              </a:rPr>
              <a:t>α/2 in the upper </a:t>
            </a:r>
            <a:r>
              <a:rPr sz="2000" spc="-5" dirty="0">
                <a:latin typeface="Calibri"/>
                <a:cs typeface="Calibri"/>
              </a:rPr>
              <a:t>tail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(i.e.,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1950" spc="15" baseline="-21367" dirty="0">
                <a:latin typeface="Calibri"/>
                <a:cs typeface="Calibri"/>
              </a:rPr>
              <a:t>α/2</a:t>
            </a:r>
            <a:r>
              <a:rPr sz="1950" spc="217" baseline="-21367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z</a:t>
            </a:r>
            <a:r>
              <a:rPr sz="1950" spc="15" baseline="-21367" dirty="0">
                <a:latin typeface="Calibri"/>
                <a:cs typeface="Calibri"/>
              </a:rPr>
              <a:t>α/2</a:t>
            </a:r>
            <a:r>
              <a:rPr sz="1950" spc="240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encloses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α)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15" y="3458921"/>
            <a:ext cx="8870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503" y="4251756"/>
            <a:ext cx="5270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includes X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α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40763" y="3625672"/>
            <a:ext cx="1690370" cy="511175"/>
            <a:chOff x="2040763" y="3625672"/>
            <a:chExt cx="1690370" cy="511175"/>
          </a:xfrm>
        </p:grpSpPr>
        <p:sp>
          <p:nvSpPr>
            <p:cNvPr id="7" name="object 7"/>
            <p:cNvSpPr/>
            <p:nvPr/>
          </p:nvSpPr>
          <p:spPr>
            <a:xfrm>
              <a:off x="2040763" y="3625672"/>
              <a:ext cx="1690370" cy="511175"/>
            </a:xfrm>
            <a:custGeom>
              <a:avLst/>
              <a:gdLst/>
              <a:ahLst/>
              <a:cxnLst/>
              <a:rect l="l" t="t" r="r" b="b"/>
              <a:pathLst>
                <a:path w="1690370" h="511175">
                  <a:moveTo>
                    <a:pt x="1690369" y="0"/>
                  </a:moveTo>
                  <a:lnTo>
                    <a:pt x="0" y="0"/>
                  </a:lnTo>
                  <a:lnTo>
                    <a:pt x="0" y="511022"/>
                  </a:lnTo>
                  <a:lnTo>
                    <a:pt x="1690369" y="511022"/>
                  </a:lnTo>
                  <a:lnTo>
                    <a:pt x="1690369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4693" y="3891226"/>
              <a:ext cx="151765" cy="0"/>
            </a:xfrm>
            <a:custGeom>
              <a:avLst/>
              <a:gdLst/>
              <a:ahLst/>
              <a:cxnLst/>
              <a:rect l="l" t="t" r="r" b="b"/>
              <a:pathLst>
                <a:path w="151764">
                  <a:moveTo>
                    <a:pt x="0" y="0"/>
                  </a:moveTo>
                  <a:lnTo>
                    <a:pt x="151263" y="0"/>
                  </a:lnTo>
                </a:path>
              </a:pathLst>
            </a:custGeom>
            <a:ln w="7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40763" y="3625672"/>
            <a:ext cx="1690370" cy="5111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5"/>
              </a:spcBef>
            </a:pPr>
            <a:r>
              <a:rPr sz="2550" spc="590" dirty="0">
                <a:latin typeface="Arial"/>
                <a:cs typeface="Arial"/>
              </a:rPr>
              <a:t>μ</a:t>
            </a:r>
            <a:r>
              <a:rPr sz="2550" spc="590" dirty="0">
                <a:latin typeface="Symbol"/>
                <a:cs typeface="Symbol"/>
              </a:rPr>
              <a:t>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305" dirty="0">
                <a:latin typeface="Arial"/>
                <a:cs typeface="Arial"/>
              </a:rPr>
              <a:t>z</a:t>
            </a:r>
            <a:r>
              <a:rPr sz="2400" i="1" spc="457" baseline="-22569" dirty="0">
                <a:latin typeface="Symbol"/>
                <a:cs typeface="Symbol"/>
              </a:rPr>
              <a:t></a:t>
            </a:r>
            <a:r>
              <a:rPr sz="2250" spc="457" baseline="-24074" dirty="0">
                <a:latin typeface="Arial"/>
                <a:cs typeface="Arial"/>
              </a:rPr>
              <a:t>/2</a:t>
            </a:r>
            <a:r>
              <a:rPr sz="2550" spc="305" dirty="0">
                <a:latin typeface="Arial"/>
                <a:cs typeface="Arial"/>
              </a:rPr>
              <a:t>σ</a:t>
            </a:r>
            <a:r>
              <a:rPr sz="2250" spc="457" baseline="-33333" dirty="0">
                <a:latin typeface="Arial"/>
                <a:cs typeface="Arial"/>
              </a:rPr>
              <a:t>X</a:t>
            </a:r>
            <a:endParaRPr sz="2250" baseline="-333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6064" y="3620909"/>
            <a:ext cx="1699895" cy="520700"/>
          </a:xfrm>
          <a:custGeom>
            <a:avLst/>
            <a:gdLst/>
            <a:ahLst/>
            <a:cxnLst/>
            <a:rect l="l" t="t" r="r" b="b"/>
            <a:pathLst>
              <a:path w="1699895" h="520700">
                <a:moveTo>
                  <a:pt x="0" y="520547"/>
                </a:moveTo>
                <a:lnTo>
                  <a:pt x="1699894" y="520547"/>
                </a:lnTo>
                <a:lnTo>
                  <a:pt x="1699894" y="0"/>
                </a:lnTo>
                <a:lnTo>
                  <a:pt x="0" y="0"/>
                </a:lnTo>
                <a:lnTo>
                  <a:pt x="0" y="52054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246" y="385648"/>
            <a:ext cx="1397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</a:t>
            </a:r>
            <a:r>
              <a:rPr spc="-15" dirty="0"/>
              <a:t>m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30503"/>
            <a:ext cx="6976745" cy="35655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Introduced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Described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sampling </a:t>
            </a:r>
            <a:r>
              <a:rPr sz="2200" spc="-10" dirty="0">
                <a:latin typeface="Calibri"/>
                <a:cs typeface="Calibri"/>
              </a:rPr>
              <a:t>distribution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-5" dirty="0">
                <a:latin typeface="Calibri"/>
                <a:cs typeface="Calibri"/>
              </a:rPr>
              <a:t> Limit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Theorem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Described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proportions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Introduced</a:t>
            </a:r>
            <a:r>
              <a:rPr sz="2200" spc="-5" dirty="0">
                <a:latin typeface="Calibri"/>
                <a:cs typeface="Calibri"/>
              </a:rPr>
              <a:t> the </a:t>
            </a:r>
            <a:r>
              <a:rPr sz="2200" spc="-10" dirty="0">
                <a:latin typeface="Calibri"/>
                <a:cs typeface="Calibri"/>
              </a:rPr>
              <a:t>chi-square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Examined </a:t>
            </a:r>
            <a:r>
              <a:rPr sz="2200" spc="-5" dirty="0">
                <a:latin typeface="Calibri"/>
                <a:cs typeface="Calibri"/>
              </a:rPr>
              <a:t>sampling distributions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Calculated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probabilities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 sampling</a:t>
            </a:r>
            <a:r>
              <a:rPr sz="2200" spc="-5" dirty="0">
                <a:latin typeface="Calibri"/>
                <a:cs typeface="Calibri"/>
              </a:rPr>
              <a:t> distributions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385648"/>
            <a:ext cx="6569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Sampling</a:t>
            </a:r>
            <a:r>
              <a:rPr spc="10" dirty="0"/>
              <a:t> </a:t>
            </a:r>
            <a:r>
              <a:rPr spc="-10" dirty="0"/>
              <a:t>Distributions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Sample</a:t>
            </a:r>
            <a:r>
              <a:rPr dirty="0"/>
              <a:t> </a:t>
            </a:r>
            <a:r>
              <a:rPr spc="-10" dirty="0"/>
              <a:t>Proportions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8504" y="1396326"/>
            <a:ext cx="3735070" cy="1505585"/>
            <a:chOff x="2008504" y="1396326"/>
            <a:chExt cx="3735070" cy="1505585"/>
          </a:xfrm>
        </p:grpSpPr>
        <p:sp>
          <p:nvSpPr>
            <p:cNvPr id="4" name="object 4"/>
            <p:cNvSpPr/>
            <p:nvPr/>
          </p:nvSpPr>
          <p:spPr>
            <a:xfrm>
              <a:off x="2018029" y="2695320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7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2151380" y="0"/>
                  </a:moveTo>
                  <a:lnTo>
                    <a:pt x="0" y="0"/>
                  </a:lnTo>
                  <a:lnTo>
                    <a:pt x="0" y="830999"/>
                  </a:lnTo>
                  <a:lnTo>
                    <a:pt x="2151380" y="830999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0" y="830999"/>
                  </a:moveTo>
                  <a:lnTo>
                    <a:pt x="2151380" y="830999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830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4577" y="1419605"/>
            <a:ext cx="1609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tributions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0214" y="2882569"/>
            <a:ext cx="2170430" cy="1584960"/>
            <a:chOff x="900214" y="2882569"/>
            <a:chExt cx="2170430" cy="1584960"/>
          </a:xfrm>
        </p:grpSpPr>
        <p:sp>
          <p:nvSpPr>
            <p:cNvPr id="9" name="object 9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617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3017" y="2882569"/>
            <a:ext cx="2170430" cy="1584960"/>
            <a:chOff x="3573017" y="2882569"/>
            <a:chExt cx="2170430" cy="1584960"/>
          </a:xfrm>
        </p:grpSpPr>
        <p:sp>
          <p:nvSpPr>
            <p:cNvPr id="13" name="object 13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53992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Proportion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08504" y="2226817"/>
            <a:ext cx="6343015" cy="2244725"/>
            <a:chOff x="2008504" y="2226817"/>
            <a:chExt cx="6343015" cy="2244725"/>
          </a:xfrm>
        </p:grpSpPr>
        <p:sp>
          <p:nvSpPr>
            <p:cNvPr id="17" name="object 17"/>
            <p:cNvSpPr/>
            <p:nvPr/>
          </p:nvSpPr>
          <p:spPr>
            <a:xfrm>
              <a:off x="2018029" y="2236342"/>
              <a:ext cx="5215255" cy="655955"/>
            </a:xfrm>
            <a:custGeom>
              <a:avLst/>
              <a:gdLst/>
              <a:ahLst/>
              <a:cxnLst/>
              <a:rect l="l" t="t" r="r" b="b"/>
              <a:pathLst>
                <a:path w="5215255" h="655955">
                  <a:moveTo>
                    <a:pt x="2607564" y="458977"/>
                  </a:moveTo>
                  <a:lnTo>
                    <a:pt x="2607564" y="655701"/>
                  </a:lnTo>
                </a:path>
                <a:path w="5215255" h="655955">
                  <a:moveTo>
                    <a:pt x="0" y="458977"/>
                  </a:moveTo>
                  <a:lnTo>
                    <a:pt x="5215255" y="458977"/>
                  </a:lnTo>
                </a:path>
                <a:path w="5215255" h="655955">
                  <a:moveTo>
                    <a:pt x="2607564" y="458977"/>
                  </a:moveTo>
                  <a:lnTo>
                    <a:pt x="260756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215138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2151380" y="1569720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0" y="1569720"/>
                  </a:moveTo>
                  <a:lnTo>
                    <a:pt x="2151380" y="1569720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62191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3284" y="269532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385648"/>
            <a:ext cx="6569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Sampling</a:t>
            </a:r>
            <a:r>
              <a:rPr spc="10" dirty="0"/>
              <a:t> </a:t>
            </a:r>
            <a:r>
              <a:rPr spc="-10" dirty="0"/>
              <a:t>Distributions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Sample</a:t>
            </a:r>
            <a:r>
              <a:rPr dirty="0"/>
              <a:t> </a:t>
            </a:r>
            <a:r>
              <a:rPr spc="-10" dirty="0"/>
              <a:t>Proportions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3652" y="3331209"/>
            <a:ext cx="74079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binomial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distribution,</a:t>
            </a:r>
            <a:r>
              <a:rPr sz="2200" spc="-10" dirty="0">
                <a:latin typeface="Calibri"/>
                <a:cs typeface="Calibri"/>
              </a:rPr>
              <a:t> but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20" dirty="0">
                <a:latin typeface="Calibri"/>
                <a:cs typeface="Calibri"/>
              </a:rPr>
              <a:t>approximated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normal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565905"/>
            <a:ext cx="35166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distribution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nP(1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 P)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&gt; 5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3075" y="2320163"/>
            <a:ext cx="8305800" cy="682625"/>
            <a:chOff x="473075" y="2320163"/>
            <a:chExt cx="8305800" cy="682625"/>
          </a:xfrm>
        </p:grpSpPr>
        <p:sp>
          <p:nvSpPr>
            <p:cNvPr id="6" name="object 6"/>
            <p:cNvSpPr/>
            <p:nvPr/>
          </p:nvSpPr>
          <p:spPr>
            <a:xfrm>
              <a:off x="473075" y="2320163"/>
              <a:ext cx="8305800" cy="682625"/>
            </a:xfrm>
            <a:custGeom>
              <a:avLst/>
              <a:gdLst/>
              <a:ahLst/>
              <a:cxnLst/>
              <a:rect l="l" t="t" r="r" b="b"/>
              <a:pathLst>
                <a:path w="8305800" h="682625">
                  <a:moveTo>
                    <a:pt x="8305800" y="0"/>
                  </a:moveTo>
                  <a:lnTo>
                    <a:pt x="0" y="0"/>
                  </a:lnTo>
                  <a:lnTo>
                    <a:pt x="0" y="682625"/>
                  </a:lnTo>
                  <a:lnTo>
                    <a:pt x="8305800" y="682625"/>
                  </a:lnTo>
                  <a:lnTo>
                    <a:pt x="830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5549" y="2650625"/>
              <a:ext cx="7804784" cy="0"/>
            </a:xfrm>
            <a:custGeom>
              <a:avLst/>
              <a:gdLst/>
              <a:ahLst/>
              <a:cxnLst/>
              <a:rect l="l" t="t" r="r" b="b"/>
              <a:pathLst>
                <a:path w="7804784">
                  <a:moveTo>
                    <a:pt x="0" y="0"/>
                  </a:moveTo>
                  <a:lnTo>
                    <a:pt x="200183" y="0"/>
                  </a:lnTo>
                </a:path>
                <a:path w="7804784">
                  <a:moveTo>
                    <a:pt x="602053" y="0"/>
                  </a:moveTo>
                  <a:lnTo>
                    <a:pt x="7804499" y="0"/>
                  </a:lnTo>
                </a:path>
              </a:pathLst>
            </a:custGeom>
            <a:ln w="10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0540" y="3222512"/>
            <a:ext cx="483234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95"/>
              </a:spcBef>
              <a:buSzPct val="95652"/>
              <a:buChar char="•"/>
              <a:tabLst>
                <a:tab pos="314325" algn="l"/>
                <a:tab pos="314960" algn="l"/>
              </a:tabLst>
            </a:pPr>
            <a:r>
              <a:rPr sz="3450" spc="-765" baseline="-7246" dirty="0">
                <a:latin typeface="Arial"/>
                <a:cs typeface="Arial"/>
              </a:rPr>
              <a:t>p</a:t>
            </a:r>
            <a:r>
              <a:rPr sz="2300" spc="-509" dirty="0">
                <a:latin typeface="Times New Roman"/>
                <a:cs typeface="Times New Roman"/>
              </a:rPr>
              <a:t>ˆ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35406" y="1012657"/>
            <a:ext cx="8301990" cy="22694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proportion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population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characteristic</a:t>
            </a:r>
            <a:endParaRPr sz="2200">
              <a:latin typeface="Calibri"/>
              <a:cs typeface="Calibri"/>
            </a:endParaRPr>
          </a:p>
          <a:p>
            <a:pPr marL="455930" indent="-34353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455930" algn="l"/>
                <a:tab pos="456565" algn="l"/>
                <a:tab pos="5558790" algn="l"/>
                <a:tab pos="5918835" algn="l"/>
              </a:tabLst>
            </a:pP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200" spc="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proportion</a:t>
            </a:r>
            <a:r>
              <a:rPr sz="2200" spc="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270" dirty="0">
                <a:latin typeface="Calibri"/>
                <a:cs typeface="Calibri"/>
              </a:rPr>
              <a:t>(</a:t>
            </a:r>
            <a:r>
              <a:rPr sz="3450" spc="-405" baseline="2415" dirty="0">
                <a:latin typeface="Arial"/>
                <a:cs typeface="Arial"/>
              </a:rPr>
              <a:t>p</a:t>
            </a:r>
            <a:r>
              <a:rPr sz="3450" spc="-405" baseline="10869" dirty="0">
                <a:latin typeface="Times New Roman"/>
                <a:cs typeface="Times New Roman"/>
              </a:rPr>
              <a:t>ˆ</a:t>
            </a:r>
            <a:r>
              <a:rPr sz="2200" spc="-270" dirty="0">
                <a:latin typeface="Calibri"/>
                <a:cs typeface="Calibri"/>
              </a:rPr>
              <a:t>)</a:t>
            </a:r>
            <a:r>
              <a:rPr sz="2200" spc="15" dirty="0">
                <a:latin typeface="Calibri"/>
                <a:cs typeface="Calibri"/>
              </a:rPr>
              <a:t>  </a:t>
            </a:r>
            <a:r>
              <a:rPr sz="2200" spc="-15" dirty="0">
                <a:latin typeface="Calibri"/>
                <a:cs typeface="Calibri"/>
              </a:rPr>
              <a:t>provides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estimate	</a:t>
            </a:r>
            <a:r>
              <a:rPr sz="2200" spc="-5" dirty="0">
                <a:latin typeface="Calibri"/>
                <a:cs typeface="Calibri"/>
              </a:rPr>
              <a:t>of	P:</a:t>
            </a:r>
            <a:endParaRPr sz="2200">
              <a:latin typeface="Calibri"/>
              <a:cs typeface="Calibri"/>
            </a:endParaRPr>
          </a:p>
          <a:p>
            <a:pPr marL="530225" marR="68580" indent="-467359">
              <a:lnSpc>
                <a:spcPct val="117700"/>
              </a:lnSpc>
              <a:spcBef>
                <a:spcPts val="1995"/>
              </a:spcBef>
              <a:tabLst>
                <a:tab pos="524510" algn="l"/>
                <a:tab pos="835025" algn="l"/>
                <a:tab pos="1106805" algn="l"/>
                <a:tab pos="4057015" algn="l"/>
              </a:tabLst>
            </a:pPr>
            <a:r>
              <a:rPr sz="2925" spc="-630" baseline="-35612" dirty="0">
                <a:latin typeface="Arial"/>
                <a:cs typeface="Arial"/>
              </a:rPr>
              <a:t>p</a:t>
            </a:r>
            <a:r>
              <a:rPr sz="2925" spc="-630" baseline="-27065" dirty="0">
                <a:latin typeface="Times New Roman"/>
                <a:cs typeface="Times New Roman"/>
              </a:rPr>
              <a:t>ˆ</a:t>
            </a:r>
            <a:r>
              <a:rPr sz="2925" spc="202" baseline="-27065" dirty="0">
                <a:latin typeface="Times New Roman"/>
                <a:cs typeface="Times New Roman"/>
              </a:rPr>
              <a:t> </a:t>
            </a:r>
            <a:r>
              <a:rPr sz="2925" spc="7" baseline="-35612" dirty="0">
                <a:latin typeface="Symbol"/>
                <a:cs typeface="Symbol"/>
              </a:rPr>
              <a:t></a:t>
            </a:r>
            <a:r>
              <a:rPr sz="2925" spc="7" baseline="-35612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Arial"/>
                <a:cs typeface="Arial"/>
              </a:rPr>
              <a:t>X	</a:t>
            </a:r>
            <a:r>
              <a:rPr sz="2925" spc="7" baseline="-35612" dirty="0">
                <a:latin typeface="Symbol"/>
                <a:cs typeface="Symbol"/>
              </a:rPr>
              <a:t></a:t>
            </a:r>
            <a:r>
              <a:rPr sz="2925" spc="7" baseline="-35612" dirty="0">
                <a:latin typeface="Times New Roman"/>
                <a:cs typeface="Times New Roman"/>
              </a:rPr>
              <a:t>	</a:t>
            </a:r>
            <a:r>
              <a:rPr sz="1950" spc="-35" dirty="0">
                <a:latin typeface="Arial"/>
                <a:cs typeface="Arial"/>
              </a:rPr>
              <a:t>number</a:t>
            </a:r>
            <a:r>
              <a:rPr sz="1950" spc="21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of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items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-1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the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sample </a:t>
            </a:r>
            <a:r>
              <a:rPr sz="1950" spc="-15" dirty="0">
                <a:latin typeface="Arial"/>
                <a:cs typeface="Arial"/>
              </a:rPr>
              <a:t>having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the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characteristic</a:t>
            </a:r>
            <a:r>
              <a:rPr sz="1950" spc="-13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of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interest </a:t>
            </a:r>
            <a:r>
              <a:rPr sz="1950" spc="-5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			</a:t>
            </a:r>
            <a:r>
              <a:rPr sz="1950" spc="-20" dirty="0">
                <a:latin typeface="Arial"/>
                <a:cs typeface="Arial"/>
              </a:rPr>
              <a:t>sample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size</a:t>
            </a:r>
            <a:endParaRPr sz="1950">
              <a:latin typeface="Arial"/>
              <a:cs typeface="Arial"/>
            </a:endParaRPr>
          </a:p>
          <a:p>
            <a:pPr marL="455930" indent="-343535">
              <a:lnSpc>
                <a:spcPts val="2470"/>
              </a:lnSpc>
              <a:buFont typeface="Arial"/>
              <a:buChar char="•"/>
              <a:tabLst>
                <a:tab pos="455930" algn="l"/>
                <a:tab pos="456565" algn="l"/>
              </a:tabLst>
            </a:pPr>
            <a:r>
              <a:rPr sz="2200" spc="-5" dirty="0">
                <a:latin typeface="Calibri"/>
                <a:cs typeface="Calibri"/>
              </a:rPr>
              <a:t>0 ≤ 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3450" spc="-1500" baseline="-20531" dirty="0">
                <a:latin typeface="Arial"/>
                <a:cs typeface="Arial"/>
              </a:rPr>
              <a:t>p</a:t>
            </a:r>
            <a:r>
              <a:rPr sz="3450" spc="-37" baseline="-13285" dirty="0">
                <a:latin typeface="Times New Roman"/>
                <a:cs typeface="Times New Roman"/>
              </a:rPr>
              <a:t>ˆ</a:t>
            </a:r>
            <a:r>
              <a:rPr sz="3450" spc="-22" baseline="-13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≤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6913"/>
            <a:ext cx="2768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14448"/>
            <a:ext cx="11601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Properties: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7601" y="385648"/>
            <a:ext cx="38246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Sampling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715" dirty="0"/>
              <a:t>p</a:t>
            </a:r>
            <a:r>
              <a:rPr sz="4200" spc="-1072" baseline="24801" dirty="0">
                <a:solidFill>
                  <a:srgbClr val="1F487C"/>
                </a:solidFill>
              </a:rPr>
              <a:t>^</a:t>
            </a:r>
            <a:endParaRPr sz="4200" baseline="24801"/>
          </a:p>
        </p:txBody>
      </p:sp>
      <p:sp>
        <p:nvSpPr>
          <p:cNvPr id="5" name="object 5"/>
          <p:cNvSpPr/>
          <p:nvPr/>
        </p:nvSpPr>
        <p:spPr>
          <a:xfrm>
            <a:off x="5635625" y="1349375"/>
            <a:ext cx="2600325" cy="406400"/>
          </a:xfrm>
          <a:custGeom>
            <a:avLst/>
            <a:gdLst/>
            <a:ahLst/>
            <a:cxnLst/>
            <a:rect l="l" t="t" r="r" b="b"/>
            <a:pathLst>
              <a:path w="2600325" h="406400">
                <a:moveTo>
                  <a:pt x="0" y="406400"/>
                </a:moveTo>
                <a:lnTo>
                  <a:pt x="2600325" y="406400"/>
                </a:lnTo>
                <a:lnTo>
                  <a:pt x="2600325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4491" y="1364741"/>
            <a:ext cx="2249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Sampling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48275" y="1958975"/>
            <a:ext cx="3435350" cy="1073150"/>
            <a:chOff x="5248275" y="1958975"/>
            <a:chExt cx="3435350" cy="1073150"/>
          </a:xfrm>
        </p:grpSpPr>
        <p:sp>
          <p:nvSpPr>
            <p:cNvPr id="8" name="object 8"/>
            <p:cNvSpPr/>
            <p:nvPr/>
          </p:nvSpPr>
          <p:spPr>
            <a:xfrm>
              <a:off x="58627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27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152400"/>
                  </a:move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7900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7900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7500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67500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381000"/>
                  </a:moveTo>
                  <a:lnTo>
                    <a:pt x="304800" y="3810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2300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304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04800" y="685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300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0" y="685800"/>
                  </a:moveTo>
                  <a:lnTo>
                    <a:pt x="304800" y="685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1901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304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04800" y="685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1901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0" y="685800"/>
                  </a:moveTo>
                  <a:lnTo>
                    <a:pt x="304800" y="685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77100" y="2186050"/>
              <a:ext cx="304800" cy="838200"/>
            </a:xfrm>
            <a:custGeom>
              <a:avLst/>
              <a:gdLst/>
              <a:ahLst/>
              <a:cxnLst/>
              <a:rect l="l" t="t" r="r" b="b"/>
              <a:pathLst>
                <a:path w="304800" h="838200">
                  <a:moveTo>
                    <a:pt x="304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0" y="838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7100" y="2186050"/>
              <a:ext cx="304800" cy="838200"/>
            </a:xfrm>
            <a:custGeom>
              <a:avLst/>
              <a:gdLst/>
              <a:ahLst/>
              <a:cxnLst/>
              <a:rect l="l" t="t" r="r" b="b"/>
              <a:pathLst>
                <a:path w="304800" h="838200">
                  <a:moveTo>
                    <a:pt x="0" y="838200"/>
                  </a:moveTo>
                  <a:lnTo>
                    <a:pt x="304800" y="838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86701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6701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381000"/>
                  </a:moveTo>
                  <a:lnTo>
                    <a:pt x="304800" y="3810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915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915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152400"/>
                  </a:move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96301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96301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4625" y="1958975"/>
              <a:ext cx="3429000" cy="1066800"/>
            </a:xfrm>
            <a:custGeom>
              <a:avLst/>
              <a:gdLst/>
              <a:ahLst/>
              <a:cxnLst/>
              <a:rect l="l" t="t" r="r" b="b"/>
              <a:pathLst>
                <a:path w="3429000" h="1066800">
                  <a:moveTo>
                    <a:pt x="0" y="0"/>
                  </a:moveTo>
                  <a:lnTo>
                    <a:pt x="0" y="1066800"/>
                  </a:lnTo>
                </a:path>
                <a:path w="3429000" h="1066800">
                  <a:moveTo>
                    <a:pt x="0" y="1066800"/>
                  </a:moveTo>
                  <a:lnTo>
                    <a:pt x="3429000" y="1066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4625" y="2111375"/>
              <a:ext cx="3276600" cy="609600"/>
            </a:xfrm>
            <a:custGeom>
              <a:avLst/>
              <a:gdLst/>
              <a:ahLst/>
              <a:cxnLst/>
              <a:rect l="l" t="t" r="r" b="b"/>
              <a:pathLst>
                <a:path w="3276600" h="609600">
                  <a:moveTo>
                    <a:pt x="0" y="609600"/>
                  </a:moveTo>
                  <a:lnTo>
                    <a:pt x="3276600" y="609600"/>
                  </a:lnTo>
                </a:path>
                <a:path w="3276600" h="609600">
                  <a:moveTo>
                    <a:pt x="0" y="304800"/>
                  </a:moveTo>
                  <a:lnTo>
                    <a:pt x="3276600" y="304800"/>
                  </a:lnTo>
                </a:path>
                <a:path w="3276600" h="609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0301" y="2109851"/>
              <a:ext cx="2438400" cy="824230"/>
            </a:xfrm>
            <a:custGeom>
              <a:avLst/>
              <a:gdLst/>
              <a:ahLst/>
              <a:cxnLst/>
              <a:rect l="l" t="t" r="r" b="b"/>
              <a:pathLst>
                <a:path w="2438400" h="824230">
                  <a:moveTo>
                    <a:pt x="2438273" y="823849"/>
                  </a:moveTo>
                  <a:lnTo>
                    <a:pt x="2311273" y="814324"/>
                  </a:lnTo>
                  <a:lnTo>
                    <a:pt x="2246249" y="804799"/>
                  </a:lnTo>
                  <a:lnTo>
                    <a:pt x="2182749" y="792099"/>
                  </a:lnTo>
                  <a:lnTo>
                    <a:pt x="2117598" y="773049"/>
                  </a:lnTo>
                  <a:lnTo>
                    <a:pt x="2052574" y="746125"/>
                  </a:lnTo>
                  <a:lnTo>
                    <a:pt x="1992249" y="712724"/>
                  </a:lnTo>
                  <a:lnTo>
                    <a:pt x="1862074" y="617474"/>
                  </a:lnTo>
                  <a:lnTo>
                    <a:pt x="1733550" y="482600"/>
                  </a:lnTo>
                  <a:lnTo>
                    <a:pt x="1606550" y="322199"/>
                  </a:lnTo>
                  <a:lnTo>
                    <a:pt x="1541399" y="239649"/>
                  </a:lnTo>
                  <a:lnTo>
                    <a:pt x="1476375" y="161925"/>
                  </a:lnTo>
                  <a:lnTo>
                    <a:pt x="1414399" y="96774"/>
                  </a:lnTo>
                  <a:lnTo>
                    <a:pt x="1349375" y="44450"/>
                  </a:lnTo>
                  <a:lnTo>
                    <a:pt x="1284224" y="11049"/>
                  </a:lnTo>
                  <a:lnTo>
                    <a:pt x="1222375" y="0"/>
                  </a:lnTo>
                </a:path>
                <a:path w="2438400" h="824230">
                  <a:moveTo>
                    <a:pt x="0" y="823849"/>
                  </a:moveTo>
                  <a:lnTo>
                    <a:pt x="128524" y="814324"/>
                  </a:lnTo>
                  <a:lnTo>
                    <a:pt x="193675" y="804799"/>
                  </a:lnTo>
                  <a:lnTo>
                    <a:pt x="258699" y="792099"/>
                  </a:lnTo>
                  <a:lnTo>
                    <a:pt x="320675" y="773049"/>
                  </a:lnTo>
                  <a:lnTo>
                    <a:pt x="385699" y="746125"/>
                  </a:lnTo>
                  <a:lnTo>
                    <a:pt x="452374" y="712724"/>
                  </a:lnTo>
                  <a:lnTo>
                    <a:pt x="577723" y="617474"/>
                  </a:lnTo>
                  <a:lnTo>
                    <a:pt x="706374" y="482600"/>
                  </a:lnTo>
                  <a:lnTo>
                    <a:pt x="836549" y="322199"/>
                  </a:lnTo>
                  <a:lnTo>
                    <a:pt x="900049" y="239649"/>
                  </a:lnTo>
                  <a:lnTo>
                    <a:pt x="965073" y="161925"/>
                  </a:lnTo>
                  <a:lnTo>
                    <a:pt x="1028573" y="96774"/>
                  </a:lnTo>
                  <a:lnTo>
                    <a:pt x="1092073" y="44450"/>
                  </a:lnTo>
                  <a:lnTo>
                    <a:pt x="1157224" y="11049"/>
                  </a:lnTo>
                  <a:lnTo>
                    <a:pt x="1222248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52238" y="2160524"/>
            <a:ext cx="202565" cy="93154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Calibri"/>
                <a:cs typeface="Calibri"/>
              </a:rPr>
              <a:t>.2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Calibri"/>
                <a:cs typeface="Calibri"/>
              </a:rPr>
              <a:t>.1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7782" y="1631863"/>
            <a:ext cx="558165" cy="554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145"/>
              </a:lnSpc>
              <a:spcBef>
                <a:spcPts val="90"/>
              </a:spcBef>
            </a:pPr>
            <a:r>
              <a:rPr sz="1900" spc="-25" dirty="0">
                <a:latin typeface="Arial"/>
                <a:cs typeface="Arial"/>
              </a:rPr>
              <a:t>P</a:t>
            </a:r>
            <a:r>
              <a:rPr sz="1900" dirty="0">
                <a:latin typeface="Arial"/>
                <a:cs typeface="Arial"/>
              </a:rPr>
              <a:t>(</a:t>
            </a:r>
            <a:r>
              <a:rPr sz="1900" spc="-925" dirty="0">
                <a:latin typeface="Arial"/>
                <a:cs typeface="Arial"/>
              </a:rPr>
              <a:t>P</a:t>
            </a:r>
            <a:r>
              <a:rPr sz="2850" spc="7" baseline="17543" dirty="0">
                <a:latin typeface="Times New Roman"/>
                <a:cs typeface="Times New Roman"/>
              </a:rPr>
              <a:t>ˆ</a:t>
            </a:r>
            <a:r>
              <a:rPr sz="2850" spc="-300" baseline="17543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296545">
              <a:lnSpc>
                <a:spcPts val="2025"/>
              </a:lnSpc>
            </a:pPr>
            <a:r>
              <a:rPr sz="1800" b="1" spc="-5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9709" y="3043173"/>
            <a:ext cx="176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325" algn="l"/>
                <a:tab pos="1036955" algn="l"/>
                <a:tab pos="1578610" algn="l"/>
              </a:tabLst>
            </a:pPr>
            <a:r>
              <a:rPr sz="1800" b="1" dirty="0">
                <a:latin typeface="Calibri"/>
                <a:cs typeface="Calibri"/>
              </a:rPr>
              <a:t>0	.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	</a:t>
            </a:r>
            <a:r>
              <a:rPr sz="1800" b="1" spc="-5" dirty="0">
                <a:latin typeface="Calibri"/>
                <a:cs typeface="Calibri"/>
              </a:rPr>
              <a:t>.</a:t>
            </a:r>
            <a:r>
              <a:rPr sz="1800" b="1" dirty="0">
                <a:latin typeface="Calibri"/>
                <a:cs typeface="Calibri"/>
              </a:rPr>
              <a:t>4	</a:t>
            </a:r>
            <a:r>
              <a:rPr sz="1800" b="1" spc="-5" dirty="0">
                <a:latin typeface="Calibri"/>
                <a:cs typeface="Calibri"/>
              </a:rPr>
              <a:t>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61665" y="3043173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b="1" dirty="0">
                <a:latin typeface="Calibri"/>
                <a:cs typeface="Calibri"/>
              </a:rPr>
              <a:t>8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2195" y="2323807"/>
            <a:ext cx="992505" cy="397510"/>
          </a:xfrm>
          <a:custGeom>
            <a:avLst/>
            <a:gdLst/>
            <a:ahLst/>
            <a:cxnLst/>
            <a:rect l="l" t="t" r="r" b="b"/>
            <a:pathLst>
              <a:path w="992505" h="397510">
                <a:moveTo>
                  <a:pt x="992416" y="0"/>
                </a:moveTo>
                <a:lnTo>
                  <a:pt x="0" y="0"/>
                </a:lnTo>
                <a:lnTo>
                  <a:pt x="0" y="397167"/>
                </a:lnTo>
                <a:lnTo>
                  <a:pt x="992416" y="397167"/>
                </a:lnTo>
                <a:lnTo>
                  <a:pt x="992416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22195" y="2323807"/>
            <a:ext cx="992505" cy="3975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70"/>
              </a:spcBef>
            </a:pPr>
            <a:r>
              <a:rPr sz="2100" spc="-20" dirty="0">
                <a:latin typeface="Arial"/>
                <a:cs typeface="Arial"/>
              </a:rPr>
              <a:t>E</a:t>
            </a:r>
            <a:r>
              <a:rPr sz="2100" spc="10" dirty="0">
                <a:latin typeface="Arial"/>
                <a:cs typeface="Arial"/>
              </a:rPr>
              <a:t>(</a:t>
            </a:r>
            <a:r>
              <a:rPr sz="2100" spc="-910" dirty="0">
                <a:latin typeface="Arial"/>
                <a:cs typeface="Arial"/>
              </a:rPr>
              <a:t>p</a:t>
            </a:r>
            <a:r>
              <a:rPr sz="3150" spc="322" baseline="7936" dirty="0">
                <a:latin typeface="Times New Roman"/>
                <a:cs typeface="Times New Roman"/>
              </a:rPr>
              <a:t>ˆ</a:t>
            </a:r>
            <a:r>
              <a:rPr sz="2100" spc="10" dirty="0">
                <a:latin typeface="Arial"/>
                <a:cs typeface="Arial"/>
              </a:rPr>
              <a:t>)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17497" y="2318981"/>
            <a:ext cx="1002030" cy="407034"/>
          </a:xfrm>
          <a:custGeom>
            <a:avLst/>
            <a:gdLst/>
            <a:ahLst/>
            <a:cxnLst/>
            <a:rect l="l" t="t" r="r" b="b"/>
            <a:pathLst>
              <a:path w="1002030" h="407035">
                <a:moveTo>
                  <a:pt x="0" y="406692"/>
                </a:moveTo>
                <a:lnTo>
                  <a:pt x="1001941" y="406692"/>
                </a:lnTo>
                <a:lnTo>
                  <a:pt x="1001941" y="0"/>
                </a:lnTo>
                <a:lnTo>
                  <a:pt x="0" y="0"/>
                </a:lnTo>
                <a:lnTo>
                  <a:pt x="0" y="4066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4566411" y="3626421"/>
            <a:ext cx="2569210" cy="717550"/>
            <a:chOff x="4566411" y="3626421"/>
            <a:chExt cx="2569210" cy="717550"/>
          </a:xfrm>
        </p:grpSpPr>
        <p:sp>
          <p:nvSpPr>
            <p:cNvPr id="37" name="object 37"/>
            <p:cNvSpPr/>
            <p:nvPr/>
          </p:nvSpPr>
          <p:spPr>
            <a:xfrm>
              <a:off x="4566411" y="3626421"/>
              <a:ext cx="2569210" cy="717550"/>
            </a:xfrm>
            <a:custGeom>
              <a:avLst/>
              <a:gdLst/>
              <a:ahLst/>
              <a:cxnLst/>
              <a:rect l="l" t="t" r="r" b="b"/>
              <a:pathLst>
                <a:path w="2569209" h="717550">
                  <a:moveTo>
                    <a:pt x="2569210" y="0"/>
                  </a:moveTo>
                  <a:lnTo>
                    <a:pt x="0" y="0"/>
                  </a:lnTo>
                  <a:lnTo>
                    <a:pt x="0" y="717067"/>
                  </a:lnTo>
                  <a:lnTo>
                    <a:pt x="2569210" y="717067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74556" y="3985464"/>
              <a:ext cx="1418590" cy="0"/>
            </a:xfrm>
            <a:custGeom>
              <a:avLst/>
              <a:gdLst/>
              <a:ahLst/>
              <a:cxnLst/>
              <a:rect l="l" t="t" r="r" b="b"/>
              <a:pathLst>
                <a:path w="1418590">
                  <a:moveTo>
                    <a:pt x="0" y="0"/>
                  </a:moveTo>
                  <a:lnTo>
                    <a:pt x="204754" y="0"/>
                  </a:lnTo>
                </a:path>
                <a:path w="1418590">
                  <a:moveTo>
                    <a:pt x="592510" y="0"/>
                  </a:moveTo>
                  <a:lnTo>
                    <a:pt x="1417998" y="0"/>
                  </a:lnTo>
                </a:path>
              </a:pathLst>
            </a:custGeom>
            <a:ln w="10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08304" y="3980910"/>
            <a:ext cx="154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18746" y="3803891"/>
            <a:ext cx="528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latin typeface="Symbol"/>
                <a:cs typeface="Symbol"/>
              </a:rPr>
              <a:t>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3000" spc="7" baseline="-38888" dirty="0">
                <a:latin typeface="Arial"/>
                <a:cs typeface="Arial"/>
              </a:rPr>
              <a:t>n</a:t>
            </a:r>
            <a:r>
              <a:rPr sz="3000" spc="-150" baseline="-38888" dirty="0">
                <a:latin typeface="Arial"/>
                <a:cs typeface="Arial"/>
              </a:rPr>
              <a:t> </a:t>
            </a: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44146" y="4010997"/>
            <a:ext cx="477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sz="2000" spc="5" dirty="0">
                <a:latin typeface="Symbol"/>
                <a:cs typeface="Symbol"/>
              </a:rPr>
              <a:t>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71344" y="3622875"/>
            <a:ext cx="2552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00" spc="187" baseline="-34722" dirty="0">
                <a:latin typeface="Arial"/>
                <a:cs typeface="Arial"/>
              </a:rPr>
              <a:t>σ</a:t>
            </a:r>
            <a:r>
              <a:rPr sz="1725" spc="15" baseline="-16908" dirty="0">
                <a:latin typeface="Arial"/>
                <a:cs typeface="Arial"/>
              </a:rPr>
              <a:t>2</a:t>
            </a:r>
            <a:r>
              <a:rPr sz="1725" baseline="-16908" dirty="0">
                <a:latin typeface="Arial"/>
                <a:cs typeface="Arial"/>
              </a:rPr>
              <a:t> </a:t>
            </a:r>
            <a:r>
              <a:rPr sz="1725" spc="7" baseline="-16908" dirty="0">
                <a:latin typeface="Arial"/>
                <a:cs typeface="Arial"/>
              </a:rPr>
              <a:t> </a:t>
            </a:r>
            <a:r>
              <a:rPr sz="3000" spc="7" baseline="-34722" dirty="0">
                <a:latin typeface="Symbol"/>
                <a:cs typeface="Symbol"/>
              </a:rPr>
              <a:t></a:t>
            </a:r>
            <a:r>
              <a:rPr sz="3000" spc="-30" baseline="-34722" dirty="0">
                <a:latin typeface="Times New Roman"/>
                <a:cs typeface="Times New Roman"/>
              </a:rPr>
              <a:t> </a:t>
            </a:r>
            <a:r>
              <a:rPr sz="3000" spc="-22" baseline="-34722" dirty="0">
                <a:latin typeface="Arial"/>
                <a:cs typeface="Arial"/>
              </a:rPr>
              <a:t>V</a:t>
            </a:r>
            <a:r>
              <a:rPr sz="3000" spc="37" baseline="-34722" dirty="0">
                <a:latin typeface="Arial"/>
                <a:cs typeface="Arial"/>
              </a:rPr>
              <a:t>a</a:t>
            </a:r>
            <a:r>
              <a:rPr sz="3000" spc="104" baseline="-34722" dirty="0">
                <a:latin typeface="Arial"/>
                <a:cs typeface="Arial"/>
              </a:rPr>
              <a:t>r</a:t>
            </a:r>
            <a:r>
              <a:rPr sz="3000" spc="7" baseline="-4166" dirty="0">
                <a:latin typeface="Symbol"/>
                <a:cs typeface="Symbol"/>
              </a:rPr>
              <a:t></a:t>
            </a:r>
            <a:r>
              <a:rPr sz="3000" spc="-75" baseline="-4166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X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3000" spc="7" baseline="-4166" dirty="0">
                <a:latin typeface="Symbol"/>
                <a:cs typeface="Symbol"/>
              </a:rPr>
              <a:t></a:t>
            </a:r>
            <a:r>
              <a:rPr sz="3000" spc="-82" baseline="-4166" dirty="0">
                <a:latin typeface="Times New Roman"/>
                <a:cs typeface="Times New Roman"/>
              </a:rPr>
              <a:t> </a:t>
            </a:r>
            <a:r>
              <a:rPr sz="3000" spc="7" baseline="-34722" dirty="0">
                <a:latin typeface="Symbol"/>
                <a:cs typeface="Symbol"/>
              </a:rPr>
              <a:t></a:t>
            </a:r>
            <a:r>
              <a:rPr sz="3000" spc="-15" baseline="-34722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25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1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P)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0197" y="3942742"/>
            <a:ext cx="13144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1725" spc="-367" baseline="-7246" dirty="0">
                <a:latin typeface="Arial"/>
                <a:cs typeface="Arial"/>
              </a:rPr>
              <a:t>p</a:t>
            </a:r>
            <a:r>
              <a:rPr sz="1150" spc="-245" dirty="0">
                <a:latin typeface="Times New Roman"/>
                <a:cs typeface="Times New Roman"/>
              </a:rPr>
              <a:t>ˆ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61713" y="3621659"/>
            <a:ext cx="2578735" cy="727075"/>
          </a:xfrm>
          <a:custGeom>
            <a:avLst/>
            <a:gdLst/>
            <a:ahLst/>
            <a:cxnLst/>
            <a:rect l="l" t="t" r="r" b="b"/>
            <a:pathLst>
              <a:path w="2578734" h="727075">
                <a:moveTo>
                  <a:pt x="0" y="726592"/>
                </a:moveTo>
                <a:lnTo>
                  <a:pt x="2578735" y="726592"/>
                </a:lnTo>
                <a:lnTo>
                  <a:pt x="2578735" y="0"/>
                </a:lnTo>
                <a:lnTo>
                  <a:pt x="0" y="0"/>
                </a:lnTo>
                <a:lnTo>
                  <a:pt x="0" y="7265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5940" y="3391564"/>
            <a:ext cx="3564254" cy="6438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Calibri"/>
                <a:cs typeface="Calibri"/>
              </a:rPr>
              <a:t>(where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 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10" dirty="0">
                <a:latin typeface="Calibri"/>
                <a:cs typeface="Calibri"/>
              </a:rPr>
              <a:t> proportion)</a:t>
            </a:r>
            <a:endParaRPr sz="2000">
              <a:latin typeface="Calibri"/>
              <a:cs typeface="Calibri"/>
            </a:endParaRPr>
          </a:p>
          <a:p>
            <a:pPr marR="52705" algn="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742" y="385648"/>
            <a:ext cx="336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Z-Value</a:t>
            </a:r>
            <a:r>
              <a:rPr spc="-15" dirty="0"/>
              <a:t> </a:t>
            </a:r>
            <a:r>
              <a:rPr spc="-25" dirty="0"/>
              <a:t>for</a:t>
            </a:r>
            <a:r>
              <a:rPr spc="-40" dirty="0"/>
              <a:t> </a:t>
            </a:r>
            <a:r>
              <a:rPr spc="-10" dirty="0"/>
              <a:t>Proportions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1377" y="2211133"/>
            <a:ext cx="3630929" cy="1633855"/>
            <a:chOff x="2131377" y="2211133"/>
            <a:chExt cx="3630929" cy="1633855"/>
          </a:xfrm>
        </p:grpSpPr>
        <p:sp>
          <p:nvSpPr>
            <p:cNvPr id="4" name="object 4"/>
            <p:cNvSpPr/>
            <p:nvPr/>
          </p:nvSpPr>
          <p:spPr>
            <a:xfrm>
              <a:off x="2140965" y="2220721"/>
              <a:ext cx="3611879" cy="1614805"/>
            </a:xfrm>
            <a:custGeom>
              <a:avLst/>
              <a:gdLst/>
              <a:ahLst/>
              <a:cxnLst/>
              <a:rect l="l" t="t" r="r" b="b"/>
              <a:pathLst>
                <a:path w="3611879" h="1614804">
                  <a:moveTo>
                    <a:pt x="3611499" y="0"/>
                  </a:moveTo>
                  <a:lnTo>
                    <a:pt x="0" y="0"/>
                  </a:lnTo>
                  <a:lnTo>
                    <a:pt x="0" y="1614423"/>
                  </a:lnTo>
                  <a:lnTo>
                    <a:pt x="3611499" y="1614423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801" y="2769119"/>
              <a:ext cx="814705" cy="0"/>
            </a:xfrm>
            <a:custGeom>
              <a:avLst/>
              <a:gdLst/>
              <a:ahLst/>
              <a:cxnLst/>
              <a:rect l="l" t="t" r="r" b="b"/>
              <a:pathLst>
                <a:path w="814704">
                  <a:moveTo>
                    <a:pt x="0" y="0"/>
                  </a:moveTo>
                  <a:lnTo>
                    <a:pt x="814637" y="0"/>
                  </a:lnTo>
                </a:path>
              </a:pathLst>
            </a:custGeom>
            <a:ln w="16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5652" y="3336106"/>
              <a:ext cx="1263015" cy="0"/>
            </a:xfrm>
            <a:custGeom>
              <a:avLst/>
              <a:gdLst/>
              <a:ahLst/>
              <a:cxnLst/>
              <a:rect l="l" t="t" r="r" b="b"/>
              <a:pathLst>
                <a:path w="1263014">
                  <a:moveTo>
                    <a:pt x="0" y="0"/>
                  </a:moveTo>
                  <a:lnTo>
                    <a:pt x="1262827" y="0"/>
                  </a:lnTo>
                </a:path>
              </a:pathLst>
            </a:custGeom>
            <a:ln w="7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1669" y="3397914"/>
              <a:ext cx="50165" cy="29209"/>
            </a:xfrm>
            <a:custGeom>
              <a:avLst/>
              <a:gdLst/>
              <a:ahLst/>
              <a:cxnLst/>
              <a:rect l="l" t="t" r="r" b="b"/>
              <a:pathLst>
                <a:path w="50164" h="29210">
                  <a:moveTo>
                    <a:pt x="0" y="28585"/>
                  </a:moveTo>
                  <a:lnTo>
                    <a:pt x="49545" y="0"/>
                  </a:lnTo>
                </a:path>
              </a:pathLst>
            </a:custGeom>
            <a:ln w="16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1215" y="3405652"/>
              <a:ext cx="71755" cy="340360"/>
            </a:xfrm>
            <a:custGeom>
              <a:avLst/>
              <a:gdLst/>
              <a:ahLst/>
              <a:cxnLst/>
              <a:rect l="l" t="t" r="r" b="b"/>
              <a:pathLst>
                <a:path w="71754" h="340360">
                  <a:moveTo>
                    <a:pt x="0" y="0"/>
                  </a:moveTo>
                  <a:lnTo>
                    <a:pt x="71224" y="339885"/>
                  </a:lnTo>
                </a:path>
              </a:pathLst>
            </a:custGeom>
            <a:ln w="32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1391" y="2769119"/>
              <a:ext cx="1621790" cy="976630"/>
            </a:xfrm>
            <a:custGeom>
              <a:avLst/>
              <a:gdLst/>
              <a:ahLst/>
              <a:cxnLst/>
              <a:rect l="l" t="t" r="r" b="b"/>
              <a:pathLst>
                <a:path w="1621789" h="976629">
                  <a:moveTo>
                    <a:pt x="169578" y="976419"/>
                  </a:moveTo>
                  <a:lnTo>
                    <a:pt x="264052" y="57139"/>
                  </a:lnTo>
                </a:path>
                <a:path w="1621789" h="976629">
                  <a:moveTo>
                    <a:pt x="264052" y="57139"/>
                  </a:moveTo>
                  <a:lnTo>
                    <a:pt x="1588836" y="57139"/>
                  </a:lnTo>
                </a:path>
                <a:path w="1621789" h="976629">
                  <a:moveTo>
                    <a:pt x="0" y="0"/>
                  </a:moveTo>
                  <a:lnTo>
                    <a:pt x="1621546" y="0"/>
                  </a:lnTo>
                </a:path>
              </a:pathLst>
            </a:custGeom>
            <a:ln w="16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6139" y="2215895"/>
              <a:ext cx="3621404" cy="1624330"/>
            </a:xfrm>
            <a:custGeom>
              <a:avLst/>
              <a:gdLst/>
              <a:ahLst/>
              <a:cxnLst/>
              <a:rect l="l" t="t" r="r" b="b"/>
              <a:pathLst>
                <a:path w="3621404" h="1624329">
                  <a:moveTo>
                    <a:pt x="0" y="1623949"/>
                  </a:moveTo>
                  <a:lnTo>
                    <a:pt x="3621024" y="1623949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16239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7840" y="1213865"/>
            <a:ext cx="5461000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3450" spc="-1500" baseline="2415" dirty="0">
                <a:latin typeface="Arial"/>
                <a:cs typeface="Arial"/>
              </a:rPr>
              <a:t>p</a:t>
            </a:r>
            <a:r>
              <a:rPr sz="3450" spc="-37" baseline="10869" dirty="0">
                <a:latin typeface="Times New Roman"/>
                <a:cs typeface="Times New Roman"/>
              </a:rPr>
              <a:t>ˆ</a:t>
            </a:r>
            <a:r>
              <a:rPr sz="3450" spc="195" baseline="10869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ormula: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450">
              <a:latin typeface="Calibri"/>
              <a:cs typeface="Calibri"/>
            </a:endParaRPr>
          </a:p>
          <a:p>
            <a:pPr marL="2530475" marR="342900" indent="-828675">
              <a:lnSpc>
                <a:spcPct val="123100"/>
              </a:lnSpc>
              <a:tabLst>
                <a:tab pos="3859529" algn="l"/>
                <a:tab pos="3974465" algn="l"/>
              </a:tabLst>
            </a:pPr>
            <a:r>
              <a:rPr sz="4575" baseline="-34608" dirty="0">
                <a:latin typeface="Arial"/>
                <a:cs typeface="Arial"/>
              </a:rPr>
              <a:t>Z</a:t>
            </a:r>
            <a:r>
              <a:rPr sz="4575" spc="-217" baseline="-34608" dirty="0">
                <a:latin typeface="Arial"/>
                <a:cs typeface="Arial"/>
              </a:rPr>
              <a:t> </a:t>
            </a:r>
            <a:r>
              <a:rPr sz="4575" baseline="-34608" dirty="0">
                <a:latin typeface="Symbol"/>
                <a:cs typeface="Symbol"/>
              </a:rPr>
              <a:t></a:t>
            </a:r>
            <a:r>
              <a:rPr sz="4575" spc="67" baseline="-34608" dirty="0">
                <a:latin typeface="Times New Roman"/>
                <a:cs typeface="Times New Roman"/>
              </a:rPr>
              <a:t> </a:t>
            </a:r>
            <a:r>
              <a:rPr sz="3050" spc="-1315" dirty="0">
                <a:latin typeface="Arial"/>
                <a:cs typeface="Arial"/>
              </a:rPr>
              <a:t>p</a:t>
            </a:r>
            <a:r>
              <a:rPr sz="4575" baseline="8196" dirty="0">
                <a:latin typeface="Times New Roman"/>
                <a:cs typeface="Times New Roman"/>
              </a:rPr>
              <a:t>ˆ</a:t>
            </a:r>
            <a:r>
              <a:rPr sz="4575" spc="44" baseline="8196" dirty="0">
                <a:latin typeface="Times New Roman"/>
                <a:cs typeface="Times New Roman"/>
              </a:rPr>
              <a:t> </a:t>
            </a:r>
            <a:r>
              <a:rPr sz="3050" spc="320" dirty="0">
                <a:latin typeface="Symbol"/>
                <a:cs typeface="Symbol"/>
              </a:rPr>
              <a:t></a:t>
            </a:r>
            <a:r>
              <a:rPr sz="3050" dirty="0">
                <a:latin typeface="Arial"/>
                <a:cs typeface="Arial"/>
              </a:rPr>
              <a:t>P</a:t>
            </a:r>
            <a:r>
              <a:rPr sz="3050" spc="80" dirty="0">
                <a:latin typeface="Arial"/>
                <a:cs typeface="Arial"/>
              </a:rPr>
              <a:t> </a:t>
            </a:r>
            <a:r>
              <a:rPr sz="4575" baseline="-34608" dirty="0">
                <a:latin typeface="Symbol"/>
                <a:cs typeface="Symbol"/>
              </a:rPr>
              <a:t></a:t>
            </a:r>
            <a:r>
              <a:rPr sz="4575" baseline="-34608" dirty="0">
                <a:latin typeface="Times New Roman"/>
                <a:cs typeface="Times New Roman"/>
              </a:rPr>
              <a:t>		</a:t>
            </a:r>
            <a:r>
              <a:rPr sz="3050" spc="-1315" dirty="0">
                <a:latin typeface="Arial"/>
                <a:cs typeface="Arial"/>
              </a:rPr>
              <a:t>p</a:t>
            </a:r>
            <a:r>
              <a:rPr sz="4575" baseline="8196" dirty="0">
                <a:latin typeface="Times New Roman"/>
                <a:cs typeface="Times New Roman"/>
              </a:rPr>
              <a:t>ˆ</a:t>
            </a:r>
            <a:r>
              <a:rPr sz="4575" spc="44" baseline="8196" dirty="0">
                <a:latin typeface="Times New Roman"/>
                <a:cs typeface="Times New Roman"/>
              </a:rPr>
              <a:t> </a:t>
            </a:r>
            <a:r>
              <a:rPr sz="3050" spc="320" dirty="0">
                <a:latin typeface="Symbol"/>
                <a:cs typeface="Symbol"/>
              </a:rPr>
              <a:t></a:t>
            </a:r>
            <a:r>
              <a:rPr sz="3050" dirty="0">
                <a:latin typeface="Arial"/>
                <a:cs typeface="Arial"/>
              </a:rPr>
              <a:t>P  </a:t>
            </a:r>
            <a:r>
              <a:rPr sz="4575" spc="225" baseline="3642" dirty="0">
                <a:latin typeface="Arial"/>
                <a:cs typeface="Arial"/>
              </a:rPr>
              <a:t>σ</a:t>
            </a:r>
            <a:r>
              <a:rPr sz="2625" spc="-1132" baseline="-22222" dirty="0">
                <a:latin typeface="Arial"/>
                <a:cs typeface="Arial"/>
              </a:rPr>
              <a:t>p</a:t>
            </a:r>
            <a:r>
              <a:rPr sz="2625" spc="15" baseline="-14285" dirty="0">
                <a:latin typeface="Times New Roman"/>
                <a:cs typeface="Times New Roman"/>
              </a:rPr>
              <a:t>ˆ</a:t>
            </a:r>
            <a:r>
              <a:rPr sz="2625" baseline="-14285" dirty="0">
                <a:latin typeface="Times New Roman"/>
                <a:cs typeface="Times New Roman"/>
              </a:rPr>
              <a:t>	</a:t>
            </a:r>
            <a:r>
              <a:rPr sz="3050" spc="-15" dirty="0">
                <a:latin typeface="Arial"/>
                <a:cs typeface="Arial"/>
              </a:rPr>
              <a:t>P</a:t>
            </a:r>
            <a:r>
              <a:rPr sz="3050" spc="55" dirty="0">
                <a:latin typeface="Arial"/>
                <a:cs typeface="Arial"/>
              </a:rPr>
              <a:t>(</a:t>
            </a:r>
            <a:r>
              <a:rPr sz="3050" spc="10" dirty="0">
                <a:latin typeface="Arial"/>
                <a:cs typeface="Arial"/>
              </a:rPr>
              <a:t>1</a:t>
            </a:r>
            <a:r>
              <a:rPr sz="3050" dirty="0">
                <a:latin typeface="Symbol"/>
                <a:cs typeface="Symbol"/>
              </a:rPr>
              <a:t></a:t>
            </a:r>
            <a:r>
              <a:rPr sz="3050" spc="-440" dirty="0">
                <a:latin typeface="Times New Roman"/>
                <a:cs typeface="Times New Roman"/>
              </a:rPr>
              <a:t> </a:t>
            </a:r>
            <a:r>
              <a:rPr sz="3050" spc="-15" dirty="0">
                <a:latin typeface="Arial"/>
                <a:cs typeface="Arial"/>
              </a:rPr>
              <a:t>P)</a:t>
            </a:r>
            <a:endParaRPr sz="3050">
              <a:latin typeface="Arial"/>
              <a:cs typeface="Arial"/>
            </a:endParaRPr>
          </a:p>
          <a:p>
            <a:pPr marR="856615" algn="r">
              <a:lnSpc>
                <a:spcPct val="100000"/>
              </a:lnSpc>
              <a:spcBef>
                <a:spcPts val="555"/>
              </a:spcBef>
            </a:pPr>
            <a:r>
              <a:rPr sz="3050" dirty="0">
                <a:latin typeface="Arial"/>
                <a:cs typeface="Arial"/>
              </a:rPr>
              <a:t>n</a:t>
            </a:r>
            <a:endParaRPr sz="30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446" y="385648"/>
            <a:ext cx="124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5"/>
            <a:ext cx="79279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the true </a:t>
            </a:r>
            <a:r>
              <a:rPr sz="2400" spc="-10" dirty="0">
                <a:latin typeface="Calibri"/>
                <a:cs typeface="Calibri"/>
              </a:rPr>
              <a:t>proportion of </a:t>
            </a:r>
            <a:r>
              <a:rPr sz="2400" spc="-20" dirty="0">
                <a:latin typeface="Calibri"/>
                <a:cs typeface="Calibri"/>
              </a:rPr>
              <a:t>voters </a:t>
            </a:r>
            <a:r>
              <a:rPr sz="2400" dirty="0">
                <a:latin typeface="Calibri"/>
                <a:cs typeface="Calibri"/>
              </a:rPr>
              <a:t>who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10" dirty="0">
                <a:latin typeface="Calibri"/>
                <a:cs typeface="Calibri"/>
              </a:rPr>
              <a:t>Proposition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 = </a:t>
            </a:r>
            <a:r>
              <a:rPr sz="2400" spc="-5" dirty="0">
                <a:latin typeface="Calibri"/>
                <a:cs typeface="Calibri"/>
              </a:rPr>
              <a:t>.4,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probability that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sample of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200 yields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sample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proportion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.40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.45?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84551"/>
            <a:ext cx="827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i.e.: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90737" y="2587548"/>
            <a:ext cx="5267325" cy="1304925"/>
            <a:chOff x="2090737" y="2587548"/>
            <a:chExt cx="5267325" cy="1304925"/>
          </a:xfrm>
        </p:grpSpPr>
        <p:sp>
          <p:nvSpPr>
            <p:cNvPr id="6" name="object 6"/>
            <p:cNvSpPr/>
            <p:nvPr/>
          </p:nvSpPr>
          <p:spPr>
            <a:xfrm>
              <a:off x="2095500" y="2592311"/>
              <a:ext cx="5257800" cy="1295400"/>
            </a:xfrm>
            <a:custGeom>
              <a:avLst/>
              <a:gdLst/>
              <a:ahLst/>
              <a:cxnLst/>
              <a:rect l="l" t="t" r="r" b="b"/>
              <a:pathLst>
                <a:path w="5257800" h="1295400">
                  <a:moveTo>
                    <a:pt x="5257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5257800" y="12954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5500" y="2592311"/>
              <a:ext cx="5257800" cy="1295400"/>
            </a:xfrm>
            <a:custGeom>
              <a:avLst/>
              <a:gdLst/>
              <a:ahLst/>
              <a:cxnLst/>
              <a:rect l="l" t="t" r="r" b="b"/>
              <a:pathLst>
                <a:path w="5257800" h="1295400">
                  <a:moveTo>
                    <a:pt x="0" y="1295400"/>
                  </a:moveTo>
                  <a:lnTo>
                    <a:pt x="5257800" y="1295400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95500" y="2592311"/>
            <a:ext cx="5257800" cy="1295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580"/>
              </a:spcBef>
              <a:tabLst>
                <a:tab pos="819150" algn="l"/>
                <a:tab pos="1783714" algn="l"/>
                <a:tab pos="2503170" algn="l"/>
              </a:tabLst>
            </a:pP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if	P =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.4	and	n</a:t>
            </a: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200,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800080"/>
                </a:solidFill>
                <a:latin typeface="Calibri"/>
                <a:cs typeface="Calibri"/>
              </a:rPr>
              <a:t>what</a:t>
            </a:r>
            <a:r>
              <a:rPr sz="2800" b="1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R="215900" algn="ctr">
              <a:lnSpc>
                <a:spcPct val="100000"/>
              </a:lnSpc>
              <a:spcBef>
                <a:spcPts val="1205"/>
              </a:spcBef>
              <a:tabLst>
                <a:tab pos="1143000" algn="l"/>
              </a:tabLst>
            </a:pP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P(.4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r>
              <a:rPr sz="2800" b="1" spc="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	</a:t>
            </a:r>
            <a:r>
              <a:rPr sz="3200" spc="-137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4800" spc="270" baseline="7812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4800" spc="-442" baseline="781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2800" b="1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.45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r>
              <a:rPr sz="2800" b="1" spc="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446" y="385648"/>
            <a:ext cx="124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2438" y="3462553"/>
            <a:ext cx="4676775" cy="965200"/>
            <a:chOff x="2742438" y="3462553"/>
            <a:chExt cx="4676775" cy="965200"/>
          </a:xfrm>
        </p:grpSpPr>
        <p:sp>
          <p:nvSpPr>
            <p:cNvPr id="4" name="object 4"/>
            <p:cNvSpPr/>
            <p:nvPr/>
          </p:nvSpPr>
          <p:spPr>
            <a:xfrm>
              <a:off x="2742438" y="3462553"/>
              <a:ext cx="4676775" cy="965200"/>
            </a:xfrm>
            <a:custGeom>
              <a:avLst/>
              <a:gdLst/>
              <a:ahLst/>
              <a:cxnLst/>
              <a:rect l="l" t="t" r="r" b="b"/>
              <a:pathLst>
                <a:path w="4676775" h="965200">
                  <a:moveTo>
                    <a:pt x="4676648" y="0"/>
                  </a:moveTo>
                  <a:lnTo>
                    <a:pt x="0" y="0"/>
                  </a:lnTo>
                  <a:lnTo>
                    <a:pt x="0" y="965009"/>
                  </a:lnTo>
                  <a:lnTo>
                    <a:pt x="4676648" y="965009"/>
                  </a:lnTo>
                  <a:lnTo>
                    <a:pt x="467664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5827" y="3778512"/>
              <a:ext cx="2393315" cy="0"/>
            </a:xfrm>
            <a:custGeom>
              <a:avLst/>
              <a:gdLst/>
              <a:ahLst/>
              <a:cxnLst/>
              <a:rect l="l" t="t" r="r" b="b"/>
              <a:pathLst>
                <a:path w="2393315">
                  <a:moveTo>
                    <a:pt x="0" y="0"/>
                  </a:moveTo>
                  <a:lnTo>
                    <a:pt x="876325" y="0"/>
                  </a:lnTo>
                </a:path>
                <a:path w="2393315">
                  <a:moveTo>
                    <a:pt x="1516963" y="0"/>
                  </a:moveTo>
                  <a:lnTo>
                    <a:pt x="2393289" y="0"/>
                  </a:lnTo>
                </a:path>
              </a:pathLst>
            </a:custGeom>
            <a:ln w="9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89527" y="3799591"/>
            <a:ext cx="106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50" spc="60" dirty="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3500" y="3773019"/>
            <a:ext cx="273050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738630" algn="l"/>
              </a:tabLst>
            </a:pPr>
            <a:r>
              <a:rPr sz="2625" spc="89" baseline="39682" dirty="0">
                <a:latin typeface="Symbol"/>
                <a:cs typeface="Symbol"/>
              </a:rPr>
              <a:t></a:t>
            </a:r>
            <a:r>
              <a:rPr sz="2625" spc="412" baseline="39682" dirty="0">
                <a:latin typeface="Times New Roman"/>
                <a:cs typeface="Times New Roman"/>
              </a:rPr>
              <a:t> </a:t>
            </a:r>
            <a:r>
              <a:rPr sz="1750" spc="90" dirty="0">
                <a:latin typeface="Arial"/>
                <a:cs typeface="Arial"/>
              </a:rPr>
              <a:t>.03464	.03464</a:t>
            </a:r>
            <a:r>
              <a:rPr sz="1750" spc="210" dirty="0">
                <a:latin typeface="Arial"/>
                <a:cs typeface="Arial"/>
              </a:rPr>
              <a:t> </a:t>
            </a:r>
            <a:r>
              <a:rPr sz="2625" spc="89" baseline="39682" dirty="0">
                <a:latin typeface="Symbol"/>
                <a:cs typeface="Symbol"/>
              </a:rPr>
              <a:t></a:t>
            </a:r>
            <a:endParaRPr sz="2625" baseline="3968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1330" y="3767464"/>
            <a:ext cx="1744345" cy="6254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360"/>
              </a:spcBef>
            </a:pPr>
            <a:r>
              <a:rPr sz="1750" spc="60" dirty="0">
                <a:latin typeface="Symbol"/>
                <a:cs typeface="Symbol"/>
              </a:rPr>
              <a:t></a:t>
            </a:r>
            <a:endParaRPr sz="1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1750" spc="90" dirty="0">
                <a:latin typeface="Symbol"/>
                <a:cs typeface="Symbol"/>
              </a:rPr>
              <a:t>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90" dirty="0">
                <a:latin typeface="Arial"/>
                <a:cs typeface="Arial"/>
              </a:rPr>
              <a:t>P</a:t>
            </a:r>
            <a:r>
              <a:rPr sz="1750" spc="85" dirty="0">
                <a:latin typeface="Arial"/>
                <a:cs typeface="Arial"/>
              </a:rPr>
              <a:t>(</a:t>
            </a:r>
            <a:r>
              <a:rPr sz="1750" spc="90" dirty="0">
                <a:latin typeface="Arial"/>
                <a:cs typeface="Arial"/>
              </a:rPr>
              <a:t>0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90" dirty="0">
                <a:latin typeface="Symbol"/>
                <a:cs typeface="Symbol"/>
              </a:rPr>
              <a:t>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0" dirty="0">
                <a:latin typeface="Arial"/>
                <a:cs typeface="Arial"/>
              </a:rPr>
              <a:t>Z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90" dirty="0">
                <a:latin typeface="Symbol"/>
                <a:cs typeface="Symbol"/>
              </a:rPr>
              <a:t>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spc="110" dirty="0">
                <a:latin typeface="Arial"/>
                <a:cs typeface="Arial"/>
              </a:rPr>
              <a:t>1</a:t>
            </a:r>
            <a:r>
              <a:rPr sz="1750" spc="15" dirty="0">
                <a:latin typeface="Arial"/>
                <a:cs typeface="Arial"/>
              </a:rPr>
              <a:t>.</a:t>
            </a:r>
            <a:r>
              <a:rPr sz="1750" spc="105" dirty="0">
                <a:latin typeface="Arial"/>
                <a:cs typeface="Arial"/>
              </a:rPr>
              <a:t>4</a:t>
            </a:r>
            <a:r>
              <a:rPr sz="1750" spc="110" dirty="0">
                <a:latin typeface="Arial"/>
                <a:cs typeface="Arial"/>
              </a:rPr>
              <a:t>4</a:t>
            </a:r>
            <a:r>
              <a:rPr sz="1750" spc="5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8295" y="3598456"/>
            <a:ext cx="46831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750" spc="90" dirty="0">
                <a:latin typeface="Arial"/>
                <a:cs typeface="Arial"/>
              </a:rPr>
              <a:t>P</a:t>
            </a:r>
            <a:r>
              <a:rPr sz="1750" spc="85" dirty="0">
                <a:latin typeface="Arial"/>
                <a:cs typeface="Arial"/>
              </a:rPr>
              <a:t>(</a:t>
            </a:r>
            <a:r>
              <a:rPr sz="1750" spc="15" dirty="0">
                <a:latin typeface="Arial"/>
                <a:cs typeface="Arial"/>
              </a:rPr>
              <a:t>.</a:t>
            </a:r>
            <a:r>
              <a:rPr sz="1750" spc="105" dirty="0">
                <a:latin typeface="Arial"/>
                <a:cs typeface="Arial"/>
              </a:rPr>
              <a:t>4</a:t>
            </a:r>
            <a:r>
              <a:rPr sz="1750" spc="90" dirty="0">
                <a:latin typeface="Arial"/>
                <a:cs typeface="Arial"/>
              </a:rPr>
              <a:t>0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90" dirty="0">
                <a:latin typeface="Symbol"/>
                <a:cs typeface="Symbol"/>
              </a:rPr>
              <a:t>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spc="-745" dirty="0">
                <a:latin typeface="Arial"/>
                <a:cs typeface="Arial"/>
              </a:rPr>
              <a:t>p</a:t>
            </a:r>
            <a:r>
              <a:rPr sz="2625" spc="82" baseline="7936" dirty="0">
                <a:latin typeface="Times New Roman"/>
                <a:cs typeface="Times New Roman"/>
              </a:rPr>
              <a:t>ˆ</a:t>
            </a:r>
            <a:r>
              <a:rPr sz="2625" spc="209" baseline="7936" dirty="0">
                <a:latin typeface="Times New Roman"/>
                <a:cs typeface="Times New Roman"/>
              </a:rPr>
              <a:t> </a:t>
            </a:r>
            <a:r>
              <a:rPr sz="1750" spc="90" dirty="0">
                <a:latin typeface="Symbol"/>
                <a:cs typeface="Symbol"/>
              </a:rPr>
              <a:t></a:t>
            </a:r>
            <a:r>
              <a:rPr sz="1750" spc="-15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Arial"/>
                <a:cs typeface="Arial"/>
              </a:rPr>
              <a:t>.</a:t>
            </a:r>
            <a:r>
              <a:rPr sz="1750" spc="110" dirty="0">
                <a:latin typeface="Arial"/>
                <a:cs typeface="Arial"/>
              </a:rPr>
              <a:t>4</a:t>
            </a:r>
            <a:r>
              <a:rPr sz="1750" spc="105" dirty="0">
                <a:latin typeface="Arial"/>
                <a:cs typeface="Arial"/>
              </a:rPr>
              <a:t>5</a:t>
            </a:r>
            <a:r>
              <a:rPr sz="1750" spc="55" dirty="0">
                <a:latin typeface="Arial"/>
                <a:cs typeface="Arial"/>
              </a:rPr>
              <a:t>)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90" dirty="0">
                <a:latin typeface="Symbol"/>
                <a:cs typeface="Symbol"/>
              </a:rPr>
              <a:t>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Arial"/>
                <a:cs typeface="Arial"/>
              </a:rPr>
              <a:t>P</a:t>
            </a:r>
            <a:r>
              <a:rPr sz="2625" spc="419" baseline="31746" dirty="0">
                <a:latin typeface="Symbol"/>
                <a:cs typeface="Symbol"/>
              </a:rPr>
              <a:t></a:t>
            </a:r>
            <a:r>
              <a:rPr sz="2625" spc="22" baseline="34920" dirty="0">
                <a:latin typeface="Arial"/>
                <a:cs typeface="Arial"/>
              </a:rPr>
              <a:t>.</a:t>
            </a:r>
            <a:r>
              <a:rPr sz="2625" spc="165" baseline="34920" dirty="0">
                <a:latin typeface="Arial"/>
                <a:cs typeface="Arial"/>
              </a:rPr>
              <a:t>4</a:t>
            </a:r>
            <a:r>
              <a:rPr sz="2625" spc="135" baseline="34920" dirty="0">
                <a:latin typeface="Arial"/>
                <a:cs typeface="Arial"/>
              </a:rPr>
              <a:t>0</a:t>
            </a:r>
            <a:r>
              <a:rPr sz="2625" spc="-277" baseline="34920" dirty="0">
                <a:latin typeface="Arial"/>
                <a:cs typeface="Arial"/>
              </a:rPr>
              <a:t> </a:t>
            </a:r>
            <a:r>
              <a:rPr sz="2625" spc="375" baseline="34920" dirty="0">
                <a:latin typeface="Symbol"/>
                <a:cs typeface="Symbol"/>
              </a:rPr>
              <a:t></a:t>
            </a:r>
            <a:r>
              <a:rPr sz="2625" spc="22" baseline="34920" dirty="0">
                <a:latin typeface="Arial"/>
                <a:cs typeface="Arial"/>
              </a:rPr>
              <a:t>.</a:t>
            </a:r>
            <a:r>
              <a:rPr sz="2625" spc="165" baseline="34920" dirty="0">
                <a:latin typeface="Arial"/>
                <a:cs typeface="Arial"/>
              </a:rPr>
              <a:t>4</a:t>
            </a:r>
            <a:r>
              <a:rPr sz="2625" spc="135" baseline="34920" dirty="0">
                <a:latin typeface="Arial"/>
                <a:cs typeface="Arial"/>
              </a:rPr>
              <a:t>0</a:t>
            </a:r>
            <a:r>
              <a:rPr sz="2625" spc="97" baseline="34920" dirty="0">
                <a:latin typeface="Arial"/>
                <a:cs typeface="Arial"/>
              </a:rPr>
              <a:t> </a:t>
            </a:r>
            <a:r>
              <a:rPr sz="1750" spc="90" dirty="0">
                <a:latin typeface="Symbol"/>
                <a:cs typeface="Symbol"/>
              </a:rPr>
              <a:t>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0" dirty="0">
                <a:latin typeface="Arial"/>
                <a:cs typeface="Arial"/>
              </a:rPr>
              <a:t>Z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90" dirty="0">
                <a:latin typeface="Symbol"/>
                <a:cs typeface="Symbol"/>
              </a:rPr>
              <a:t>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2625" spc="22" baseline="34920" dirty="0">
                <a:latin typeface="Arial"/>
                <a:cs typeface="Arial"/>
              </a:rPr>
              <a:t>.</a:t>
            </a:r>
            <a:r>
              <a:rPr sz="2625" spc="165" baseline="34920" dirty="0">
                <a:latin typeface="Arial"/>
                <a:cs typeface="Arial"/>
              </a:rPr>
              <a:t>4</a:t>
            </a:r>
            <a:r>
              <a:rPr sz="2625" spc="135" baseline="34920" dirty="0">
                <a:latin typeface="Arial"/>
                <a:cs typeface="Arial"/>
              </a:rPr>
              <a:t>5</a:t>
            </a:r>
            <a:r>
              <a:rPr sz="2625" spc="-277" baseline="34920" dirty="0">
                <a:latin typeface="Arial"/>
                <a:cs typeface="Arial"/>
              </a:rPr>
              <a:t> </a:t>
            </a:r>
            <a:r>
              <a:rPr sz="2625" spc="375" baseline="34920" dirty="0">
                <a:latin typeface="Symbol"/>
                <a:cs typeface="Symbol"/>
              </a:rPr>
              <a:t></a:t>
            </a:r>
            <a:r>
              <a:rPr sz="2625" spc="22" baseline="34920" dirty="0">
                <a:latin typeface="Arial"/>
                <a:cs typeface="Arial"/>
              </a:rPr>
              <a:t>.</a:t>
            </a:r>
            <a:r>
              <a:rPr sz="2625" spc="165" baseline="34920" dirty="0">
                <a:latin typeface="Arial"/>
                <a:cs typeface="Arial"/>
              </a:rPr>
              <a:t>4</a:t>
            </a:r>
            <a:r>
              <a:rPr sz="2625" spc="135" baseline="34920" dirty="0">
                <a:latin typeface="Arial"/>
                <a:cs typeface="Arial"/>
              </a:rPr>
              <a:t>0</a:t>
            </a:r>
            <a:r>
              <a:rPr sz="2625" spc="-254" baseline="34920" dirty="0">
                <a:latin typeface="Arial"/>
                <a:cs typeface="Arial"/>
              </a:rPr>
              <a:t> </a:t>
            </a:r>
            <a:r>
              <a:rPr sz="2625" spc="89" baseline="31746" dirty="0">
                <a:latin typeface="Symbol"/>
                <a:cs typeface="Symbol"/>
              </a:rPr>
              <a:t></a:t>
            </a:r>
            <a:endParaRPr sz="2625" baseline="31746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7739" y="3457790"/>
            <a:ext cx="4686300" cy="974725"/>
          </a:xfrm>
          <a:custGeom>
            <a:avLst/>
            <a:gdLst/>
            <a:ahLst/>
            <a:cxnLst/>
            <a:rect l="l" t="t" r="r" b="b"/>
            <a:pathLst>
              <a:path w="4686300" h="974725">
                <a:moveTo>
                  <a:pt x="0" y="974534"/>
                </a:moveTo>
                <a:lnTo>
                  <a:pt x="4686172" y="974534"/>
                </a:lnTo>
                <a:lnTo>
                  <a:pt x="4686172" y="0"/>
                </a:lnTo>
                <a:lnTo>
                  <a:pt x="0" y="0"/>
                </a:lnTo>
                <a:lnTo>
                  <a:pt x="0" y="9745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855976" y="2103437"/>
            <a:ext cx="3895725" cy="748030"/>
            <a:chOff x="2855976" y="2103437"/>
            <a:chExt cx="3895725" cy="748030"/>
          </a:xfrm>
        </p:grpSpPr>
        <p:sp>
          <p:nvSpPr>
            <p:cNvPr id="12" name="object 12"/>
            <p:cNvSpPr/>
            <p:nvPr/>
          </p:nvSpPr>
          <p:spPr>
            <a:xfrm>
              <a:off x="2855976" y="2103437"/>
              <a:ext cx="3895725" cy="748030"/>
            </a:xfrm>
            <a:custGeom>
              <a:avLst/>
              <a:gdLst/>
              <a:ahLst/>
              <a:cxnLst/>
              <a:rect l="l" t="t" r="r" b="b"/>
              <a:pathLst>
                <a:path w="3895725" h="748030">
                  <a:moveTo>
                    <a:pt x="3895725" y="0"/>
                  </a:moveTo>
                  <a:lnTo>
                    <a:pt x="0" y="0"/>
                  </a:lnTo>
                  <a:lnTo>
                    <a:pt x="0" y="747712"/>
                  </a:lnTo>
                  <a:lnTo>
                    <a:pt x="3895725" y="747712"/>
                  </a:lnTo>
                  <a:lnTo>
                    <a:pt x="38957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3775" y="2510259"/>
              <a:ext cx="983615" cy="60960"/>
            </a:xfrm>
            <a:custGeom>
              <a:avLst/>
              <a:gdLst/>
              <a:ahLst/>
              <a:cxnLst/>
              <a:rect l="l" t="t" r="r" b="b"/>
              <a:pathLst>
                <a:path w="983614" h="60960">
                  <a:moveTo>
                    <a:pt x="167837" y="0"/>
                  </a:moveTo>
                  <a:lnTo>
                    <a:pt x="983428" y="0"/>
                  </a:lnTo>
                </a:path>
                <a:path w="983614" h="60960">
                  <a:moveTo>
                    <a:pt x="0" y="60367"/>
                  </a:moveTo>
                  <a:lnTo>
                    <a:pt x="32840" y="41595"/>
                  </a:lnTo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6616" y="2557440"/>
              <a:ext cx="47625" cy="229235"/>
            </a:xfrm>
            <a:custGeom>
              <a:avLst/>
              <a:gdLst/>
              <a:ahLst/>
              <a:cxnLst/>
              <a:rect l="l" t="t" r="r" b="b"/>
              <a:pathLst>
                <a:path w="47625" h="229235">
                  <a:moveTo>
                    <a:pt x="0" y="0"/>
                  </a:moveTo>
                  <a:lnTo>
                    <a:pt x="47230" y="228779"/>
                  </a:lnTo>
                </a:path>
              </a:pathLst>
            </a:custGeom>
            <a:ln w="21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8969" y="2167857"/>
              <a:ext cx="2243455" cy="618490"/>
            </a:xfrm>
            <a:custGeom>
              <a:avLst/>
              <a:gdLst/>
              <a:ahLst/>
              <a:cxnLst/>
              <a:rect l="l" t="t" r="r" b="b"/>
              <a:pathLst>
                <a:path w="2243454" h="618489">
                  <a:moveTo>
                    <a:pt x="0" y="618363"/>
                  </a:moveTo>
                  <a:lnTo>
                    <a:pt x="62620" y="0"/>
                  </a:lnTo>
                </a:path>
                <a:path w="2243454" h="618489">
                  <a:moveTo>
                    <a:pt x="62620" y="0"/>
                  </a:moveTo>
                  <a:lnTo>
                    <a:pt x="919788" y="0"/>
                  </a:lnTo>
                </a:path>
                <a:path w="2243454" h="618489">
                  <a:moveTo>
                    <a:pt x="1363251" y="342402"/>
                  </a:moveTo>
                  <a:lnTo>
                    <a:pt x="2243014" y="342402"/>
                  </a:lnTo>
                </a:path>
                <a:path w="2243454" h="618489">
                  <a:moveTo>
                    <a:pt x="1195924" y="405814"/>
                  </a:moveTo>
                  <a:lnTo>
                    <a:pt x="1228786" y="387042"/>
                  </a:lnTo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7755" y="2559980"/>
              <a:ext cx="46990" cy="230504"/>
            </a:xfrm>
            <a:custGeom>
              <a:avLst/>
              <a:gdLst/>
              <a:ahLst/>
              <a:cxnLst/>
              <a:rect l="l" t="t" r="r" b="b"/>
              <a:pathLst>
                <a:path w="46989" h="230505">
                  <a:moveTo>
                    <a:pt x="0" y="0"/>
                  </a:moveTo>
                  <a:lnTo>
                    <a:pt x="46699" y="230295"/>
                  </a:lnTo>
                </a:path>
              </a:pathLst>
            </a:custGeom>
            <a:ln w="21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0109" y="2167857"/>
              <a:ext cx="983615" cy="622935"/>
            </a:xfrm>
            <a:custGeom>
              <a:avLst/>
              <a:gdLst/>
              <a:ahLst/>
              <a:cxnLst/>
              <a:rect l="l" t="t" r="r" b="b"/>
              <a:pathLst>
                <a:path w="983614" h="622935">
                  <a:moveTo>
                    <a:pt x="0" y="622419"/>
                  </a:moveTo>
                  <a:lnTo>
                    <a:pt x="62088" y="0"/>
                  </a:lnTo>
                </a:path>
                <a:path w="983614" h="622935">
                  <a:moveTo>
                    <a:pt x="62088" y="0"/>
                  </a:moveTo>
                  <a:lnTo>
                    <a:pt x="983343" y="0"/>
                  </a:lnTo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3704" y="2476341"/>
            <a:ext cx="7620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50" spc="-484" dirty="0">
                <a:latin typeface="Times New Roman"/>
                <a:cs typeface="Times New Roman"/>
              </a:rPr>
              <a:t>p</a:t>
            </a:r>
            <a:r>
              <a:rPr sz="1725" spc="22" baseline="4830" dirty="0">
                <a:latin typeface="Times New Roman"/>
                <a:cs typeface="Times New Roman"/>
              </a:rPr>
              <a:t>ˆ</a:t>
            </a:r>
            <a:endParaRPr sz="1725" baseline="483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3153" y="2088895"/>
            <a:ext cx="317436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85" marR="30480" indent="-325120">
              <a:lnSpc>
                <a:spcPct val="119000"/>
              </a:lnSpc>
              <a:spcBef>
                <a:spcPts val="95"/>
              </a:spcBef>
              <a:tabLst>
                <a:tab pos="1290320" algn="l"/>
                <a:tab pos="1541145" algn="l"/>
              </a:tabLst>
            </a:pPr>
            <a:r>
              <a:rPr sz="2000" spc="35" dirty="0">
                <a:latin typeface="Times New Roman"/>
                <a:cs typeface="Times New Roman"/>
              </a:rPr>
              <a:t>P</a:t>
            </a:r>
            <a:r>
              <a:rPr sz="2000" spc="40" dirty="0">
                <a:latin typeface="Times New Roman"/>
                <a:cs typeface="Times New Roman"/>
              </a:rPr>
              <a:t>(</a:t>
            </a:r>
            <a:r>
              <a:rPr sz="2000" spc="80" dirty="0">
                <a:latin typeface="Times New Roman"/>
                <a:cs typeface="Times New Roman"/>
              </a:rPr>
              <a:t>1</a:t>
            </a:r>
            <a:r>
              <a:rPr sz="2000" spc="25" dirty="0">
                <a:latin typeface="Symbol"/>
                <a:cs typeface="Symbol"/>
              </a:rPr>
              <a:t>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P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3000" spc="37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45" dirty="0">
                <a:latin typeface="Times New Roman"/>
                <a:cs typeface="Times New Roman"/>
              </a:rPr>
              <a:t>(</a:t>
            </a:r>
            <a:r>
              <a:rPr sz="2000" spc="100" dirty="0">
                <a:latin typeface="Times New Roman"/>
                <a:cs typeface="Times New Roman"/>
              </a:rPr>
              <a:t>1</a:t>
            </a:r>
            <a:r>
              <a:rPr sz="2000" spc="215" dirty="0">
                <a:latin typeface="Symbol"/>
                <a:cs typeface="Symbol"/>
              </a:rPr>
              <a:t></a:t>
            </a:r>
            <a:r>
              <a:rPr sz="2000" spc="25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3000" spc="37" baseline="-34722" dirty="0">
                <a:latin typeface="Symbol"/>
                <a:cs typeface="Symbol"/>
              </a:rPr>
              <a:t></a:t>
            </a:r>
            <a:r>
              <a:rPr sz="3000" spc="-277" baseline="-34722" dirty="0">
                <a:latin typeface="Times New Roman"/>
                <a:cs typeface="Times New Roman"/>
              </a:rPr>
              <a:t> </a:t>
            </a:r>
            <a:r>
              <a:rPr sz="3000" spc="37" baseline="-34722" dirty="0">
                <a:latin typeface="Times New Roman"/>
                <a:cs typeface="Times New Roman"/>
              </a:rPr>
              <a:t>.</a:t>
            </a:r>
            <a:r>
              <a:rPr sz="3000" spc="-44" baseline="-34722" dirty="0">
                <a:latin typeface="Times New Roman"/>
                <a:cs typeface="Times New Roman"/>
              </a:rPr>
              <a:t>0</a:t>
            </a:r>
            <a:r>
              <a:rPr sz="3000" spc="-37" baseline="-34722" dirty="0">
                <a:latin typeface="Times New Roman"/>
                <a:cs typeface="Times New Roman"/>
              </a:rPr>
              <a:t>3</a:t>
            </a:r>
            <a:r>
              <a:rPr sz="3000" spc="-44" baseline="-34722" dirty="0">
                <a:latin typeface="Times New Roman"/>
                <a:cs typeface="Times New Roman"/>
              </a:rPr>
              <a:t>46</a:t>
            </a:r>
            <a:r>
              <a:rPr sz="3000" spc="22" baseline="-34722" dirty="0">
                <a:latin typeface="Times New Roman"/>
                <a:cs typeface="Times New Roman"/>
              </a:rPr>
              <a:t>4  </a:t>
            </a:r>
            <a:r>
              <a:rPr sz="2000" spc="20" dirty="0">
                <a:latin typeface="Times New Roman"/>
                <a:cs typeface="Times New Roman"/>
              </a:rPr>
              <a:t>n		</a:t>
            </a:r>
            <a:r>
              <a:rPr sz="2000" spc="-10" dirty="0">
                <a:latin typeface="Times New Roman"/>
                <a:cs typeface="Times New Roman"/>
              </a:rPr>
              <a:t>200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0239" y="2304909"/>
            <a:ext cx="47117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14960" algn="l"/>
              </a:tabLst>
            </a:pPr>
            <a:r>
              <a:rPr sz="2000" spc="25" dirty="0">
                <a:latin typeface="Times New Roman"/>
                <a:cs typeface="Times New Roman"/>
              </a:rPr>
              <a:t>σ	</a:t>
            </a:r>
            <a:r>
              <a:rPr sz="2000" spc="2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1150" y="2098611"/>
            <a:ext cx="3905250" cy="757555"/>
          </a:xfrm>
          <a:custGeom>
            <a:avLst/>
            <a:gdLst/>
            <a:ahLst/>
            <a:cxnLst/>
            <a:rect l="l" t="t" r="r" b="b"/>
            <a:pathLst>
              <a:path w="3905250" h="757555">
                <a:moveTo>
                  <a:pt x="0" y="757237"/>
                </a:moveTo>
                <a:lnTo>
                  <a:pt x="3905250" y="757237"/>
                </a:lnTo>
                <a:lnTo>
                  <a:pt x="3905250" y="0"/>
                </a:lnTo>
                <a:lnTo>
                  <a:pt x="0" y="0"/>
                </a:lnTo>
                <a:lnTo>
                  <a:pt x="0" y="7572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9371" y="3429127"/>
            <a:ext cx="11112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Convert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 normal: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624151" y="2445114"/>
            <a:ext cx="14414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235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171" y="2255490"/>
            <a:ext cx="10128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Calibri"/>
                <a:cs typeface="Calibri"/>
              </a:rPr>
              <a:t>Fin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215" dirty="0">
                <a:latin typeface="Calibri"/>
                <a:cs typeface="Calibri"/>
              </a:rPr>
              <a:t> </a:t>
            </a:r>
            <a:r>
              <a:rPr sz="2100" spc="484" dirty="0">
                <a:solidFill>
                  <a:srgbClr val="1C1C1C"/>
                </a:solidFill>
                <a:latin typeface="Arial"/>
                <a:cs typeface="Arial"/>
              </a:rPr>
              <a:t>σ</a:t>
            </a:r>
            <a:r>
              <a:rPr sz="2100" spc="-2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75" spc="209" baseline="-20000" dirty="0">
                <a:solidFill>
                  <a:srgbClr val="1C1C1C"/>
                </a:solidFill>
                <a:latin typeface="Times New Roman"/>
                <a:cs typeface="Times New Roman"/>
              </a:rPr>
              <a:t>ˆ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3209" y="532587"/>
            <a:ext cx="130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sz="2000" i="1" spc="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2000" i="1" dirty="0">
                <a:solidFill>
                  <a:srgbClr val="000099"/>
                </a:solidFill>
                <a:latin typeface="Arial"/>
                <a:cs typeface="Arial"/>
              </a:rPr>
              <a:t>ont</a:t>
            </a: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000099"/>
                </a:solidFill>
                <a:latin typeface="Arial"/>
                <a:cs typeface="Arial"/>
              </a:rPr>
              <a:t>nued)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240" y="935007"/>
            <a:ext cx="4657090" cy="9194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13765" indent="-8890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913765" algn="l"/>
                <a:tab pos="914400" algn="l"/>
                <a:tab pos="1222375" algn="l"/>
                <a:tab pos="2045335" algn="l"/>
                <a:tab pos="2660015" algn="l"/>
              </a:tabLst>
            </a:pP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if	P</a:t>
            </a:r>
            <a:r>
              <a:rPr sz="2400" b="1" spc="-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800080"/>
                </a:solidFill>
                <a:latin typeface="Calibri"/>
                <a:cs typeface="Calibri"/>
              </a:rPr>
              <a:t> .4	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and	n</a:t>
            </a:r>
            <a:r>
              <a:rPr sz="2400" b="1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800080"/>
                </a:solidFill>
                <a:latin typeface="Calibri"/>
                <a:cs typeface="Calibri"/>
              </a:rPr>
              <a:t>200,</a:t>
            </a:r>
            <a:r>
              <a:rPr sz="24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what</a:t>
            </a:r>
            <a:r>
              <a:rPr sz="24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195195">
              <a:lnSpc>
                <a:spcPct val="100000"/>
              </a:lnSpc>
              <a:spcBef>
                <a:spcPts val="640"/>
              </a:spcBef>
            </a:pPr>
            <a:r>
              <a:rPr sz="3600" b="1" spc="-7" baseline="1157" dirty="0">
                <a:solidFill>
                  <a:srgbClr val="800080"/>
                </a:solidFill>
                <a:latin typeface="Calibri"/>
                <a:cs typeface="Calibri"/>
              </a:rPr>
              <a:t>P</a:t>
            </a:r>
            <a:r>
              <a:rPr sz="3600" b="1" spc="-22" baseline="1157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600" b="1" spc="-7" baseline="1157" dirty="0">
                <a:solidFill>
                  <a:srgbClr val="800080"/>
                </a:solidFill>
                <a:latin typeface="Calibri"/>
                <a:cs typeface="Calibri"/>
              </a:rPr>
              <a:t>.</a:t>
            </a:r>
            <a:r>
              <a:rPr sz="3600" b="1" spc="-15" baseline="1157" dirty="0">
                <a:solidFill>
                  <a:srgbClr val="800080"/>
                </a:solidFill>
                <a:latin typeface="Calibri"/>
                <a:cs typeface="Calibri"/>
              </a:rPr>
              <a:t>4</a:t>
            </a: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0 ≤</a:t>
            </a:r>
            <a:r>
              <a:rPr sz="3600" b="1" spc="277" baseline="1157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300" spc="-100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3450" spc="157" baseline="7246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3450" spc="345" baseline="724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3600" b="1" spc="-15" baseline="1157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600" b="1" spc="-7" baseline="1157" dirty="0">
                <a:solidFill>
                  <a:srgbClr val="800080"/>
                </a:solidFill>
                <a:latin typeface="Calibri"/>
                <a:cs typeface="Calibri"/>
              </a:rPr>
              <a:t>.</a:t>
            </a:r>
            <a:r>
              <a:rPr sz="3600" b="1" spc="-15" baseline="1157" dirty="0">
                <a:solidFill>
                  <a:srgbClr val="800080"/>
                </a:solidFill>
                <a:latin typeface="Calibri"/>
                <a:cs typeface="Calibri"/>
              </a:rPr>
              <a:t>4</a:t>
            </a: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5)</a:t>
            </a:r>
            <a:r>
              <a:rPr sz="3600" b="1" spc="-7" baseline="1157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?</a:t>
            </a:r>
            <a:endParaRPr sz="3600" baseline="115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1221</Words>
  <Application>Microsoft Office PowerPoint</Application>
  <PresentationFormat>On-screen Show (16:9)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Office Theme</vt:lpstr>
      <vt:lpstr>Distribution of Sample Mean, proportion, and variance</vt:lpstr>
      <vt:lpstr>Acceptance Intervals</vt:lpstr>
      <vt:lpstr>Sampling Distributions of Sample Proportions</vt:lpstr>
      <vt:lpstr>Sampling Distributions of Sample Proportions</vt:lpstr>
      <vt:lpstr>Sampling Distribution of p^</vt:lpstr>
      <vt:lpstr>PowerPoint Presentation</vt:lpstr>
      <vt:lpstr>Z-Value for Proportions</vt:lpstr>
      <vt:lpstr>Example</vt:lpstr>
      <vt:lpstr>Example</vt:lpstr>
      <vt:lpstr>Example</vt:lpstr>
      <vt:lpstr>Sampling Distributions of Sample Variance</vt:lpstr>
      <vt:lpstr>Sample Variance</vt:lpstr>
      <vt:lpstr>Sampling Distribution of Sample Variances</vt:lpstr>
      <vt:lpstr>PowerPoint Presentation</vt:lpstr>
      <vt:lpstr>The Chi-square Distribution</vt:lpstr>
      <vt:lpstr>Degrees of Freedom (df)</vt:lpstr>
      <vt:lpstr>Chi-square Example</vt:lpstr>
      <vt:lpstr>Finding the Chi-square Value</vt:lpstr>
      <vt:lpstr>Chi-square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Ashwni  Goel</cp:lastModifiedBy>
  <cp:revision>1</cp:revision>
  <dcterms:created xsi:type="dcterms:W3CDTF">2024-03-03T03:48:10Z</dcterms:created>
  <dcterms:modified xsi:type="dcterms:W3CDTF">2024-03-03T03:49:16Z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2024-03-03T00:00:00Z</vt:filetime>
  </property>
</Properties>
</file>