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5143500" type="screen16x9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8290E0-50EB-4A12-A7A9-A5DEFD0A33ED}" v="1" dt="2024-03-03T03:54:44.81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NI  ." userId="44691843-2e5d-4a20-ad13-11ac7a93f3fe" providerId="ADAL" clId="{ED8290E0-50EB-4A12-A7A9-A5DEFD0A33ED}"/>
    <pc:docChg chg="delSld">
      <pc:chgData name="ASHWNI  ." userId="44691843-2e5d-4a20-ad13-11ac7a93f3fe" providerId="ADAL" clId="{ED8290E0-50EB-4A12-A7A9-A5DEFD0A33ED}" dt="2024-03-03T03:56:58.506" v="2" actId="47"/>
      <pc:docMkLst>
        <pc:docMk/>
      </pc:docMkLst>
      <pc:sldChg chg="del">
        <pc:chgData name="ASHWNI  ." userId="44691843-2e5d-4a20-ad13-11ac7a93f3fe" providerId="ADAL" clId="{ED8290E0-50EB-4A12-A7A9-A5DEFD0A33ED}" dt="2024-03-03T03:56:33.672" v="1" actId="47"/>
        <pc:sldMkLst>
          <pc:docMk/>
          <pc:sldMk cId="0" sldId="256"/>
        </pc:sldMkLst>
      </pc:sldChg>
      <pc:sldChg chg="del">
        <pc:chgData name="ASHWNI  ." userId="44691843-2e5d-4a20-ad13-11ac7a93f3fe" providerId="ADAL" clId="{ED8290E0-50EB-4A12-A7A9-A5DEFD0A33ED}" dt="2024-03-03T03:56:31.215" v="0" actId="47"/>
        <pc:sldMkLst>
          <pc:docMk/>
          <pc:sldMk cId="0" sldId="257"/>
        </pc:sldMkLst>
      </pc:sldChg>
      <pc:sldChg chg="del">
        <pc:chgData name="ASHWNI  ." userId="44691843-2e5d-4a20-ad13-11ac7a93f3fe" providerId="ADAL" clId="{ED8290E0-50EB-4A12-A7A9-A5DEFD0A33ED}" dt="2024-03-03T03:56:58.506" v="2" actId="47"/>
        <pc:sldMkLst>
          <pc:docMk/>
          <pc:sldMk cId="0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63141" y="1489659"/>
            <a:ext cx="5617717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66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66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66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66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8600" y="385648"/>
            <a:ext cx="206679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66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7639" y="977304"/>
            <a:ext cx="5450205" cy="1983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4830267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430" y="294259"/>
            <a:ext cx="3036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Confidence</a:t>
            </a:r>
            <a:r>
              <a:rPr spc="-25" dirty="0"/>
              <a:t> </a:t>
            </a:r>
            <a:r>
              <a:rPr spc="-15" dirty="0"/>
              <a:t>Intervals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74751" y="870559"/>
            <a:ext cx="7482205" cy="18548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2575" indent="-25781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82575" algn="l"/>
                <a:tab pos="283210" algn="l"/>
              </a:tabLst>
            </a:pPr>
            <a:r>
              <a:rPr sz="2000" spc="-5" dirty="0">
                <a:latin typeface="Calibri"/>
                <a:cs typeface="Calibri"/>
              </a:rPr>
              <a:t>Confidence</a:t>
            </a:r>
            <a:r>
              <a:rPr sz="2000" spc="-10" dirty="0">
                <a:latin typeface="Calibri"/>
                <a:cs typeface="Calibri"/>
              </a:rPr>
              <a:t> Intervals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Population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Mean, μ</a:t>
            </a:r>
            <a:endParaRPr sz="2000">
              <a:latin typeface="Calibri"/>
              <a:cs typeface="Calibri"/>
            </a:endParaRPr>
          </a:p>
          <a:p>
            <a:pPr marL="582930" lvl="1" indent="-21526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583565" algn="l"/>
              </a:tabLst>
            </a:pPr>
            <a:r>
              <a:rPr sz="2000" dirty="0">
                <a:latin typeface="Calibri"/>
                <a:cs typeface="Calibri"/>
              </a:rPr>
              <a:t>when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Population </a:t>
            </a:r>
            <a:r>
              <a:rPr sz="2000" spc="-15" dirty="0">
                <a:latin typeface="Calibri"/>
                <a:cs typeface="Calibri"/>
              </a:rPr>
              <a:t>Variance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3300"/>
                </a:solidFill>
                <a:latin typeface="Calibri"/>
                <a:cs typeface="Calibri"/>
              </a:rPr>
              <a:t>σ</a:t>
            </a:r>
            <a:r>
              <a:rPr sz="1950" spc="7" baseline="25641" dirty="0">
                <a:solidFill>
                  <a:srgbClr val="FF3300"/>
                </a:solidFill>
                <a:latin typeface="Calibri"/>
                <a:cs typeface="Calibri"/>
              </a:rPr>
              <a:t>2</a:t>
            </a:r>
            <a:r>
              <a:rPr sz="1950" spc="217" baseline="25641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3300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3300"/>
                </a:solidFill>
                <a:latin typeface="Calibri"/>
                <a:cs typeface="Calibri"/>
              </a:rPr>
              <a:t>Known</a:t>
            </a:r>
            <a:endParaRPr sz="2000">
              <a:latin typeface="Calibri"/>
              <a:cs typeface="Calibri"/>
            </a:endParaRPr>
          </a:p>
          <a:p>
            <a:pPr marL="582930" lvl="1" indent="-21526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583565" algn="l"/>
              </a:tabLst>
            </a:pPr>
            <a:r>
              <a:rPr sz="2000" dirty="0">
                <a:latin typeface="Calibri"/>
                <a:cs typeface="Calibri"/>
              </a:rPr>
              <a:t>when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Population </a:t>
            </a:r>
            <a:r>
              <a:rPr sz="2000" spc="-15" dirty="0">
                <a:latin typeface="Calibri"/>
                <a:cs typeface="Calibri"/>
              </a:rPr>
              <a:t>Variance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3300"/>
                </a:solidFill>
                <a:latin typeface="Calibri"/>
                <a:cs typeface="Calibri"/>
              </a:rPr>
              <a:t>σ</a:t>
            </a:r>
            <a:r>
              <a:rPr sz="1950" spc="7" baseline="25641" dirty="0">
                <a:solidFill>
                  <a:srgbClr val="FF3300"/>
                </a:solidFill>
                <a:latin typeface="Calibri"/>
                <a:cs typeface="Calibri"/>
              </a:rPr>
              <a:t>2</a:t>
            </a:r>
            <a:r>
              <a:rPr sz="1950" spc="209" baseline="25641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3300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3300"/>
                </a:solidFill>
                <a:latin typeface="Calibri"/>
                <a:cs typeface="Calibri"/>
              </a:rPr>
              <a:t>Unknown</a:t>
            </a:r>
            <a:endParaRPr sz="2000">
              <a:latin typeface="Calibri"/>
              <a:cs typeface="Calibri"/>
            </a:endParaRPr>
          </a:p>
          <a:p>
            <a:pPr marL="282575" indent="-25781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282575" algn="l"/>
                <a:tab pos="283210" algn="l"/>
              </a:tabLst>
            </a:pPr>
            <a:r>
              <a:rPr sz="3000" spc="-7" baseline="1388" dirty="0">
                <a:latin typeface="Calibri"/>
                <a:cs typeface="Calibri"/>
              </a:rPr>
              <a:t>Confidence</a:t>
            </a:r>
            <a:r>
              <a:rPr sz="3000" spc="-22" baseline="1388" dirty="0">
                <a:latin typeface="Calibri"/>
                <a:cs typeface="Calibri"/>
              </a:rPr>
              <a:t> </a:t>
            </a:r>
            <a:r>
              <a:rPr sz="3000" spc="-15" baseline="1388" dirty="0">
                <a:latin typeface="Calibri"/>
                <a:cs typeface="Calibri"/>
              </a:rPr>
              <a:t>Intervals</a:t>
            </a:r>
            <a:r>
              <a:rPr sz="3000" spc="22" baseline="1388" dirty="0">
                <a:latin typeface="Calibri"/>
                <a:cs typeface="Calibri"/>
              </a:rPr>
              <a:t> </a:t>
            </a:r>
            <a:r>
              <a:rPr sz="3000" spc="-22" baseline="1388" dirty="0">
                <a:latin typeface="Calibri"/>
                <a:cs typeface="Calibri"/>
              </a:rPr>
              <a:t>for</a:t>
            </a:r>
            <a:r>
              <a:rPr sz="3000" spc="-15" baseline="1388" dirty="0">
                <a:latin typeface="Calibri"/>
                <a:cs typeface="Calibri"/>
              </a:rPr>
              <a:t> </a:t>
            </a:r>
            <a:r>
              <a:rPr sz="3000" baseline="1388" dirty="0">
                <a:latin typeface="Calibri"/>
                <a:cs typeface="Calibri"/>
              </a:rPr>
              <a:t>the</a:t>
            </a:r>
            <a:r>
              <a:rPr sz="3000" spc="30" baseline="1388" dirty="0">
                <a:latin typeface="Calibri"/>
                <a:cs typeface="Calibri"/>
              </a:rPr>
              <a:t> </a:t>
            </a:r>
            <a:r>
              <a:rPr sz="3000" spc="-15" baseline="1388" dirty="0">
                <a:solidFill>
                  <a:srgbClr val="0000FF"/>
                </a:solidFill>
                <a:latin typeface="Calibri"/>
                <a:cs typeface="Calibri"/>
              </a:rPr>
              <a:t>Population</a:t>
            </a:r>
            <a:r>
              <a:rPr sz="3000" baseline="1388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spc="-15" baseline="1388" dirty="0">
                <a:solidFill>
                  <a:srgbClr val="0000FF"/>
                </a:solidFill>
                <a:latin typeface="Calibri"/>
                <a:cs typeface="Calibri"/>
              </a:rPr>
              <a:t>Proportion,</a:t>
            </a:r>
            <a:r>
              <a:rPr sz="3000" spc="-457" baseline="1388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450" spc="-705" baseline="-7246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300" spc="-470" dirty="0">
                <a:solidFill>
                  <a:srgbClr val="3333CC"/>
                </a:solidFill>
                <a:latin typeface="Times New Roman"/>
                <a:cs typeface="Times New Roman"/>
              </a:rPr>
              <a:t>ˆ</a:t>
            </a:r>
            <a:r>
              <a:rPr sz="2300" spc="-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000" spc="-15" baseline="1388" dirty="0">
                <a:latin typeface="Calibri"/>
                <a:cs typeface="Calibri"/>
              </a:rPr>
              <a:t>(large</a:t>
            </a:r>
            <a:r>
              <a:rPr sz="3000" spc="15" baseline="1388" dirty="0">
                <a:latin typeface="Calibri"/>
                <a:cs typeface="Calibri"/>
              </a:rPr>
              <a:t> </a:t>
            </a:r>
            <a:r>
              <a:rPr sz="3000" spc="-7" baseline="1388" dirty="0">
                <a:latin typeface="Calibri"/>
                <a:cs typeface="Calibri"/>
              </a:rPr>
              <a:t>samples)</a:t>
            </a:r>
            <a:endParaRPr sz="3000" baseline="1388">
              <a:latin typeface="Calibri"/>
              <a:cs typeface="Calibri"/>
            </a:endParaRPr>
          </a:p>
          <a:p>
            <a:pPr marL="282575" indent="-25781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82575" algn="l"/>
                <a:tab pos="283210" algn="l"/>
              </a:tabLst>
            </a:pPr>
            <a:r>
              <a:rPr sz="2000" spc="-5" dirty="0">
                <a:latin typeface="Calibri"/>
                <a:cs typeface="Calibri"/>
              </a:rPr>
              <a:t>Confidence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estimates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Calibri"/>
                <a:cs typeface="Calibri"/>
              </a:rPr>
              <a:t>variance</a:t>
            </a:r>
            <a:r>
              <a:rPr sz="2000" spc="1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685" y="385648"/>
            <a:ext cx="4260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Confidence</a:t>
            </a:r>
            <a:r>
              <a:rPr spc="-5" dirty="0"/>
              <a:t> </a:t>
            </a:r>
            <a:r>
              <a:rPr spc="-15" dirty="0"/>
              <a:t>Interval</a:t>
            </a:r>
            <a:r>
              <a:rPr spc="10" dirty="0"/>
              <a:t> </a:t>
            </a:r>
            <a:r>
              <a:rPr spc="-15" dirty="0"/>
              <a:t>Estimate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0524" y="1201173"/>
            <a:ext cx="7856855" cy="295275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interval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gives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range</a:t>
            </a:r>
            <a:r>
              <a:rPr sz="2000" spc="-2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values: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ts val="2280"/>
              </a:lnSpc>
              <a:spcBef>
                <a:spcPts val="7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45" dirty="0">
                <a:latin typeface="Calibri"/>
                <a:cs typeface="Calibri"/>
              </a:rPr>
              <a:t>Takes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consideration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sample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statistics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sample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sample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72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observation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ts val="2280"/>
              </a:lnSpc>
              <a:spcBef>
                <a:spcPts val="72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Gives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 </a:t>
            </a:r>
            <a:r>
              <a:rPr sz="2000" dirty="0">
                <a:latin typeface="Calibri"/>
                <a:cs typeface="Calibri"/>
              </a:rPr>
              <a:t>about closeness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unknown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280"/>
              </a:lnSpc>
            </a:pPr>
            <a:r>
              <a:rPr sz="2000" spc="-15" dirty="0">
                <a:latin typeface="Calibri"/>
                <a:cs typeface="Calibri"/>
              </a:rPr>
              <a:t>parameters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72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Stated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terms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never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100%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confident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269" y="365201"/>
            <a:ext cx="5241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Confidence</a:t>
            </a:r>
            <a:r>
              <a:rPr sz="2400" spc="-5" dirty="0"/>
              <a:t> </a:t>
            </a:r>
            <a:r>
              <a:rPr sz="2400" spc="-10" dirty="0"/>
              <a:t>Interval</a:t>
            </a:r>
            <a:r>
              <a:rPr sz="2400" spc="5" dirty="0"/>
              <a:t> </a:t>
            </a:r>
            <a:r>
              <a:rPr sz="2400" spc="-5" dirty="0"/>
              <a:t>and</a:t>
            </a:r>
            <a:r>
              <a:rPr sz="2400" spc="-10" dirty="0"/>
              <a:t> Confidence</a:t>
            </a:r>
            <a:r>
              <a:rPr sz="2400" spc="15" dirty="0"/>
              <a:t> </a:t>
            </a:r>
            <a:r>
              <a:rPr sz="2400" spc="-10" dirty="0"/>
              <a:t>Level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57276" y="1078230"/>
            <a:ext cx="7887970" cy="3086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CC"/>
                </a:solidFill>
                <a:latin typeface="Calibri"/>
                <a:cs typeface="Calibri"/>
              </a:rPr>
              <a:t>P(a &lt; </a:t>
            </a:r>
            <a:r>
              <a:rPr sz="2000" b="1" dirty="0">
                <a:solidFill>
                  <a:srgbClr val="3333CC"/>
                </a:solidFill>
                <a:latin typeface="Symbol"/>
                <a:cs typeface="Symbol"/>
              </a:rPr>
              <a:t></a:t>
            </a:r>
            <a:r>
              <a:rPr sz="2000" b="1" spc="-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CC"/>
                </a:solidFill>
                <a:latin typeface="Calibri"/>
                <a:cs typeface="Calibri"/>
              </a:rPr>
              <a:t>&lt;</a:t>
            </a:r>
            <a:r>
              <a:rPr sz="2000" spc="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alibri"/>
                <a:cs typeface="Calibri"/>
              </a:rPr>
              <a:t>b)</a:t>
            </a:r>
            <a:r>
              <a:rPr sz="2000" dirty="0">
                <a:solidFill>
                  <a:srgbClr val="3333CC"/>
                </a:solidFill>
                <a:latin typeface="Calibri"/>
                <a:cs typeface="Calibri"/>
              </a:rPr>
              <a:t> = 1</a:t>
            </a:r>
            <a:r>
              <a:rPr sz="2000" spc="-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CC"/>
                </a:solidFill>
                <a:latin typeface="Calibri"/>
                <a:cs typeface="Calibri"/>
              </a:rPr>
              <a:t>-</a:t>
            </a:r>
            <a:r>
              <a:rPr sz="2000" spc="-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33CC"/>
                </a:solidFill>
                <a:latin typeface="Symbol"/>
                <a:cs typeface="Symbol"/>
              </a:rPr>
              <a:t></a:t>
            </a:r>
            <a:r>
              <a:rPr sz="2000" b="1" spc="4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6FF"/>
                </a:solidFill>
                <a:latin typeface="Calibri"/>
                <a:cs typeface="Calibri"/>
              </a:rPr>
              <a:t>a</a:t>
            </a:r>
            <a:r>
              <a:rPr sz="2000" spc="445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6FF"/>
                </a:solidFill>
                <a:latin typeface="Calibri"/>
                <a:cs typeface="Calibri"/>
              </a:rPr>
              <a:t>to</a:t>
            </a:r>
            <a:r>
              <a:rPr sz="2000" spc="455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6FF"/>
                </a:solidFill>
                <a:latin typeface="Calibri"/>
                <a:cs typeface="Calibri"/>
              </a:rPr>
              <a:t>b</a:t>
            </a:r>
            <a:r>
              <a:rPr sz="2000" spc="440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called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100(1</a:t>
            </a:r>
            <a:r>
              <a:rPr sz="2000" spc="-3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-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ts val="2280"/>
              </a:lnSpc>
            </a:pPr>
            <a:r>
              <a:rPr sz="2000" b="1" dirty="0">
                <a:solidFill>
                  <a:srgbClr val="800080"/>
                </a:solidFill>
                <a:latin typeface="Symbol"/>
                <a:cs typeface="Symbol"/>
              </a:rPr>
              <a:t>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)%</a:t>
            </a:r>
            <a:r>
              <a:rPr sz="2000" spc="41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80"/>
                </a:solidFill>
                <a:latin typeface="Calibri"/>
                <a:cs typeface="Calibri"/>
              </a:rPr>
              <a:t>confidence</a:t>
            </a:r>
            <a:r>
              <a:rPr sz="2000" spc="-3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interval</a:t>
            </a:r>
            <a:r>
              <a:rPr sz="2000" spc="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Symbol"/>
                <a:cs typeface="Symbol"/>
              </a:rPr>
              <a:t></a:t>
            </a:r>
            <a:r>
              <a:rPr sz="2000" spc="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4965" marR="702945" indent="-342900">
              <a:lnSpc>
                <a:spcPts val="2140"/>
              </a:lnSpc>
              <a:spcBef>
                <a:spcPts val="17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quantity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(1 -</a:t>
            </a:r>
            <a:r>
              <a:rPr sz="2000" spc="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00080"/>
                </a:solidFill>
                <a:latin typeface="Symbol"/>
                <a:cs typeface="Symbol"/>
              </a:rPr>
              <a:t>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)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80"/>
                </a:solidFill>
                <a:latin typeface="Calibri"/>
                <a:cs typeface="Calibri"/>
              </a:rPr>
              <a:t>confidence</a:t>
            </a:r>
            <a:r>
              <a:rPr sz="2000" spc="-1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level</a:t>
            </a:r>
            <a:r>
              <a:rPr sz="2000" spc="3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b="1" spc="5" dirty="0">
                <a:latin typeface="Symbol"/>
                <a:cs typeface="Symbol"/>
              </a:rPr>
              <a:t>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 and 1)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800">
              <a:latin typeface="Calibri"/>
              <a:cs typeface="Calibri"/>
            </a:endParaRPr>
          </a:p>
          <a:p>
            <a:pPr marL="756285" marR="941069" lvl="1" indent="-287020">
              <a:lnSpc>
                <a:spcPct val="9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repeated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population,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 </a:t>
            </a:r>
            <a:r>
              <a:rPr sz="2000" b="1" dirty="0">
                <a:latin typeface="Symbol"/>
                <a:cs typeface="Symbol"/>
              </a:rPr>
              <a:t>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would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contained </a:t>
            </a:r>
            <a:r>
              <a:rPr sz="2000" dirty="0">
                <a:latin typeface="Calibri"/>
                <a:cs typeface="Calibri"/>
              </a:rPr>
              <a:t>in 100(1 - </a:t>
            </a:r>
            <a:r>
              <a:rPr sz="2000" b="1" dirty="0">
                <a:latin typeface="Symbol"/>
                <a:cs typeface="Symbol"/>
              </a:rPr>
              <a:t></a:t>
            </a:r>
            <a:r>
              <a:rPr sz="2000" dirty="0">
                <a:latin typeface="Calibri"/>
                <a:cs typeface="Calibri"/>
              </a:rPr>
              <a:t>)%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intervals </a:t>
            </a:r>
            <a:r>
              <a:rPr sz="2000" spc="-5" dirty="0">
                <a:latin typeface="Calibri"/>
                <a:cs typeface="Calibri"/>
              </a:rPr>
              <a:t> calculated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0" dirty="0">
                <a:latin typeface="Calibri"/>
                <a:cs typeface="Calibri"/>
              </a:rPr>
              <a:t>way.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ts val="2280"/>
              </a:lnSpc>
              <a:spcBef>
                <a:spcPts val="25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calculated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 manner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written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&lt;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Symbol"/>
                <a:cs typeface="Symbol"/>
              </a:rPr>
              <a:t>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&lt;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b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100(1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Symbol"/>
                <a:cs typeface="Symbol"/>
              </a:rPr>
              <a:t></a:t>
            </a:r>
            <a:r>
              <a:rPr sz="2000" dirty="0">
                <a:latin typeface="Calibri"/>
                <a:cs typeface="Calibri"/>
              </a:rPr>
              <a:t>)%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254" y="385648"/>
            <a:ext cx="2796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Estimation</a:t>
            </a:r>
            <a:r>
              <a:rPr spc="-35" dirty="0"/>
              <a:t> </a:t>
            </a:r>
            <a:r>
              <a:rPr spc="-10" dirty="0"/>
              <a:t>Process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65250" y="2051050"/>
            <a:ext cx="2355215" cy="2652395"/>
            <a:chOff x="1365250" y="2051050"/>
            <a:chExt cx="2355215" cy="26523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0180" y="2125980"/>
              <a:ext cx="2279904" cy="2577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1600" y="2057400"/>
              <a:ext cx="2265045" cy="2562225"/>
            </a:xfrm>
            <a:custGeom>
              <a:avLst/>
              <a:gdLst/>
              <a:ahLst/>
              <a:cxnLst/>
              <a:rect l="l" t="t" r="r" b="b"/>
              <a:pathLst>
                <a:path w="2265045" h="2562225">
                  <a:moveTo>
                    <a:pt x="1332357" y="0"/>
                  </a:moveTo>
                  <a:lnTo>
                    <a:pt x="1138301" y="9525"/>
                  </a:lnTo>
                  <a:lnTo>
                    <a:pt x="1041781" y="20193"/>
                  </a:lnTo>
                  <a:lnTo>
                    <a:pt x="941832" y="39243"/>
                  </a:lnTo>
                  <a:lnTo>
                    <a:pt x="840613" y="57150"/>
                  </a:lnTo>
                  <a:lnTo>
                    <a:pt x="741807" y="82168"/>
                  </a:lnTo>
                  <a:lnTo>
                    <a:pt x="643001" y="110743"/>
                  </a:lnTo>
                  <a:lnTo>
                    <a:pt x="563118" y="139319"/>
                  </a:lnTo>
                  <a:lnTo>
                    <a:pt x="486918" y="175006"/>
                  </a:lnTo>
                  <a:lnTo>
                    <a:pt x="415544" y="219075"/>
                  </a:lnTo>
                  <a:lnTo>
                    <a:pt x="344043" y="266700"/>
                  </a:lnTo>
                  <a:lnTo>
                    <a:pt x="282194" y="320294"/>
                  </a:lnTo>
                  <a:lnTo>
                    <a:pt x="223774" y="379856"/>
                  </a:lnTo>
                  <a:lnTo>
                    <a:pt x="172593" y="442849"/>
                  </a:lnTo>
                  <a:lnTo>
                    <a:pt x="124968" y="513206"/>
                  </a:lnTo>
                  <a:lnTo>
                    <a:pt x="85725" y="583438"/>
                  </a:lnTo>
                  <a:lnTo>
                    <a:pt x="52324" y="658368"/>
                  </a:lnTo>
                  <a:lnTo>
                    <a:pt x="27431" y="736981"/>
                  </a:lnTo>
                  <a:lnTo>
                    <a:pt x="9525" y="815594"/>
                  </a:lnTo>
                  <a:lnTo>
                    <a:pt x="0" y="895350"/>
                  </a:lnTo>
                  <a:lnTo>
                    <a:pt x="0" y="976249"/>
                  </a:lnTo>
                  <a:lnTo>
                    <a:pt x="3556" y="1053719"/>
                  </a:lnTo>
                  <a:lnTo>
                    <a:pt x="17906" y="1132332"/>
                  </a:lnTo>
                  <a:lnTo>
                    <a:pt x="41656" y="1212088"/>
                  </a:lnTo>
                  <a:lnTo>
                    <a:pt x="71374" y="1298956"/>
                  </a:lnTo>
                  <a:lnTo>
                    <a:pt x="97662" y="1390650"/>
                  </a:lnTo>
                  <a:lnTo>
                    <a:pt x="127381" y="1476375"/>
                  </a:lnTo>
                  <a:lnTo>
                    <a:pt x="153543" y="1560957"/>
                  </a:lnTo>
                  <a:lnTo>
                    <a:pt x="204724" y="1719199"/>
                  </a:lnTo>
                  <a:lnTo>
                    <a:pt x="223774" y="1793113"/>
                  </a:lnTo>
                  <a:lnTo>
                    <a:pt x="245237" y="1862137"/>
                  </a:lnTo>
                  <a:lnTo>
                    <a:pt x="262000" y="1920481"/>
                  </a:lnTo>
                  <a:lnTo>
                    <a:pt x="278638" y="1975243"/>
                  </a:lnTo>
                  <a:lnTo>
                    <a:pt x="290575" y="2020493"/>
                  </a:lnTo>
                  <a:lnTo>
                    <a:pt x="298831" y="2062162"/>
                  </a:lnTo>
                  <a:lnTo>
                    <a:pt x="305943" y="2091931"/>
                  </a:lnTo>
                  <a:lnTo>
                    <a:pt x="310769" y="2116924"/>
                  </a:lnTo>
                  <a:lnTo>
                    <a:pt x="311912" y="2128837"/>
                  </a:lnTo>
                  <a:lnTo>
                    <a:pt x="309625" y="2138362"/>
                  </a:lnTo>
                  <a:lnTo>
                    <a:pt x="332231" y="2194318"/>
                  </a:lnTo>
                  <a:lnTo>
                    <a:pt x="361950" y="2250274"/>
                  </a:lnTo>
                  <a:lnTo>
                    <a:pt x="396494" y="2300287"/>
                  </a:lnTo>
                  <a:lnTo>
                    <a:pt x="440563" y="2346718"/>
                  </a:lnTo>
                  <a:lnTo>
                    <a:pt x="491744" y="2394343"/>
                  </a:lnTo>
                  <a:lnTo>
                    <a:pt x="548894" y="2434831"/>
                  </a:lnTo>
                  <a:lnTo>
                    <a:pt x="608457" y="2466975"/>
                  </a:lnTo>
                  <a:lnTo>
                    <a:pt x="670306" y="2495550"/>
                  </a:lnTo>
                  <a:lnTo>
                    <a:pt x="740537" y="2522931"/>
                  </a:lnTo>
                  <a:lnTo>
                    <a:pt x="812038" y="2541981"/>
                  </a:lnTo>
                  <a:lnTo>
                    <a:pt x="888238" y="2553893"/>
                  </a:lnTo>
                  <a:lnTo>
                    <a:pt x="964438" y="2562225"/>
                  </a:lnTo>
                  <a:lnTo>
                    <a:pt x="1043051" y="2559850"/>
                  </a:lnTo>
                  <a:lnTo>
                    <a:pt x="1123950" y="2558656"/>
                  </a:lnTo>
                  <a:lnTo>
                    <a:pt x="1203706" y="2546743"/>
                  </a:lnTo>
                  <a:lnTo>
                    <a:pt x="1282319" y="2532456"/>
                  </a:lnTo>
                  <a:lnTo>
                    <a:pt x="1360932" y="2511031"/>
                  </a:lnTo>
                  <a:lnTo>
                    <a:pt x="1441831" y="2481262"/>
                  </a:lnTo>
                  <a:lnTo>
                    <a:pt x="1524000" y="2447925"/>
                  </a:lnTo>
                  <a:lnTo>
                    <a:pt x="1597787" y="2412212"/>
                  </a:lnTo>
                  <a:lnTo>
                    <a:pt x="1673987" y="2371725"/>
                  </a:lnTo>
                  <a:lnTo>
                    <a:pt x="1744218" y="2333625"/>
                  </a:lnTo>
                  <a:lnTo>
                    <a:pt x="1812163" y="2284806"/>
                  </a:lnTo>
                  <a:lnTo>
                    <a:pt x="1872869" y="2238375"/>
                  </a:lnTo>
                  <a:lnTo>
                    <a:pt x="1930019" y="2187181"/>
                  </a:lnTo>
                  <a:lnTo>
                    <a:pt x="1981200" y="2135974"/>
                  </a:lnTo>
                  <a:lnTo>
                    <a:pt x="2024126" y="2084781"/>
                  </a:lnTo>
                  <a:lnTo>
                    <a:pt x="2062226" y="2030018"/>
                  </a:lnTo>
                  <a:lnTo>
                    <a:pt x="2091944" y="1975243"/>
                  </a:lnTo>
                  <a:lnTo>
                    <a:pt x="2115692" y="1920481"/>
                  </a:lnTo>
                  <a:lnTo>
                    <a:pt x="2133600" y="1865706"/>
                  </a:lnTo>
                  <a:lnTo>
                    <a:pt x="2140712" y="1812163"/>
                  </a:lnTo>
                  <a:lnTo>
                    <a:pt x="2141982" y="1760982"/>
                  </a:lnTo>
                  <a:lnTo>
                    <a:pt x="2139569" y="1710944"/>
                  </a:lnTo>
                  <a:lnTo>
                    <a:pt x="2128901" y="1662049"/>
                  </a:lnTo>
                  <a:lnTo>
                    <a:pt x="2103882" y="1582293"/>
                  </a:lnTo>
                  <a:lnTo>
                    <a:pt x="2085975" y="1504950"/>
                  </a:lnTo>
                  <a:lnTo>
                    <a:pt x="2070480" y="1427607"/>
                  </a:lnTo>
                  <a:lnTo>
                    <a:pt x="2060955" y="1352550"/>
                  </a:lnTo>
                  <a:lnTo>
                    <a:pt x="2057400" y="1281049"/>
                  </a:lnTo>
                  <a:lnTo>
                    <a:pt x="2059813" y="1213231"/>
                  </a:lnTo>
                  <a:lnTo>
                    <a:pt x="2065782" y="1152525"/>
                  </a:lnTo>
                  <a:lnTo>
                    <a:pt x="2077592" y="1095375"/>
                  </a:lnTo>
                  <a:lnTo>
                    <a:pt x="2096642" y="1046607"/>
                  </a:lnTo>
                  <a:lnTo>
                    <a:pt x="2116963" y="1002538"/>
                  </a:lnTo>
                  <a:lnTo>
                    <a:pt x="2143125" y="967994"/>
                  </a:lnTo>
                  <a:lnTo>
                    <a:pt x="2171700" y="941832"/>
                  </a:lnTo>
                  <a:lnTo>
                    <a:pt x="2206244" y="928624"/>
                  </a:lnTo>
                  <a:lnTo>
                    <a:pt x="2224151" y="916813"/>
                  </a:lnTo>
                  <a:lnTo>
                    <a:pt x="2253869" y="869188"/>
                  </a:lnTo>
                  <a:lnTo>
                    <a:pt x="2263394" y="790575"/>
                  </a:lnTo>
                  <a:lnTo>
                    <a:pt x="2264537" y="735838"/>
                  </a:lnTo>
                  <a:lnTo>
                    <a:pt x="2258567" y="678688"/>
                  </a:lnTo>
                  <a:lnTo>
                    <a:pt x="2250313" y="620268"/>
                  </a:lnTo>
                  <a:lnTo>
                    <a:pt x="2238375" y="556006"/>
                  </a:lnTo>
                  <a:lnTo>
                    <a:pt x="2219325" y="491744"/>
                  </a:lnTo>
                  <a:lnTo>
                    <a:pt x="2200275" y="422656"/>
                  </a:lnTo>
                  <a:lnTo>
                    <a:pt x="2177669" y="372618"/>
                  </a:lnTo>
                  <a:lnTo>
                    <a:pt x="2150237" y="320294"/>
                  </a:lnTo>
                  <a:lnTo>
                    <a:pt x="2110994" y="272669"/>
                  </a:lnTo>
                  <a:lnTo>
                    <a:pt x="2070480" y="228600"/>
                  </a:lnTo>
                  <a:lnTo>
                    <a:pt x="2020442" y="185674"/>
                  </a:lnTo>
                  <a:lnTo>
                    <a:pt x="1964563" y="148844"/>
                  </a:lnTo>
                  <a:lnTo>
                    <a:pt x="1902587" y="115443"/>
                  </a:lnTo>
                  <a:lnTo>
                    <a:pt x="1760982" y="59562"/>
                  </a:lnTo>
                  <a:lnTo>
                    <a:pt x="1684782" y="39243"/>
                  </a:lnTo>
                  <a:lnTo>
                    <a:pt x="1601343" y="23749"/>
                  </a:lnTo>
                  <a:lnTo>
                    <a:pt x="1514475" y="9525"/>
                  </a:lnTo>
                  <a:lnTo>
                    <a:pt x="1422781" y="2412"/>
                  </a:lnTo>
                  <a:lnTo>
                    <a:pt x="13323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1600" y="2057400"/>
              <a:ext cx="2265045" cy="2562225"/>
            </a:xfrm>
            <a:custGeom>
              <a:avLst/>
              <a:gdLst/>
              <a:ahLst/>
              <a:cxnLst/>
              <a:rect l="l" t="t" r="r" b="b"/>
              <a:pathLst>
                <a:path w="2265045" h="2562225">
                  <a:moveTo>
                    <a:pt x="643001" y="110743"/>
                  </a:moveTo>
                  <a:lnTo>
                    <a:pt x="563118" y="139319"/>
                  </a:lnTo>
                  <a:lnTo>
                    <a:pt x="486918" y="175006"/>
                  </a:lnTo>
                  <a:lnTo>
                    <a:pt x="415544" y="219075"/>
                  </a:lnTo>
                  <a:lnTo>
                    <a:pt x="344043" y="266700"/>
                  </a:lnTo>
                  <a:lnTo>
                    <a:pt x="282194" y="320294"/>
                  </a:lnTo>
                  <a:lnTo>
                    <a:pt x="223774" y="379856"/>
                  </a:lnTo>
                  <a:lnTo>
                    <a:pt x="172593" y="442849"/>
                  </a:lnTo>
                  <a:lnTo>
                    <a:pt x="124968" y="513206"/>
                  </a:lnTo>
                  <a:lnTo>
                    <a:pt x="85725" y="583438"/>
                  </a:lnTo>
                  <a:lnTo>
                    <a:pt x="52324" y="658368"/>
                  </a:lnTo>
                  <a:lnTo>
                    <a:pt x="27431" y="736981"/>
                  </a:lnTo>
                  <a:lnTo>
                    <a:pt x="9525" y="815594"/>
                  </a:lnTo>
                  <a:lnTo>
                    <a:pt x="0" y="895350"/>
                  </a:lnTo>
                  <a:lnTo>
                    <a:pt x="0" y="976249"/>
                  </a:lnTo>
                  <a:lnTo>
                    <a:pt x="3556" y="1053719"/>
                  </a:lnTo>
                  <a:lnTo>
                    <a:pt x="17906" y="1132332"/>
                  </a:lnTo>
                  <a:lnTo>
                    <a:pt x="41656" y="1212088"/>
                  </a:lnTo>
                  <a:lnTo>
                    <a:pt x="71374" y="1298956"/>
                  </a:lnTo>
                  <a:lnTo>
                    <a:pt x="97662" y="1390650"/>
                  </a:lnTo>
                  <a:lnTo>
                    <a:pt x="127381" y="1476375"/>
                  </a:lnTo>
                  <a:lnTo>
                    <a:pt x="153543" y="1560957"/>
                  </a:lnTo>
                  <a:lnTo>
                    <a:pt x="179831" y="1641856"/>
                  </a:lnTo>
                  <a:lnTo>
                    <a:pt x="204724" y="1719199"/>
                  </a:lnTo>
                  <a:lnTo>
                    <a:pt x="223774" y="1793113"/>
                  </a:lnTo>
                  <a:lnTo>
                    <a:pt x="245237" y="1862137"/>
                  </a:lnTo>
                  <a:lnTo>
                    <a:pt x="262000" y="1920481"/>
                  </a:lnTo>
                  <a:lnTo>
                    <a:pt x="278638" y="1975243"/>
                  </a:lnTo>
                  <a:lnTo>
                    <a:pt x="290575" y="2020493"/>
                  </a:lnTo>
                  <a:lnTo>
                    <a:pt x="298831" y="2062162"/>
                  </a:lnTo>
                  <a:lnTo>
                    <a:pt x="305943" y="2091931"/>
                  </a:lnTo>
                  <a:lnTo>
                    <a:pt x="310769" y="2116924"/>
                  </a:lnTo>
                  <a:lnTo>
                    <a:pt x="311912" y="2128837"/>
                  </a:lnTo>
                  <a:lnTo>
                    <a:pt x="309625" y="2138362"/>
                  </a:lnTo>
                  <a:lnTo>
                    <a:pt x="332231" y="2194318"/>
                  </a:lnTo>
                  <a:lnTo>
                    <a:pt x="361950" y="2250274"/>
                  </a:lnTo>
                  <a:lnTo>
                    <a:pt x="396494" y="2300287"/>
                  </a:lnTo>
                  <a:lnTo>
                    <a:pt x="440563" y="2346718"/>
                  </a:lnTo>
                  <a:lnTo>
                    <a:pt x="491744" y="2394343"/>
                  </a:lnTo>
                  <a:lnTo>
                    <a:pt x="548894" y="2434831"/>
                  </a:lnTo>
                  <a:lnTo>
                    <a:pt x="608457" y="2466975"/>
                  </a:lnTo>
                  <a:lnTo>
                    <a:pt x="670306" y="2495550"/>
                  </a:lnTo>
                  <a:lnTo>
                    <a:pt x="740537" y="2522931"/>
                  </a:lnTo>
                  <a:lnTo>
                    <a:pt x="812038" y="2541981"/>
                  </a:lnTo>
                  <a:lnTo>
                    <a:pt x="888238" y="2553893"/>
                  </a:lnTo>
                  <a:lnTo>
                    <a:pt x="964438" y="2562225"/>
                  </a:lnTo>
                  <a:lnTo>
                    <a:pt x="1043051" y="2559850"/>
                  </a:lnTo>
                  <a:lnTo>
                    <a:pt x="1123950" y="2558656"/>
                  </a:lnTo>
                  <a:lnTo>
                    <a:pt x="1203706" y="2546743"/>
                  </a:lnTo>
                  <a:lnTo>
                    <a:pt x="1282319" y="2532456"/>
                  </a:lnTo>
                  <a:lnTo>
                    <a:pt x="1360932" y="2511031"/>
                  </a:lnTo>
                  <a:lnTo>
                    <a:pt x="1441831" y="2481262"/>
                  </a:lnTo>
                  <a:lnTo>
                    <a:pt x="1524000" y="2447925"/>
                  </a:lnTo>
                  <a:lnTo>
                    <a:pt x="1597787" y="2412212"/>
                  </a:lnTo>
                  <a:lnTo>
                    <a:pt x="1673987" y="2371725"/>
                  </a:lnTo>
                  <a:lnTo>
                    <a:pt x="1744218" y="2333625"/>
                  </a:lnTo>
                  <a:lnTo>
                    <a:pt x="1812163" y="2284806"/>
                  </a:lnTo>
                  <a:lnTo>
                    <a:pt x="1872869" y="2238375"/>
                  </a:lnTo>
                  <a:lnTo>
                    <a:pt x="1930019" y="2187181"/>
                  </a:lnTo>
                  <a:lnTo>
                    <a:pt x="1981200" y="2135974"/>
                  </a:lnTo>
                  <a:lnTo>
                    <a:pt x="2024126" y="2084781"/>
                  </a:lnTo>
                  <a:lnTo>
                    <a:pt x="2062226" y="2030018"/>
                  </a:lnTo>
                  <a:lnTo>
                    <a:pt x="2091944" y="1975243"/>
                  </a:lnTo>
                  <a:lnTo>
                    <a:pt x="2115692" y="1920481"/>
                  </a:lnTo>
                  <a:lnTo>
                    <a:pt x="2133600" y="1865706"/>
                  </a:lnTo>
                  <a:lnTo>
                    <a:pt x="2140712" y="1812163"/>
                  </a:lnTo>
                  <a:lnTo>
                    <a:pt x="2141982" y="1760982"/>
                  </a:lnTo>
                  <a:lnTo>
                    <a:pt x="2139569" y="1710944"/>
                  </a:lnTo>
                  <a:lnTo>
                    <a:pt x="2128901" y="1662049"/>
                  </a:lnTo>
                  <a:lnTo>
                    <a:pt x="2103882" y="1582293"/>
                  </a:lnTo>
                  <a:lnTo>
                    <a:pt x="2085975" y="1504950"/>
                  </a:lnTo>
                  <a:lnTo>
                    <a:pt x="2070480" y="1427607"/>
                  </a:lnTo>
                  <a:lnTo>
                    <a:pt x="2060955" y="1352550"/>
                  </a:lnTo>
                  <a:lnTo>
                    <a:pt x="2057400" y="1281049"/>
                  </a:lnTo>
                  <a:lnTo>
                    <a:pt x="2059813" y="1213231"/>
                  </a:lnTo>
                  <a:lnTo>
                    <a:pt x="2065782" y="1152525"/>
                  </a:lnTo>
                  <a:lnTo>
                    <a:pt x="2077592" y="1095375"/>
                  </a:lnTo>
                  <a:lnTo>
                    <a:pt x="2096642" y="1046607"/>
                  </a:lnTo>
                  <a:lnTo>
                    <a:pt x="2116963" y="1002538"/>
                  </a:lnTo>
                  <a:lnTo>
                    <a:pt x="2143125" y="967994"/>
                  </a:lnTo>
                  <a:lnTo>
                    <a:pt x="2171700" y="941832"/>
                  </a:lnTo>
                  <a:lnTo>
                    <a:pt x="2206244" y="928624"/>
                  </a:lnTo>
                  <a:lnTo>
                    <a:pt x="2224151" y="916813"/>
                  </a:lnTo>
                  <a:lnTo>
                    <a:pt x="2253869" y="869188"/>
                  </a:lnTo>
                  <a:lnTo>
                    <a:pt x="2263394" y="790575"/>
                  </a:lnTo>
                  <a:lnTo>
                    <a:pt x="2264537" y="735838"/>
                  </a:lnTo>
                  <a:lnTo>
                    <a:pt x="2258567" y="678688"/>
                  </a:lnTo>
                  <a:lnTo>
                    <a:pt x="2250313" y="620268"/>
                  </a:lnTo>
                  <a:lnTo>
                    <a:pt x="2238375" y="556006"/>
                  </a:lnTo>
                  <a:lnTo>
                    <a:pt x="2219325" y="491744"/>
                  </a:lnTo>
                  <a:lnTo>
                    <a:pt x="2200275" y="422656"/>
                  </a:lnTo>
                  <a:lnTo>
                    <a:pt x="2177669" y="372618"/>
                  </a:lnTo>
                  <a:lnTo>
                    <a:pt x="2150237" y="320294"/>
                  </a:lnTo>
                  <a:lnTo>
                    <a:pt x="2110994" y="272669"/>
                  </a:lnTo>
                  <a:lnTo>
                    <a:pt x="2070480" y="228600"/>
                  </a:lnTo>
                  <a:lnTo>
                    <a:pt x="2020442" y="185674"/>
                  </a:lnTo>
                  <a:lnTo>
                    <a:pt x="1964563" y="148844"/>
                  </a:lnTo>
                  <a:lnTo>
                    <a:pt x="1902587" y="115443"/>
                  </a:lnTo>
                  <a:lnTo>
                    <a:pt x="1833626" y="88137"/>
                  </a:lnTo>
                  <a:lnTo>
                    <a:pt x="1760982" y="59562"/>
                  </a:lnTo>
                  <a:lnTo>
                    <a:pt x="1684782" y="39243"/>
                  </a:lnTo>
                  <a:lnTo>
                    <a:pt x="1601343" y="23749"/>
                  </a:lnTo>
                  <a:lnTo>
                    <a:pt x="1514475" y="9525"/>
                  </a:lnTo>
                  <a:lnTo>
                    <a:pt x="1422781" y="2412"/>
                  </a:lnTo>
                  <a:lnTo>
                    <a:pt x="1332357" y="0"/>
                  </a:lnTo>
                  <a:lnTo>
                    <a:pt x="1237107" y="4699"/>
                  </a:lnTo>
                  <a:lnTo>
                    <a:pt x="1138301" y="9525"/>
                  </a:lnTo>
                  <a:lnTo>
                    <a:pt x="1041781" y="20193"/>
                  </a:lnTo>
                  <a:lnTo>
                    <a:pt x="941832" y="39243"/>
                  </a:lnTo>
                  <a:lnTo>
                    <a:pt x="840613" y="57150"/>
                  </a:lnTo>
                  <a:lnTo>
                    <a:pt x="741807" y="82168"/>
                  </a:lnTo>
                  <a:lnTo>
                    <a:pt x="643001" y="11074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75789" y="2214118"/>
            <a:ext cx="1285875" cy="947419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3970" marR="5080" indent="-1905" algn="just">
              <a:lnSpc>
                <a:spcPct val="103899"/>
              </a:lnSpc>
              <a:spcBef>
                <a:spcPts val="225"/>
              </a:spcBef>
            </a:pPr>
            <a:r>
              <a:rPr sz="2100" spc="-5" dirty="0">
                <a:latin typeface="Arial"/>
                <a:cs typeface="Arial"/>
              </a:rPr>
              <a:t>Pop</a:t>
            </a:r>
            <a:r>
              <a:rPr sz="2100" spc="-15" dirty="0">
                <a:latin typeface="Arial"/>
                <a:cs typeface="Arial"/>
              </a:rPr>
              <a:t>u</a:t>
            </a:r>
            <a:r>
              <a:rPr sz="2100" spc="-5" dirty="0">
                <a:latin typeface="Arial"/>
                <a:cs typeface="Arial"/>
              </a:rPr>
              <a:t>lation  </a:t>
            </a:r>
            <a:r>
              <a:rPr sz="1800" b="1" spc="-5" dirty="0">
                <a:latin typeface="Arial"/>
                <a:cs typeface="Arial"/>
              </a:rPr>
              <a:t>(mean,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μ,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is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unknown)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1850" y="1657388"/>
            <a:ext cx="2343150" cy="390525"/>
          </a:xfrm>
          <a:prstGeom prst="rect">
            <a:avLst/>
          </a:prstGeom>
          <a:solidFill>
            <a:srgbClr val="FFFFFF"/>
          </a:solidFill>
          <a:ln w="12700">
            <a:solidFill>
              <a:srgbClr val="80008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204"/>
              </a:spcBef>
            </a:pPr>
            <a:r>
              <a:rPr sz="2100" spc="-5" dirty="0">
                <a:latin typeface="Arial"/>
                <a:cs typeface="Arial"/>
              </a:rPr>
              <a:t>Random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Sample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27276" y="2289175"/>
            <a:ext cx="3333115" cy="1889125"/>
            <a:chOff x="1827276" y="2289175"/>
            <a:chExt cx="3333115" cy="1889125"/>
          </a:xfrm>
        </p:grpSpPr>
        <p:sp>
          <p:nvSpPr>
            <p:cNvPr id="10" name="object 10"/>
            <p:cNvSpPr/>
            <p:nvPr/>
          </p:nvSpPr>
          <p:spPr>
            <a:xfrm>
              <a:off x="1833626" y="3438525"/>
              <a:ext cx="1190625" cy="733425"/>
            </a:xfrm>
            <a:custGeom>
              <a:avLst/>
              <a:gdLst/>
              <a:ahLst/>
              <a:cxnLst/>
              <a:rect l="l" t="t" r="r" b="b"/>
              <a:pathLst>
                <a:path w="1190625" h="733425">
                  <a:moveTo>
                    <a:pt x="595249" y="0"/>
                  </a:moveTo>
                  <a:lnTo>
                    <a:pt x="537913" y="1678"/>
                  </a:lnTo>
                  <a:lnTo>
                    <a:pt x="482122" y="6613"/>
                  </a:lnTo>
                  <a:lnTo>
                    <a:pt x="428124" y="14649"/>
                  </a:lnTo>
                  <a:lnTo>
                    <a:pt x="376168" y="25634"/>
                  </a:lnTo>
                  <a:lnTo>
                    <a:pt x="326503" y="39413"/>
                  </a:lnTo>
                  <a:lnTo>
                    <a:pt x="279380" y="55832"/>
                  </a:lnTo>
                  <a:lnTo>
                    <a:pt x="235046" y="74739"/>
                  </a:lnTo>
                  <a:lnTo>
                    <a:pt x="193752" y="95979"/>
                  </a:lnTo>
                  <a:lnTo>
                    <a:pt x="155747" y="119398"/>
                  </a:lnTo>
                  <a:lnTo>
                    <a:pt x="121279" y="144844"/>
                  </a:lnTo>
                  <a:lnTo>
                    <a:pt x="90598" y="172161"/>
                  </a:lnTo>
                  <a:lnTo>
                    <a:pt x="63954" y="201197"/>
                  </a:lnTo>
                  <a:lnTo>
                    <a:pt x="23771" y="263810"/>
                  </a:lnTo>
                  <a:lnTo>
                    <a:pt x="2724" y="331452"/>
                  </a:lnTo>
                  <a:lnTo>
                    <a:pt x="0" y="366775"/>
                  </a:lnTo>
                  <a:lnTo>
                    <a:pt x="2724" y="402081"/>
                  </a:lnTo>
                  <a:lnTo>
                    <a:pt x="23771" y="469694"/>
                  </a:lnTo>
                  <a:lnTo>
                    <a:pt x="63954" y="532283"/>
                  </a:lnTo>
                  <a:lnTo>
                    <a:pt x="90598" y="561308"/>
                  </a:lnTo>
                  <a:lnTo>
                    <a:pt x="121279" y="588617"/>
                  </a:lnTo>
                  <a:lnTo>
                    <a:pt x="155747" y="614055"/>
                  </a:lnTo>
                  <a:lnTo>
                    <a:pt x="193752" y="637467"/>
                  </a:lnTo>
                  <a:lnTo>
                    <a:pt x="235046" y="658702"/>
                  </a:lnTo>
                  <a:lnTo>
                    <a:pt x="279380" y="677603"/>
                  </a:lnTo>
                  <a:lnTo>
                    <a:pt x="326503" y="694019"/>
                  </a:lnTo>
                  <a:lnTo>
                    <a:pt x="376168" y="707795"/>
                  </a:lnTo>
                  <a:lnTo>
                    <a:pt x="428124" y="718777"/>
                  </a:lnTo>
                  <a:lnTo>
                    <a:pt x="482122" y="726812"/>
                  </a:lnTo>
                  <a:lnTo>
                    <a:pt x="537913" y="731746"/>
                  </a:lnTo>
                  <a:lnTo>
                    <a:pt x="595249" y="733425"/>
                  </a:lnTo>
                  <a:lnTo>
                    <a:pt x="652585" y="731746"/>
                  </a:lnTo>
                  <a:lnTo>
                    <a:pt x="708380" y="726812"/>
                  </a:lnTo>
                  <a:lnTo>
                    <a:pt x="762384" y="718777"/>
                  </a:lnTo>
                  <a:lnTo>
                    <a:pt x="814347" y="707795"/>
                  </a:lnTo>
                  <a:lnTo>
                    <a:pt x="864020" y="694019"/>
                  </a:lnTo>
                  <a:lnTo>
                    <a:pt x="911153" y="677603"/>
                  </a:lnTo>
                  <a:lnTo>
                    <a:pt x="955497" y="658702"/>
                  </a:lnTo>
                  <a:lnTo>
                    <a:pt x="996803" y="637467"/>
                  </a:lnTo>
                  <a:lnTo>
                    <a:pt x="1034819" y="614055"/>
                  </a:lnTo>
                  <a:lnTo>
                    <a:pt x="1069298" y="588617"/>
                  </a:lnTo>
                  <a:lnTo>
                    <a:pt x="1099989" y="561308"/>
                  </a:lnTo>
                  <a:lnTo>
                    <a:pt x="1126644" y="532283"/>
                  </a:lnTo>
                  <a:lnTo>
                    <a:pt x="1166843" y="469694"/>
                  </a:lnTo>
                  <a:lnTo>
                    <a:pt x="1187899" y="402081"/>
                  </a:lnTo>
                  <a:lnTo>
                    <a:pt x="1190625" y="366775"/>
                  </a:lnTo>
                  <a:lnTo>
                    <a:pt x="1187899" y="331452"/>
                  </a:lnTo>
                  <a:lnTo>
                    <a:pt x="1166843" y="263810"/>
                  </a:lnTo>
                  <a:lnTo>
                    <a:pt x="1126644" y="201197"/>
                  </a:lnTo>
                  <a:lnTo>
                    <a:pt x="1099989" y="172161"/>
                  </a:lnTo>
                  <a:lnTo>
                    <a:pt x="1069298" y="144844"/>
                  </a:lnTo>
                  <a:lnTo>
                    <a:pt x="1034819" y="119398"/>
                  </a:lnTo>
                  <a:lnTo>
                    <a:pt x="996803" y="95979"/>
                  </a:lnTo>
                  <a:lnTo>
                    <a:pt x="955497" y="74739"/>
                  </a:lnTo>
                  <a:lnTo>
                    <a:pt x="911153" y="55832"/>
                  </a:lnTo>
                  <a:lnTo>
                    <a:pt x="864020" y="39413"/>
                  </a:lnTo>
                  <a:lnTo>
                    <a:pt x="814347" y="25634"/>
                  </a:lnTo>
                  <a:lnTo>
                    <a:pt x="762384" y="14649"/>
                  </a:lnTo>
                  <a:lnTo>
                    <a:pt x="708380" y="6613"/>
                  </a:lnTo>
                  <a:lnTo>
                    <a:pt x="652585" y="1678"/>
                  </a:lnTo>
                  <a:lnTo>
                    <a:pt x="59524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33626" y="3438525"/>
              <a:ext cx="1190625" cy="733425"/>
            </a:xfrm>
            <a:custGeom>
              <a:avLst/>
              <a:gdLst/>
              <a:ahLst/>
              <a:cxnLst/>
              <a:rect l="l" t="t" r="r" b="b"/>
              <a:pathLst>
                <a:path w="1190625" h="733425">
                  <a:moveTo>
                    <a:pt x="0" y="366775"/>
                  </a:moveTo>
                  <a:lnTo>
                    <a:pt x="10731" y="297079"/>
                  </a:lnTo>
                  <a:lnTo>
                    <a:pt x="41595" y="231798"/>
                  </a:lnTo>
                  <a:lnTo>
                    <a:pt x="90598" y="172161"/>
                  </a:lnTo>
                  <a:lnTo>
                    <a:pt x="121279" y="144844"/>
                  </a:lnTo>
                  <a:lnTo>
                    <a:pt x="155747" y="119398"/>
                  </a:lnTo>
                  <a:lnTo>
                    <a:pt x="193752" y="95979"/>
                  </a:lnTo>
                  <a:lnTo>
                    <a:pt x="235046" y="74739"/>
                  </a:lnTo>
                  <a:lnTo>
                    <a:pt x="279380" y="55832"/>
                  </a:lnTo>
                  <a:lnTo>
                    <a:pt x="326503" y="39413"/>
                  </a:lnTo>
                  <a:lnTo>
                    <a:pt x="376168" y="25634"/>
                  </a:lnTo>
                  <a:lnTo>
                    <a:pt x="428124" y="14649"/>
                  </a:lnTo>
                  <a:lnTo>
                    <a:pt x="482122" y="6613"/>
                  </a:lnTo>
                  <a:lnTo>
                    <a:pt x="537913" y="1678"/>
                  </a:lnTo>
                  <a:lnTo>
                    <a:pt x="595249" y="0"/>
                  </a:lnTo>
                  <a:lnTo>
                    <a:pt x="652585" y="1678"/>
                  </a:lnTo>
                  <a:lnTo>
                    <a:pt x="708380" y="6613"/>
                  </a:lnTo>
                  <a:lnTo>
                    <a:pt x="762384" y="14649"/>
                  </a:lnTo>
                  <a:lnTo>
                    <a:pt x="814347" y="25634"/>
                  </a:lnTo>
                  <a:lnTo>
                    <a:pt x="864020" y="39413"/>
                  </a:lnTo>
                  <a:lnTo>
                    <a:pt x="911153" y="55832"/>
                  </a:lnTo>
                  <a:lnTo>
                    <a:pt x="955497" y="74739"/>
                  </a:lnTo>
                  <a:lnTo>
                    <a:pt x="996803" y="95979"/>
                  </a:lnTo>
                  <a:lnTo>
                    <a:pt x="1034819" y="119398"/>
                  </a:lnTo>
                  <a:lnTo>
                    <a:pt x="1069298" y="144844"/>
                  </a:lnTo>
                  <a:lnTo>
                    <a:pt x="1099989" y="172161"/>
                  </a:lnTo>
                  <a:lnTo>
                    <a:pt x="1126644" y="201197"/>
                  </a:lnTo>
                  <a:lnTo>
                    <a:pt x="1166843" y="263810"/>
                  </a:lnTo>
                  <a:lnTo>
                    <a:pt x="1187899" y="331452"/>
                  </a:lnTo>
                  <a:lnTo>
                    <a:pt x="1190625" y="366775"/>
                  </a:lnTo>
                  <a:lnTo>
                    <a:pt x="1187899" y="402081"/>
                  </a:lnTo>
                  <a:lnTo>
                    <a:pt x="1166843" y="469694"/>
                  </a:lnTo>
                  <a:lnTo>
                    <a:pt x="1126644" y="532283"/>
                  </a:lnTo>
                  <a:lnTo>
                    <a:pt x="1099989" y="561308"/>
                  </a:lnTo>
                  <a:lnTo>
                    <a:pt x="1069298" y="588617"/>
                  </a:lnTo>
                  <a:lnTo>
                    <a:pt x="1034819" y="614055"/>
                  </a:lnTo>
                  <a:lnTo>
                    <a:pt x="996803" y="637467"/>
                  </a:lnTo>
                  <a:lnTo>
                    <a:pt x="955497" y="658702"/>
                  </a:lnTo>
                  <a:lnTo>
                    <a:pt x="911153" y="677603"/>
                  </a:lnTo>
                  <a:lnTo>
                    <a:pt x="864020" y="694019"/>
                  </a:lnTo>
                  <a:lnTo>
                    <a:pt x="814347" y="707795"/>
                  </a:lnTo>
                  <a:lnTo>
                    <a:pt x="762384" y="718777"/>
                  </a:lnTo>
                  <a:lnTo>
                    <a:pt x="708380" y="726812"/>
                  </a:lnTo>
                  <a:lnTo>
                    <a:pt x="652585" y="731746"/>
                  </a:lnTo>
                  <a:lnTo>
                    <a:pt x="595249" y="733425"/>
                  </a:lnTo>
                  <a:lnTo>
                    <a:pt x="537913" y="731746"/>
                  </a:lnTo>
                  <a:lnTo>
                    <a:pt x="482122" y="726812"/>
                  </a:lnTo>
                  <a:lnTo>
                    <a:pt x="428124" y="718777"/>
                  </a:lnTo>
                  <a:lnTo>
                    <a:pt x="376168" y="707795"/>
                  </a:lnTo>
                  <a:lnTo>
                    <a:pt x="326503" y="694019"/>
                  </a:lnTo>
                  <a:lnTo>
                    <a:pt x="279380" y="677603"/>
                  </a:lnTo>
                  <a:lnTo>
                    <a:pt x="235046" y="658702"/>
                  </a:lnTo>
                  <a:lnTo>
                    <a:pt x="193752" y="637467"/>
                  </a:lnTo>
                  <a:lnTo>
                    <a:pt x="155747" y="614055"/>
                  </a:lnTo>
                  <a:lnTo>
                    <a:pt x="121279" y="588617"/>
                  </a:lnTo>
                  <a:lnTo>
                    <a:pt x="90598" y="561308"/>
                  </a:lnTo>
                  <a:lnTo>
                    <a:pt x="63954" y="532283"/>
                  </a:lnTo>
                  <a:lnTo>
                    <a:pt x="23771" y="469694"/>
                  </a:lnTo>
                  <a:lnTo>
                    <a:pt x="2724" y="402081"/>
                  </a:lnTo>
                  <a:lnTo>
                    <a:pt x="0" y="366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4780" y="2363723"/>
              <a:ext cx="1205484" cy="74980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886200" y="2295525"/>
              <a:ext cx="1190625" cy="733425"/>
            </a:xfrm>
            <a:custGeom>
              <a:avLst/>
              <a:gdLst/>
              <a:ahLst/>
              <a:cxnLst/>
              <a:rect l="l" t="t" r="r" b="b"/>
              <a:pathLst>
                <a:path w="1190625" h="733425">
                  <a:moveTo>
                    <a:pt x="595376" y="0"/>
                  </a:moveTo>
                  <a:lnTo>
                    <a:pt x="538039" y="1678"/>
                  </a:lnTo>
                  <a:lnTo>
                    <a:pt x="482244" y="6613"/>
                  </a:lnTo>
                  <a:lnTo>
                    <a:pt x="428240" y="14649"/>
                  </a:lnTo>
                  <a:lnTo>
                    <a:pt x="376277" y="25634"/>
                  </a:lnTo>
                  <a:lnTo>
                    <a:pt x="326604" y="39413"/>
                  </a:lnTo>
                  <a:lnTo>
                    <a:pt x="279471" y="55832"/>
                  </a:lnTo>
                  <a:lnTo>
                    <a:pt x="235127" y="74739"/>
                  </a:lnTo>
                  <a:lnTo>
                    <a:pt x="193821" y="95979"/>
                  </a:lnTo>
                  <a:lnTo>
                    <a:pt x="155805" y="119398"/>
                  </a:lnTo>
                  <a:lnTo>
                    <a:pt x="121326" y="144844"/>
                  </a:lnTo>
                  <a:lnTo>
                    <a:pt x="90635" y="172161"/>
                  </a:lnTo>
                  <a:lnTo>
                    <a:pt x="63980" y="201197"/>
                  </a:lnTo>
                  <a:lnTo>
                    <a:pt x="23781" y="263810"/>
                  </a:lnTo>
                  <a:lnTo>
                    <a:pt x="2725" y="331452"/>
                  </a:lnTo>
                  <a:lnTo>
                    <a:pt x="0" y="366775"/>
                  </a:lnTo>
                  <a:lnTo>
                    <a:pt x="2725" y="402077"/>
                  </a:lnTo>
                  <a:lnTo>
                    <a:pt x="23781" y="469685"/>
                  </a:lnTo>
                  <a:lnTo>
                    <a:pt x="63980" y="532271"/>
                  </a:lnTo>
                  <a:lnTo>
                    <a:pt x="90635" y="561297"/>
                  </a:lnTo>
                  <a:lnTo>
                    <a:pt x="121326" y="588606"/>
                  </a:lnTo>
                  <a:lnTo>
                    <a:pt x="155805" y="614045"/>
                  </a:lnTo>
                  <a:lnTo>
                    <a:pt x="193821" y="637459"/>
                  </a:lnTo>
                  <a:lnTo>
                    <a:pt x="235127" y="658694"/>
                  </a:lnTo>
                  <a:lnTo>
                    <a:pt x="279471" y="677597"/>
                  </a:lnTo>
                  <a:lnTo>
                    <a:pt x="326604" y="694015"/>
                  </a:lnTo>
                  <a:lnTo>
                    <a:pt x="376277" y="707792"/>
                  </a:lnTo>
                  <a:lnTo>
                    <a:pt x="428240" y="718775"/>
                  </a:lnTo>
                  <a:lnTo>
                    <a:pt x="482244" y="726811"/>
                  </a:lnTo>
                  <a:lnTo>
                    <a:pt x="538039" y="731746"/>
                  </a:lnTo>
                  <a:lnTo>
                    <a:pt x="595376" y="733425"/>
                  </a:lnTo>
                  <a:lnTo>
                    <a:pt x="652691" y="731746"/>
                  </a:lnTo>
                  <a:lnTo>
                    <a:pt x="708467" y="726811"/>
                  </a:lnTo>
                  <a:lnTo>
                    <a:pt x="762455" y="718775"/>
                  </a:lnTo>
                  <a:lnTo>
                    <a:pt x="814404" y="707792"/>
                  </a:lnTo>
                  <a:lnTo>
                    <a:pt x="864065" y="694015"/>
                  </a:lnTo>
                  <a:lnTo>
                    <a:pt x="911188" y="677597"/>
                  </a:lnTo>
                  <a:lnTo>
                    <a:pt x="955523" y="658694"/>
                  </a:lnTo>
                  <a:lnTo>
                    <a:pt x="996821" y="637459"/>
                  </a:lnTo>
                  <a:lnTo>
                    <a:pt x="1034833" y="614045"/>
                  </a:lnTo>
                  <a:lnTo>
                    <a:pt x="1069307" y="588606"/>
                  </a:lnTo>
                  <a:lnTo>
                    <a:pt x="1099995" y="561297"/>
                  </a:lnTo>
                  <a:lnTo>
                    <a:pt x="1126647" y="532271"/>
                  </a:lnTo>
                  <a:lnTo>
                    <a:pt x="1166843" y="469685"/>
                  </a:lnTo>
                  <a:lnTo>
                    <a:pt x="1187899" y="402077"/>
                  </a:lnTo>
                  <a:lnTo>
                    <a:pt x="1190625" y="366775"/>
                  </a:lnTo>
                  <a:lnTo>
                    <a:pt x="1187899" y="331452"/>
                  </a:lnTo>
                  <a:lnTo>
                    <a:pt x="1166843" y="263810"/>
                  </a:lnTo>
                  <a:lnTo>
                    <a:pt x="1126647" y="201197"/>
                  </a:lnTo>
                  <a:lnTo>
                    <a:pt x="1099995" y="172161"/>
                  </a:lnTo>
                  <a:lnTo>
                    <a:pt x="1069307" y="144844"/>
                  </a:lnTo>
                  <a:lnTo>
                    <a:pt x="1034833" y="119398"/>
                  </a:lnTo>
                  <a:lnTo>
                    <a:pt x="996821" y="95979"/>
                  </a:lnTo>
                  <a:lnTo>
                    <a:pt x="955523" y="74739"/>
                  </a:lnTo>
                  <a:lnTo>
                    <a:pt x="911188" y="55832"/>
                  </a:lnTo>
                  <a:lnTo>
                    <a:pt x="864065" y="39413"/>
                  </a:lnTo>
                  <a:lnTo>
                    <a:pt x="814404" y="25634"/>
                  </a:lnTo>
                  <a:lnTo>
                    <a:pt x="762455" y="14649"/>
                  </a:lnTo>
                  <a:lnTo>
                    <a:pt x="708467" y="6613"/>
                  </a:lnTo>
                  <a:lnTo>
                    <a:pt x="652691" y="1678"/>
                  </a:lnTo>
                  <a:lnTo>
                    <a:pt x="59537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2295525"/>
              <a:ext cx="1190625" cy="733425"/>
            </a:xfrm>
            <a:custGeom>
              <a:avLst/>
              <a:gdLst/>
              <a:ahLst/>
              <a:cxnLst/>
              <a:rect l="l" t="t" r="r" b="b"/>
              <a:pathLst>
                <a:path w="1190625" h="733425">
                  <a:moveTo>
                    <a:pt x="0" y="366775"/>
                  </a:moveTo>
                  <a:lnTo>
                    <a:pt x="10736" y="297079"/>
                  </a:lnTo>
                  <a:lnTo>
                    <a:pt x="41613" y="231798"/>
                  </a:lnTo>
                  <a:lnTo>
                    <a:pt x="90635" y="172161"/>
                  </a:lnTo>
                  <a:lnTo>
                    <a:pt x="121326" y="144844"/>
                  </a:lnTo>
                  <a:lnTo>
                    <a:pt x="155805" y="119398"/>
                  </a:lnTo>
                  <a:lnTo>
                    <a:pt x="193821" y="95979"/>
                  </a:lnTo>
                  <a:lnTo>
                    <a:pt x="235127" y="74739"/>
                  </a:lnTo>
                  <a:lnTo>
                    <a:pt x="279471" y="55832"/>
                  </a:lnTo>
                  <a:lnTo>
                    <a:pt x="326604" y="39413"/>
                  </a:lnTo>
                  <a:lnTo>
                    <a:pt x="376277" y="25634"/>
                  </a:lnTo>
                  <a:lnTo>
                    <a:pt x="428240" y="14649"/>
                  </a:lnTo>
                  <a:lnTo>
                    <a:pt x="482244" y="6613"/>
                  </a:lnTo>
                  <a:lnTo>
                    <a:pt x="538039" y="1678"/>
                  </a:lnTo>
                  <a:lnTo>
                    <a:pt x="595376" y="0"/>
                  </a:lnTo>
                  <a:lnTo>
                    <a:pt x="652691" y="1678"/>
                  </a:lnTo>
                  <a:lnTo>
                    <a:pt x="708467" y="6613"/>
                  </a:lnTo>
                  <a:lnTo>
                    <a:pt x="762455" y="14649"/>
                  </a:lnTo>
                  <a:lnTo>
                    <a:pt x="814404" y="25634"/>
                  </a:lnTo>
                  <a:lnTo>
                    <a:pt x="864065" y="39413"/>
                  </a:lnTo>
                  <a:lnTo>
                    <a:pt x="911188" y="55832"/>
                  </a:lnTo>
                  <a:lnTo>
                    <a:pt x="955523" y="74739"/>
                  </a:lnTo>
                  <a:lnTo>
                    <a:pt x="996821" y="95979"/>
                  </a:lnTo>
                  <a:lnTo>
                    <a:pt x="1034833" y="119398"/>
                  </a:lnTo>
                  <a:lnTo>
                    <a:pt x="1069307" y="144844"/>
                  </a:lnTo>
                  <a:lnTo>
                    <a:pt x="1099995" y="172161"/>
                  </a:lnTo>
                  <a:lnTo>
                    <a:pt x="1126647" y="201197"/>
                  </a:lnTo>
                  <a:lnTo>
                    <a:pt x="1166843" y="263810"/>
                  </a:lnTo>
                  <a:lnTo>
                    <a:pt x="1187899" y="331452"/>
                  </a:lnTo>
                  <a:lnTo>
                    <a:pt x="1190625" y="366775"/>
                  </a:lnTo>
                  <a:lnTo>
                    <a:pt x="1187899" y="402077"/>
                  </a:lnTo>
                  <a:lnTo>
                    <a:pt x="1166843" y="469685"/>
                  </a:lnTo>
                  <a:lnTo>
                    <a:pt x="1126647" y="532271"/>
                  </a:lnTo>
                  <a:lnTo>
                    <a:pt x="1099995" y="561297"/>
                  </a:lnTo>
                  <a:lnTo>
                    <a:pt x="1069307" y="588606"/>
                  </a:lnTo>
                  <a:lnTo>
                    <a:pt x="1034833" y="614045"/>
                  </a:lnTo>
                  <a:lnTo>
                    <a:pt x="996821" y="637459"/>
                  </a:lnTo>
                  <a:lnTo>
                    <a:pt x="955523" y="658694"/>
                  </a:lnTo>
                  <a:lnTo>
                    <a:pt x="911188" y="677597"/>
                  </a:lnTo>
                  <a:lnTo>
                    <a:pt x="864065" y="694015"/>
                  </a:lnTo>
                  <a:lnTo>
                    <a:pt x="814404" y="707792"/>
                  </a:lnTo>
                  <a:lnTo>
                    <a:pt x="762455" y="718775"/>
                  </a:lnTo>
                  <a:lnTo>
                    <a:pt x="708467" y="726811"/>
                  </a:lnTo>
                  <a:lnTo>
                    <a:pt x="652691" y="731746"/>
                  </a:lnTo>
                  <a:lnTo>
                    <a:pt x="595376" y="733425"/>
                  </a:lnTo>
                  <a:lnTo>
                    <a:pt x="538039" y="731746"/>
                  </a:lnTo>
                  <a:lnTo>
                    <a:pt x="482244" y="726811"/>
                  </a:lnTo>
                  <a:lnTo>
                    <a:pt x="428240" y="718775"/>
                  </a:lnTo>
                  <a:lnTo>
                    <a:pt x="376277" y="707792"/>
                  </a:lnTo>
                  <a:lnTo>
                    <a:pt x="326604" y="694015"/>
                  </a:lnTo>
                  <a:lnTo>
                    <a:pt x="279471" y="677597"/>
                  </a:lnTo>
                  <a:lnTo>
                    <a:pt x="235127" y="658694"/>
                  </a:lnTo>
                  <a:lnTo>
                    <a:pt x="193821" y="637459"/>
                  </a:lnTo>
                  <a:lnTo>
                    <a:pt x="155805" y="614045"/>
                  </a:lnTo>
                  <a:lnTo>
                    <a:pt x="121326" y="588606"/>
                  </a:lnTo>
                  <a:lnTo>
                    <a:pt x="90635" y="561297"/>
                  </a:lnTo>
                  <a:lnTo>
                    <a:pt x="63980" y="532271"/>
                  </a:lnTo>
                  <a:lnTo>
                    <a:pt x="23781" y="469685"/>
                  </a:lnTo>
                  <a:lnTo>
                    <a:pt x="2725" y="402077"/>
                  </a:lnTo>
                  <a:lnTo>
                    <a:pt x="0" y="366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51553" y="2329688"/>
            <a:ext cx="883285" cy="6292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EDEBE0"/>
                </a:solidFill>
                <a:latin typeface="Arial"/>
                <a:cs typeface="Arial"/>
              </a:rPr>
              <a:t>Mean</a:t>
            </a:r>
            <a:endParaRPr sz="18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solidFill>
                  <a:srgbClr val="EDEBE0"/>
                </a:solidFill>
                <a:latin typeface="Arial"/>
                <a:cs typeface="Arial"/>
              </a:rPr>
              <a:t>X</a:t>
            </a:r>
            <a:r>
              <a:rPr sz="1800" b="1" spc="-45" dirty="0">
                <a:solidFill>
                  <a:srgbClr val="EDEBE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DEBE0"/>
                </a:solidFill>
                <a:latin typeface="Arial"/>
                <a:cs typeface="Arial"/>
              </a:rPr>
              <a:t>=</a:t>
            </a:r>
            <a:r>
              <a:rPr sz="1800" b="1" spc="-45" dirty="0">
                <a:solidFill>
                  <a:srgbClr val="EDEBE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DEBE0"/>
                </a:solidFill>
                <a:latin typeface="Arial"/>
                <a:cs typeface="Arial"/>
              </a:rPr>
              <a:t>50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25572" y="2057400"/>
            <a:ext cx="3615690" cy="2788920"/>
            <a:chOff x="2925572" y="2057400"/>
            <a:chExt cx="3615690" cy="278892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1288" y="3040380"/>
              <a:ext cx="292608" cy="17678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902961" y="2971800"/>
              <a:ext cx="276225" cy="161925"/>
            </a:xfrm>
            <a:custGeom>
              <a:avLst/>
              <a:gdLst/>
              <a:ahLst/>
              <a:cxnLst/>
              <a:rect l="l" t="t" r="r" b="b"/>
              <a:pathLst>
                <a:path w="276225" h="161925">
                  <a:moveTo>
                    <a:pt x="138175" y="0"/>
                  </a:moveTo>
                  <a:lnTo>
                    <a:pt x="84385" y="6355"/>
                  </a:lnTo>
                  <a:lnTo>
                    <a:pt x="40465" y="23701"/>
                  </a:lnTo>
                  <a:lnTo>
                    <a:pt x="10856" y="49452"/>
                  </a:lnTo>
                  <a:lnTo>
                    <a:pt x="0" y="81025"/>
                  </a:lnTo>
                  <a:lnTo>
                    <a:pt x="10856" y="112525"/>
                  </a:lnTo>
                  <a:lnTo>
                    <a:pt x="40465" y="138239"/>
                  </a:lnTo>
                  <a:lnTo>
                    <a:pt x="84385" y="155571"/>
                  </a:lnTo>
                  <a:lnTo>
                    <a:pt x="138175" y="161925"/>
                  </a:lnTo>
                  <a:lnTo>
                    <a:pt x="191893" y="155571"/>
                  </a:lnTo>
                  <a:lnTo>
                    <a:pt x="235775" y="138239"/>
                  </a:lnTo>
                  <a:lnTo>
                    <a:pt x="265370" y="112525"/>
                  </a:lnTo>
                  <a:lnTo>
                    <a:pt x="276225" y="81025"/>
                  </a:lnTo>
                  <a:lnTo>
                    <a:pt x="265370" y="49452"/>
                  </a:lnTo>
                  <a:lnTo>
                    <a:pt x="235775" y="23701"/>
                  </a:lnTo>
                  <a:lnTo>
                    <a:pt x="191893" y="6355"/>
                  </a:lnTo>
                  <a:lnTo>
                    <a:pt x="138175" y="0"/>
                  </a:lnTo>
                  <a:close/>
                </a:path>
              </a:pathLst>
            </a:custGeom>
            <a:solidFill>
              <a:srgbClr val="C6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02961" y="2971800"/>
              <a:ext cx="276225" cy="161925"/>
            </a:xfrm>
            <a:custGeom>
              <a:avLst/>
              <a:gdLst/>
              <a:ahLst/>
              <a:cxnLst/>
              <a:rect l="l" t="t" r="r" b="b"/>
              <a:pathLst>
                <a:path w="276225" h="161925">
                  <a:moveTo>
                    <a:pt x="0" y="81025"/>
                  </a:moveTo>
                  <a:lnTo>
                    <a:pt x="10856" y="49452"/>
                  </a:lnTo>
                  <a:lnTo>
                    <a:pt x="40465" y="23701"/>
                  </a:lnTo>
                  <a:lnTo>
                    <a:pt x="84385" y="6355"/>
                  </a:lnTo>
                  <a:lnTo>
                    <a:pt x="138175" y="0"/>
                  </a:lnTo>
                  <a:lnTo>
                    <a:pt x="191893" y="6355"/>
                  </a:lnTo>
                  <a:lnTo>
                    <a:pt x="235775" y="23701"/>
                  </a:lnTo>
                  <a:lnTo>
                    <a:pt x="265370" y="49452"/>
                  </a:lnTo>
                  <a:lnTo>
                    <a:pt x="276225" y="81025"/>
                  </a:lnTo>
                  <a:lnTo>
                    <a:pt x="265370" y="112525"/>
                  </a:lnTo>
                  <a:lnTo>
                    <a:pt x="235775" y="138239"/>
                  </a:lnTo>
                  <a:lnTo>
                    <a:pt x="191893" y="155571"/>
                  </a:lnTo>
                  <a:lnTo>
                    <a:pt x="138175" y="161925"/>
                  </a:lnTo>
                  <a:lnTo>
                    <a:pt x="84385" y="155571"/>
                  </a:lnTo>
                  <a:lnTo>
                    <a:pt x="40465" y="138239"/>
                  </a:lnTo>
                  <a:lnTo>
                    <a:pt x="10856" y="112525"/>
                  </a:lnTo>
                  <a:lnTo>
                    <a:pt x="0" y="81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34939" y="3232403"/>
              <a:ext cx="220979" cy="13563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60898" y="3158363"/>
              <a:ext cx="217550" cy="13169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931922" y="3173094"/>
              <a:ext cx="2054860" cy="761365"/>
            </a:xfrm>
            <a:custGeom>
              <a:avLst/>
              <a:gdLst/>
              <a:ahLst/>
              <a:cxnLst/>
              <a:rect l="l" t="t" r="r" b="b"/>
              <a:pathLst>
                <a:path w="2054860" h="761364">
                  <a:moveTo>
                    <a:pt x="1683765" y="0"/>
                  </a:moveTo>
                  <a:lnTo>
                    <a:pt x="1612518" y="36322"/>
                  </a:lnTo>
                  <a:lnTo>
                    <a:pt x="1569085" y="53593"/>
                  </a:lnTo>
                  <a:lnTo>
                    <a:pt x="1526413" y="67182"/>
                  </a:lnTo>
                  <a:lnTo>
                    <a:pt x="1420494" y="83693"/>
                  </a:lnTo>
                  <a:lnTo>
                    <a:pt x="1373886" y="85725"/>
                  </a:lnTo>
                  <a:lnTo>
                    <a:pt x="1327657" y="90169"/>
                  </a:lnTo>
                  <a:lnTo>
                    <a:pt x="1276730" y="85598"/>
                  </a:lnTo>
                  <a:lnTo>
                    <a:pt x="1222502" y="83819"/>
                  </a:lnTo>
                  <a:lnTo>
                    <a:pt x="1136268" y="75184"/>
                  </a:lnTo>
                  <a:lnTo>
                    <a:pt x="1174114" y="129286"/>
                  </a:lnTo>
                  <a:lnTo>
                    <a:pt x="1440688" y="229997"/>
                  </a:lnTo>
                  <a:lnTo>
                    <a:pt x="1440179" y="245618"/>
                  </a:lnTo>
                  <a:lnTo>
                    <a:pt x="1409064" y="295021"/>
                  </a:lnTo>
                  <a:lnTo>
                    <a:pt x="1390903" y="333121"/>
                  </a:lnTo>
                  <a:lnTo>
                    <a:pt x="1353692" y="382143"/>
                  </a:lnTo>
                  <a:lnTo>
                    <a:pt x="1300099" y="434213"/>
                  </a:lnTo>
                  <a:lnTo>
                    <a:pt x="1259586" y="466725"/>
                  </a:lnTo>
                  <a:lnTo>
                    <a:pt x="1222882" y="499999"/>
                  </a:lnTo>
                  <a:lnTo>
                    <a:pt x="1122299" y="550672"/>
                  </a:lnTo>
                  <a:lnTo>
                    <a:pt x="1010412" y="596646"/>
                  </a:lnTo>
                  <a:lnTo>
                    <a:pt x="962660" y="608457"/>
                  </a:lnTo>
                  <a:lnTo>
                    <a:pt x="892810" y="625348"/>
                  </a:lnTo>
                  <a:lnTo>
                    <a:pt x="824483" y="636143"/>
                  </a:lnTo>
                  <a:lnTo>
                    <a:pt x="757808" y="650240"/>
                  </a:lnTo>
                  <a:lnTo>
                    <a:pt x="517905" y="679450"/>
                  </a:lnTo>
                  <a:lnTo>
                    <a:pt x="431926" y="682752"/>
                  </a:lnTo>
                  <a:lnTo>
                    <a:pt x="374776" y="686181"/>
                  </a:lnTo>
                  <a:lnTo>
                    <a:pt x="316738" y="682498"/>
                  </a:lnTo>
                  <a:lnTo>
                    <a:pt x="267080" y="677672"/>
                  </a:lnTo>
                  <a:lnTo>
                    <a:pt x="212597" y="673608"/>
                  </a:lnTo>
                  <a:lnTo>
                    <a:pt x="164845" y="666115"/>
                  </a:lnTo>
                  <a:lnTo>
                    <a:pt x="0" y="632333"/>
                  </a:lnTo>
                  <a:lnTo>
                    <a:pt x="20192" y="659765"/>
                  </a:lnTo>
                  <a:lnTo>
                    <a:pt x="129666" y="692023"/>
                  </a:lnTo>
                  <a:lnTo>
                    <a:pt x="202437" y="708380"/>
                  </a:lnTo>
                  <a:lnTo>
                    <a:pt x="262381" y="717867"/>
                  </a:lnTo>
                  <a:lnTo>
                    <a:pt x="319150" y="731329"/>
                  </a:lnTo>
                  <a:lnTo>
                    <a:pt x="381253" y="739343"/>
                  </a:lnTo>
                  <a:lnTo>
                    <a:pt x="442213" y="747496"/>
                  </a:lnTo>
                  <a:lnTo>
                    <a:pt x="509015" y="753757"/>
                  </a:lnTo>
                  <a:lnTo>
                    <a:pt x="566801" y="755116"/>
                  </a:lnTo>
                  <a:lnTo>
                    <a:pt x="622426" y="759117"/>
                  </a:lnTo>
                  <a:lnTo>
                    <a:pt x="699388" y="760539"/>
                  </a:lnTo>
                  <a:lnTo>
                    <a:pt x="765301" y="760882"/>
                  </a:lnTo>
                  <a:lnTo>
                    <a:pt x="847598" y="756856"/>
                  </a:lnTo>
                  <a:lnTo>
                    <a:pt x="953897" y="753478"/>
                  </a:lnTo>
                  <a:lnTo>
                    <a:pt x="1036827" y="744575"/>
                  </a:lnTo>
                  <a:lnTo>
                    <a:pt x="1098168" y="735901"/>
                  </a:lnTo>
                  <a:lnTo>
                    <a:pt x="1190243" y="723480"/>
                  </a:lnTo>
                  <a:lnTo>
                    <a:pt x="1264030" y="709676"/>
                  </a:lnTo>
                  <a:lnTo>
                    <a:pt x="1327912" y="692277"/>
                  </a:lnTo>
                  <a:lnTo>
                    <a:pt x="1395602" y="676783"/>
                  </a:lnTo>
                  <a:lnTo>
                    <a:pt x="1453895" y="652907"/>
                  </a:lnTo>
                  <a:lnTo>
                    <a:pt x="1512697" y="633730"/>
                  </a:lnTo>
                  <a:lnTo>
                    <a:pt x="1560194" y="609981"/>
                  </a:lnTo>
                  <a:lnTo>
                    <a:pt x="1603502" y="581914"/>
                  </a:lnTo>
                  <a:lnTo>
                    <a:pt x="1644395" y="552958"/>
                  </a:lnTo>
                  <a:lnTo>
                    <a:pt x="1679828" y="518668"/>
                  </a:lnTo>
                  <a:lnTo>
                    <a:pt x="1704848" y="478409"/>
                  </a:lnTo>
                  <a:lnTo>
                    <a:pt x="1735201" y="402717"/>
                  </a:lnTo>
                  <a:lnTo>
                    <a:pt x="1742439" y="353949"/>
                  </a:lnTo>
                  <a:lnTo>
                    <a:pt x="2054732" y="484886"/>
                  </a:lnTo>
                  <a:lnTo>
                    <a:pt x="2026285" y="448818"/>
                  </a:lnTo>
                  <a:lnTo>
                    <a:pt x="1983613" y="413258"/>
                  </a:lnTo>
                  <a:lnTo>
                    <a:pt x="1943353" y="378587"/>
                  </a:lnTo>
                  <a:lnTo>
                    <a:pt x="1910079" y="341884"/>
                  </a:lnTo>
                  <a:lnTo>
                    <a:pt x="1869566" y="304800"/>
                  </a:lnTo>
                  <a:lnTo>
                    <a:pt x="1843151" y="264794"/>
                  </a:lnTo>
                  <a:lnTo>
                    <a:pt x="1813814" y="231267"/>
                  </a:lnTo>
                  <a:lnTo>
                    <a:pt x="1785365" y="193929"/>
                  </a:lnTo>
                  <a:lnTo>
                    <a:pt x="1735074" y="106553"/>
                  </a:lnTo>
                  <a:lnTo>
                    <a:pt x="1717802" y="53467"/>
                  </a:lnTo>
                  <a:lnTo>
                    <a:pt x="168376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31922" y="3173094"/>
              <a:ext cx="2054860" cy="761365"/>
            </a:xfrm>
            <a:custGeom>
              <a:avLst/>
              <a:gdLst/>
              <a:ahLst/>
              <a:cxnLst/>
              <a:rect l="l" t="t" r="r" b="b"/>
              <a:pathLst>
                <a:path w="2054860" h="761364">
                  <a:moveTo>
                    <a:pt x="0" y="632333"/>
                  </a:moveTo>
                  <a:lnTo>
                    <a:pt x="20192" y="659765"/>
                  </a:lnTo>
                  <a:lnTo>
                    <a:pt x="129666" y="692023"/>
                  </a:lnTo>
                  <a:lnTo>
                    <a:pt x="202437" y="708380"/>
                  </a:lnTo>
                  <a:lnTo>
                    <a:pt x="262381" y="717867"/>
                  </a:lnTo>
                  <a:lnTo>
                    <a:pt x="319150" y="731329"/>
                  </a:lnTo>
                  <a:lnTo>
                    <a:pt x="381253" y="739343"/>
                  </a:lnTo>
                  <a:lnTo>
                    <a:pt x="442213" y="747496"/>
                  </a:lnTo>
                  <a:lnTo>
                    <a:pt x="509015" y="753757"/>
                  </a:lnTo>
                  <a:lnTo>
                    <a:pt x="566801" y="755116"/>
                  </a:lnTo>
                  <a:lnTo>
                    <a:pt x="622426" y="759117"/>
                  </a:lnTo>
                  <a:lnTo>
                    <a:pt x="699388" y="760539"/>
                  </a:lnTo>
                  <a:lnTo>
                    <a:pt x="765301" y="760882"/>
                  </a:lnTo>
                  <a:lnTo>
                    <a:pt x="847598" y="756856"/>
                  </a:lnTo>
                  <a:lnTo>
                    <a:pt x="953897" y="753478"/>
                  </a:lnTo>
                  <a:lnTo>
                    <a:pt x="1036827" y="744575"/>
                  </a:lnTo>
                  <a:lnTo>
                    <a:pt x="1098168" y="735901"/>
                  </a:lnTo>
                  <a:lnTo>
                    <a:pt x="1190243" y="723480"/>
                  </a:lnTo>
                  <a:lnTo>
                    <a:pt x="1264030" y="709676"/>
                  </a:lnTo>
                  <a:lnTo>
                    <a:pt x="1327912" y="692277"/>
                  </a:lnTo>
                  <a:lnTo>
                    <a:pt x="1395602" y="676783"/>
                  </a:lnTo>
                  <a:lnTo>
                    <a:pt x="1453895" y="652907"/>
                  </a:lnTo>
                  <a:lnTo>
                    <a:pt x="1512697" y="633730"/>
                  </a:lnTo>
                  <a:lnTo>
                    <a:pt x="1560194" y="609981"/>
                  </a:lnTo>
                  <a:lnTo>
                    <a:pt x="1603502" y="581914"/>
                  </a:lnTo>
                  <a:lnTo>
                    <a:pt x="1644395" y="552958"/>
                  </a:lnTo>
                  <a:lnTo>
                    <a:pt x="1679828" y="518668"/>
                  </a:lnTo>
                  <a:lnTo>
                    <a:pt x="1704848" y="478409"/>
                  </a:lnTo>
                  <a:lnTo>
                    <a:pt x="1735201" y="402717"/>
                  </a:lnTo>
                  <a:lnTo>
                    <a:pt x="1742439" y="353949"/>
                  </a:lnTo>
                  <a:lnTo>
                    <a:pt x="2054732" y="484886"/>
                  </a:lnTo>
                  <a:lnTo>
                    <a:pt x="2026285" y="448818"/>
                  </a:lnTo>
                  <a:lnTo>
                    <a:pt x="1983613" y="413258"/>
                  </a:lnTo>
                  <a:lnTo>
                    <a:pt x="1943353" y="378587"/>
                  </a:lnTo>
                  <a:lnTo>
                    <a:pt x="1910079" y="341884"/>
                  </a:lnTo>
                  <a:lnTo>
                    <a:pt x="1869566" y="304800"/>
                  </a:lnTo>
                  <a:lnTo>
                    <a:pt x="1843151" y="264794"/>
                  </a:lnTo>
                  <a:lnTo>
                    <a:pt x="1813814" y="231267"/>
                  </a:lnTo>
                  <a:lnTo>
                    <a:pt x="1785365" y="193929"/>
                  </a:lnTo>
                  <a:lnTo>
                    <a:pt x="1764029" y="156972"/>
                  </a:lnTo>
                  <a:lnTo>
                    <a:pt x="1735074" y="106553"/>
                  </a:lnTo>
                  <a:lnTo>
                    <a:pt x="1717802" y="53467"/>
                  </a:lnTo>
                  <a:lnTo>
                    <a:pt x="1683765" y="0"/>
                  </a:lnTo>
                  <a:lnTo>
                    <a:pt x="1612518" y="36322"/>
                  </a:lnTo>
                  <a:lnTo>
                    <a:pt x="1569085" y="53593"/>
                  </a:lnTo>
                  <a:lnTo>
                    <a:pt x="1526413" y="67182"/>
                  </a:lnTo>
                  <a:lnTo>
                    <a:pt x="1465326" y="78231"/>
                  </a:lnTo>
                  <a:lnTo>
                    <a:pt x="1420494" y="83693"/>
                  </a:lnTo>
                  <a:lnTo>
                    <a:pt x="1373886" y="85725"/>
                  </a:lnTo>
                  <a:lnTo>
                    <a:pt x="1327657" y="90169"/>
                  </a:lnTo>
                  <a:lnTo>
                    <a:pt x="1276730" y="85598"/>
                  </a:lnTo>
                  <a:lnTo>
                    <a:pt x="1222502" y="83819"/>
                  </a:lnTo>
                  <a:lnTo>
                    <a:pt x="1136268" y="75184"/>
                  </a:lnTo>
                  <a:lnTo>
                    <a:pt x="1174114" y="129286"/>
                  </a:lnTo>
                  <a:lnTo>
                    <a:pt x="1440688" y="229997"/>
                  </a:lnTo>
                  <a:lnTo>
                    <a:pt x="1440179" y="245618"/>
                  </a:lnTo>
                  <a:lnTo>
                    <a:pt x="1409064" y="295021"/>
                  </a:lnTo>
                  <a:lnTo>
                    <a:pt x="1390903" y="333121"/>
                  </a:lnTo>
                  <a:lnTo>
                    <a:pt x="1353692" y="382143"/>
                  </a:lnTo>
                  <a:lnTo>
                    <a:pt x="1326895" y="408178"/>
                  </a:lnTo>
                  <a:lnTo>
                    <a:pt x="1300099" y="434213"/>
                  </a:lnTo>
                  <a:lnTo>
                    <a:pt x="1259586" y="466725"/>
                  </a:lnTo>
                  <a:lnTo>
                    <a:pt x="1222882" y="499999"/>
                  </a:lnTo>
                  <a:lnTo>
                    <a:pt x="1166367" y="528447"/>
                  </a:lnTo>
                  <a:lnTo>
                    <a:pt x="1122299" y="550672"/>
                  </a:lnTo>
                  <a:lnTo>
                    <a:pt x="1068704" y="572770"/>
                  </a:lnTo>
                  <a:lnTo>
                    <a:pt x="1010412" y="596646"/>
                  </a:lnTo>
                  <a:lnTo>
                    <a:pt x="962660" y="608457"/>
                  </a:lnTo>
                  <a:lnTo>
                    <a:pt x="892810" y="625348"/>
                  </a:lnTo>
                  <a:lnTo>
                    <a:pt x="824483" y="636143"/>
                  </a:lnTo>
                  <a:lnTo>
                    <a:pt x="757808" y="650240"/>
                  </a:lnTo>
                  <a:lnTo>
                    <a:pt x="685800" y="659003"/>
                  </a:lnTo>
                  <a:lnTo>
                    <a:pt x="598297" y="669671"/>
                  </a:lnTo>
                  <a:lnTo>
                    <a:pt x="517905" y="679450"/>
                  </a:lnTo>
                  <a:lnTo>
                    <a:pt x="431926" y="682752"/>
                  </a:lnTo>
                  <a:lnTo>
                    <a:pt x="374776" y="686181"/>
                  </a:lnTo>
                  <a:lnTo>
                    <a:pt x="316738" y="682498"/>
                  </a:lnTo>
                  <a:lnTo>
                    <a:pt x="267080" y="677672"/>
                  </a:lnTo>
                  <a:lnTo>
                    <a:pt x="212597" y="673608"/>
                  </a:lnTo>
                  <a:lnTo>
                    <a:pt x="164845" y="666115"/>
                  </a:lnTo>
                  <a:lnTo>
                    <a:pt x="0" y="632333"/>
                  </a:lnTo>
                </a:path>
              </a:pathLst>
            </a:custGeom>
            <a:ln w="12700">
              <a:solidFill>
                <a:srgbClr val="7725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47416" y="3229736"/>
              <a:ext cx="2038350" cy="729615"/>
            </a:xfrm>
            <a:custGeom>
              <a:avLst/>
              <a:gdLst/>
              <a:ahLst/>
              <a:cxnLst/>
              <a:rect l="l" t="t" r="r" b="b"/>
              <a:pathLst>
                <a:path w="2038350" h="729614">
                  <a:moveTo>
                    <a:pt x="1705101" y="0"/>
                  </a:moveTo>
                  <a:lnTo>
                    <a:pt x="1635379" y="38481"/>
                  </a:lnTo>
                  <a:lnTo>
                    <a:pt x="1592833" y="53339"/>
                  </a:lnTo>
                  <a:lnTo>
                    <a:pt x="1551305" y="66801"/>
                  </a:lnTo>
                  <a:lnTo>
                    <a:pt x="1491487" y="77724"/>
                  </a:lnTo>
                  <a:lnTo>
                    <a:pt x="1446530" y="83185"/>
                  </a:lnTo>
                  <a:lnTo>
                    <a:pt x="1396492" y="85598"/>
                  </a:lnTo>
                  <a:lnTo>
                    <a:pt x="1354835" y="88392"/>
                  </a:lnTo>
                  <a:lnTo>
                    <a:pt x="1299336" y="85470"/>
                  </a:lnTo>
                  <a:lnTo>
                    <a:pt x="1245234" y="84836"/>
                  </a:lnTo>
                  <a:lnTo>
                    <a:pt x="1158874" y="75056"/>
                  </a:lnTo>
                  <a:lnTo>
                    <a:pt x="1472692" y="198755"/>
                  </a:lnTo>
                  <a:lnTo>
                    <a:pt x="1454658" y="238125"/>
                  </a:lnTo>
                  <a:lnTo>
                    <a:pt x="1427860" y="283337"/>
                  </a:lnTo>
                  <a:lnTo>
                    <a:pt x="1404746" y="320928"/>
                  </a:lnTo>
                  <a:lnTo>
                    <a:pt x="1362583" y="368046"/>
                  </a:lnTo>
                  <a:lnTo>
                    <a:pt x="1334388" y="393065"/>
                  </a:lnTo>
                  <a:lnTo>
                    <a:pt x="1307464" y="417956"/>
                  </a:lnTo>
                  <a:lnTo>
                    <a:pt x="1270254" y="447675"/>
                  </a:lnTo>
                  <a:lnTo>
                    <a:pt x="1228470" y="478028"/>
                  </a:lnTo>
                  <a:lnTo>
                    <a:pt x="1176782" y="507110"/>
                  </a:lnTo>
                  <a:lnTo>
                    <a:pt x="1126489" y="527557"/>
                  </a:lnTo>
                  <a:lnTo>
                    <a:pt x="1071498" y="548640"/>
                  </a:lnTo>
                  <a:lnTo>
                    <a:pt x="1013079" y="571372"/>
                  </a:lnTo>
                  <a:lnTo>
                    <a:pt x="966469" y="581913"/>
                  </a:lnTo>
                  <a:lnTo>
                    <a:pt x="896238" y="596391"/>
                  </a:lnTo>
                  <a:lnTo>
                    <a:pt x="826896" y="608457"/>
                  </a:lnTo>
                  <a:lnTo>
                    <a:pt x="764794" y="619632"/>
                  </a:lnTo>
                  <a:lnTo>
                    <a:pt x="688085" y="630174"/>
                  </a:lnTo>
                  <a:lnTo>
                    <a:pt x="519048" y="650824"/>
                  </a:lnTo>
                  <a:lnTo>
                    <a:pt x="433958" y="651598"/>
                  </a:lnTo>
                  <a:lnTo>
                    <a:pt x="376808" y="654964"/>
                  </a:lnTo>
                  <a:lnTo>
                    <a:pt x="317881" y="653757"/>
                  </a:lnTo>
                  <a:lnTo>
                    <a:pt x="265810" y="649312"/>
                  </a:lnTo>
                  <a:lnTo>
                    <a:pt x="213867" y="646061"/>
                  </a:lnTo>
                  <a:lnTo>
                    <a:pt x="168147" y="636016"/>
                  </a:lnTo>
                  <a:lnTo>
                    <a:pt x="0" y="603757"/>
                  </a:lnTo>
                  <a:lnTo>
                    <a:pt x="140588" y="654989"/>
                  </a:lnTo>
                  <a:lnTo>
                    <a:pt x="192531" y="667842"/>
                  </a:lnTo>
                  <a:lnTo>
                    <a:pt x="257682" y="681482"/>
                  </a:lnTo>
                  <a:lnTo>
                    <a:pt x="311531" y="690511"/>
                  </a:lnTo>
                  <a:lnTo>
                    <a:pt x="376681" y="702957"/>
                  </a:lnTo>
                  <a:lnTo>
                    <a:pt x="435229" y="711415"/>
                  </a:lnTo>
                  <a:lnTo>
                    <a:pt x="506856" y="718273"/>
                  </a:lnTo>
                  <a:lnTo>
                    <a:pt x="567308" y="721702"/>
                  </a:lnTo>
                  <a:lnTo>
                    <a:pt x="622172" y="729399"/>
                  </a:lnTo>
                  <a:lnTo>
                    <a:pt x="696341" y="727557"/>
                  </a:lnTo>
                  <a:lnTo>
                    <a:pt x="765936" y="727481"/>
                  </a:lnTo>
                  <a:lnTo>
                    <a:pt x="954405" y="718896"/>
                  </a:lnTo>
                  <a:lnTo>
                    <a:pt x="1033780" y="711606"/>
                  </a:lnTo>
                  <a:lnTo>
                    <a:pt x="1104772" y="702957"/>
                  </a:lnTo>
                  <a:lnTo>
                    <a:pt x="1195450" y="689495"/>
                  </a:lnTo>
                  <a:lnTo>
                    <a:pt x="1261236" y="677875"/>
                  </a:lnTo>
                  <a:lnTo>
                    <a:pt x="1326514" y="662724"/>
                  </a:lnTo>
                  <a:lnTo>
                    <a:pt x="1398905" y="646696"/>
                  </a:lnTo>
                  <a:lnTo>
                    <a:pt x="1514983" y="604901"/>
                  </a:lnTo>
                  <a:lnTo>
                    <a:pt x="1568322" y="580516"/>
                  </a:lnTo>
                  <a:lnTo>
                    <a:pt x="1608582" y="556387"/>
                  </a:lnTo>
                  <a:lnTo>
                    <a:pt x="1650619" y="527304"/>
                  </a:lnTo>
                  <a:lnTo>
                    <a:pt x="1689988" y="496062"/>
                  </a:lnTo>
                  <a:lnTo>
                    <a:pt x="1715388" y="458216"/>
                  </a:lnTo>
                  <a:lnTo>
                    <a:pt x="1729485" y="426466"/>
                  </a:lnTo>
                  <a:lnTo>
                    <a:pt x="1749806" y="386841"/>
                  </a:lnTo>
                  <a:lnTo>
                    <a:pt x="1754885" y="358647"/>
                  </a:lnTo>
                  <a:lnTo>
                    <a:pt x="1767839" y="317500"/>
                  </a:lnTo>
                  <a:lnTo>
                    <a:pt x="2038349" y="430784"/>
                  </a:lnTo>
                  <a:lnTo>
                    <a:pt x="1994408" y="395350"/>
                  </a:lnTo>
                  <a:lnTo>
                    <a:pt x="1956816" y="362712"/>
                  </a:lnTo>
                  <a:lnTo>
                    <a:pt x="1921636" y="329946"/>
                  </a:lnTo>
                  <a:lnTo>
                    <a:pt x="1889506" y="292988"/>
                  </a:lnTo>
                  <a:lnTo>
                    <a:pt x="1856485" y="257429"/>
                  </a:lnTo>
                  <a:lnTo>
                    <a:pt x="1831974" y="224408"/>
                  </a:lnTo>
                  <a:lnTo>
                    <a:pt x="1804670" y="187070"/>
                  </a:lnTo>
                  <a:lnTo>
                    <a:pt x="1782191" y="150113"/>
                  </a:lnTo>
                  <a:lnTo>
                    <a:pt x="1753870" y="104520"/>
                  </a:lnTo>
                  <a:lnTo>
                    <a:pt x="1733295" y="63754"/>
                  </a:lnTo>
                  <a:lnTo>
                    <a:pt x="1722755" y="36321"/>
                  </a:lnTo>
                  <a:lnTo>
                    <a:pt x="170510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47416" y="3229736"/>
              <a:ext cx="2038350" cy="729615"/>
            </a:xfrm>
            <a:custGeom>
              <a:avLst/>
              <a:gdLst/>
              <a:ahLst/>
              <a:cxnLst/>
              <a:rect l="l" t="t" r="r" b="b"/>
              <a:pathLst>
                <a:path w="2038350" h="729614">
                  <a:moveTo>
                    <a:pt x="0" y="603757"/>
                  </a:moveTo>
                  <a:lnTo>
                    <a:pt x="140588" y="654989"/>
                  </a:lnTo>
                  <a:lnTo>
                    <a:pt x="192531" y="667842"/>
                  </a:lnTo>
                  <a:lnTo>
                    <a:pt x="257682" y="681482"/>
                  </a:lnTo>
                  <a:lnTo>
                    <a:pt x="311531" y="690511"/>
                  </a:lnTo>
                  <a:lnTo>
                    <a:pt x="376681" y="702957"/>
                  </a:lnTo>
                  <a:lnTo>
                    <a:pt x="435229" y="711415"/>
                  </a:lnTo>
                  <a:lnTo>
                    <a:pt x="506856" y="718273"/>
                  </a:lnTo>
                  <a:lnTo>
                    <a:pt x="567308" y="721702"/>
                  </a:lnTo>
                  <a:lnTo>
                    <a:pt x="622172" y="729399"/>
                  </a:lnTo>
                  <a:lnTo>
                    <a:pt x="696341" y="727557"/>
                  </a:lnTo>
                  <a:lnTo>
                    <a:pt x="765936" y="727481"/>
                  </a:lnTo>
                  <a:lnTo>
                    <a:pt x="844549" y="723874"/>
                  </a:lnTo>
                  <a:lnTo>
                    <a:pt x="954405" y="718896"/>
                  </a:lnTo>
                  <a:lnTo>
                    <a:pt x="1033780" y="711606"/>
                  </a:lnTo>
                  <a:lnTo>
                    <a:pt x="1104772" y="702957"/>
                  </a:lnTo>
                  <a:lnTo>
                    <a:pt x="1195450" y="689495"/>
                  </a:lnTo>
                  <a:lnTo>
                    <a:pt x="1261236" y="677875"/>
                  </a:lnTo>
                  <a:lnTo>
                    <a:pt x="1326514" y="662724"/>
                  </a:lnTo>
                  <a:lnTo>
                    <a:pt x="1398905" y="646696"/>
                  </a:lnTo>
                  <a:lnTo>
                    <a:pt x="1459864" y="624840"/>
                  </a:lnTo>
                  <a:lnTo>
                    <a:pt x="1514983" y="604901"/>
                  </a:lnTo>
                  <a:lnTo>
                    <a:pt x="1568322" y="580516"/>
                  </a:lnTo>
                  <a:lnTo>
                    <a:pt x="1608582" y="556387"/>
                  </a:lnTo>
                  <a:lnTo>
                    <a:pt x="1650619" y="527304"/>
                  </a:lnTo>
                  <a:lnTo>
                    <a:pt x="1689988" y="496062"/>
                  </a:lnTo>
                  <a:lnTo>
                    <a:pt x="1715388" y="458216"/>
                  </a:lnTo>
                  <a:lnTo>
                    <a:pt x="1729485" y="426466"/>
                  </a:lnTo>
                  <a:lnTo>
                    <a:pt x="1749806" y="386841"/>
                  </a:lnTo>
                  <a:lnTo>
                    <a:pt x="1754885" y="358647"/>
                  </a:lnTo>
                  <a:lnTo>
                    <a:pt x="1767839" y="317500"/>
                  </a:lnTo>
                  <a:lnTo>
                    <a:pt x="2038349" y="430784"/>
                  </a:lnTo>
                  <a:lnTo>
                    <a:pt x="1994408" y="395350"/>
                  </a:lnTo>
                  <a:lnTo>
                    <a:pt x="1956816" y="362712"/>
                  </a:lnTo>
                  <a:lnTo>
                    <a:pt x="1921636" y="329946"/>
                  </a:lnTo>
                  <a:lnTo>
                    <a:pt x="1889506" y="292988"/>
                  </a:lnTo>
                  <a:lnTo>
                    <a:pt x="1856485" y="257429"/>
                  </a:lnTo>
                  <a:lnTo>
                    <a:pt x="1831974" y="224408"/>
                  </a:lnTo>
                  <a:lnTo>
                    <a:pt x="1804670" y="187070"/>
                  </a:lnTo>
                  <a:lnTo>
                    <a:pt x="1782191" y="150113"/>
                  </a:lnTo>
                  <a:lnTo>
                    <a:pt x="1753870" y="104520"/>
                  </a:lnTo>
                  <a:lnTo>
                    <a:pt x="1733295" y="63754"/>
                  </a:lnTo>
                  <a:lnTo>
                    <a:pt x="1722755" y="36321"/>
                  </a:lnTo>
                  <a:lnTo>
                    <a:pt x="1705101" y="0"/>
                  </a:lnTo>
                  <a:lnTo>
                    <a:pt x="1635379" y="38481"/>
                  </a:lnTo>
                  <a:lnTo>
                    <a:pt x="1592833" y="53339"/>
                  </a:lnTo>
                  <a:lnTo>
                    <a:pt x="1551305" y="66801"/>
                  </a:lnTo>
                  <a:lnTo>
                    <a:pt x="1491487" y="77724"/>
                  </a:lnTo>
                  <a:lnTo>
                    <a:pt x="1446530" y="83185"/>
                  </a:lnTo>
                  <a:lnTo>
                    <a:pt x="1396492" y="85598"/>
                  </a:lnTo>
                  <a:lnTo>
                    <a:pt x="1354835" y="88392"/>
                  </a:lnTo>
                  <a:lnTo>
                    <a:pt x="1299336" y="85470"/>
                  </a:lnTo>
                  <a:lnTo>
                    <a:pt x="1245234" y="84836"/>
                  </a:lnTo>
                  <a:lnTo>
                    <a:pt x="1158874" y="75056"/>
                  </a:lnTo>
                  <a:lnTo>
                    <a:pt x="1472692" y="198755"/>
                  </a:lnTo>
                  <a:lnTo>
                    <a:pt x="1454658" y="238125"/>
                  </a:lnTo>
                  <a:lnTo>
                    <a:pt x="1427860" y="283337"/>
                  </a:lnTo>
                  <a:lnTo>
                    <a:pt x="1404746" y="320928"/>
                  </a:lnTo>
                  <a:lnTo>
                    <a:pt x="1362583" y="368046"/>
                  </a:lnTo>
                  <a:lnTo>
                    <a:pt x="1334388" y="393065"/>
                  </a:lnTo>
                  <a:lnTo>
                    <a:pt x="1307464" y="417956"/>
                  </a:lnTo>
                  <a:lnTo>
                    <a:pt x="1270254" y="447675"/>
                  </a:lnTo>
                  <a:lnTo>
                    <a:pt x="1228470" y="478028"/>
                  </a:lnTo>
                  <a:lnTo>
                    <a:pt x="1176782" y="507110"/>
                  </a:lnTo>
                  <a:lnTo>
                    <a:pt x="1126489" y="527557"/>
                  </a:lnTo>
                  <a:lnTo>
                    <a:pt x="1071498" y="548640"/>
                  </a:lnTo>
                  <a:lnTo>
                    <a:pt x="1013079" y="571372"/>
                  </a:lnTo>
                  <a:lnTo>
                    <a:pt x="966469" y="581913"/>
                  </a:lnTo>
                  <a:lnTo>
                    <a:pt x="896238" y="596391"/>
                  </a:lnTo>
                  <a:lnTo>
                    <a:pt x="826896" y="608457"/>
                  </a:lnTo>
                  <a:lnTo>
                    <a:pt x="764794" y="619632"/>
                  </a:lnTo>
                  <a:lnTo>
                    <a:pt x="688085" y="630174"/>
                  </a:lnTo>
                  <a:lnTo>
                    <a:pt x="601725" y="640715"/>
                  </a:lnTo>
                  <a:lnTo>
                    <a:pt x="519048" y="650824"/>
                  </a:lnTo>
                  <a:lnTo>
                    <a:pt x="433958" y="651598"/>
                  </a:lnTo>
                  <a:lnTo>
                    <a:pt x="376808" y="654964"/>
                  </a:lnTo>
                  <a:lnTo>
                    <a:pt x="317881" y="653757"/>
                  </a:lnTo>
                  <a:lnTo>
                    <a:pt x="265810" y="649312"/>
                  </a:lnTo>
                  <a:lnTo>
                    <a:pt x="213867" y="646061"/>
                  </a:lnTo>
                  <a:lnTo>
                    <a:pt x="168147" y="636016"/>
                  </a:lnTo>
                  <a:lnTo>
                    <a:pt x="0" y="603757"/>
                  </a:lnTo>
                </a:path>
              </a:pathLst>
            </a:custGeom>
            <a:ln w="12700">
              <a:solidFill>
                <a:srgbClr val="7725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29100" y="2686050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4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33900" y="2057400"/>
              <a:ext cx="76200" cy="2286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82945" y="3217113"/>
              <a:ext cx="1258176" cy="1628775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2028189" y="3536137"/>
            <a:ext cx="838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DEBE0"/>
                </a:solidFill>
                <a:latin typeface="Arial"/>
                <a:cs typeface="Arial"/>
              </a:rPr>
              <a:t>S</a:t>
            </a:r>
            <a:r>
              <a:rPr sz="1800" b="1" spc="-10" dirty="0">
                <a:solidFill>
                  <a:srgbClr val="EDEBE0"/>
                </a:solidFill>
                <a:latin typeface="Arial"/>
                <a:cs typeface="Arial"/>
              </a:rPr>
              <a:t>am</a:t>
            </a:r>
            <a:r>
              <a:rPr sz="1800" b="1" dirty="0">
                <a:solidFill>
                  <a:srgbClr val="EDEBE0"/>
                </a:solidFill>
                <a:latin typeface="Arial"/>
                <a:cs typeface="Arial"/>
              </a:rPr>
              <a:t>ple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051550" y="1479550"/>
            <a:ext cx="2634615" cy="1679575"/>
            <a:chOff x="6051550" y="1479550"/>
            <a:chExt cx="2634615" cy="1679575"/>
          </a:xfrm>
        </p:grpSpPr>
        <p:sp>
          <p:nvSpPr>
            <p:cNvPr id="31" name="object 31"/>
            <p:cNvSpPr/>
            <p:nvPr/>
          </p:nvSpPr>
          <p:spPr>
            <a:xfrm>
              <a:off x="6057900" y="1485900"/>
              <a:ext cx="2621915" cy="1666875"/>
            </a:xfrm>
            <a:custGeom>
              <a:avLst/>
              <a:gdLst/>
              <a:ahLst/>
              <a:cxnLst/>
              <a:rect l="l" t="t" r="r" b="b"/>
              <a:pathLst>
                <a:path w="2621915" h="1666875">
                  <a:moveTo>
                    <a:pt x="1092327" y="1428750"/>
                  </a:moveTo>
                  <a:lnTo>
                    <a:pt x="436879" y="1428750"/>
                  </a:lnTo>
                  <a:lnTo>
                    <a:pt x="353187" y="1666875"/>
                  </a:lnTo>
                  <a:lnTo>
                    <a:pt x="1092327" y="1428750"/>
                  </a:lnTo>
                  <a:close/>
                </a:path>
                <a:path w="2621915" h="1666875">
                  <a:moveTo>
                    <a:pt x="2383408" y="0"/>
                  </a:moveTo>
                  <a:lnTo>
                    <a:pt x="238125" y="0"/>
                  </a:lnTo>
                  <a:lnTo>
                    <a:pt x="190117" y="4835"/>
                  </a:lnTo>
                  <a:lnTo>
                    <a:pt x="145411" y="18704"/>
                  </a:lnTo>
                  <a:lnTo>
                    <a:pt x="104961" y="40652"/>
                  </a:lnTo>
                  <a:lnTo>
                    <a:pt x="69723" y="69723"/>
                  </a:lnTo>
                  <a:lnTo>
                    <a:pt x="40652" y="104961"/>
                  </a:lnTo>
                  <a:lnTo>
                    <a:pt x="18704" y="145411"/>
                  </a:lnTo>
                  <a:lnTo>
                    <a:pt x="4835" y="190117"/>
                  </a:lnTo>
                  <a:lnTo>
                    <a:pt x="0" y="238125"/>
                  </a:lnTo>
                  <a:lnTo>
                    <a:pt x="0" y="1190625"/>
                  </a:lnTo>
                  <a:lnTo>
                    <a:pt x="4835" y="1238632"/>
                  </a:lnTo>
                  <a:lnTo>
                    <a:pt x="18704" y="1283338"/>
                  </a:lnTo>
                  <a:lnTo>
                    <a:pt x="40652" y="1323788"/>
                  </a:lnTo>
                  <a:lnTo>
                    <a:pt x="69723" y="1359027"/>
                  </a:lnTo>
                  <a:lnTo>
                    <a:pt x="104961" y="1388097"/>
                  </a:lnTo>
                  <a:lnTo>
                    <a:pt x="145411" y="1410045"/>
                  </a:lnTo>
                  <a:lnTo>
                    <a:pt x="190117" y="1423914"/>
                  </a:lnTo>
                  <a:lnTo>
                    <a:pt x="238125" y="1428750"/>
                  </a:lnTo>
                  <a:lnTo>
                    <a:pt x="2383408" y="1428750"/>
                  </a:lnTo>
                  <a:lnTo>
                    <a:pt x="2431416" y="1423914"/>
                  </a:lnTo>
                  <a:lnTo>
                    <a:pt x="2476122" y="1410045"/>
                  </a:lnTo>
                  <a:lnTo>
                    <a:pt x="2516572" y="1388097"/>
                  </a:lnTo>
                  <a:lnTo>
                    <a:pt x="2551810" y="1359027"/>
                  </a:lnTo>
                  <a:lnTo>
                    <a:pt x="2580881" y="1323788"/>
                  </a:lnTo>
                  <a:lnTo>
                    <a:pt x="2602829" y="1283338"/>
                  </a:lnTo>
                  <a:lnTo>
                    <a:pt x="2616698" y="1238632"/>
                  </a:lnTo>
                  <a:lnTo>
                    <a:pt x="2621533" y="1190625"/>
                  </a:lnTo>
                  <a:lnTo>
                    <a:pt x="2621533" y="238125"/>
                  </a:lnTo>
                  <a:lnTo>
                    <a:pt x="2616698" y="190117"/>
                  </a:lnTo>
                  <a:lnTo>
                    <a:pt x="2602829" y="145411"/>
                  </a:lnTo>
                  <a:lnTo>
                    <a:pt x="2580881" y="104961"/>
                  </a:lnTo>
                  <a:lnTo>
                    <a:pt x="2551810" y="69723"/>
                  </a:lnTo>
                  <a:lnTo>
                    <a:pt x="2516572" y="40652"/>
                  </a:lnTo>
                  <a:lnTo>
                    <a:pt x="2476122" y="18704"/>
                  </a:lnTo>
                  <a:lnTo>
                    <a:pt x="2431416" y="4835"/>
                  </a:lnTo>
                  <a:lnTo>
                    <a:pt x="23834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57900" y="1485900"/>
              <a:ext cx="2621915" cy="1666875"/>
            </a:xfrm>
            <a:custGeom>
              <a:avLst/>
              <a:gdLst/>
              <a:ahLst/>
              <a:cxnLst/>
              <a:rect l="l" t="t" r="r" b="b"/>
              <a:pathLst>
                <a:path w="2621915" h="1666875">
                  <a:moveTo>
                    <a:pt x="0" y="238125"/>
                  </a:moveTo>
                  <a:lnTo>
                    <a:pt x="4835" y="190117"/>
                  </a:lnTo>
                  <a:lnTo>
                    <a:pt x="18704" y="145411"/>
                  </a:lnTo>
                  <a:lnTo>
                    <a:pt x="40652" y="104961"/>
                  </a:lnTo>
                  <a:lnTo>
                    <a:pt x="69723" y="69723"/>
                  </a:lnTo>
                  <a:lnTo>
                    <a:pt x="104961" y="40652"/>
                  </a:lnTo>
                  <a:lnTo>
                    <a:pt x="145411" y="18704"/>
                  </a:lnTo>
                  <a:lnTo>
                    <a:pt x="190117" y="4835"/>
                  </a:lnTo>
                  <a:lnTo>
                    <a:pt x="238125" y="0"/>
                  </a:lnTo>
                  <a:lnTo>
                    <a:pt x="436879" y="0"/>
                  </a:lnTo>
                  <a:lnTo>
                    <a:pt x="1092327" y="0"/>
                  </a:lnTo>
                  <a:lnTo>
                    <a:pt x="2383408" y="0"/>
                  </a:lnTo>
                  <a:lnTo>
                    <a:pt x="2431416" y="4835"/>
                  </a:lnTo>
                  <a:lnTo>
                    <a:pt x="2476122" y="18704"/>
                  </a:lnTo>
                  <a:lnTo>
                    <a:pt x="2516572" y="40652"/>
                  </a:lnTo>
                  <a:lnTo>
                    <a:pt x="2551810" y="69723"/>
                  </a:lnTo>
                  <a:lnTo>
                    <a:pt x="2580881" y="104961"/>
                  </a:lnTo>
                  <a:lnTo>
                    <a:pt x="2602829" y="145411"/>
                  </a:lnTo>
                  <a:lnTo>
                    <a:pt x="2616698" y="190117"/>
                  </a:lnTo>
                  <a:lnTo>
                    <a:pt x="2621533" y="238125"/>
                  </a:lnTo>
                  <a:lnTo>
                    <a:pt x="2621533" y="833501"/>
                  </a:lnTo>
                  <a:lnTo>
                    <a:pt x="2621533" y="1190625"/>
                  </a:lnTo>
                  <a:lnTo>
                    <a:pt x="2616698" y="1238632"/>
                  </a:lnTo>
                  <a:lnTo>
                    <a:pt x="2602829" y="1283338"/>
                  </a:lnTo>
                  <a:lnTo>
                    <a:pt x="2580881" y="1323788"/>
                  </a:lnTo>
                  <a:lnTo>
                    <a:pt x="2551810" y="1359027"/>
                  </a:lnTo>
                  <a:lnTo>
                    <a:pt x="2516572" y="1388097"/>
                  </a:lnTo>
                  <a:lnTo>
                    <a:pt x="2476122" y="1410045"/>
                  </a:lnTo>
                  <a:lnTo>
                    <a:pt x="2431416" y="1423914"/>
                  </a:lnTo>
                  <a:lnTo>
                    <a:pt x="2383408" y="1428750"/>
                  </a:lnTo>
                  <a:lnTo>
                    <a:pt x="1092327" y="1428750"/>
                  </a:lnTo>
                  <a:lnTo>
                    <a:pt x="353187" y="1666875"/>
                  </a:lnTo>
                  <a:lnTo>
                    <a:pt x="436879" y="1428750"/>
                  </a:lnTo>
                  <a:lnTo>
                    <a:pt x="238125" y="1428750"/>
                  </a:lnTo>
                  <a:lnTo>
                    <a:pt x="190117" y="1423914"/>
                  </a:lnTo>
                  <a:lnTo>
                    <a:pt x="145411" y="1410045"/>
                  </a:lnTo>
                  <a:lnTo>
                    <a:pt x="104961" y="1388097"/>
                  </a:lnTo>
                  <a:lnTo>
                    <a:pt x="69723" y="1359027"/>
                  </a:lnTo>
                  <a:lnTo>
                    <a:pt x="40652" y="1323788"/>
                  </a:lnTo>
                  <a:lnTo>
                    <a:pt x="18704" y="1283338"/>
                  </a:lnTo>
                  <a:lnTo>
                    <a:pt x="4835" y="1238632"/>
                  </a:lnTo>
                  <a:lnTo>
                    <a:pt x="0" y="1190625"/>
                  </a:lnTo>
                  <a:lnTo>
                    <a:pt x="0" y="833501"/>
                  </a:lnTo>
                  <a:lnTo>
                    <a:pt x="0" y="2381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25285" y="1627759"/>
            <a:ext cx="21964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 </a:t>
            </a:r>
            <a:r>
              <a:rPr sz="1800" b="1" spc="-10" dirty="0">
                <a:latin typeface="Arial"/>
                <a:cs typeface="Arial"/>
              </a:rPr>
              <a:t>am </a:t>
            </a:r>
            <a:r>
              <a:rPr sz="1800" b="1" spc="-5" dirty="0">
                <a:latin typeface="Arial"/>
                <a:cs typeface="Arial"/>
              </a:rPr>
              <a:t>95% </a:t>
            </a:r>
            <a:r>
              <a:rPr sz="1800" b="1" dirty="0">
                <a:latin typeface="Arial"/>
                <a:cs typeface="Arial"/>
              </a:rPr>
              <a:t>confident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that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μ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between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40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&amp; 60.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5214" y="390220"/>
            <a:ext cx="3432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Confidence</a:t>
            </a:r>
            <a:r>
              <a:rPr spc="-5" dirty="0"/>
              <a:t> </a:t>
            </a:r>
            <a:r>
              <a:rPr spc="-10" dirty="0"/>
              <a:t>Level,</a:t>
            </a:r>
            <a:r>
              <a:rPr spc="-5" dirty="0"/>
              <a:t> </a:t>
            </a:r>
            <a:r>
              <a:rPr dirty="0"/>
              <a:t>(1-</a:t>
            </a:r>
            <a:r>
              <a:rPr dirty="0">
                <a:latin typeface="Symbol"/>
                <a:cs typeface="Symbol"/>
              </a:rPr>
              <a:t></a:t>
            </a:r>
            <a:r>
              <a:rPr dirty="0"/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7152" y="1016289"/>
            <a:ext cx="4014470" cy="11264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Suppose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95%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Also</a:t>
            </a:r>
            <a:r>
              <a:rPr sz="2000" spc="-10" dirty="0">
                <a:latin typeface="Calibri"/>
                <a:cs typeface="Calibri"/>
              </a:rPr>
              <a:t> written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(1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Symbol"/>
                <a:cs typeface="Symbol"/>
              </a:rPr>
              <a:t>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0.95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relative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frequency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interpretation: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152" y="2177542"/>
            <a:ext cx="776224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marR="5080" indent="-287020">
              <a:lnSpc>
                <a:spcPct val="100000"/>
              </a:lnSpc>
              <a:spcBef>
                <a:spcPts val="100"/>
              </a:spcBef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repeated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95%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constructed 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 </a:t>
            </a:r>
            <a:r>
              <a:rPr sz="2000" dirty="0">
                <a:latin typeface="Calibri"/>
                <a:cs typeface="Calibri"/>
              </a:rPr>
              <a:t>the unknown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true </a:t>
            </a:r>
            <a:r>
              <a:rPr sz="2000" spc="-10" dirty="0">
                <a:latin typeface="Calibri"/>
                <a:cs typeface="Calibri"/>
              </a:rPr>
              <a:t>parameter</a:t>
            </a:r>
            <a:endParaRPr sz="2000">
              <a:latin typeface="Calibri"/>
              <a:cs typeface="Calibri"/>
            </a:endParaRPr>
          </a:p>
          <a:p>
            <a:pPr marL="354965" marR="846455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specific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either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</a:t>
            </a:r>
            <a:r>
              <a:rPr sz="2000" spc="-5" dirty="0">
                <a:latin typeface="Calibri"/>
                <a:cs typeface="Calibri"/>
              </a:rPr>
              <a:t> 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</a:t>
            </a:r>
            <a:r>
              <a:rPr sz="2000" spc="-10" dirty="0">
                <a:latin typeface="Calibri"/>
                <a:cs typeface="Calibri"/>
              </a:rPr>
              <a:t>contain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23709" y="943102"/>
            <a:ext cx="9836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1" dirty="0">
                <a:solidFill>
                  <a:srgbClr val="1F487C"/>
                </a:solidFill>
                <a:latin typeface="Arial"/>
                <a:cs typeface="Arial"/>
              </a:rPr>
              <a:t>(</a:t>
            </a:r>
            <a:r>
              <a:rPr sz="1500" i="1" spc="5" dirty="0">
                <a:solidFill>
                  <a:srgbClr val="1F487C"/>
                </a:solidFill>
                <a:latin typeface="Arial"/>
                <a:cs typeface="Arial"/>
              </a:rPr>
              <a:t>c</a:t>
            </a:r>
            <a:r>
              <a:rPr sz="1500" i="1" spc="-5" dirty="0">
                <a:solidFill>
                  <a:srgbClr val="1F487C"/>
                </a:solidFill>
                <a:latin typeface="Arial"/>
                <a:cs typeface="Arial"/>
              </a:rPr>
              <a:t>ontinued</a:t>
            </a:r>
            <a:r>
              <a:rPr sz="1500" i="1" dirty="0">
                <a:solidFill>
                  <a:srgbClr val="1F487C"/>
                </a:solidFill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0702" y="385648"/>
            <a:ext cx="2486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General </a:t>
            </a:r>
            <a:r>
              <a:rPr spc="-10" dirty="0"/>
              <a:t>Formula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637" y="1481074"/>
            <a:ext cx="5508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80008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general formula </a:t>
            </a:r>
            <a:r>
              <a:rPr sz="2000" spc="-15" dirty="0">
                <a:solidFill>
                  <a:srgbClr val="800080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all</a:t>
            </a:r>
            <a:r>
              <a:rPr sz="2000" spc="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80"/>
                </a:solidFill>
                <a:latin typeface="Calibri"/>
                <a:cs typeface="Calibri"/>
              </a:rPr>
              <a:t>confidence</a:t>
            </a:r>
            <a:r>
              <a:rPr sz="2000" spc="-2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intervals</a:t>
            </a:r>
            <a:r>
              <a:rPr sz="2000" spc="1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80"/>
                </a:solidFill>
                <a:latin typeface="Calibri"/>
                <a:cs typeface="Calibri"/>
              </a:rPr>
              <a:t>is: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637" y="2944444"/>
            <a:ext cx="821118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reliability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factor</a:t>
            </a:r>
            <a:r>
              <a:rPr sz="2000" spc="-5" dirty="0">
                <a:latin typeface="Calibri"/>
                <a:cs typeface="Calibri"/>
              </a:rPr>
              <a:t> depends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desired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33741" y="2203373"/>
            <a:ext cx="6317615" cy="379095"/>
            <a:chOff x="1033741" y="2203373"/>
            <a:chExt cx="6317615" cy="379095"/>
          </a:xfrm>
        </p:grpSpPr>
        <p:sp>
          <p:nvSpPr>
            <p:cNvPr id="6" name="object 6"/>
            <p:cNvSpPr/>
            <p:nvPr/>
          </p:nvSpPr>
          <p:spPr>
            <a:xfrm>
              <a:off x="1038504" y="2208136"/>
              <a:ext cx="6308090" cy="369570"/>
            </a:xfrm>
            <a:custGeom>
              <a:avLst/>
              <a:gdLst/>
              <a:ahLst/>
              <a:cxnLst/>
              <a:rect l="l" t="t" r="r" b="b"/>
              <a:pathLst>
                <a:path w="6308090" h="369569">
                  <a:moveTo>
                    <a:pt x="6307963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6307963" y="369328"/>
                  </a:lnTo>
                  <a:lnTo>
                    <a:pt x="63079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8504" y="2208136"/>
              <a:ext cx="6308090" cy="369570"/>
            </a:xfrm>
            <a:custGeom>
              <a:avLst/>
              <a:gdLst/>
              <a:ahLst/>
              <a:cxnLst/>
              <a:rect l="l" t="t" r="r" b="b"/>
              <a:pathLst>
                <a:path w="6308090" h="369569">
                  <a:moveTo>
                    <a:pt x="0" y="369328"/>
                  </a:moveTo>
                  <a:lnTo>
                    <a:pt x="6307963" y="369328"/>
                  </a:lnTo>
                  <a:lnTo>
                    <a:pt x="6307963" y="0"/>
                  </a:lnTo>
                  <a:lnTo>
                    <a:pt x="0" y="0"/>
                  </a:lnTo>
                  <a:lnTo>
                    <a:pt x="0" y="3693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38504" y="2208136"/>
            <a:ext cx="6308090" cy="3695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Arial"/>
                <a:cs typeface="Arial"/>
              </a:rPr>
              <a:t>Point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Estimate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Symbol"/>
                <a:cs typeface="Symbol"/>
              </a:rPr>
              <a:t>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(Reliability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Factor)(Standard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Error)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3333" y="385648"/>
            <a:ext cx="3037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Confidence</a:t>
            </a:r>
            <a:r>
              <a:rPr spc="-20" dirty="0"/>
              <a:t> </a:t>
            </a:r>
            <a:r>
              <a:rPr spc="-15" dirty="0"/>
              <a:t>Intervals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2444" y="2347182"/>
            <a:ext cx="1363345" cy="767080"/>
          </a:xfrm>
          <a:prstGeom prst="rect">
            <a:avLst/>
          </a:prstGeom>
          <a:solidFill>
            <a:srgbClr val="C6DAF7"/>
          </a:solidFill>
          <a:ln w="25400">
            <a:solidFill>
              <a:srgbClr val="1A1A1A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89890" marR="113664" indent="-331470">
              <a:lnSpc>
                <a:spcPct val="100000"/>
              </a:lnSpc>
              <a:spcBef>
                <a:spcPts val="640"/>
              </a:spcBef>
            </a:pPr>
            <a:r>
              <a:rPr sz="1800" b="1" dirty="0">
                <a:latin typeface="Arial"/>
                <a:cs typeface="Arial"/>
              </a:rPr>
              <a:t>Po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ation  </a:t>
            </a:r>
            <a:r>
              <a:rPr sz="1800" b="1" spc="-5" dirty="0">
                <a:latin typeface="Arial"/>
                <a:cs typeface="Arial"/>
              </a:rPr>
              <a:t>Mean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5432" y="3543300"/>
            <a:ext cx="1473200" cy="883919"/>
          </a:xfrm>
          <a:prstGeom prst="rect">
            <a:avLst/>
          </a:prstGeom>
          <a:solidFill>
            <a:srgbClr val="C6DAF7"/>
          </a:solidFill>
          <a:ln w="25400">
            <a:solidFill>
              <a:srgbClr val="1A1A1A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σ</a:t>
            </a:r>
            <a:r>
              <a:rPr sz="2100" b="1" baseline="25793" dirty="0">
                <a:latin typeface="Arial"/>
                <a:cs typeface="Arial"/>
              </a:rPr>
              <a:t>2</a:t>
            </a:r>
            <a:r>
              <a:rPr sz="2100" b="1" spc="89" baseline="25793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Unknown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6200" y="1257300"/>
            <a:ext cx="1484630" cy="753745"/>
          </a:xfrm>
          <a:prstGeom prst="rect">
            <a:avLst/>
          </a:prstGeom>
          <a:solidFill>
            <a:srgbClr val="C6DAF7"/>
          </a:solidFill>
          <a:ln w="25400">
            <a:solidFill>
              <a:srgbClr val="1A1A1A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marL="276225" marR="106045" indent="-151130">
              <a:lnSpc>
                <a:spcPts val="2150"/>
              </a:lnSpc>
              <a:spcBef>
                <a:spcPts val="745"/>
              </a:spcBef>
            </a:pPr>
            <a:r>
              <a:rPr sz="1800" b="1" spc="-5" dirty="0">
                <a:latin typeface="Arial"/>
                <a:cs typeface="Arial"/>
              </a:rPr>
              <a:t>Confi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en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e  </a:t>
            </a:r>
            <a:r>
              <a:rPr sz="1800" b="1" spc="-10" dirty="0">
                <a:latin typeface="Arial"/>
                <a:cs typeface="Arial"/>
              </a:rPr>
              <a:t>Intervals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6494" y="2347182"/>
            <a:ext cx="1541780" cy="767080"/>
          </a:xfrm>
          <a:prstGeom prst="rect">
            <a:avLst/>
          </a:prstGeom>
          <a:solidFill>
            <a:srgbClr val="C6DAF7"/>
          </a:solidFill>
          <a:ln w="25400">
            <a:solidFill>
              <a:srgbClr val="1A1A1A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201295" marR="157480" indent="-7620">
              <a:lnSpc>
                <a:spcPct val="100000"/>
              </a:lnSpc>
              <a:spcBef>
                <a:spcPts val="975"/>
              </a:spcBef>
            </a:pPr>
            <a:r>
              <a:rPr sz="1800" b="1" dirty="0">
                <a:latin typeface="Arial"/>
                <a:cs typeface="Arial"/>
              </a:rPr>
              <a:t>Po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ation  Prop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2382" y="3543300"/>
            <a:ext cx="1292225" cy="883919"/>
          </a:xfrm>
          <a:prstGeom prst="rect">
            <a:avLst/>
          </a:prstGeom>
          <a:solidFill>
            <a:srgbClr val="FCDFBC"/>
          </a:solidFill>
          <a:ln w="25400">
            <a:solidFill>
              <a:srgbClr val="1A1A1A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13208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σ</a:t>
            </a:r>
            <a:r>
              <a:rPr sz="1800" b="1" spc="-7" baseline="25462" dirty="0">
                <a:latin typeface="Arial"/>
                <a:cs typeface="Arial"/>
              </a:rPr>
              <a:t>2</a:t>
            </a:r>
            <a:r>
              <a:rPr sz="1800" b="1" spc="172" baseline="25462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Known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46744" y="3086100"/>
            <a:ext cx="1571625" cy="457200"/>
            <a:chOff x="2146744" y="3086100"/>
            <a:chExt cx="1571625" cy="457200"/>
          </a:xfrm>
        </p:grpSpPr>
        <p:sp>
          <p:nvSpPr>
            <p:cNvPr id="9" name="object 9"/>
            <p:cNvSpPr/>
            <p:nvPr/>
          </p:nvSpPr>
          <p:spPr>
            <a:xfrm>
              <a:off x="2961132" y="3086100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61032" y="3257550"/>
              <a:ext cx="1543050" cy="0"/>
            </a:xfrm>
            <a:custGeom>
              <a:avLst/>
              <a:gdLst/>
              <a:ahLst/>
              <a:cxnLst/>
              <a:rect l="l" t="t" r="r" b="b"/>
              <a:pathLst>
                <a:path w="1543050">
                  <a:moveTo>
                    <a:pt x="0" y="0"/>
                  </a:moveTo>
                  <a:lnTo>
                    <a:pt x="15430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61032" y="3257550"/>
              <a:ext cx="1543050" cy="285750"/>
            </a:xfrm>
            <a:custGeom>
              <a:avLst/>
              <a:gdLst/>
              <a:ahLst/>
              <a:cxnLst/>
              <a:rect l="l" t="t" r="r" b="b"/>
              <a:pathLst>
                <a:path w="1543050" h="285750">
                  <a:moveTo>
                    <a:pt x="0" y="0"/>
                  </a:moveTo>
                  <a:lnTo>
                    <a:pt x="0" y="285750"/>
                  </a:lnTo>
                </a:path>
                <a:path w="1543050" h="285750">
                  <a:moveTo>
                    <a:pt x="1543050" y="0"/>
                  </a:moveTo>
                  <a:lnTo>
                    <a:pt x="1543050" y="2857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956305" y="2000250"/>
            <a:ext cx="4107815" cy="342900"/>
          </a:xfrm>
          <a:custGeom>
            <a:avLst/>
            <a:gdLst/>
            <a:ahLst/>
            <a:cxnLst/>
            <a:rect l="l" t="t" r="r" b="b"/>
            <a:pathLst>
              <a:path w="4107815" h="342900">
                <a:moveTo>
                  <a:pt x="1672844" y="0"/>
                </a:moveTo>
                <a:lnTo>
                  <a:pt x="1672844" y="171450"/>
                </a:lnTo>
              </a:path>
              <a:path w="4107815" h="342900">
                <a:moveTo>
                  <a:pt x="4825" y="171450"/>
                </a:moveTo>
                <a:lnTo>
                  <a:pt x="4825" y="342900"/>
                </a:lnTo>
              </a:path>
              <a:path w="4107815" h="342900">
                <a:moveTo>
                  <a:pt x="1993138" y="171450"/>
                </a:moveTo>
                <a:lnTo>
                  <a:pt x="1993138" y="342900"/>
                </a:lnTo>
              </a:path>
              <a:path w="4107815" h="342900">
                <a:moveTo>
                  <a:pt x="0" y="160781"/>
                </a:moveTo>
                <a:lnTo>
                  <a:pt x="4107688" y="1619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15075" y="2347182"/>
            <a:ext cx="1541780" cy="767080"/>
          </a:xfrm>
          <a:prstGeom prst="rect">
            <a:avLst/>
          </a:prstGeom>
          <a:solidFill>
            <a:srgbClr val="C6DAF7"/>
          </a:solidFill>
          <a:ln w="25400">
            <a:solidFill>
              <a:srgbClr val="1A1A1A"/>
            </a:solidFill>
          </a:ln>
        </p:spPr>
        <p:txBody>
          <a:bodyPr vert="horz" wrap="square" lIns="0" tIns="127635" rIns="0" bIns="0" rtlCol="0">
            <a:spAutoFit/>
          </a:bodyPr>
          <a:lstStyle/>
          <a:p>
            <a:pPr marL="317500" marR="154940" indent="-123825">
              <a:lnSpc>
                <a:spcPct val="100000"/>
              </a:lnSpc>
              <a:spcBef>
                <a:spcPts val="1005"/>
              </a:spcBef>
            </a:pP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5" dirty="0">
                <a:latin typeface="Arial"/>
                <a:cs typeface="Arial"/>
              </a:rPr>
              <a:t>opu</a:t>
            </a:r>
            <a:r>
              <a:rPr sz="1800" b="1" dirty="0">
                <a:latin typeface="Arial"/>
                <a:cs typeface="Arial"/>
              </a:rPr>
              <a:t>lati</a:t>
            </a:r>
            <a:r>
              <a:rPr sz="1800" b="1" spc="10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  </a:t>
            </a:r>
            <a:r>
              <a:rPr sz="1800" b="1" spc="-15" dirty="0">
                <a:latin typeface="Arial"/>
                <a:cs typeface="Arial"/>
              </a:rPr>
              <a:t>Variance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58025" y="2175255"/>
            <a:ext cx="0" cy="171450"/>
          </a:xfrm>
          <a:custGeom>
            <a:avLst/>
            <a:gdLst/>
            <a:ahLst/>
            <a:cxnLst/>
            <a:rect l="l" t="t" r="r" b="b"/>
            <a:pathLst>
              <a:path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833" y="270129"/>
            <a:ext cx="5560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4382770" algn="l"/>
              </a:tabLst>
            </a:pPr>
            <a:r>
              <a:rPr spc="-10" dirty="0"/>
              <a:t>Confidence</a:t>
            </a:r>
            <a:r>
              <a:rPr spc="25" dirty="0"/>
              <a:t> </a:t>
            </a:r>
            <a:r>
              <a:rPr spc="-15" dirty="0"/>
              <a:t>Interval</a:t>
            </a:r>
            <a:r>
              <a:rPr spc="40" dirty="0"/>
              <a:t> </a:t>
            </a:r>
            <a:r>
              <a:rPr spc="-20" dirty="0"/>
              <a:t>for</a:t>
            </a:r>
            <a:r>
              <a:rPr spc="50" dirty="0"/>
              <a:t> </a:t>
            </a:r>
            <a:r>
              <a:rPr spc="-5" dirty="0"/>
              <a:t>μ</a:t>
            </a:r>
            <a:r>
              <a:rPr spc="20" dirty="0"/>
              <a:t> </a:t>
            </a:r>
            <a:r>
              <a:rPr dirty="0"/>
              <a:t>(σ</a:t>
            </a:r>
            <a:r>
              <a:rPr sz="2775" baseline="25525" dirty="0"/>
              <a:t>2	</a:t>
            </a:r>
            <a:r>
              <a:rPr sz="2800" spc="-10" dirty="0"/>
              <a:t>Known)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pc="-5" dirty="0"/>
              <a:t>Assumptions</a:t>
            </a:r>
          </a:p>
          <a:p>
            <a:pPr marL="7943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94385" algn="l"/>
                <a:tab pos="795020" algn="l"/>
              </a:tabLst>
            </a:pPr>
            <a:r>
              <a:rPr sz="2000" spc="-10" dirty="0">
                <a:latin typeface="Calibri"/>
                <a:cs typeface="Calibri"/>
              </a:rPr>
              <a:t>Population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σ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1950" spc="202" baseline="2564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known</a:t>
            </a:r>
            <a:endParaRPr sz="2000">
              <a:latin typeface="Calibri"/>
              <a:cs typeface="Calibri"/>
            </a:endParaRPr>
          </a:p>
          <a:p>
            <a:pPr marL="7943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94385" algn="l"/>
                <a:tab pos="795020" algn="l"/>
              </a:tabLst>
            </a:pPr>
            <a:r>
              <a:rPr sz="2000" spc="-10" dirty="0">
                <a:latin typeface="Calibri"/>
                <a:cs typeface="Calibri"/>
              </a:rPr>
              <a:t>Population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normally</a:t>
            </a:r>
            <a:r>
              <a:rPr sz="2000" spc="-10" dirty="0">
                <a:latin typeface="Calibri"/>
                <a:cs typeface="Calibri"/>
              </a:rPr>
              <a:t> distributed</a:t>
            </a:r>
            <a:endParaRPr sz="2000">
              <a:latin typeface="Calibri"/>
              <a:cs typeface="Calibri"/>
            </a:endParaRPr>
          </a:p>
          <a:p>
            <a:pPr marL="7943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94385" algn="l"/>
                <a:tab pos="79502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normal,</a:t>
            </a:r>
            <a:r>
              <a:rPr sz="2000" dirty="0">
                <a:latin typeface="Calibri"/>
                <a:cs typeface="Calibri"/>
              </a:rPr>
              <a:t> use</a:t>
            </a:r>
            <a:r>
              <a:rPr sz="2000" spc="-10" dirty="0">
                <a:latin typeface="Calibri"/>
                <a:cs typeface="Calibri"/>
              </a:rPr>
              <a:t> large </a:t>
            </a:r>
            <a:r>
              <a:rPr sz="2000" spc="-5" dirty="0">
                <a:latin typeface="Calibri"/>
                <a:cs typeface="Calibri"/>
              </a:rPr>
              <a:t>sample</a:t>
            </a:r>
            <a:endParaRPr sz="20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149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pc="-5" dirty="0">
                <a:solidFill>
                  <a:srgbClr val="800080"/>
                </a:solidFill>
              </a:rPr>
              <a:t>Confidence</a:t>
            </a:r>
            <a:r>
              <a:rPr spc="-35" dirty="0">
                <a:solidFill>
                  <a:srgbClr val="800080"/>
                </a:solidFill>
              </a:rPr>
              <a:t> </a:t>
            </a:r>
            <a:r>
              <a:rPr spc="-10" dirty="0">
                <a:solidFill>
                  <a:srgbClr val="800080"/>
                </a:solidFill>
              </a:rPr>
              <a:t>interval</a:t>
            </a:r>
            <a:r>
              <a:rPr spc="-5" dirty="0">
                <a:solidFill>
                  <a:srgbClr val="800080"/>
                </a:solidFill>
              </a:rPr>
              <a:t> </a:t>
            </a:r>
            <a:r>
              <a:rPr spc="-10" dirty="0">
                <a:solidFill>
                  <a:srgbClr val="800080"/>
                </a:solidFill>
              </a:rPr>
              <a:t>estimate: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3239" y="4138371"/>
            <a:ext cx="61461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(where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z</a:t>
            </a:r>
            <a:r>
              <a:rPr sz="1500" spc="-15" baseline="-19444" dirty="0">
                <a:latin typeface="Symbol"/>
                <a:cs typeface="Symbol"/>
              </a:rPr>
              <a:t></a:t>
            </a:r>
            <a:r>
              <a:rPr sz="1500" spc="-15" baseline="-19444" dirty="0">
                <a:latin typeface="Calibri"/>
                <a:cs typeface="Calibri"/>
              </a:rPr>
              <a:t>/2</a:t>
            </a:r>
            <a:r>
              <a:rPr sz="1500" spc="202" baseline="-1944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normal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distribution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value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probability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-5" dirty="0">
                <a:latin typeface="Symbol"/>
                <a:cs typeface="Symbol"/>
              </a:rPr>
              <a:t></a:t>
            </a:r>
            <a:r>
              <a:rPr sz="1500" spc="-5" dirty="0">
                <a:latin typeface="Calibri"/>
                <a:cs typeface="Calibri"/>
              </a:rPr>
              <a:t>/2</a:t>
            </a:r>
            <a:r>
              <a:rPr sz="1500" dirty="0">
                <a:latin typeface="Calibri"/>
                <a:cs typeface="Calibri"/>
              </a:rPr>
              <a:t> in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each tail)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37157" y="3057715"/>
            <a:ext cx="4403090" cy="942975"/>
            <a:chOff x="1637157" y="3057715"/>
            <a:chExt cx="4403090" cy="942975"/>
          </a:xfrm>
        </p:grpSpPr>
        <p:sp>
          <p:nvSpPr>
            <p:cNvPr id="6" name="object 6"/>
            <p:cNvSpPr/>
            <p:nvPr/>
          </p:nvSpPr>
          <p:spPr>
            <a:xfrm>
              <a:off x="1637157" y="3057715"/>
              <a:ext cx="4403090" cy="942975"/>
            </a:xfrm>
            <a:custGeom>
              <a:avLst/>
              <a:gdLst/>
              <a:ahLst/>
              <a:cxnLst/>
              <a:rect l="l" t="t" r="r" b="b"/>
              <a:pathLst>
                <a:path w="4403090" h="942975">
                  <a:moveTo>
                    <a:pt x="4402963" y="0"/>
                  </a:moveTo>
                  <a:lnTo>
                    <a:pt x="0" y="0"/>
                  </a:lnTo>
                  <a:lnTo>
                    <a:pt x="0" y="942975"/>
                  </a:lnTo>
                  <a:lnTo>
                    <a:pt x="4402963" y="942975"/>
                  </a:lnTo>
                  <a:lnTo>
                    <a:pt x="440296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94239" y="3361185"/>
              <a:ext cx="1117600" cy="447675"/>
            </a:xfrm>
            <a:custGeom>
              <a:avLst/>
              <a:gdLst/>
              <a:ahLst/>
              <a:cxnLst/>
              <a:rect l="l" t="t" r="r" b="b"/>
              <a:pathLst>
                <a:path w="1117600" h="447675">
                  <a:moveTo>
                    <a:pt x="0" y="0"/>
                  </a:moveTo>
                  <a:lnTo>
                    <a:pt x="166434" y="0"/>
                  </a:lnTo>
                </a:path>
                <a:path w="1117600" h="447675">
                  <a:moveTo>
                    <a:pt x="1073573" y="447650"/>
                  </a:moveTo>
                  <a:lnTo>
                    <a:pt x="1117577" y="422477"/>
                  </a:lnTo>
                </a:path>
              </a:pathLst>
            </a:custGeom>
            <a:ln w="143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1816" y="3790466"/>
              <a:ext cx="63500" cy="114300"/>
            </a:xfrm>
            <a:custGeom>
              <a:avLst/>
              <a:gdLst/>
              <a:ahLst/>
              <a:cxnLst/>
              <a:rect l="l" t="t" r="r" b="b"/>
              <a:pathLst>
                <a:path w="63500" h="114300">
                  <a:moveTo>
                    <a:pt x="0" y="0"/>
                  </a:moveTo>
                  <a:lnTo>
                    <a:pt x="63285" y="114296"/>
                  </a:lnTo>
                </a:path>
              </a:pathLst>
            </a:custGeom>
            <a:ln w="28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32040" y="3361185"/>
              <a:ext cx="2840990" cy="544195"/>
            </a:xfrm>
            <a:custGeom>
              <a:avLst/>
              <a:gdLst/>
              <a:ahLst/>
              <a:cxnLst/>
              <a:rect l="l" t="t" r="r" b="b"/>
              <a:pathLst>
                <a:path w="2840990" h="544195">
                  <a:moveTo>
                    <a:pt x="150609" y="543577"/>
                  </a:moveTo>
                  <a:lnTo>
                    <a:pt x="234516" y="203405"/>
                  </a:lnTo>
                </a:path>
                <a:path w="2840990" h="544195">
                  <a:moveTo>
                    <a:pt x="234516" y="203405"/>
                  </a:moveTo>
                  <a:lnTo>
                    <a:pt x="440152" y="203405"/>
                  </a:lnTo>
                </a:path>
                <a:path w="2840990" h="544195">
                  <a:moveTo>
                    <a:pt x="0" y="153054"/>
                  </a:moveTo>
                  <a:lnTo>
                    <a:pt x="468348" y="153054"/>
                  </a:lnTo>
                </a:path>
                <a:path w="2840990" h="544195">
                  <a:moveTo>
                    <a:pt x="1718000" y="0"/>
                  </a:moveTo>
                  <a:lnTo>
                    <a:pt x="1884559" y="0"/>
                  </a:lnTo>
                </a:path>
                <a:path w="2840990" h="544195">
                  <a:moveTo>
                    <a:pt x="2797105" y="447650"/>
                  </a:moveTo>
                  <a:lnTo>
                    <a:pt x="2840966" y="422477"/>
                  </a:lnTo>
                </a:path>
              </a:pathLst>
            </a:custGeom>
            <a:ln w="143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73006" y="3790466"/>
              <a:ext cx="64135" cy="114300"/>
            </a:xfrm>
            <a:custGeom>
              <a:avLst/>
              <a:gdLst/>
              <a:ahLst/>
              <a:cxnLst/>
              <a:rect l="l" t="t" r="r" b="b"/>
              <a:pathLst>
                <a:path w="64135" h="114300">
                  <a:moveTo>
                    <a:pt x="0" y="0"/>
                  </a:moveTo>
                  <a:lnTo>
                    <a:pt x="63513" y="114296"/>
                  </a:lnTo>
                </a:path>
              </a:pathLst>
            </a:custGeom>
            <a:ln w="28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93258" y="3514240"/>
              <a:ext cx="468630" cy="390525"/>
            </a:xfrm>
            <a:custGeom>
              <a:avLst/>
              <a:gdLst/>
              <a:ahLst/>
              <a:cxnLst/>
              <a:rect l="l" t="t" r="r" b="b"/>
              <a:pathLst>
                <a:path w="468629" h="390525">
                  <a:moveTo>
                    <a:pt x="150666" y="390523"/>
                  </a:moveTo>
                  <a:lnTo>
                    <a:pt x="234687" y="50351"/>
                  </a:lnTo>
                </a:path>
                <a:path w="468629" h="390525">
                  <a:moveTo>
                    <a:pt x="234687" y="50351"/>
                  </a:moveTo>
                  <a:lnTo>
                    <a:pt x="440323" y="50351"/>
                  </a:lnTo>
                </a:path>
                <a:path w="468629" h="390525">
                  <a:moveTo>
                    <a:pt x="0" y="0"/>
                  </a:moveTo>
                  <a:lnTo>
                    <a:pt x="468519" y="0"/>
                  </a:lnTo>
                </a:path>
              </a:pathLst>
            </a:custGeom>
            <a:ln w="143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15159" y="2933842"/>
            <a:ext cx="323850" cy="103822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44"/>
              </a:spcBef>
            </a:pPr>
            <a:r>
              <a:rPr sz="2700" spc="10" dirty="0">
                <a:latin typeface="Arial"/>
                <a:cs typeface="Arial"/>
              </a:rPr>
              <a:t>σ</a:t>
            </a:r>
            <a:endParaRPr sz="2700">
              <a:latin typeface="Arial"/>
              <a:cs typeface="Arial"/>
            </a:endParaRPr>
          </a:p>
          <a:p>
            <a:pPr marL="118110">
              <a:lnSpc>
                <a:spcPct val="100000"/>
              </a:lnSpc>
              <a:spcBef>
                <a:spcPts val="745"/>
              </a:spcBef>
            </a:pPr>
            <a:r>
              <a:rPr sz="2700" spc="10" dirty="0">
                <a:latin typeface="Arial"/>
                <a:cs typeface="Arial"/>
              </a:rPr>
              <a:t>n</a:t>
            </a:r>
            <a:endParaRPr sz="2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53769" y="2933842"/>
            <a:ext cx="323850" cy="103822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44"/>
              </a:spcBef>
            </a:pPr>
            <a:r>
              <a:rPr sz="2700" spc="10" dirty="0">
                <a:latin typeface="Arial"/>
                <a:cs typeface="Arial"/>
              </a:rPr>
              <a:t>σ</a:t>
            </a:r>
            <a:endParaRPr sz="2700">
              <a:latin typeface="Arial"/>
              <a:cs typeface="Arial"/>
            </a:endParaRPr>
          </a:p>
          <a:p>
            <a:pPr marL="118110">
              <a:lnSpc>
                <a:spcPct val="100000"/>
              </a:lnSpc>
              <a:spcBef>
                <a:spcPts val="745"/>
              </a:spcBef>
            </a:pPr>
            <a:r>
              <a:rPr sz="2700" spc="10" dirty="0">
                <a:latin typeface="Arial"/>
                <a:cs typeface="Arial"/>
              </a:rPr>
              <a:t>n</a:t>
            </a:r>
            <a:endParaRPr sz="2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25278" y="3473060"/>
            <a:ext cx="30734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50" spc="55" dirty="0">
                <a:latin typeface="Arial"/>
                <a:cs typeface="Arial"/>
              </a:rPr>
              <a:t>α</a:t>
            </a:r>
            <a:r>
              <a:rPr sz="1550" spc="40" dirty="0">
                <a:latin typeface="Arial"/>
                <a:cs typeface="Arial"/>
              </a:rPr>
              <a:t>/</a:t>
            </a:r>
            <a:r>
              <a:rPr sz="1550" spc="20" dirty="0">
                <a:latin typeface="Arial"/>
                <a:cs typeface="Arial"/>
              </a:rPr>
              <a:t>2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4117" y="3473060"/>
            <a:ext cx="30734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50" spc="55" dirty="0">
                <a:latin typeface="Arial"/>
                <a:cs typeface="Arial"/>
              </a:rPr>
              <a:t>α</a:t>
            </a:r>
            <a:r>
              <a:rPr sz="1550" spc="40" dirty="0">
                <a:latin typeface="Arial"/>
                <a:cs typeface="Arial"/>
              </a:rPr>
              <a:t>/</a:t>
            </a:r>
            <a:r>
              <a:rPr sz="1550" spc="20" dirty="0">
                <a:latin typeface="Arial"/>
                <a:cs typeface="Arial"/>
              </a:rPr>
              <a:t>2</a:t>
            </a:r>
            <a:endParaRPr sz="1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82641" y="3245219"/>
            <a:ext cx="1741805" cy="436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343535" algn="l"/>
                <a:tab pos="697230" algn="l"/>
                <a:tab pos="1066800" algn="l"/>
              </a:tabLst>
            </a:pPr>
            <a:r>
              <a:rPr sz="2700" spc="10" dirty="0">
                <a:latin typeface="Symbol"/>
                <a:cs typeface="Symbol"/>
              </a:rPr>
              <a:t></a:t>
            </a:r>
            <a:r>
              <a:rPr sz="2700" spc="10" dirty="0">
                <a:latin typeface="Times New Roman"/>
                <a:cs typeface="Times New Roman"/>
              </a:rPr>
              <a:t>	</a:t>
            </a:r>
            <a:r>
              <a:rPr sz="2700" spc="10" dirty="0">
                <a:latin typeface="Arial"/>
                <a:cs typeface="Arial"/>
              </a:rPr>
              <a:t>μ	</a:t>
            </a:r>
            <a:r>
              <a:rPr sz="2700" spc="10" dirty="0">
                <a:latin typeface="Symbol"/>
                <a:cs typeface="Symbol"/>
              </a:rPr>
              <a:t></a:t>
            </a:r>
            <a:r>
              <a:rPr sz="2700" spc="10" dirty="0">
                <a:latin typeface="Times New Roman"/>
                <a:cs typeface="Times New Roman"/>
              </a:rPr>
              <a:t>	</a:t>
            </a:r>
            <a:r>
              <a:rPr sz="2700" spc="10" dirty="0">
                <a:latin typeface="Arial"/>
                <a:cs typeface="Arial"/>
              </a:rPr>
              <a:t>x</a:t>
            </a:r>
            <a:r>
              <a:rPr sz="2700" spc="-250" dirty="0">
                <a:latin typeface="Arial"/>
                <a:cs typeface="Arial"/>
              </a:rPr>
              <a:t> </a:t>
            </a:r>
            <a:r>
              <a:rPr sz="2700" spc="10" dirty="0">
                <a:latin typeface="Symbol"/>
                <a:cs typeface="Symbol"/>
              </a:rPr>
              <a:t></a:t>
            </a:r>
            <a:r>
              <a:rPr sz="2700" spc="-19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Arial"/>
                <a:cs typeface="Arial"/>
              </a:rPr>
              <a:t>z</a:t>
            </a:r>
            <a:endParaRPr sz="2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94239" y="3245219"/>
            <a:ext cx="668655" cy="436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700" spc="10" dirty="0">
                <a:latin typeface="Arial"/>
                <a:cs typeface="Arial"/>
              </a:rPr>
              <a:t>x</a:t>
            </a:r>
            <a:r>
              <a:rPr sz="2700" spc="-254" dirty="0">
                <a:latin typeface="Arial"/>
                <a:cs typeface="Arial"/>
              </a:rPr>
              <a:t> </a:t>
            </a:r>
            <a:r>
              <a:rPr sz="2700" spc="10" dirty="0">
                <a:latin typeface="Symbol"/>
                <a:cs typeface="Symbol"/>
              </a:rPr>
              <a:t></a:t>
            </a:r>
            <a:r>
              <a:rPr sz="2700" spc="-229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Arial"/>
                <a:cs typeface="Arial"/>
              </a:rPr>
              <a:t>z</a:t>
            </a:r>
            <a:endParaRPr sz="2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32330" y="3052952"/>
            <a:ext cx="4412615" cy="952500"/>
          </a:xfrm>
          <a:custGeom>
            <a:avLst/>
            <a:gdLst/>
            <a:ahLst/>
            <a:cxnLst/>
            <a:rect l="l" t="t" r="r" b="b"/>
            <a:pathLst>
              <a:path w="4412615" h="952500">
                <a:moveTo>
                  <a:pt x="0" y="952500"/>
                </a:moveTo>
                <a:lnTo>
                  <a:pt x="4412488" y="952500"/>
                </a:lnTo>
                <a:lnTo>
                  <a:pt x="4412488" y="0"/>
                </a:lnTo>
                <a:lnTo>
                  <a:pt x="0" y="0"/>
                </a:lnTo>
                <a:lnTo>
                  <a:pt x="0" y="952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761" y="385648"/>
            <a:ext cx="2287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Margin</a:t>
            </a:r>
            <a:r>
              <a:rPr spc="-5" dirty="0"/>
              <a:t> of</a:t>
            </a:r>
            <a:r>
              <a:rPr spc="-25" dirty="0"/>
              <a:t> </a:t>
            </a:r>
            <a:r>
              <a:rPr spc="-10" dirty="0"/>
              <a:t>Error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247" y="1163573"/>
            <a:ext cx="2601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confidence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interval,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247" y="2480564"/>
            <a:ext cx="2411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Can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-15" dirty="0">
                <a:latin typeface="Calibri"/>
                <a:cs typeface="Calibri"/>
              </a:rPr>
              <a:t> written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6148" y="2809697"/>
            <a:ext cx="3594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ME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called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0080"/>
                </a:solidFill>
                <a:latin typeface="Calibri"/>
                <a:cs typeface="Calibri"/>
              </a:rPr>
              <a:t>margin</a:t>
            </a:r>
            <a:r>
              <a:rPr sz="180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0080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800080"/>
                </a:solidFill>
                <a:latin typeface="Calibri"/>
                <a:cs typeface="Calibri"/>
              </a:rPr>
              <a:t> error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83738" y="1558493"/>
            <a:ext cx="3248025" cy="696595"/>
            <a:chOff x="2983738" y="1558493"/>
            <a:chExt cx="3248025" cy="696595"/>
          </a:xfrm>
        </p:grpSpPr>
        <p:sp>
          <p:nvSpPr>
            <p:cNvPr id="7" name="object 7"/>
            <p:cNvSpPr/>
            <p:nvPr/>
          </p:nvSpPr>
          <p:spPr>
            <a:xfrm>
              <a:off x="2983738" y="1558493"/>
              <a:ext cx="3248025" cy="696595"/>
            </a:xfrm>
            <a:custGeom>
              <a:avLst/>
              <a:gdLst/>
              <a:ahLst/>
              <a:cxnLst/>
              <a:rect l="l" t="t" r="r" b="b"/>
              <a:pathLst>
                <a:path w="3248025" h="696594">
                  <a:moveTo>
                    <a:pt x="3248025" y="0"/>
                  </a:moveTo>
                  <a:lnTo>
                    <a:pt x="0" y="0"/>
                  </a:lnTo>
                  <a:lnTo>
                    <a:pt x="0" y="696518"/>
                  </a:lnTo>
                  <a:lnTo>
                    <a:pt x="3248025" y="696518"/>
                  </a:lnTo>
                  <a:lnTo>
                    <a:pt x="3248025" y="0"/>
                  </a:lnTo>
                  <a:close/>
                </a:path>
              </a:pathLst>
            </a:custGeom>
            <a:solidFill>
              <a:srgbClr val="FCD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25847" y="1782626"/>
              <a:ext cx="824865" cy="330835"/>
            </a:xfrm>
            <a:custGeom>
              <a:avLst/>
              <a:gdLst/>
              <a:ahLst/>
              <a:cxnLst/>
              <a:rect l="l" t="t" r="r" b="b"/>
              <a:pathLst>
                <a:path w="824864" h="330835">
                  <a:moveTo>
                    <a:pt x="0" y="0"/>
                  </a:moveTo>
                  <a:lnTo>
                    <a:pt x="122778" y="0"/>
                  </a:lnTo>
                </a:path>
                <a:path w="824864" h="330835">
                  <a:moveTo>
                    <a:pt x="791975" y="330667"/>
                  </a:moveTo>
                  <a:lnTo>
                    <a:pt x="824437" y="312072"/>
                  </a:lnTo>
                </a:path>
              </a:pathLst>
            </a:custGeom>
            <a:ln w="10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50284" y="2099725"/>
              <a:ext cx="46990" cy="84455"/>
            </a:xfrm>
            <a:custGeom>
              <a:avLst/>
              <a:gdLst/>
              <a:ahLst/>
              <a:cxnLst/>
              <a:rect l="l" t="t" r="r" b="b"/>
              <a:pathLst>
                <a:path w="46989" h="84455">
                  <a:moveTo>
                    <a:pt x="0" y="0"/>
                  </a:moveTo>
                  <a:lnTo>
                    <a:pt x="46685" y="84427"/>
                  </a:lnTo>
                </a:path>
              </a:pathLst>
            </a:custGeom>
            <a:ln w="212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91433" y="1782626"/>
              <a:ext cx="2096135" cy="401955"/>
            </a:xfrm>
            <a:custGeom>
              <a:avLst/>
              <a:gdLst/>
              <a:ahLst/>
              <a:cxnLst/>
              <a:rect l="l" t="t" r="r" b="b"/>
              <a:pathLst>
                <a:path w="2096135" h="401955">
                  <a:moveTo>
                    <a:pt x="111104" y="401526"/>
                  </a:moveTo>
                  <a:lnTo>
                    <a:pt x="173002" y="150250"/>
                  </a:lnTo>
                </a:path>
                <a:path w="2096135" h="401955">
                  <a:moveTo>
                    <a:pt x="173002" y="150250"/>
                  </a:moveTo>
                  <a:lnTo>
                    <a:pt x="324700" y="150250"/>
                  </a:lnTo>
                </a:path>
                <a:path w="2096135" h="401955">
                  <a:moveTo>
                    <a:pt x="0" y="113057"/>
                  </a:moveTo>
                  <a:lnTo>
                    <a:pt x="345500" y="113057"/>
                  </a:lnTo>
                </a:path>
                <a:path w="2096135" h="401955">
                  <a:moveTo>
                    <a:pt x="1267369" y="0"/>
                  </a:moveTo>
                  <a:lnTo>
                    <a:pt x="1390239" y="0"/>
                  </a:lnTo>
                </a:path>
                <a:path w="2096135" h="401955">
                  <a:moveTo>
                    <a:pt x="2063424" y="330667"/>
                  </a:moveTo>
                  <a:lnTo>
                    <a:pt x="2095781" y="312072"/>
                  </a:lnTo>
                </a:path>
              </a:pathLst>
            </a:custGeom>
            <a:ln w="10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87215" y="2099725"/>
              <a:ext cx="46990" cy="84455"/>
            </a:xfrm>
            <a:custGeom>
              <a:avLst/>
              <a:gdLst/>
              <a:ahLst/>
              <a:cxnLst/>
              <a:rect l="l" t="t" r="r" b="b"/>
              <a:pathLst>
                <a:path w="46989" h="84455">
                  <a:moveTo>
                    <a:pt x="0" y="0"/>
                  </a:moveTo>
                  <a:lnTo>
                    <a:pt x="46853" y="84427"/>
                  </a:lnTo>
                </a:path>
              </a:pathLst>
            </a:custGeom>
            <a:ln w="212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28384" y="1895684"/>
              <a:ext cx="346075" cy="288925"/>
            </a:xfrm>
            <a:custGeom>
              <a:avLst/>
              <a:gdLst/>
              <a:ahLst/>
              <a:cxnLst/>
              <a:rect l="l" t="t" r="r" b="b"/>
              <a:pathLst>
                <a:path w="346075" h="288925">
                  <a:moveTo>
                    <a:pt x="111146" y="288469"/>
                  </a:moveTo>
                  <a:lnTo>
                    <a:pt x="173128" y="37193"/>
                  </a:lnTo>
                </a:path>
                <a:path w="346075" h="288925">
                  <a:moveTo>
                    <a:pt x="173128" y="37193"/>
                  </a:moveTo>
                  <a:lnTo>
                    <a:pt x="324826" y="37193"/>
                  </a:lnTo>
                </a:path>
                <a:path w="346075" h="288925">
                  <a:moveTo>
                    <a:pt x="0" y="0"/>
                  </a:moveTo>
                  <a:lnTo>
                    <a:pt x="345627" y="0"/>
                  </a:lnTo>
                </a:path>
              </a:pathLst>
            </a:custGeom>
            <a:ln w="10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18310" y="1463641"/>
            <a:ext cx="241935" cy="7734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95"/>
              </a:spcBef>
            </a:pPr>
            <a:r>
              <a:rPr sz="1950" spc="35" dirty="0">
                <a:latin typeface="Arial"/>
                <a:cs typeface="Arial"/>
              </a:rPr>
              <a:t>σ</a:t>
            </a:r>
            <a:endParaRPr sz="195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  <a:spcBef>
                <a:spcPts val="605"/>
              </a:spcBef>
            </a:pPr>
            <a:r>
              <a:rPr sz="1950" spc="30" dirty="0">
                <a:latin typeface="Arial"/>
                <a:cs typeface="Arial"/>
              </a:rPr>
              <a:t>n</a:t>
            </a:r>
            <a:endParaRPr sz="1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1233" y="1463641"/>
            <a:ext cx="241935" cy="7734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95"/>
              </a:spcBef>
            </a:pPr>
            <a:r>
              <a:rPr sz="1950" spc="35" dirty="0">
                <a:latin typeface="Arial"/>
                <a:cs typeface="Arial"/>
              </a:rPr>
              <a:t>σ</a:t>
            </a:r>
            <a:endParaRPr sz="195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  <a:spcBef>
                <a:spcPts val="605"/>
              </a:spcBef>
            </a:pPr>
            <a:r>
              <a:rPr sz="1950" spc="30" dirty="0">
                <a:latin typeface="Arial"/>
                <a:cs typeface="Arial"/>
              </a:rPr>
              <a:t>n</a:t>
            </a:r>
            <a:endParaRPr sz="1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56925" y="1861947"/>
            <a:ext cx="22987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150" spc="35" dirty="0">
                <a:latin typeface="Arial"/>
                <a:cs typeface="Arial"/>
              </a:rPr>
              <a:t>α</a:t>
            </a:r>
            <a:r>
              <a:rPr sz="1150" spc="25" dirty="0">
                <a:latin typeface="Arial"/>
                <a:cs typeface="Arial"/>
              </a:rPr>
              <a:t>/</a:t>
            </a:r>
            <a:r>
              <a:rPr sz="1150" spc="10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20016" y="1861947"/>
            <a:ext cx="22987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150" spc="35" dirty="0">
                <a:latin typeface="Arial"/>
                <a:cs typeface="Arial"/>
              </a:rPr>
              <a:t>α</a:t>
            </a:r>
            <a:r>
              <a:rPr sz="1150" spc="25" dirty="0">
                <a:latin typeface="Arial"/>
                <a:cs typeface="Arial"/>
              </a:rPr>
              <a:t>/</a:t>
            </a:r>
            <a:r>
              <a:rPr sz="1150" spc="10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71382" y="1693647"/>
            <a:ext cx="128841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786765" algn="l"/>
              </a:tabLst>
            </a:pPr>
            <a:r>
              <a:rPr sz="1950" spc="30" dirty="0">
                <a:latin typeface="Symbol"/>
                <a:cs typeface="Symbol"/>
              </a:rPr>
              <a:t></a:t>
            </a:r>
            <a:r>
              <a:rPr sz="1950" spc="30" dirty="0">
                <a:latin typeface="Times New Roman"/>
                <a:cs typeface="Times New Roman"/>
              </a:rPr>
              <a:t> </a:t>
            </a:r>
            <a:r>
              <a:rPr sz="1950" spc="-85" dirty="0">
                <a:latin typeface="Times New Roman"/>
                <a:cs typeface="Times New Roman"/>
              </a:rPr>
              <a:t> </a:t>
            </a:r>
            <a:r>
              <a:rPr sz="1950" spc="30" dirty="0">
                <a:latin typeface="Arial"/>
                <a:cs typeface="Arial"/>
              </a:rPr>
              <a:t>μ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90" dirty="0">
                <a:latin typeface="Arial"/>
                <a:cs typeface="Arial"/>
              </a:rPr>
              <a:t> </a:t>
            </a:r>
            <a:r>
              <a:rPr sz="1950" spc="30" dirty="0">
                <a:latin typeface="Symbol"/>
                <a:cs typeface="Symbol"/>
              </a:rPr>
              <a:t>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25" dirty="0">
                <a:latin typeface="Arial"/>
                <a:cs typeface="Arial"/>
              </a:rPr>
              <a:t>x</a:t>
            </a:r>
            <a:r>
              <a:rPr sz="1950" spc="-175" dirty="0">
                <a:latin typeface="Arial"/>
                <a:cs typeface="Arial"/>
              </a:rPr>
              <a:t> </a:t>
            </a:r>
            <a:r>
              <a:rPr sz="1950" spc="30" dirty="0">
                <a:latin typeface="Symbol"/>
                <a:cs typeface="Symbol"/>
              </a:rPr>
              <a:t></a:t>
            </a:r>
            <a:r>
              <a:rPr sz="1950" spc="-130" dirty="0">
                <a:latin typeface="Times New Roman"/>
                <a:cs typeface="Times New Roman"/>
              </a:rPr>
              <a:t> </a:t>
            </a:r>
            <a:r>
              <a:rPr sz="1950" spc="25" dirty="0">
                <a:latin typeface="Arial"/>
                <a:cs typeface="Arial"/>
              </a:rPr>
              <a:t>z</a:t>
            </a:r>
            <a:endParaRPr sz="1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25847" y="1693647"/>
            <a:ext cx="496570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950" spc="25" dirty="0">
                <a:latin typeface="Arial"/>
                <a:cs typeface="Arial"/>
              </a:rPr>
              <a:t>x</a:t>
            </a:r>
            <a:r>
              <a:rPr sz="1950" spc="-180" dirty="0">
                <a:latin typeface="Arial"/>
                <a:cs typeface="Arial"/>
              </a:rPr>
              <a:t> </a:t>
            </a:r>
            <a:r>
              <a:rPr sz="1950" spc="30" dirty="0">
                <a:latin typeface="Symbol"/>
                <a:cs typeface="Symbol"/>
              </a:rPr>
              <a:t></a:t>
            </a:r>
            <a:r>
              <a:rPr sz="1950" spc="-160" dirty="0">
                <a:latin typeface="Times New Roman"/>
                <a:cs typeface="Times New Roman"/>
              </a:rPr>
              <a:t> </a:t>
            </a:r>
            <a:r>
              <a:rPr sz="1950" spc="25" dirty="0">
                <a:latin typeface="Arial"/>
                <a:cs typeface="Arial"/>
              </a:rPr>
              <a:t>z</a:t>
            </a:r>
            <a:endParaRPr sz="19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78911" y="1553794"/>
            <a:ext cx="3257550" cy="706120"/>
          </a:xfrm>
          <a:custGeom>
            <a:avLst/>
            <a:gdLst/>
            <a:ahLst/>
            <a:cxnLst/>
            <a:rect l="l" t="t" r="r" b="b"/>
            <a:pathLst>
              <a:path w="3257550" h="706119">
                <a:moveTo>
                  <a:pt x="0" y="706043"/>
                </a:moveTo>
                <a:lnTo>
                  <a:pt x="3257550" y="706043"/>
                </a:lnTo>
                <a:lnTo>
                  <a:pt x="3257550" y="0"/>
                </a:lnTo>
                <a:lnTo>
                  <a:pt x="0" y="0"/>
                </a:lnTo>
                <a:lnTo>
                  <a:pt x="0" y="7060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2900172" y="2544000"/>
            <a:ext cx="795655" cy="271780"/>
            <a:chOff x="2900172" y="2544000"/>
            <a:chExt cx="795655" cy="271780"/>
          </a:xfrm>
        </p:grpSpPr>
        <p:sp>
          <p:nvSpPr>
            <p:cNvPr id="21" name="object 21"/>
            <p:cNvSpPr/>
            <p:nvPr/>
          </p:nvSpPr>
          <p:spPr>
            <a:xfrm>
              <a:off x="2900172" y="2544000"/>
              <a:ext cx="795655" cy="271780"/>
            </a:xfrm>
            <a:custGeom>
              <a:avLst/>
              <a:gdLst/>
              <a:ahLst/>
              <a:cxnLst/>
              <a:rect l="l" t="t" r="r" b="b"/>
              <a:pathLst>
                <a:path w="795654" h="271780">
                  <a:moveTo>
                    <a:pt x="795337" y="0"/>
                  </a:moveTo>
                  <a:lnTo>
                    <a:pt x="0" y="0"/>
                  </a:lnTo>
                  <a:lnTo>
                    <a:pt x="0" y="271462"/>
                  </a:lnTo>
                  <a:lnTo>
                    <a:pt x="795337" y="271462"/>
                  </a:lnTo>
                  <a:lnTo>
                    <a:pt x="795337" y="0"/>
                  </a:lnTo>
                  <a:close/>
                </a:path>
              </a:pathLst>
            </a:custGeom>
            <a:solidFill>
              <a:srgbClr val="C6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41846" y="2597796"/>
              <a:ext cx="121285" cy="0"/>
            </a:xfrm>
            <a:custGeom>
              <a:avLst/>
              <a:gdLst/>
              <a:ahLst/>
              <a:cxnLst/>
              <a:rect l="l" t="t" r="r" b="b"/>
              <a:pathLst>
                <a:path w="121285">
                  <a:moveTo>
                    <a:pt x="0" y="0"/>
                  </a:moveTo>
                  <a:lnTo>
                    <a:pt x="121008" y="0"/>
                  </a:lnTo>
                </a:path>
              </a:pathLst>
            </a:custGeom>
            <a:ln w="10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00172" y="2544000"/>
            <a:ext cx="795655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2140"/>
              </a:lnSpc>
            </a:pPr>
            <a:r>
              <a:rPr sz="1900" spc="35" dirty="0">
                <a:latin typeface="Arial"/>
                <a:cs typeface="Arial"/>
              </a:rPr>
              <a:t>x</a:t>
            </a:r>
            <a:r>
              <a:rPr sz="1900" spc="-165" dirty="0">
                <a:latin typeface="Arial"/>
                <a:cs typeface="Arial"/>
              </a:rPr>
              <a:t> </a:t>
            </a:r>
            <a:r>
              <a:rPr sz="1900" spc="270" dirty="0">
                <a:latin typeface="Symbol"/>
                <a:cs typeface="Symbol"/>
              </a:rPr>
              <a:t></a:t>
            </a:r>
            <a:r>
              <a:rPr sz="1900" spc="70" dirty="0">
                <a:latin typeface="Arial"/>
                <a:cs typeface="Arial"/>
              </a:rPr>
              <a:t>ME</a:t>
            </a:r>
            <a:endParaRPr sz="19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95345" y="2539301"/>
            <a:ext cx="805180" cy="281305"/>
          </a:xfrm>
          <a:custGeom>
            <a:avLst/>
            <a:gdLst/>
            <a:ahLst/>
            <a:cxnLst/>
            <a:rect l="l" t="t" r="r" b="b"/>
            <a:pathLst>
              <a:path w="805179" h="281305">
                <a:moveTo>
                  <a:pt x="0" y="280987"/>
                </a:moveTo>
                <a:lnTo>
                  <a:pt x="804862" y="280987"/>
                </a:lnTo>
                <a:lnTo>
                  <a:pt x="804862" y="0"/>
                </a:lnTo>
                <a:lnTo>
                  <a:pt x="0" y="0"/>
                </a:lnTo>
                <a:lnTo>
                  <a:pt x="0" y="2809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4243451" y="3311131"/>
            <a:ext cx="1315720" cy="628650"/>
            <a:chOff x="4243451" y="3311131"/>
            <a:chExt cx="1315720" cy="628650"/>
          </a:xfrm>
        </p:grpSpPr>
        <p:sp>
          <p:nvSpPr>
            <p:cNvPr id="26" name="object 26"/>
            <p:cNvSpPr/>
            <p:nvPr/>
          </p:nvSpPr>
          <p:spPr>
            <a:xfrm>
              <a:off x="4243451" y="3311131"/>
              <a:ext cx="1315720" cy="628650"/>
            </a:xfrm>
            <a:custGeom>
              <a:avLst/>
              <a:gdLst/>
              <a:ahLst/>
              <a:cxnLst/>
              <a:rect l="l" t="t" r="r" b="b"/>
              <a:pathLst>
                <a:path w="1315720" h="628650">
                  <a:moveTo>
                    <a:pt x="1315593" y="0"/>
                  </a:moveTo>
                  <a:lnTo>
                    <a:pt x="0" y="0"/>
                  </a:lnTo>
                  <a:lnTo>
                    <a:pt x="0" y="628650"/>
                  </a:lnTo>
                  <a:lnTo>
                    <a:pt x="1315593" y="628650"/>
                  </a:lnTo>
                  <a:lnTo>
                    <a:pt x="1315593" y="0"/>
                  </a:lnTo>
                  <a:close/>
                </a:path>
              </a:pathLst>
            </a:custGeom>
            <a:solidFill>
              <a:srgbClr val="C6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30278" y="3795089"/>
              <a:ext cx="29209" cy="17145"/>
            </a:xfrm>
            <a:custGeom>
              <a:avLst/>
              <a:gdLst/>
              <a:ahLst/>
              <a:cxnLst/>
              <a:rect l="l" t="t" r="r" b="b"/>
              <a:pathLst>
                <a:path w="29210" h="17145">
                  <a:moveTo>
                    <a:pt x="0" y="16782"/>
                  </a:moveTo>
                  <a:lnTo>
                    <a:pt x="29208" y="0"/>
                  </a:lnTo>
                </a:path>
              </a:pathLst>
            </a:custGeom>
            <a:ln w="9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59486" y="3799625"/>
              <a:ext cx="42545" cy="76200"/>
            </a:xfrm>
            <a:custGeom>
              <a:avLst/>
              <a:gdLst/>
              <a:ahLst/>
              <a:cxnLst/>
              <a:rect l="l" t="t" r="r" b="b"/>
              <a:pathLst>
                <a:path w="42545" h="76200">
                  <a:moveTo>
                    <a:pt x="0" y="0"/>
                  </a:moveTo>
                  <a:lnTo>
                    <a:pt x="42460" y="76201"/>
                  </a:lnTo>
                </a:path>
              </a:pathLst>
            </a:custGeom>
            <a:ln w="19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06533" y="3615465"/>
              <a:ext cx="313055" cy="260985"/>
            </a:xfrm>
            <a:custGeom>
              <a:avLst/>
              <a:gdLst/>
              <a:ahLst/>
              <a:cxnLst/>
              <a:rect l="l" t="t" r="r" b="b"/>
              <a:pathLst>
                <a:path w="313054" h="260985">
                  <a:moveTo>
                    <a:pt x="99988" y="260361"/>
                  </a:moveTo>
                  <a:lnTo>
                    <a:pt x="156136" y="33569"/>
                  </a:lnTo>
                </a:path>
                <a:path w="313054" h="260985">
                  <a:moveTo>
                    <a:pt x="156136" y="33569"/>
                  </a:moveTo>
                  <a:lnTo>
                    <a:pt x="293537" y="33569"/>
                  </a:lnTo>
                </a:path>
                <a:path w="313054" h="260985">
                  <a:moveTo>
                    <a:pt x="0" y="0"/>
                  </a:moveTo>
                  <a:lnTo>
                    <a:pt x="312707" y="0"/>
                  </a:lnTo>
                </a:path>
              </a:pathLst>
            </a:custGeom>
            <a:ln w="95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287806" y="3224281"/>
            <a:ext cx="219075" cy="70040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5"/>
              </a:spcBef>
            </a:pPr>
            <a:r>
              <a:rPr sz="1800" spc="5" dirty="0">
                <a:latin typeface="Arial"/>
                <a:cs typeface="Arial"/>
              </a:rPr>
              <a:t>σ</a:t>
            </a:r>
            <a:endParaRPr sz="18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60938" y="3583778"/>
            <a:ext cx="20955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spc="25" dirty="0">
                <a:latin typeface="Arial"/>
                <a:cs typeface="Arial"/>
              </a:rPr>
              <a:t>α/</a:t>
            </a:r>
            <a:r>
              <a:rPr sz="1050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63410" y="3431876"/>
            <a:ext cx="701040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spc="15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z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38625" y="3306368"/>
            <a:ext cx="1325245" cy="638175"/>
          </a:xfrm>
          <a:custGeom>
            <a:avLst/>
            <a:gdLst/>
            <a:ahLst/>
            <a:cxnLst/>
            <a:rect l="l" t="t" r="r" b="b"/>
            <a:pathLst>
              <a:path w="1325245" h="638175">
                <a:moveTo>
                  <a:pt x="0" y="638175"/>
                </a:moveTo>
                <a:lnTo>
                  <a:pt x="1325118" y="638175"/>
                </a:lnTo>
                <a:lnTo>
                  <a:pt x="1325118" y="0"/>
                </a:lnTo>
                <a:lnTo>
                  <a:pt x="0" y="0"/>
                </a:lnTo>
                <a:lnTo>
                  <a:pt x="0" y="6381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445" y="385648"/>
            <a:ext cx="4291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Reducing</a:t>
            </a:r>
            <a:r>
              <a:rPr spc="-10" dirty="0"/>
              <a:t> </a:t>
            </a:r>
            <a:r>
              <a:rPr dirty="0"/>
              <a:t>the </a:t>
            </a:r>
            <a:r>
              <a:rPr spc="-15" dirty="0"/>
              <a:t>Margin</a:t>
            </a:r>
            <a:r>
              <a:rPr spc="35" dirty="0"/>
              <a:t> </a:t>
            </a:r>
            <a:r>
              <a:rPr spc="-5" dirty="0"/>
              <a:t>of </a:t>
            </a:r>
            <a:r>
              <a:rPr spc="-10" dirty="0"/>
              <a:t>Error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559" y="2221230"/>
            <a:ext cx="5535295" cy="198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margin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error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reduced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population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standard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deviation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(σ↓)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sample</a:t>
            </a:r>
            <a:r>
              <a:rPr sz="1800" spc="-10" dirty="0">
                <a:latin typeface="Calibri"/>
                <a:cs typeface="Calibri"/>
              </a:rPr>
              <a:t> size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increased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(n↑)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confidence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level is decreased,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(1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Symbol"/>
                <a:cs typeface="Symbol"/>
              </a:rPr>
              <a:t></a:t>
            </a:r>
            <a:r>
              <a:rPr sz="1800" dirty="0">
                <a:latin typeface="Calibri"/>
                <a:cs typeface="Calibri"/>
              </a:rPr>
              <a:t>) ↓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39692" y="1364449"/>
            <a:ext cx="1590040" cy="760095"/>
            <a:chOff x="3639692" y="1364449"/>
            <a:chExt cx="1590040" cy="760095"/>
          </a:xfrm>
        </p:grpSpPr>
        <p:sp>
          <p:nvSpPr>
            <p:cNvPr id="5" name="object 5"/>
            <p:cNvSpPr/>
            <p:nvPr/>
          </p:nvSpPr>
          <p:spPr>
            <a:xfrm>
              <a:off x="3639692" y="1364449"/>
              <a:ext cx="1590040" cy="760095"/>
            </a:xfrm>
            <a:custGeom>
              <a:avLst/>
              <a:gdLst/>
              <a:ahLst/>
              <a:cxnLst/>
              <a:rect l="l" t="t" r="r" b="b"/>
              <a:pathLst>
                <a:path w="1590039" h="760094">
                  <a:moveTo>
                    <a:pt x="1589532" y="0"/>
                  </a:moveTo>
                  <a:lnTo>
                    <a:pt x="0" y="0"/>
                  </a:lnTo>
                  <a:lnTo>
                    <a:pt x="0" y="759625"/>
                  </a:lnTo>
                  <a:lnTo>
                    <a:pt x="1589532" y="759625"/>
                  </a:lnTo>
                  <a:lnTo>
                    <a:pt x="158953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32091" y="1949238"/>
              <a:ext cx="35560" cy="20320"/>
            </a:xfrm>
            <a:custGeom>
              <a:avLst/>
              <a:gdLst/>
              <a:ahLst/>
              <a:cxnLst/>
              <a:rect l="l" t="t" r="r" b="b"/>
              <a:pathLst>
                <a:path w="35560" h="20319">
                  <a:moveTo>
                    <a:pt x="0" y="20279"/>
                  </a:moveTo>
                  <a:lnTo>
                    <a:pt x="35288" y="0"/>
                  </a:lnTo>
                </a:path>
              </a:pathLst>
            </a:custGeom>
            <a:ln w="11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67379" y="1954719"/>
              <a:ext cx="51435" cy="92075"/>
            </a:xfrm>
            <a:custGeom>
              <a:avLst/>
              <a:gdLst/>
              <a:ahLst/>
              <a:cxnLst/>
              <a:rect l="l" t="t" r="r" b="b"/>
              <a:pathLst>
                <a:path w="51435" h="92075">
                  <a:moveTo>
                    <a:pt x="0" y="0"/>
                  </a:moveTo>
                  <a:lnTo>
                    <a:pt x="51299" y="92076"/>
                  </a:lnTo>
                </a:path>
              </a:pathLst>
            </a:custGeom>
            <a:ln w="231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3403" y="1732192"/>
              <a:ext cx="377825" cy="314960"/>
            </a:xfrm>
            <a:custGeom>
              <a:avLst/>
              <a:gdLst/>
              <a:ahLst/>
              <a:cxnLst/>
              <a:rect l="l" t="t" r="r" b="b"/>
              <a:pathLst>
                <a:path w="377825" h="314960">
                  <a:moveTo>
                    <a:pt x="120802" y="314603"/>
                  </a:moveTo>
                  <a:lnTo>
                    <a:pt x="188637" y="40563"/>
                  </a:lnTo>
                </a:path>
                <a:path w="377825" h="314960">
                  <a:moveTo>
                    <a:pt x="188637" y="40563"/>
                  </a:moveTo>
                  <a:lnTo>
                    <a:pt x="354640" y="40563"/>
                  </a:lnTo>
                </a:path>
                <a:path w="377825" h="314960">
                  <a:moveTo>
                    <a:pt x="0" y="0"/>
                  </a:moveTo>
                  <a:lnTo>
                    <a:pt x="377800" y="0"/>
                  </a:lnTo>
                </a:path>
              </a:pathLst>
            </a:custGeom>
            <a:ln w="11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01594" y="1262158"/>
            <a:ext cx="262255" cy="8413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25"/>
              </a:spcBef>
            </a:pPr>
            <a:r>
              <a:rPr sz="2150" spc="20" dirty="0">
                <a:latin typeface="Arial"/>
                <a:cs typeface="Arial"/>
              </a:rPr>
              <a:t>σ</a:t>
            </a:r>
            <a:endParaRPr sz="2150">
              <a:latin typeface="Arial"/>
              <a:cs typeface="Arial"/>
            </a:endParaRPr>
          </a:p>
          <a:p>
            <a:pPr marL="94615">
              <a:lnSpc>
                <a:spcPct val="100000"/>
              </a:lnSpc>
              <a:spcBef>
                <a:spcPts val="630"/>
              </a:spcBef>
            </a:pPr>
            <a:r>
              <a:rPr sz="2150" spc="15" dirty="0">
                <a:latin typeface="Arial"/>
                <a:cs typeface="Arial"/>
              </a:rPr>
              <a:t>n</a:t>
            </a:r>
            <a:endParaRPr sz="2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6686" y="1696550"/>
            <a:ext cx="250190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250" spc="40" dirty="0">
                <a:latin typeface="Arial"/>
                <a:cs typeface="Arial"/>
              </a:rPr>
              <a:t>α/</a:t>
            </a:r>
            <a:r>
              <a:rPr sz="1250" spc="10" dirty="0">
                <a:latin typeface="Arial"/>
                <a:cs typeface="Arial"/>
              </a:rPr>
              <a:t>2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63960" y="1513002"/>
            <a:ext cx="843915" cy="3562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150" spc="35" dirty="0">
                <a:latin typeface="Arial"/>
                <a:cs typeface="Arial"/>
              </a:rPr>
              <a:t>M</a:t>
            </a:r>
            <a:r>
              <a:rPr sz="2150" spc="20" dirty="0">
                <a:latin typeface="Arial"/>
                <a:cs typeface="Arial"/>
              </a:rPr>
              <a:t>E</a:t>
            </a:r>
            <a:r>
              <a:rPr sz="2150" spc="-140" dirty="0">
                <a:latin typeface="Arial"/>
                <a:cs typeface="Arial"/>
              </a:rPr>
              <a:t> </a:t>
            </a:r>
            <a:r>
              <a:rPr sz="2150" spc="15" dirty="0">
                <a:latin typeface="Symbol"/>
                <a:cs typeface="Symbol"/>
              </a:rPr>
              <a:t>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Arial"/>
                <a:cs typeface="Arial"/>
              </a:rPr>
              <a:t>z</a:t>
            </a:r>
            <a:endParaRPr sz="21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34994" y="1359750"/>
            <a:ext cx="1599565" cy="769620"/>
          </a:xfrm>
          <a:custGeom>
            <a:avLst/>
            <a:gdLst/>
            <a:ahLst/>
            <a:cxnLst/>
            <a:rect l="l" t="t" r="r" b="b"/>
            <a:pathLst>
              <a:path w="1599564" h="769619">
                <a:moveTo>
                  <a:pt x="0" y="769150"/>
                </a:moveTo>
                <a:lnTo>
                  <a:pt x="1599056" y="769150"/>
                </a:lnTo>
                <a:lnTo>
                  <a:pt x="1599056" y="0"/>
                </a:lnTo>
                <a:lnTo>
                  <a:pt x="0" y="0"/>
                </a:lnTo>
                <a:lnTo>
                  <a:pt x="0" y="769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2401" y="394792"/>
            <a:ext cx="475996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5" dirty="0"/>
              <a:t>Finding</a:t>
            </a:r>
            <a:r>
              <a:rPr sz="2700" spc="-10" dirty="0"/>
              <a:t> </a:t>
            </a:r>
            <a:r>
              <a:rPr sz="2700" dirty="0"/>
              <a:t>the</a:t>
            </a:r>
            <a:r>
              <a:rPr sz="2700" spc="5" dirty="0"/>
              <a:t> </a:t>
            </a:r>
            <a:r>
              <a:rPr sz="2700" spc="-10" dirty="0"/>
              <a:t>Reliability</a:t>
            </a:r>
            <a:r>
              <a:rPr sz="2700" spc="10" dirty="0"/>
              <a:t> </a:t>
            </a:r>
            <a:r>
              <a:rPr sz="2700" spc="-45" dirty="0"/>
              <a:t>Factor,</a:t>
            </a:r>
            <a:r>
              <a:rPr sz="2700" spc="5" dirty="0"/>
              <a:t> </a:t>
            </a:r>
            <a:r>
              <a:rPr sz="2700" spc="-10" dirty="0"/>
              <a:t>z</a:t>
            </a:r>
            <a:r>
              <a:rPr sz="2700" spc="-15" baseline="-20061" dirty="0">
                <a:latin typeface="Symbol"/>
                <a:cs typeface="Symbol"/>
              </a:rPr>
              <a:t></a:t>
            </a:r>
            <a:r>
              <a:rPr sz="2700" spc="-15" baseline="-20061" dirty="0"/>
              <a:t>/2</a:t>
            </a:r>
            <a:endParaRPr sz="2700" baseline="-20061">
              <a:latin typeface="Symbol"/>
              <a:cs typeface="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28812" y="1487106"/>
            <a:ext cx="5572125" cy="1914525"/>
            <a:chOff x="1928812" y="1487106"/>
            <a:chExt cx="5572125" cy="1914525"/>
          </a:xfrm>
        </p:grpSpPr>
        <p:sp>
          <p:nvSpPr>
            <p:cNvPr id="4" name="object 4"/>
            <p:cNvSpPr/>
            <p:nvPr/>
          </p:nvSpPr>
          <p:spPr>
            <a:xfrm>
              <a:off x="3143250" y="2090801"/>
              <a:ext cx="2914650" cy="1296670"/>
            </a:xfrm>
            <a:custGeom>
              <a:avLst/>
              <a:gdLst/>
              <a:ahLst/>
              <a:cxnLst/>
              <a:rect l="l" t="t" r="r" b="b"/>
              <a:pathLst>
                <a:path w="2914650" h="1296670">
                  <a:moveTo>
                    <a:pt x="1425194" y="0"/>
                  </a:moveTo>
                  <a:lnTo>
                    <a:pt x="1282319" y="21336"/>
                  </a:lnTo>
                  <a:lnTo>
                    <a:pt x="1114425" y="107061"/>
                  </a:lnTo>
                  <a:lnTo>
                    <a:pt x="1085850" y="153543"/>
                  </a:lnTo>
                  <a:lnTo>
                    <a:pt x="996569" y="192786"/>
                  </a:lnTo>
                  <a:lnTo>
                    <a:pt x="907288" y="292862"/>
                  </a:lnTo>
                  <a:lnTo>
                    <a:pt x="810767" y="385699"/>
                  </a:lnTo>
                  <a:lnTo>
                    <a:pt x="664337" y="535686"/>
                  </a:lnTo>
                  <a:lnTo>
                    <a:pt x="471424" y="735711"/>
                  </a:lnTo>
                  <a:lnTo>
                    <a:pt x="285750" y="896493"/>
                  </a:lnTo>
                  <a:lnTo>
                    <a:pt x="114300" y="1010793"/>
                  </a:lnTo>
                  <a:lnTo>
                    <a:pt x="0" y="1067943"/>
                  </a:lnTo>
                  <a:lnTo>
                    <a:pt x="0" y="1296543"/>
                  </a:lnTo>
                  <a:lnTo>
                    <a:pt x="2914650" y="1296543"/>
                  </a:lnTo>
                  <a:lnTo>
                    <a:pt x="2914650" y="1067943"/>
                  </a:lnTo>
                  <a:lnTo>
                    <a:pt x="2811017" y="1021461"/>
                  </a:lnTo>
                  <a:lnTo>
                    <a:pt x="2661030" y="935736"/>
                  </a:lnTo>
                  <a:lnTo>
                    <a:pt x="2528824" y="832231"/>
                  </a:lnTo>
                  <a:lnTo>
                    <a:pt x="2400300" y="725043"/>
                  </a:lnTo>
                  <a:lnTo>
                    <a:pt x="2268092" y="596392"/>
                  </a:lnTo>
                  <a:lnTo>
                    <a:pt x="2171700" y="496443"/>
                  </a:lnTo>
                  <a:lnTo>
                    <a:pt x="2057400" y="382143"/>
                  </a:lnTo>
                  <a:lnTo>
                    <a:pt x="1878838" y="228600"/>
                  </a:lnTo>
                  <a:lnTo>
                    <a:pt x="1714500" y="96393"/>
                  </a:lnTo>
                  <a:lnTo>
                    <a:pt x="1600200" y="39243"/>
                  </a:lnTo>
                  <a:lnTo>
                    <a:pt x="1539494" y="17780"/>
                  </a:lnTo>
                  <a:lnTo>
                    <a:pt x="1425194" y="0"/>
                  </a:lnTo>
                  <a:close/>
                </a:path>
              </a:pathLst>
            </a:custGeom>
            <a:solidFill>
              <a:srgbClr val="FCD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43150" y="2094356"/>
              <a:ext cx="4569460" cy="1234440"/>
            </a:xfrm>
            <a:custGeom>
              <a:avLst/>
              <a:gdLst/>
              <a:ahLst/>
              <a:cxnLst/>
              <a:rect l="l" t="t" r="r" b="b"/>
              <a:pathLst>
                <a:path w="4569459" h="1234439">
                  <a:moveTo>
                    <a:pt x="4569333" y="1234059"/>
                  </a:moveTo>
                  <a:lnTo>
                    <a:pt x="4320794" y="1220343"/>
                  </a:lnTo>
                  <a:lnTo>
                    <a:pt x="4197858" y="1206627"/>
                  </a:lnTo>
                  <a:lnTo>
                    <a:pt x="4074922" y="1184402"/>
                  </a:lnTo>
                  <a:lnTo>
                    <a:pt x="3949319" y="1156970"/>
                  </a:lnTo>
                  <a:lnTo>
                    <a:pt x="3823716" y="1119251"/>
                  </a:lnTo>
                  <a:lnTo>
                    <a:pt x="3700653" y="1067816"/>
                  </a:lnTo>
                  <a:lnTo>
                    <a:pt x="3452114" y="925576"/>
                  </a:lnTo>
                  <a:lnTo>
                    <a:pt x="3203575" y="723265"/>
                  </a:lnTo>
                  <a:lnTo>
                    <a:pt x="2957576" y="481584"/>
                  </a:lnTo>
                  <a:lnTo>
                    <a:pt x="2832100" y="358140"/>
                  </a:lnTo>
                  <a:lnTo>
                    <a:pt x="2709037" y="243331"/>
                  </a:lnTo>
                  <a:lnTo>
                    <a:pt x="2586101" y="142240"/>
                  </a:lnTo>
                  <a:lnTo>
                    <a:pt x="2460498" y="65150"/>
                  </a:lnTo>
                  <a:lnTo>
                    <a:pt x="2337562" y="15367"/>
                  </a:lnTo>
                  <a:lnTo>
                    <a:pt x="2214499" y="0"/>
                  </a:lnTo>
                </a:path>
                <a:path w="4569459" h="1234439">
                  <a:moveTo>
                    <a:pt x="0" y="1234059"/>
                  </a:moveTo>
                  <a:lnTo>
                    <a:pt x="233680" y="1220343"/>
                  </a:lnTo>
                  <a:lnTo>
                    <a:pt x="349250" y="1206627"/>
                  </a:lnTo>
                  <a:lnTo>
                    <a:pt x="464819" y="1184402"/>
                  </a:lnTo>
                  <a:lnTo>
                    <a:pt x="582802" y="1156970"/>
                  </a:lnTo>
                  <a:lnTo>
                    <a:pt x="698373" y="1119251"/>
                  </a:lnTo>
                  <a:lnTo>
                    <a:pt x="813943" y="1067816"/>
                  </a:lnTo>
                  <a:lnTo>
                    <a:pt x="1047623" y="925576"/>
                  </a:lnTo>
                  <a:lnTo>
                    <a:pt x="1281302" y="723265"/>
                  </a:lnTo>
                  <a:lnTo>
                    <a:pt x="1514855" y="481584"/>
                  </a:lnTo>
                  <a:lnTo>
                    <a:pt x="1630426" y="358140"/>
                  </a:lnTo>
                  <a:lnTo>
                    <a:pt x="1745996" y="243331"/>
                  </a:lnTo>
                  <a:lnTo>
                    <a:pt x="1861565" y="142240"/>
                  </a:lnTo>
                  <a:lnTo>
                    <a:pt x="1979676" y="65150"/>
                  </a:lnTo>
                  <a:lnTo>
                    <a:pt x="2095246" y="15367"/>
                  </a:lnTo>
                  <a:lnTo>
                    <a:pt x="2213355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32555" y="2315718"/>
              <a:ext cx="1270" cy="545465"/>
            </a:xfrm>
            <a:custGeom>
              <a:avLst/>
              <a:gdLst/>
              <a:ahLst/>
              <a:cxnLst/>
              <a:rect l="l" t="t" r="r" b="b"/>
              <a:pathLst>
                <a:path w="1270" h="545464">
                  <a:moveTo>
                    <a:pt x="0" y="0"/>
                  </a:moveTo>
                  <a:lnTo>
                    <a:pt x="1270" y="0"/>
                  </a:lnTo>
                </a:path>
                <a:path w="1270" h="545464">
                  <a:moveTo>
                    <a:pt x="0" y="90550"/>
                  </a:moveTo>
                  <a:lnTo>
                    <a:pt x="1270" y="90550"/>
                  </a:lnTo>
                </a:path>
                <a:path w="1270" h="545464">
                  <a:moveTo>
                    <a:pt x="0" y="182244"/>
                  </a:moveTo>
                  <a:lnTo>
                    <a:pt x="1270" y="182244"/>
                  </a:lnTo>
                </a:path>
                <a:path w="1270" h="545464">
                  <a:moveTo>
                    <a:pt x="0" y="272669"/>
                  </a:moveTo>
                  <a:lnTo>
                    <a:pt x="1270" y="272669"/>
                  </a:lnTo>
                </a:path>
                <a:path w="1270" h="545464">
                  <a:moveTo>
                    <a:pt x="0" y="364363"/>
                  </a:moveTo>
                  <a:lnTo>
                    <a:pt x="1270" y="364363"/>
                  </a:lnTo>
                </a:path>
                <a:path w="1270" h="545464">
                  <a:moveTo>
                    <a:pt x="0" y="454913"/>
                  </a:moveTo>
                  <a:lnTo>
                    <a:pt x="1270" y="454913"/>
                  </a:lnTo>
                </a:path>
                <a:path w="1270" h="545464">
                  <a:moveTo>
                    <a:pt x="0" y="545338"/>
                  </a:moveTo>
                  <a:lnTo>
                    <a:pt x="1270" y="545338"/>
                  </a:lnTo>
                </a:path>
              </a:pathLst>
            </a:custGeom>
            <a:ln w="12700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43100" y="2094356"/>
              <a:ext cx="5543550" cy="1293495"/>
            </a:xfrm>
            <a:custGeom>
              <a:avLst/>
              <a:gdLst/>
              <a:ahLst/>
              <a:cxnLst/>
              <a:rect l="l" t="t" r="r" b="b"/>
              <a:pathLst>
                <a:path w="5543550" h="1293495">
                  <a:moveTo>
                    <a:pt x="0" y="1292987"/>
                  </a:moveTo>
                  <a:lnTo>
                    <a:pt x="5543550" y="1292987"/>
                  </a:lnTo>
                </a:path>
                <a:path w="5543550" h="1293495">
                  <a:moveTo>
                    <a:pt x="2625344" y="0"/>
                  </a:moveTo>
                  <a:lnTo>
                    <a:pt x="2630042" y="129298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43250" y="1501394"/>
              <a:ext cx="2914650" cy="1885950"/>
            </a:xfrm>
            <a:custGeom>
              <a:avLst/>
              <a:gdLst/>
              <a:ahLst/>
              <a:cxnLst/>
              <a:rect l="l" t="t" r="r" b="b"/>
              <a:pathLst>
                <a:path w="2914650" h="1885950">
                  <a:moveTo>
                    <a:pt x="0" y="1885949"/>
                  </a:moveTo>
                  <a:lnTo>
                    <a:pt x="0" y="0"/>
                  </a:lnTo>
                </a:path>
                <a:path w="2914650" h="1885950">
                  <a:moveTo>
                    <a:pt x="2914650" y="1885949"/>
                  </a:moveTo>
                  <a:lnTo>
                    <a:pt x="2914650" y="0"/>
                  </a:lnTo>
                </a:path>
              </a:pathLst>
            </a:custGeom>
            <a:ln w="28575">
              <a:solidFill>
                <a:srgbClr val="0000F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43250" y="1544192"/>
              <a:ext cx="2914650" cy="142875"/>
            </a:xfrm>
            <a:custGeom>
              <a:avLst/>
              <a:gdLst/>
              <a:ahLst/>
              <a:cxnLst/>
              <a:rect l="l" t="t" r="r" b="b"/>
              <a:pathLst>
                <a:path w="2914650" h="142875">
                  <a:moveTo>
                    <a:pt x="2914650" y="71501"/>
                  </a:moveTo>
                  <a:lnTo>
                    <a:pt x="2897441" y="57150"/>
                  </a:lnTo>
                  <a:lnTo>
                    <a:pt x="2828925" y="0"/>
                  </a:lnTo>
                  <a:lnTo>
                    <a:pt x="2828925" y="57150"/>
                  </a:lnTo>
                  <a:lnTo>
                    <a:pt x="1143000" y="57150"/>
                  </a:lnTo>
                  <a:lnTo>
                    <a:pt x="1085850" y="57150"/>
                  </a:lnTo>
                  <a:lnTo>
                    <a:pt x="85725" y="57150"/>
                  </a:lnTo>
                  <a:lnTo>
                    <a:pt x="85725" y="0"/>
                  </a:lnTo>
                  <a:lnTo>
                    <a:pt x="0" y="71501"/>
                  </a:lnTo>
                  <a:lnTo>
                    <a:pt x="85725" y="142875"/>
                  </a:lnTo>
                  <a:lnTo>
                    <a:pt x="85725" y="85725"/>
                  </a:lnTo>
                  <a:lnTo>
                    <a:pt x="1085850" y="85725"/>
                  </a:lnTo>
                  <a:lnTo>
                    <a:pt x="1143000" y="85725"/>
                  </a:lnTo>
                  <a:lnTo>
                    <a:pt x="2828925" y="85725"/>
                  </a:lnTo>
                  <a:lnTo>
                    <a:pt x="2828925" y="142875"/>
                  </a:lnTo>
                  <a:lnTo>
                    <a:pt x="2897555" y="85725"/>
                  </a:lnTo>
                  <a:lnTo>
                    <a:pt x="2914650" y="71501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71750" y="3444494"/>
            <a:ext cx="1200150" cy="28575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ts val="2030"/>
              </a:lnSpc>
            </a:pPr>
            <a:r>
              <a:rPr sz="1800" b="1" dirty="0">
                <a:latin typeface="Arial"/>
                <a:cs typeface="Arial"/>
              </a:rPr>
              <a:t>z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-1.96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3550" y="3444494"/>
            <a:ext cx="1143000" cy="28575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3195">
              <a:lnSpc>
                <a:spcPts val="2030"/>
              </a:lnSpc>
            </a:pPr>
            <a:r>
              <a:rPr sz="1800" b="1" dirty="0">
                <a:latin typeface="Arial"/>
                <a:cs typeface="Arial"/>
              </a:rPr>
              <a:t>z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1.96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52929" y="1010444"/>
            <a:ext cx="3687445" cy="899794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Consider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95%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confidence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interval:</a:t>
            </a:r>
            <a:endParaRPr sz="1800">
              <a:latin typeface="Calibri"/>
              <a:cs typeface="Calibri"/>
            </a:endParaRPr>
          </a:p>
          <a:p>
            <a:pPr marL="2211070">
              <a:lnSpc>
                <a:spcPct val="100000"/>
              </a:lnSpc>
              <a:spcBef>
                <a:spcPts val="1290"/>
              </a:spcBef>
            </a:pPr>
            <a:r>
              <a:rPr sz="1850" spc="120" dirty="0">
                <a:latin typeface="Arial"/>
                <a:cs typeface="Arial"/>
              </a:rPr>
              <a:t>1</a:t>
            </a:r>
            <a:r>
              <a:rPr sz="1850" spc="35" dirty="0">
                <a:latin typeface="Symbol"/>
                <a:cs typeface="Symbol"/>
              </a:rPr>
              <a:t></a:t>
            </a:r>
            <a:r>
              <a:rPr sz="1850" spc="-125" dirty="0">
                <a:latin typeface="Times New Roman"/>
                <a:cs typeface="Times New Roman"/>
              </a:rPr>
              <a:t> </a:t>
            </a:r>
            <a:r>
              <a:rPr sz="1850" spc="40" dirty="0">
                <a:latin typeface="Symbol"/>
                <a:cs typeface="Symbol"/>
              </a:rPr>
              <a:t>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spc="35" dirty="0">
                <a:latin typeface="Symbol"/>
                <a:cs typeface="Symbol"/>
              </a:rPr>
              <a:t></a:t>
            </a:r>
            <a:r>
              <a:rPr sz="1850" spc="-125" dirty="0">
                <a:latin typeface="Times New Roman"/>
                <a:cs typeface="Times New Roman"/>
              </a:rPr>
              <a:t> </a:t>
            </a:r>
            <a:r>
              <a:rPr sz="1850" spc="-15" dirty="0">
                <a:latin typeface="Arial"/>
                <a:cs typeface="Arial"/>
              </a:rPr>
              <a:t>.</a:t>
            </a:r>
            <a:r>
              <a:rPr sz="1850" spc="-25" dirty="0">
                <a:latin typeface="Arial"/>
                <a:cs typeface="Arial"/>
              </a:rPr>
              <a:t>9</a:t>
            </a:r>
            <a:r>
              <a:rPr sz="1850" spc="35" dirty="0">
                <a:latin typeface="Arial"/>
                <a:cs typeface="Arial"/>
              </a:rPr>
              <a:t>5</a:t>
            </a:r>
            <a:endParaRPr sz="18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62267" y="2798743"/>
            <a:ext cx="134620" cy="0"/>
          </a:xfrm>
          <a:custGeom>
            <a:avLst/>
            <a:gdLst/>
            <a:ahLst/>
            <a:cxnLst/>
            <a:rect l="l" t="t" r="r" b="b"/>
            <a:pathLst>
              <a:path w="134619">
                <a:moveTo>
                  <a:pt x="0" y="0"/>
                </a:moveTo>
                <a:lnTo>
                  <a:pt x="134270" y="0"/>
                </a:lnTo>
              </a:path>
            </a:pathLst>
          </a:custGeom>
          <a:ln w="84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63277" y="2792170"/>
            <a:ext cx="13779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20" dirty="0">
                <a:latin typeface="Arial"/>
                <a:cs typeface="Arial"/>
              </a:rPr>
              <a:t>2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34650" y="2635134"/>
            <a:ext cx="78803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325" spc="30" baseline="35842" dirty="0">
                <a:latin typeface="Arial"/>
                <a:cs typeface="Arial"/>
              </a:rPr>
              <a:t>α</a:t>
            </a:r>
            <a:r>
              <a:rPr sz="2325" spc="142" baseline="35842" dirty="0">
                <a:latin typeface="Arial"/>
                <a:cs typeface="Arial"/>
              </a:rPr>
              <a:t> </a:t>
            </a:r>
            <a:r>
              <a:rPr sz="1550" spc="20" dirty="0">
                <a:latin typeface="Symbol"/>
                <a:cs typeface="Symbol"/>
              </a:rPr>
              <a:t></a:t>
            </a:r>
            <a:r>
              <a:rPr sz="1550" spc="-10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Arial"/>
                <a:cs typeface="Arial"/>
              </a:rPr>
              <a:t>.</a:t>
            </a:r>
            <a:r>
              <a:rPr sz="1550" spc="-20" dirty="0">
                <a:latin typeface="Arial"/>
                <a:cs typeface="Arial"/>
              </a:rPr>
              <a:t>02</a:t>
            </a:r>
            <a:r>
              <a:rPr sz="1550" spc="20" dirty="0">
                <a:latin typeface="Arial"/>
                <a:cs typeface="Arial"/>
              </a:rPr>
              <a:t>5</a:t>
            </a:r>
            <a:endParaRPr sz="15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31930" y="2798743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270" y="0"/>
                </a:lnTo>
              </a:path>
            </a:pathLst>
          </a:custGeom>
          <a:ln w="84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32939" y="2792170"/>
            <a:ext cx="13779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20" dirty="0">
                <a:latin typeface="Arial"/>
                <a:cs typeface="Arial"/>
              </a:rPr>
              <a:t>2</a:t>
            </a:r>
            <a:endParaRPr sz="1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04313" y="2635134"/>
            <a:ext cx="78803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325" spc="30" baseline="35842" dirty="0">
                <a:latin typeface="Arial"/>
                <a:cs typeface="Arial"/>
              </a:rPr>
              <a:t>α</a:t>
            </a:r>
            <a:r>
              <a:rPr sz="2325" spc="142" baseline="35842" dirty="0">
                <a:latin typeface="Arial"/>
                <a:cs typeface="Arial"/>
              </a:rPr>
              <a:t> </a:t>
            </a:r>
            <a:r>
              <a:rPr sz="1550" spc="20" dirty="0">
                <a:latin typeface="Symbol"/>
                <a:cs typeface="Symbol"/>
              </a:rPr>
              <a:t></a:t>
            </a:r>
            <a:r>
              <a:rPr sz="1550" spc="-10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Arial"/>
                <a:cs typeface="Arial"/>
              </a:rPr>
              <a:t>.</a:t>
            </a:r>
            <a:r>
              <a:rPr sz="1550" spc="-20" dirty="0">
                <a:latin typeface="Arial"/>
                <a:cs typeface="Arial"/>
              </a:rPr>
              <a:t>02</a:t>
            </a:r>
            <a:r>
              <a:rPr sz="1550" spc="20" dirty="0">
                <a:latin typeface="Arial"/>
                <a:cs typeface="Arial"/>
              </a:rPr>
              <a:t>5</a:t>
            </a:r>
            <a:endParaRPr sz="15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92680" y="2863849"/>
            <a:ext cx="4133850" cy="352425"/>
          </a:xfrm>
          <a:custGeom>
            <a:avLst/>
            <a:gdLst/>
            <a:ahLst/>
            <a:cxnLst/>
            <a:rect l="l" t="t" r="r" b="b"/>
            <a:pathLst>
              <a:path w="4133850" h="352425">
                <a:moveTo>
                  <a:pt x="464820" y="352044"/>
                </a:moveTo>
                <a:lnTo>
                  <a:pt x="449046" y="326263"/>
                </a:lnTo>
                <a:lnTo>
                  <a:pt x="414782" y="270256"/>
                </a:lnTo>
                <a:lnTo>
                  <a:pt x="399707" y="294411"/>
                </a:lnTo>
                <a:lnTo>
                  <a:pt x="15240" y="54102"/>
                </a:lnTo>
                <a:lnTo>
                  <a:pt x="0" y="78359"/>
                </a:lnTo>
                <a:lnTo>
                  <a:pt x="384530" y="318719"/>
                </a:lnTo>
                <a:lnTo>
                  <a:pt x="369443" y="342900"/>
                </a:lnTo>
                <a:lnTo>
                  <a:pt x="464820" y="352044"/>
                </a:lnTo>
                <a:close/>
              </a:path>
              <a:path w="4133850" h="352425">
                <a:moveTo>
                  <a:pt x="4133342" y="18288"/>
                </a:moveTo>
                <a:lnTo>
                  <a:pt x="4111498" y="0"/>
                </a:lnTo>
                <a:lnTo>
                  <a:pt x="3880624" y="277050"/>
                </a:lnTo>
                <a:lnTo>
                  <a:pt x="3858641" y="258699"/>
                </a:lnTo>
                <a:lnTo>
                  <a:pt x="3836670" y="352044"/>
                </a:lnTo>
                <a:lnTo>
                  <a:pt x="3924427" y="313563"/>
                </a:lnTo>
                <a:lnTo>
                  <a:pt x="3915740" y="306324"/>
                </a:lnTo>
                <a:lnTo>
                  <a:pt x="3902570" y="295351"/>
                </a:lnTo>
                <a:lnTo>
                  <a:pt x="4133342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36875" y="3708019"/>
            <a:ext cx="855344" cy="53784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259"/>
              </a:spcBef>
            </a:pPr>
            <a:r>
              <a:rPr sz="1200" b="1" dirty="0">
                <a:solidFill>
                  <a:srgbClr val="800080"/>
                </a:solidFill>
                <a:latin typeface="Arial"/>
                <a:cs typeface="Arial"/>
              </a:rPr>
              <a:t>Lower </a:t>
            </a:r>
            <a:r>
              <a:rPr sz="1200" b="1" spc="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800080"/>
                </a:solidFill>
                <a:latin typeface="Arial"/>
                <a:cs typeface="Arial"/>
              </a:rPr>
              <a:t>Co</a:t>
            </a:r>
            <a:r>
              <a:rPr sz="1200" b="1" spc="-10" dirty="0">
                <a:solidFill>
                  <a:srgbClr val="800080"/>
                </a:solidFill>
                <a:latin typeface="Arial"/>
                <a:cs typeface="Arial"/>
              </a:rPr>
              <a:t>n</a:t>
            </a:r>
            <a:r>
              <a:rPr sz="1200" b="1" spc="-5" dirty="0">
                <a:solidFill>
                  <a:srgbClr val="800080"/>
                </a:solidFill>
                <a:latin typeface="Arial"/>
                <a:cs typeface="Arial"/>
              </a:rPr>
              <a:t>fidence  </a:t>
            </a:r>
            <a:r>
              <a:rPr sz="1200" b="1" dirty="0">
                <a:solidFill>
                  <a:srgbClr val="800080"/>
                </a:solidFill>
                <a:latin typeface="Arial"/>
                <a:cs typeface="Arial"/>
              </a:rPr>
              <a:t>Limit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5851905" y="3708019"/>
            <a:ext cx="855344" cy="53784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259"/>
              </a:spcBef>
            </a:pPr>
            <a:r>
              <a:rPr sz="1200" b="1" spc="-5" dirty="0">
                <a:solidFill>
                  <a:srgbClr val="800080"/>
                </a:solidFill>
                <a:latin typeface="Arial"/>
                <a:cs typeface="Arial"/>
              </a:rPr>
              <a:t>Upper </a:t>
            </a:r>
            <a:r>
              <a:rPr sz="1200" b="1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800080"/>
                </a:solidFill>
                <a:latin typeface="Arial"/>
                <a:cs typeface="Arial"/>
              </a:rPr>
              <a:t>Co</a:t>
            </a:r>
            <a:r>
              <a:rPr sz="1200" b="1" spc="-10" dirty="0">
                <a:solidFill>
                  <a:srgbClr val="800080"/>
                </a:solidFill>
                <a:latin typeface="Arial"/>
                <a:cs typeface="Arial"/>
              </a:rPr>
              <a:t>n</a:t>
            </a:r>
            <a:r>
              <a:rPr sz="1200" b="1" spc="-5" dirty="0">
                <a:solidFill>
                  <a:srgbClr val="800080"/>
                </a:solidFill>
                <a:latin typeface="Arial"/>
                <a:cs typeface="Arial"/>
              </a:rPr>
              <a:t>fidence  </a:t>
            </a:r>
            <a:r>
              <a:rPr sz="1200" b="1" dirty="0">
                <a:solidFill>
                  <a:srgbClr val="800080"/>
                </a:solidFill>
                <a:latin typeface="Arial"/>
                <a:cs typeface="Arial"/>
              </a:rPr>
              <a:t>Limit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38045" y="3354710"/>
            <a:ext cx="724535" cy="7118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0"/>
              </a:spcBef>
            </a:pPr>
            <a:r>
              <a:rPr sz="1500" b="1" dirty="0">
                <a:latin typeface="Arial"/>
                <a:cs typeface="Arial"/>
              </a:rPr>
              <a:t>Z</a:t>
            </a:r>
            <a:r>
              <a:rPr sz="1500" b="1" spc="-10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units: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solidFill>
                  <a:srgbClr val="800080"/>
                </a:solidFill>
                <a:latin typeface="Arial"/>
                <a:cs typeface="Arial"/>
              </a:rPr>
              <a:t>X</a:t>
            </a:r>
            <a:r>
              <a:rPr sz="1500" b="1" spc="-8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800080"/>
                </a:solidFill>
                <a:latin typeface="Arial"/>
                <a:cs typeface="Arial"/>
              </a:rPr>
              <a:t>units: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85971" y="3874109"/>
            <a:ext cx="1087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800080"/>
                </a:solidFill>
                <a:latin typeface="Arial"/>
                <a:cs typeface="Arial"/>
              </a:rPr>
              <a:t>Point</a:t>
            </a:r>
            <a:r>
              <a:rPr sz="1200" b="1" spc="-4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800080"/>
                </a:solidFill>
                <a:latin typeface="Arial"/>
                <a:cs typeface="Arial"/>
              </a:rPr>
              <a:t>Estimate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06848" y="3473958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37055" y="4260850"/>
            <a:ext cx="6584315" cy="429895"/>
          </a:xfrm>
          <a:prstGeom prst="rect">
            <a:avLst/>
          </a:prstGeom>
          <a:ln w="12700">
            <a:solidFill>
              <a:srgbClr val="0000FF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384175" indent="-321310">
              <a:lnSpc>
                <a:spcPct val="100000"/>
              </a:lnSpc>
              <a:spcBef>
                <a:spcPts val="210"/>
              </a:spcBef>
              <a:buClr>
                <a:srgbClr val="800080"/>
              </a:buClr>
              <a:buFont typeface="Wingdings"/>
              <a:buChar char=""/>
              <a:tabLst>
                <a:tab pos="384175" algn="l"/>
                <a:tab pos="384810" algn="l"/>
              </a:tabLst>
            </a:pPr>
            <a:r>
              <a:rPr sz="1800" spc="-5" dirty="0">
                <a:latin typeface="Arial"/>
                <a:cs typeface="Arial"/>
              </a:rPr>
              <a:t>Find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z</a:t>
            </a:r>
            <a:r>
              <a:rPr sz="1800" spc="-7" baseline="-20833" dirty="0">
                <a:latin typeface="Arial"/>
                <a:cs typeface="Arial"/>
              </a:rPr>
              <a:t>.025</a:t>
            </a:r>
            <a:r>
              <a:rPr sz="1800" spc="23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b="1" dirty="0">
                <a:latin typeface="Symbol"/>
                <a:cs typeface="Symbol"/>
              </a:rPr>
              <a:t></a:t>
            </a:r>
            <a:r>
              <a:rPr sz="1800" dirty="0">
                <a:latin typeface="Arial"/>
                <a:cs typeface="Arial"/>
              </a:rPr>
              <a:t>1.96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standard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normal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distribution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4373" y="385648"/>
            <a:ext cx="16344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Definitions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6563"/>
            <a:ext cx="7739380" cy="18548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6FF"/>
                </a:solidFill>
                <a:latin typeface="Calibri"/>
                <a:cs typeface="Calibri"/>
              </a:rPr>
              <a:t>estimator</a:t>
            </a:r>
            <a:r>
              <a:rPr sz="2000" spc="30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random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depends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r>
              <a:rPr sz="2000" dirty="0">
                <a:latin typeface="Calibri"/>
                <a:cs typeface="Calibri"/>
              </a:rPr>
              <a:t> 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whose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approximation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unknown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7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specific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random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dirty="0">
                <a:latin typeface="Calibri"/>
                <a:cs typeface="Calibri"/>
              </a:rPr>
              <a:t> an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estimate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0942" y="351281"/>
            <a:ext cx="4462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Common</a:t>
            </a:r>
            <a:r>
              <a:rPr spc="-15" dirty="0"/>
              <a:t> Levels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-10" dirty="0"/>
              <a:t> Confidence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620" y="1216913"/>
            <a:ext cx="62325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000" spc="-5" dirty="0">
                <a:latin typeface="Calibri"/>
                <a:cs typeface="Calibri"/>
              </a:rPr>
              <a:t>Commonly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90%,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95%,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99%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1882" y="2200782"/>
            <a:ext cx="1062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</a:pPr>
            <a:r>
              <a:rPr sz="1500" b="1" i="1" spc="-5" dirty="0">
                <a:latin typeface="Arial"/>
                <a:cs typeface="Arial"/>
              </a:rPr>
              <a:t>C</a:t>
            </a:r>
            <a:r>
              <a:rPr sz="1500" b="1" i="1" spc="-15" dirty="0">
                <a:latin typeface="Arial"/>
                <a:cs typeface="Arial"/>
              </a:rPr>
              <a:t>o</a:t>
            </a:r>
            <a:r>
              <a:rPr sz="1500" b="1" i="1" spc="-5" dirty="0">
                <a:latin typeface="Arial"/>
                <a:cs typeface="Arial"/>
              </a:rPr>
              <a:t>n</a:t>
            </a:r>
            <a:r>
              <a:rPr sz="1500" b="1" i="1" dirty="0">
                <a:latin typeface="Arial"/>
                <a:cs typeface="Arial"/>
              </a:rPr>
              <a:t>f</a:t>
            </a:r>
            <a:r>
              <a:rPr sz="1500" b="1" i="1" spc="5" dirty="0">
                <a:latin typeface="Arial"/>
                <a:cs typeface="Arial"/>
              </a:rPr>
              <a:t>i</a:t>
            </a:r>
            <a:r>
              <a:rPr sz="1500" b="1" i="1" spc="-5" dirty="0">
                <a:latin typeface="Arial"/>
                <a:cs typeface="Arial"/>
              </a:rPr>
              <a:t>dence  Level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7392" y="2315082"/>
            <a:ext cx="9182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b="1" i="1" spc="-15" dirty="0">
                <a:latin typeface="Arial"/>
                <a:cs typeface="Arial"/>
              </a:rPr>
              <a:t>Z</a:t>
            </a:r>
            <a:r>
              <a:rPr sz="1575" b="1" i="1" spc="-22" baseline="-18518" dirty="0">
                <a:latin typeface="Symbol"/>
                <a:cs typeface="Symbol"/>
              </a:rPr>
              <a:t></a:t>
            </a:r>
            <a:r>
              <a:rPr sz="1500" b="1" i="1" spc="-22" baseline="-19444" dirty="0">
                <a:latin typeface="Arial"/>
                <a:cs typeface="Arial"/>
              </a:rPr>
              <a:t>/2</a:t>
            </a:r>
            <a:r>
              <a:rPr sz="1500" b="1" i="1" spc="142" baseline="-19444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value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17825" y="2800350"/>
          <a:ext cx="3343275" cy="1942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5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80%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.80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1.28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90%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.90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1.645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95%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.95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1.96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98%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.98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2.33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99%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.99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solidFill>
                            <a:srgbClr val="800080"/>
                          </a:solidFill>
                          <a:latin typeface="Arial"/>
                          <a:cs typeface="Arial"/>
                        </a:rPr>
                        <a:t>2.58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99.8%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.998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3.08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3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99.9%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.999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3.27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400300" y="2057400"/>
            <a:ext cx="4286250" cy="2686050"/>
          </a:xfrm>
          <a:custGeom>
            <a:avLst/>
            <a:gdLst/>
            <a:ahLst/>
            <a:cxnLst/>
            <a:rect l="l" t="t" r="r" b="b"/>
            <a:pathLst>
              <a:path w="4286250" h="2686050">
                <a:moveTo>
                  <a:pt x="0" y="742950"/>
                </a:moveTo>
                <a:lnTo>
                  <a:pt x="4286250" y="742950"/>
                </a:lnTo>
              </a:path>
              <a:path w="4286250" h="2686050">
                <a:moveTo>
                  <a:pt x="1428750" y="0"/>
                </a:moveTo>
                <a:lnTo>
                  <a:pt x="1428750" y="2686050"/>
                </a:lnTo>
              </a:path>
              <a:path w="4286250" h="2686050">
                <a:moveTo>
                  <a:pt x="2914650" y="0"/>
                </a:moveTo>
                <a:lnTo>
                  <a:pt x="2914650" y="26860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40885" y="2086482"/>
            <a:ext cx="1062355" cy="710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i="1" spc="-5" dirty="0">
                <a:latin typeface="Arial"/>
                <a:cs typeface="Arial"/>
              </a:rPr>
              <a:t>C</a:t>
            </a:r>
            <a:r>
              <a:rPr sz="1500" b="1" i="1" spc="-15" dirty="0">
                <a:latin typeface="Arial"/>
                <a:cs typeface="Arial"/>
              </a:rPr>
              <a:t>o</a:t>
            </a:r>
            <a:r>
              <a:rPr sz="1500" b="1" i="1" spc="-5" dirty="0">
                <a:latin typeface="Arial"/>
                <a:cs typeface="Arial"/>
              </a:rPr>
              <a:t>n</a:t>
            </a:r>
            <a:r>
              <a:rPr sz="1500" b="1" i="1" dirty="0">
                <a:latin typeface="Arial"/>
                <a:cs typeface="Arial"/>
              </a:rPr>
              <a:t>f</a:t>
            </a:r>
            <a:r>
              <a:rPr sz="1500" b="1" i="1" spc="5" dirty="0">
                <a:latin typeface="Arial"/>
                <a:cs typeface="Arial"/>
              </a:rPr>
              <a:t>i</a:t>
            </a:r>
            <a:r>
              <a:rPr sz="1500" b="1" i="1" spc="-5" dirty="0">
                <a:latin typeface="Arial"/>
                <a:cs typeface="Arial"/>
              </a:rPr>
              <a:t>dence  C</a:t>
            </a:r>
            <a:r>
              <a:rPr sz="1500" b="1" i="1" spc="-15" dirty="0">
                <a:latin typeface="Arial"/>
                <a:cs typeface="Arial"/>
              </a:rPr>
              <a:t>o</a:t>
            </a:r>
            <a:r>
              <a:rPr sz="1500" b="1" i="1" spc="-5" dirty="0">
                <a:latin typeface="Arial"/>
                <a:cs typeface="Arial"/>
              </a:rPr>
              <a:t>e</a:t>
            </a:r>
            <a:r>
              <a:rPr sz="1500" b="1" i="1" spc="-20" dirty="0">
                <a:latin typeface="Arial"/>
                <a:cs typeface="Arial"/>
              </a:rPr>
              <a:t>f</a:t>
            </a:r>
            <a:r>
              <a:rPr sz="1500" b="1" i="1" dirty="0">
                <a:latin typeface="Arial"/>
                <a:cs typeface="Arial"/>
              </a:rPr>
              <a:t>f</a:t>
            </a:r>
            <a:r>
              <a:rPr sz="1500" b="1" i="1" spc="5" dirty="0">
                <a:latin typeface="Arial"/>
                <a:cs typeface="Arial"/>
              </a:rPr>
              <a:t>i</a:t>
            </a:r>
            <a:r>
              <a:rPr sz="1500" b="1" i="1" spc="-5" dirty="0">
                <a:latin typeface="Arial"/>
                <a:cs typeface="Arial"/>
              </a:rPr>
              <a:t>ci</a:t>
            </a:r>
            <a:r>
              <a:rPr sz="1500" b="1" i="1" dirty="0">
                <a:latin typeface="Arial"/>
                <a:cs typeface="Arial"/>
              </a:rPr>
              <a:t>e</a:t>
            </a:r>
            <a:r>
              <a:rPr sz="1500" b="1" i="1" spc="-5" dirty="0">
                <a:latin typeface="Arial"/>
                <a:cs typeface="Arial"/>
              </a:rPr>
              <a:t>n</a:t>
            </a:r>
            <a:r>
              <a:rPr sz="1500" b="1" i="1" dirty="0">
                <a:latin typeface="Arial"/>
                <a:cs typeface="Arial"/>
              </a:rPr>
              <a:t>t,</a:t>
            </a:r>
            <a:endParaRPr sz="1500">
              <a:latin typeface="Arial"/>
              <a:cs typeface="Arial"/>
            </a:endParaRPr>
          </a:p>
          <a:p>
            <a:pPr marL="243204">
              <a:lnSpc>
                <a:spcPts val="1789"/>
              </a:lnSpc>
            </a:pPr>
            <a:r>
              <a:rPr sz="1850" spc="135" dirty="0">
                <a:latin typeface="Arial"/>
                <a:cs typeface="Arial"/>
              </a:rPr>
              <a:t>1</a:t>
            </a:r>
            <a:r>
              <a:rPr sz="1850" spc="15" dirty="0">
                <a:latin typeface="Symbol"/>
                <a:cs typeface="Symbol"/>
              </a:rPr>
              <a:t></a:t>
            </a:r>
            <a:r>
              <a:rPr sz="1850" spc="-95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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1420" y="379856"/>
            <a:ext cx="4901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Intervals</a:t>
            </a:r>
            <a:r>
              <a:rPr spc="25" dirty="0"/>
              <a:t> </a:t>
            </a:r>
            <a:r>
              <a:rPr spc="-5" dirty="0"/>
              <a:t>and </a:t>
            </a:r>
            <a:r>
              <a:rPr spc="-15" dirty="0"/>
              <a:t>Level</a:t>
            </a:r>
            <a:r>
              <a:rPr spc="10" dirty="0"/>
              <a:t> </a:t>
            </a:r>
            <a:r>
              <a:rPr spc="-5" dirty="0"/>
              <a:t>of </a:t>
            </a:r>
            <a:r>
              <a:rPr spc="-10" dirty="0"/>
              <a:t>Confidence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06494" y="2114550"/>
            <a:ext cx="504825" cy="2186305"/>
            <a:chOff x="4206494" y="2114550"/>
            <a:chExt cx="504825" cy="2186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9318" y="2114550"/>
              <a:ext cx="85725" cy="1714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92244" y="2514600"/>
              <a:ext cx="0" cy="1771650"/>
            </a:xfrm>
            <a:custGeom>
              <a:avLst/>
              <a:gdLst/>
              <a:ahLst/>
              <a:cxnLst/>
              <a:rect l="l" t="t" r="r" b="b"/>
              <a:pathLst>
                <a:path h="1771650">
                  <a:moveTo>
                    <a:pt x="0" y="0"/>
                  </a:moveTo>
                  <a:lnTo>
                    <a:pt x="0" y="1771650"/>
                  </a:lnTo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06494" y="2286012"/>
              <a:ext cx="504825" cy="225425"/>
            </a:xfrm>
            <a:custGeom>
              <a:avLst/>
              <a:gdLst/>
              <a:ahLst/>
              <a:cxnLst/>
              <a:rect l="l" t="t" r="r" b="b"/>
              <a:pathLst>
                <a:path w="504825" h="225425">
                  <a:moveTo>
                    <a:pt x="504825" y="0"/>
                  </a:moveTo>
                  <a:lnTo>
                    <a:pt x="0" y="0"/>
                  </a:lnTo>
                  <a:lnTo>
                    <a:pt x="0" y="225031"/>
                  </a:lnTo>
                  <a:lnTo>
                    <a:pt x="504825" y="225031"/>
                  </a:lnTo>
                  <a:lnTo>
                    <a:pt x="504825" y="0"/>
                  </a:lnTo>
                  <a:close/>
                </a:path>
              </a:pathLst>
            </a:custGeom>
            <a:solidFill>
              <a:srgbClr val="73F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8286" y="2401294"/>
              <a:ext cx="50165" cy="0"/>
            </a:xfrm>
            <a:custGeom>
              <a:avLst/>
              <a:gdLst/>
              <a:ahLst/>
              <a:cxnLst/>
              <a:rect l="l" t="t" r="r" b="b"/>
              <a:pathLst>
                <a:path w="50164">
                  <a:moveTo>
                    <a:pt x="0" y="0"/>
                  </a:moveTo>
                  <a:lnTo>
                    <a:pt x="50133" y="0"/>
                  </a:lnTo>
                </a:path>
              </a:pathLst>
            </a:custGeom>
            <a:ln w="3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08144" y="2273390"/>
            <a:ext cx="182245" cy="1974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u="heavy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heavy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6494" y="2286012"/>
            <a:ext cx="504825" cy="22542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30"/>
              </a:spcBef>
            </a:pPr>
            <a:r>
              <a:rPr sz="1100" spc="145" dirty="0">
                <a:latin typeface="Arial"/>
                <a:cs typeface="Arial"/>
              </a:rPr>
              <a:t>μ</a:t>
            </a:r>
            <a:r>
              <a:rPr sz="975" spc="217" baseline="-34188" dirty="0">
                <a:latin typeface="Arial"/>
                <a:cs typeface="Arial"/>
              </a:rPr>
              <a:t>x</a:t>
            </a:r>
            <a:r>
              <a:rPr sz="975" spc="427" baseline="-34188" dirty="0">
                <a:latin typeface="Arial"/>
                <a:cs typeface="Arial"/>
              </a:rPr>
              <a:t> </a:t>
            </a:r>
            <a:r>
              <a:rPr sz="1100" spc="185" dirty="0">
                <a:latin typeface="Symbol"/>
                <a:cs typeface="Symbol"/>
              </a:rPr>
              <a:t>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95" dirty="0">
                <a:latin typeface="Arial"/>
                <a:cs typeface="Arial"/>
              </a:rPr>
              <a:t>μ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71494" y="4337050"/>
            <a:ext cx="1898650" cy="357505"/>
            <a:chOff x="3571494" y="4337050"/>
            <a:chExt cx="1898650" cy="357505"/>
          </a:xfrm>
        </p:grpSpPr>
        <p:sp>
          <p:nvSpPr>
            <p:cNvPr id="11" name="object 11"/>
            <p:cNvSpPr/>
            <p:nvPr/>
          </p:nvSpPr>
          <p:spPr>
            <a:xfrm>
              <a:off x="3577844" y="4343400"/>
              <a:ext cx="1885950" cy="344805"/>
            </a:xfrm>
            <a:custGeom>
              <a:avLst/>
              <a:gdLst/>
              <a:ahLst/>
              <a:cxnLst/>
              <a:rect l="l" t="t" r="r" b="b"/>
              <a:pathLst>
                <a:path w="1885950" h="344804">
                  <a:moveTo>
                    <a:pt x="1885950" y="0"/>
                  </a:moveTo>
                  <a:lnTo>
                    <a:pt x="0" y="0"/>
                  </a:lnTo>
                  <a:lnTo>
                    <a:pt x="0" y="344322"/>
                  </a:lnTo>
                  <a:lnTo>
                    <a:pt x="1885950" y="344322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C6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77844" y="4343400"/>
              <a:ext cx="1885950" cy="344805"/>
            </a:xfrm>
            <a:custGeom>
              <a:avLst/>
              <a:gdLst/>
              <a:ahLst/>
              <a:cxnLst/>
              <a:rect l="l" t="t" r="r" b="b"/>
              <a:pathLst>
                <a:path w="1885950" h="344804">
                  <a:moveTo>
                    <a:pt x="0" y="344322"/>
                  </a:moveTo>
                  <a:lnTo>
                    <a:pt x="1885950" y="344322"/>
                  </a:lnTo>
                  <a:lnTo>
                    <a:pt x="1885950" y="0"/>
                  </a:lnTo>
                  <a:lnTo>
                    <a:pt x="0" y="0"/>
                  </a:lnTo>
                  <a:lnTo>
                    <a:pt x="0" y="34432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146568" y="1135888"/>
            <a:ext cx="4855845" cy="3212465"/>
            <a:chOff x="1146568" y="1135888"/>
            <a:chExt cx="4855845" cy="3212465"/>
          </a:xfrm>
        </p:grpSpPr>
        <p:sp>
          <p:nvSpPr>
            <p:cNvPr id="14" name="object 14"/>
            <p:cNvSpPr/>
            <p:nvPr/>
          </p:nvSpPr>
          <p:spPr>
            <a:xfrm>
              <a:off x="4491100" y="1145413"/>
              <a:ext cx="0" cy="929005"/>
            </a:xfrm>
            <a:custGeom>
              <a:avLst/>
              <a:gdLst/>
              <a:ahLst/>
              <a:cxnLst/>
              <a:rect l="l" t="t" r="r" b="b"/>
              <a:pathLst>
                <a:path h="929005">
                  <a:moveTo>
                    <a:pt x="0" y="0"/>
                  </a:moveTo>
                  <a:lnTo>
                    <a:pt x="0" y="928624"/>
                  </a:lnTo>
                </a:path>
              </a:pathLst>
            </a:custGeom>
            <a:ln w="19050">
              <a:solidFill>
                <a:srgbClr val="006666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19750" y="1666875"/>
              <a:ext cx="882650" cy="454025"/>
            </a:xfrm>
            <a:custGeom>
              <a:avLst/>
              <a:gdLst/>
              <a:ahLst/>
              <a:cxnLst/>
              <a:rect l="l" t="t" r="r" b="b"/>
              <a:pathLst>
                <a:path w="882650" h="454025">
                  <a:moveTo>
                    <a:pt x="0" y="0"/>
                  </a:moveTo>
                  <a:lnTo>
                    <a:pt x="0" y="419100"/>
                  </a:lnTo>
                  <a:lnTo>
                    <a:pt x="3556" y="453644"/>
                  </a:lnTo>
                  <a:lnTo>
                    <a:pt x="882141" y="450088"/>
                  </a:lnTo>
                  <a:lnTo>
                    <a:pt x="510666" y="357250"/>
                  </a:lnTo>
                  <a:lnTo>
                    <a:pt x="332104" y="292862"/>
                  </a:lnTo>
                  <a:lnTo>
                    <a:pt x="142875" y="157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9750" y="166687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01518" y="1666875"/>
              <a:ext cx="916940" cy="454025"/>
            </a:xfrm>
            <a:custGeom>
              <a:avLst/>
              <a:gdLst/>
              <a:ahLst/>
              <a:cxnLst/>
              <a:rect l="l" t="t" r="r" b="b"/>
              <a:pathLst>
                <a:path w="916939" h="454025">
                  <a:moveTo>
                    <a:pt x="916812" y="0"/>
                  </a:moveTo>
                  <a:lnTo>
                    <a:pt x="785876" y="138049"/>
                  </a:lnTo>
                  <a:lnTo>
                    <a:pt x="640587" y="241681"/>
                  </a:lnTo>
                  <a:lnTo>
                    <a:pt x="434594" y="347725"/>
                  </a:lnTo>
                  <a:lnTo>
                    <a:pt x="0" y="450088"/>
                  </a:lnTo>
                  <a:lnTo>
                    <a:pt x="914399" y="453644"/>
                  </a:lnTo>
                  <a:lnTo>
                    <a:pt x="916812" y="419100"/>
                  </a:lnTo>
                  <a:lnTo>
                    <a:pt x="916812" y="0"/>
                  </a:lnTo>
                  <a:close/>
                </a:path>
              </a:pathLst>
            </a:custGeom>
            <a:solidFill>
              <a:srgbClr val="C6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19600" y="166687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51331" y="2171700"/>
              <a:ext cx="1741170" cy="2171700"/>
            </a:xfrm>
            <a:custGeom>
              <a:avLst/>
              <a:gdLst/>
              <a:ahLst/>
              <a:cxnLst/>
              <a:rect l="l" t="t" r="r" b="b"/>
              <a:pathLst>
                <a:path w="1741170" h="2171700">
                  <a:moveTo>
                    <a:pt x="1740662" y="0"/>
                  </a:moveTo>
                  <a:lnTo>
                    <a:pt x="0" y="0"/>
                  </a:lnTo>
                  <a:lnTo>
                    <a:pt x="0" y="2171700"/>
                  </a:lnTo>
                  <a:lnTo>
                    <a:pt x="1740662" y="2171700"/>
                  </a:lnTo>
                  <a:lnTo>
                    <a:pt x="1740662" y="0"/>
                  </a:lnTo>
                  <a:close/>
                </a:path>
              </a:pathLst>
            </a:custGeom>
            <a:solidFill>
              <a:srgbClr val="FCD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1331" y="2171700"/>
              <a:ext cx="1741170" cy="2171700"/>
            </a:xfrm>
            <a:custGeom>
              <a:avLst/>
              <a:gdLst/>
              <a:ahLst/>
              <a:cxnLst/>
              <a:rect l="l" t="t" r="r" b="b"/>
              <a:pathLst>
                <a:path w="1741170" h="2171700">
                  <a:moveTo>
                    <a:pt x="0" y="2171700"/>
                  </a:moveTo>
                  <a:lnTo>
                    <a:pt x="1740662" y="2171700"/>
                  </a:lnTo>
                  <a:lnTo>
                    <a:pt x="1740662" y="0"/>
                  </a:lnTo>
                  <a:lnTo>
                    <a:pt x="0" y="0"/>
                  </a:lnTo>
                  <a:lnTo>
                    <a:pt x="0" y="2171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577844" y="4343400"/>
            <a:ext cx="1885950" cy="34480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525"/>
              </a:spcBef>
            </a:pPr>
            <a:r>
              <a:rPr sz="1500" dirty="0">
                <a:latin typeface="Arial"/>
                <a:cs typeface="Arial"/>
              </a:rPr>
              <a:t>Confidence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Intervals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14550" y="3284296"/>
            <a:ext cx="203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256401" y="2294559"/>
            <a:ext cx="1696720" cy="1885314"/>
            <a:chOff x="6256401" y="2294559"/>
            <a:chExt cx="1696720" cy="1885314"/>
          </a:xfrm>
        </p:grpSpPr>
        <p:sp>
          <p:nvSpPr>
            <p:cNvPr id="24" name="object 24"/>
            <p:cNvSpPr/>
            <p:nvPr/>
          </p:nvSpPr>
          <p:spPr>
            <a:xfrm>
              <a:off x="6262751" y="2300909"/>
              <a:ext cx="1684020" cy="1872614"/>
            </a:xfrm>
            <a:custGeom>
              <a:avLst/>
              <a:gdLst/>
              <a:ahLst/>
              <a:cxnLst/>
              <a:rect l="l" t="t" r="r" b="b"/>
              <a:pathLst>
                <a:path w="1684020" h="1872614">
                  <a:moveTo>
                    <a:pt x="1683512" y="0"/>
                  </a:moveTo>
                  <a:lnTo>
                    <a:pt x="0" y="0"/>
                  </a:lnTo>
                  <a:lnTo>
                    <a:pt x="0" y="1872488"/>
                  </a:lnTo>
                  <a:lnTo>
                    <a:pt x="1683512" y="1872488"/>
                  </a:lnTo>
                  <a:lnTo>
                    <a:pt x="168351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62751" y="2300909"/>
              <a:ext cx="1684020" cy="1872614"/>
            </a:xfrm>
            <a:custGeom>
              <a:avLst/>
              <a:gdLst/>
              <a:ahLst/>
              <a:cxnLst/>
              <a:rect l="l" t="t" r="r" b="b"/>
              <a:pathLst>
                <a:path w="1684020" h="1872614">
                  <a:moveTo>
                    <a:pt x="0" y="1872488"/>
                  </a:moveTo>
                  <a:lnTo>
                    <a:pt x="1683512" y="1872488"/>
                  </a:lnTo>
                  <a:lnTo>
                    <a:pt x="1683512" y="0"/>
                  </a:lnTo>
                  <a:lnTo>
                    <a:pt x="0" y="0"/>
                  </a:lnTo>
                  <a:lnTo>
                    <a:pt x="0" y="18724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62751" y="2300909"/>
            <a:ext cx="1684020" cy="187261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220"/>
              </a:spcBef>
            </a:pPr>
            <a:r>
              <a:rPr sz="1800" spc="-5" dirty="0">
                <a:latin typeface="Arial"/>
                <a:cs typeface="Arial"/>
              </a:rPr>
              <a:t>100(1-</a:t>
            </a:r>
            <a:r>
              <a:rPr sz="1800" spc="-5" dirty="0">
                <a:latin typeface="Symbol"/>
                <a:cs typeface="Symbol"/>
              </a:rPr>
              <a:t></a:t>
            </a:r>
            <a:r>
              <a:rPr sz="1800" spc="-5" dirty="0">
                <a:latin typeface="Arial"/>
                <a:cs typeface="Arial"/>
              </a:rPr>
              <a:t>)%</a:t>
            </a:r>
            <a:endParaRPr sz="1800">
              <a:latin typeface="Arial"/>
              <a:cs typeface="Arial"/>
            </a:endParaRPr>
          </a:p>
          <a:p>
            <a:pPr marL="68580" marR="426084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intervals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structed  </a:t>
            </a:r>
            <a:r>
              <a:rPr sz="1800" spc="-5" dirty="0">
                <a:latin typeface="Arial"/>
                <a:cs typeface="Arial"/>
              </a:rPr>
              <a:t>contain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μ;</a:t>
            </a:r>
            <a:endParaRPr sz="1800">
              <a:latin typeface="Arial"/>
              <a:cs typeface="Arial"/>
            </a:endParaRPr>
          </a:p>
          <a:p>
            <a:pPr marL="68580" marR="386080">
              <a:lnSpc>
                <a:spcPts val="2210"/>
              </a:lnSpc>
              <a:spcBef>
                <a:spcPts val="1100"/>
              </a:spcBef>
            </a:pPr>
            <a:r>
              <a:rPr sz="1800" spc="-5" dirty="0">
                <a:latin typeface="Arial"/>
                <a:cs typeface="Arial"/>
              </a:rPr>
              <a:t>100(</a:t>
            </a:r>
            <a:r>
              <a:rPr sz="2100" spc="-5" dirty="0">
                <a:latin typeface="Symbol"/>
                <a:cs typeface="Symbol"/>
              </a:rPr>
              <a:t></a:t>
            </a:r>
            <a:r>
              <a:rPr sz="1800" spc="-5" dirty="0">
                <a:latin typeface="Arial"/>
                <a:cs typeface="Arial"/>
              </a:rPr>
              <a:t>)%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do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910413" y="1117600"/>
            <a:ext cx="4191000" cy="3079750"/>
            <a:chOff x="1910413" y="1117600"/>
            <a:chExt cx="4191000" cy="3079750"/>
          </a:xfrm>
        </p:grpSpPr>
        <p:sp>
          <p:nvSpPr>
            <p:cNvPr id="28" name="object 28"/>
            <p:cNvSpPr/>
            <p:nvPr/>
          </p:nvSpPr>
          <p:spPr>
            <a:xfrm>
              <a:off x="4492244" y="207886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0" y="0"/>
                  </a:moveTo>
                  <a:lnTo>
                    <a:pt x="0" y="1143"/>
                  </a:lnTo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05201" y="1143000"/>
              <a:ext cx="2995930" cy="945515"/>
            </a:xfrm>
            <a:custGeom>
              <a:avLst/>
              <a:gdLst/>
              <a:ahLst/>
              <a:cxnLst/>
              <a:rect l="l" t="t" r="r" b="b"/>
              <a:pathLst>
                <a:path w="2995929" h="945514">
                  <a:moveTo>
                    <a:pt x="2995549" y="942975"/>
                  </a:moveTo>
                  <a:lnTo>
                    <a:pt x="2837179" y="932307"/>
                  </a:lnTo>
                  <a:lnTo>
                    <a:pt x="2756281" y="920369"/>
                  </a:lnTo>
                  <a:lnTo>
                    <a:pt x="2676525" y="904875"/>
                  </a:lnTo>
                  <a:lnTo>
                    <a:pt x="2597912" y="884682"/>
                  </a:lnTo>
                  <a:lnTo>
                    <a:pt x="2518156" y="854837"/>
                  </a:lnTo>
                  <a:lnTo>
                    <a:pt x="2439543" y="816737"/>
                  </a:lnTo>
                  <a:lnTo>
                    <a:pt x="2278761" y="705992"/>
                  </a:lnTo>
                  <a:lnTo>
                    <a:pt x="2120391" y="552450"/>
                  </a:lnTo>
                  <a:lnTo>
                    <a:pt x="1962023" y="369062"/>
                  </a:lnTo>
                  <a:lnTo>
                    <a:pt x="1884679" y="273812"/>
                  </a:lnTo>
                  <a:lnTo>
                    <a:pt x="1803781" y="185674"/>
                  </a:lnTo>
                  <a:lnTo>
                    <a:pt x="1723898" y="110744"/>
                  </a:lnTo>
                  <a:lnTo>
                    <a:pt x="1645412" y="50037"/>
                  </a:lnTo>
                  <a:lnTo>
                    <a:pt x="1565656" y="11937"/>
                  </a:lnTo>
                  <a:lnTo>
                    <a:pt x="1487043" y="0"/>
                  </a:lnTo>
                </a:path>
                <a:path w="2995929" h="945514">
                  <a:moveTo>
                    <a:pt x="0" y="945388"/>
                  </a:moveTo>
                  <a:lnTo>
                    <a:pt x="158242" y="934593"/>
                  </a:lnTo>
                  <a:lnTo>
                    <a:pt x="236855" y="922782"/>
                  </a:lnTo>
                  <a:lnTo>
                    <a:pt x="316611" y="907288"/>
                  </a:lnTo>
                  <a:lnTo>
                    <a:pt x="395224" y="886968"/>
                  </a:lnTo>
                  <a:lnTo>
                    <a:pt x="474979" y="857250"/>
                  </a:lnTo>
                  <a:lnTo>
                    <a:pt x="556006" y="819150"/>
                  </a:lnTo>
                  <a:lnTo>
                    <a:pt x="714375" y="708405"/>
                  </a:lnTo>
                  <a:lnTo>
                    <a:pt x="872616" y="554863"/>
                  </a:lnTo>
                  <a:lnTo>
                    <a:pt x="1030986" y="371475"/>
                  </a:lnTo>
                  <a:lnTo>
                    <a:pt x="1110741" y="276225"/>
                  </a:lnTo>
                  <a:lnTo>
                    <a:pt x="1189354" y="188087"/>
                  </a:lnTo>
                  <a:lnTo>
                    <a:pt x="1269111" y="113157"/>
                  </a:lnTo>
                  <a:lnTo>
                    <a:pt x="1347724" y="52324"/>
                  </a:lnTo>
                  <a:lnTo>
                    <a:pt x="1427479" y="14224"/>
                  </a:lnTo>
                  <a:lnTo>
                    <a:pt x="1508506" y="2412"/>
                  </a:lnTo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48051" y="2124075"/>
              <a:ext cx="3143250" cy="0"/>
            </a:xfrm>
            <a:custGeom>
              <a:avLst/>
              <a:gdLst/>
              <a:ahLst/>
              <a:cxnLst/>
              <a:rect l="l" t="t" r="r" b="b"/>
              <a:pathLst>
                <a:path w="3143250">
                  <a:moveTo>
                    <a:pt x="0" y="0"/>
                  </a:moveTo>
                  <a:lnTo>
                    <a:pt x="314325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61081" y="1725168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69" h="1269">
                  <a:moveTo>
                    <a:pt x="0" y="0"/>
                  </a:moveTo>
                  <a:lnTo>
                    <a:pt x="1269" y="1270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06694" y="2800350"/>
              <a:ext cx="228600" cy="1370330"/>
            </a:xfrm>
            <a:custGeom>
              <a:avLst/>
              <a:gdLst/>
              <a:ahLst/>
              <a:cxnLst/>
              <a:rect l="l" t="t" r="r" b="b"/>
              <a:pathLst>
                <a:path w="228600" h="1370329">
                  <a:moveTo>
                    <a:pt x="0" y="0"/>
                  </a:moveTo>
                  <a:lnTo>
                    <a:pt x="44957" y="6857"/>
                  </a:lnTo>
                  <a:lnTo>
                    <a:pt x="79375" y="31368"/>
                  </a:lnTo>
                  <a:lnTo>
                    <a:pt x="103758" y="61341"/>
                  </a:lnTo>
                  <a:lnTo>
                    <a:pt x="114300" y="107568"/>
                  </a:lnTo>
                  <a:lnTo>
                    <a:pt x="114300" y="565276"/>
                  </a:lnTo>
                  <a:lnTo>
                    <a:pt x="117475" y="588391"/>
                  </a:lnTo>
                  <a:lnTo>
                    <a:pt x="124332" y="611505"/>
                  </a:lnTo>
                  <a:lnTo>
                    <a:pt x="134873" y="626491"/>
                  </a:lnTo>
                  <a:lnTo>
                    <a:pt x="148716" y="649732"/>
                  </a:lnTo>
                  <a:lnTo>
                    <a:pt x="183133" y="672845"/>
                  </a:lnTo>
                  <a:lnTo>
                    <a:pt x="228091" y="680974"/>
                  </a:lnTo>
                  <a:lnTo>
                    <a:pt x="183133" y="689229"/>
                  </a:lnTo>
                  <a:lnTo>
                    <a:pt x="148716" y="719201"/>
                  </a:lnTo>
                  <a:lnTo>
                    <a:pt x="124332" y="750443"/>
                  </a:lnTo>
                  <a:lnTo>
                    <a:pt x="114300" y="796797"/>
                  </a:lnTo>
                  <a:lnTo>
                    <a:pt x="114300" y="1254467"/>
                  </a:lnTo>
                  <a:lnTo>
                    <a:pt x="110616" y="1277620"/>
                  </a:lnTo>
                  <a:lnTo>
                    <a:pt x="103758" y="1300772"/>
                  </a:lnTo>
                  <a:lnTo>
                    <a:pt x="93090" y="1315758"/>
                  </a:lnTo>
                  <a:lnTo>
                    <a:pt x="79375" y="1338910"/>
                  </a:lnTo>
                  <a:lnTo>
                    <a:pt x="44957" y="1362062"/>
                  </a:lnTo>
                  <a:lnTo>
                    <a:pt x="0" y="137024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92144" y="3143250"/>
              <a:ext cx="1200150" cy="0"/>
            </a:xfrm>
            <a:custGeom>
              <a:avLst/>
              <a:gdLst/>
              <a:ahLst/>
              <a:cxnLst/>
              <a:rect l="l" t="t" r="r" b="b"/>
              <a:pathLst>
                <a:path w="1200150">
                  <a:moveTo>
                    <a:pt x="0" y="0"/>
                  </a:moveTo>
                  <a:lnTo>
                    <a:pt x="1200150" y="0"/>
                  </a:lnTo>
                </a:path>
              </a:pathLst>
            </a:custGeom>
            <a:ln w="508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55797" y="1759584"/>
              <a:ext cx="2130425" cy="193040"/>
            </a:xfrm>
            <a:custGeom>
              <a:avLst/>
              <a:gdLst/>
              <a:ahLst/>
              <a:cxnLst/>
              <a:rect l="l" t="t" r="r" b="b"/>
              <a:pathLst>
                <a:path w="2130425" h="193039">
                  <a:moveTo>
                    <a:pt x="292227" y="193040"/>
                  </a:moveTo>
                  <a:lnTo>
                    <a:pt x="276453" y="166751"/>
                  </a:lnTo>
                  <a:lnTo>
                    <a:pt x="242951" y="110871"/>
                  </a:lnTo>
                  <a:lnTo>
                    <a:pt x="227634" y="134988"/>
                  </a:lnTo>
                  <a:lnTo>
                    <a:pt x="15367" y="0"/>
                  </a:lnTo>
                  <a:lnTo>
                    <a:pt x="0" y="24130"/>
                  </a:lnTo>
                  <a:lnTo>
                    <a:pt x="212293" y="159143"/>
                  </a:lnTo>
                  <a:lnTo>
                    <a:pt x="196977" y="183261"/>
                  </a:lnTo>
                  <a:lnTo>
                    <a:pt x="292227" y="193040"/>
                  </a:lnTo>
                  <a:close/>
                </a:path>
                <a:path w="2130425" h="193039">
                  <a:moveTo>
                    <a:pt x="2129917" y="24130"/>
                  </a:moveTo>
                  <a:lnTo>
                    <a:pt x="2114677" y="0"/>
                  </a:lnTo>
                  <a:lnTo>
                    <a:pt x="1900212" y="135242"/>
                  </a:lnTo>
                  <a:lnTo>
                    <a:pt x="1884934" y="111010"/>
                  </a:lnTo>
                  <a:lnTo>
                    <a:pt x="1835404" y="193040"/>
                  </a:lnTo>
                  <a:lnTo>
                    <a:pt x="1930654" y="183515"/>
                  </a:lnTo>
                  <a:lnTo>
                    <a:pt x="1920240" y="167005"/>
                  </a:lnTo>
                  <a:lnTo>
                    <a:pt x="1915426" y="159385"/>
                  </a:lnTo>
                  <a:lnTo>
                    <a:pt x="2129917" y="24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63494" y="4000500"/>
              <a:ext cx="1200150" cy="0"/>
            </a:xfrm>
            <a:custGeom>
              <a:avLst/>
              <a:gdLst/>
              <a:ahLst/>
              <a:cxnLst/>
              <a:rect l="l" t="t" r="r" b="b"/>
              <a:pathLst>
                <a:path w="1200150">
                  <a:moveTo>
                    <a:pt x="0" y="0"/>
                  </a:moveTo>
                  <a:lnTo>
                    <a:pt x="1200150" y="0"/>
                  </a:lnTo>
                </a:path>
              </a:pathLst>
            </a:custGeom>
            <a:ln w="508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77844" y="3371850"/>
              <a:ext cx="1885950" cy="800100"/>
            </a:xfrm>
            <a:custGeom>
              <a:avLst/>
              <a:gdLst/>
              <a:ahLst/>
              <a:cxnLst/>
              <a:rect l="l" t="t" r="r" b="b"/>
              <a:pathLst>
                <a:path w="1885950" h="800100">
                  <a:moveTo>
                    <a:pt x="685800" y="800100"/>
                  </a:moveTo>
                  <a:lnTo>
                    <a:pt x="1885950" y="800100"/>
                  </a:lnTo>
                </a:path>
                <a:path w="1885950" h="800100">
                  <a:moveTo>
                    <a:pt x="0" y="0"/>
                  </a:moveTo>
                  <a:lnTo>
                    <a:pt x="1200150" y="0"/>
                  </a:lnTo>
                </a:path>
                <a:path w="1885950" h="800100">
                  <a:moveTo>
                    <a:pt x="514350" y="228600"/>
                  </a:moveTo>
                  <a:lnTo>
                    <a:pt x="1714500" y="228600"/>
                  </a:lnTo>
                </a:path>
                <a:path w="1885950" h="800100">
                  <a:moveTo>
                    <a:pt x="342900" y="457200"/>
                  </a:moveTo>
                  <a:lnTo>
                    <a:pt x="1543050" y="457200"/>
                  </a:lnTo>
                </a:path>
              </a:pathLst>
            </a:custGeom>
            <a:ln w="508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15811" y="2971464"/>
              <a:ext cx="571500" cy="325120"/>
            </a:xfrm>
            <a:custGeom>
              <a:avLst/>
              <a:gdLst/>
              <a:ahLst/>
              <a:cxnLst/>
              <a:rect l="l" t="t" r="r" b="b"/>
              <a:pathLst>
                <a:path w="571500" h="325120">
                  <a:moveTo>
                    <a:pt x="0" y="0"/>
                  </a:moveTo>
                  <a:lnTo>
                    <a:pt x="120787" y="0"/>
                  </a:lnTo>
                </a:path>
                <a:path w="571500" h="325120">
                  <a:moveTo>
                    <a:pt x="539074" y="324942"/>
                  </a:moveTo>
                  <a:lnTo>
                    <a:pt x="571259" y="306699"/>
                  </a:lnTo>
                </a:path>
              </a:pathLst>
            </a:custGeom>
            <a:ln w="10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87071" y="3283095"/>
              <a:ext cx="45720" cy="83185"/>
            </a:xfrm>
            <a:custGeom>
              <a:avLst/>
              <a:gdLst/>
              <a:ahLst/>
              <a:cxnLst/>
              <a:rect l="l" t="t" r="r" b="b"/>
              <a:pathLst>
                <a:path w="45719" h="83185">
                  <a:moveTo>
                    <a:pt x="0" y="0"/>
                  </a:moveTo>
                  <a:lnTo>
                    <a:pt x="45531" y="82840"/>
                  </a:lnTo>
                </a:path>
              </a:pathLst>
            </a:custGeom>
            <a:ln w="20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29157" y="3082906"/>
              <a:ext cx="339725" cy="283210"/>
            </a:xfrm>
            <a:custGeom>
              <a:avLst/>
              <a:gdLst/>
              <a:ahLst/>
              <a:cxnLst/>
              <a:rect l="l" t="t" r="r" b="b"/>
              <a:pathLst>
                <a:path w="339725" h="283210">
                  <a:moveTo>
                    <a:pt x="108897" y="283029"/>
                  </a:moveTo>
                  <a:lnTo>
                    <a:pt x="169782" y="35983"/>
                  </a:lnTo>
                </a:path>
                <a:path w="339725" h="283210">
                  <a:moveTo>
                    <a:pt x="169782" y="35983"/>
                  </a:moveTo>
                  <a:lnTo>
                    <a:pt x="318778" y="35983"/>
                  </a:lnTo>
                </a:path>
                <a:path w="339725" h="283210">
                  <a:moveTo>
                    <a:pt x="0" y="0"/>
                  </a:moveTo>
                  <a:lnTo>
                    <a:pt x="339586" y="0"/>
                  </a:lnTo>
                </a:path>
              </a:pathLst>
            </a:custGeom>
            <a:ln w="10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602897" y="3094482"/>
            <a:ext cx="15176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950" spc="5" dirty="0">
                <a:latin typeface="Arial"/>
                <a:cs typeface="Arial"/>
              </a:rPr>
              <a:t>n</a:t>
            </a:r>
            <a:endParaRPr sz="19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75600" y="2145614"/>
            <a:ext cx="1556385" cy="106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0" algn="ctr">
              <a:lnSpc>
                <a:spcPts val="2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Intervals</a:t>
            </a:r>
            <a:endParaRPr sz="1800">
              <a:latin typeface="Arial"/>
              <a:cs typeface="Arial"/>
            </a:endParaRPr>
          </a:p>
          <a:p>
            <a:pPr marL="272415" algn="ctr">
              <a:lnSpc>
                <a:spcPts val="2000"/>
              </a:lnSpc>
            </a:pPr>
            <a:r>
              <a:rPr sz="1800" spc="-10" dirty="0">
                <a:latin typeface="Arial"/>
                <a:cs typeface="Arial"/>
              </a:rPr>
              <a:t>extend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1950" spc="35" dirty="0">
                <a:latin typeface="Arial"/>
                <a:cs typeface="Arial"/>
              </a:rPr>
              <a:t>L</a:t>
            </a:r>
            <a:r>
              <a:rPr sz="1950" spc="55" dirty="0">
                <a:latin typeface="Arial"/>
                <a:cs typeface="Arial"/>
              </a:rPr>
              <a:t>C</a:t>
            </a:r>
            <a:r>
              <a:rPr sz="1950" spc="5" dirty="0">
                <a:latin typeface="Arial"/>
                <a:cs typeface="Arial"/>
              </a:rPr>
              <a:t>L</a:t>
            </a:r>
            <a:r>
              <a:rPr sz="1950" spc="-160" dirty="0">
                <a:latin typeface="Arial"/>
                <a:cs typeface="Arial"/>
              </a:rPr>
              <a:t> </a:t>
            </a:r>
            <a:r>
              <a:rPr sz="1950" spc="5" dirty="0">
                <a:latin typeface="Symbol"/>
                <a:cs typeface="Symbol"/>
              </a:rPr>
              <a:t>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x</a:t>
            </a:r>
            <a:r>
              <a:rPr sz="1950" spc="-180" dirty="0">
                <a:latin typeface="Arial"/>
                <a:cs typeface="Arial"/>
              </a:rPr>
              <a:t> </a:t>
            </a:r>
            <a:r>
              <a:rPr sz="1950" spc="5" dirty="0">
                <a:latin typeface="Symbol"/>
                <a:cs typeface="Symbol"/>
              </a:rPr>
              <a:t></a:t>
            </a:r>
            <a:r>
              <a:rPr sz="1950" spc="-16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z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2925" spc="7" baseline="35612" dirty="0">
                <a:latin typeface="Arial"/>
                <a:cs typeface="Arial"/>
              </a:rPr>
              <a:t>σ</a:t>
            </a:r>
            <a:endParaRPr sz="2925" baseline="35612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943033" y="3814960"/>
            <a:ext cx="860425" cy="409575"/>
            <a:chOff x="1943033" y="3814960"/>
            <a:chExt cx="860425" cy="409575"/>
          </a:xfrm>
        </p:grpSpPr>
        <p:sp>
          <p:nvSpPr>
            <p:cNvPr id="43" name="object 43"/>
            <p:cNvSpPr/>
            <p:nvPr/>
          </p:nvSpPr>
          <p:spPr>
            <a:xfrm>
              <a:off x="1948431" y="3820358"/>
              <a:ext cx="570230" cy="324485"/>
            </a:xfrm>
            <a:custGeom>
              <a:avLst/>
              <a:gdLst/>
              <a:ahLst/>
              <a:cxnLst/>
              <a:rect l="l" t="t" r="r" b="b"/>
              <a:pathLst>
                <a:path w="570230" h="324485">
                  <a:moveTo>
                    <a:pt x="0" y="0"/>
                  </a:moveTo>
                  <a:lnTo>
                    <a:pt x="119611" y="0"/>
                  </a:lnTo>
                </a:path>
                <a:path w="570230" h="324485">
                  <a:moveTo>
                    <a:pt x="538457" y="324451"/>
                  </a:moveTo>
                  <a:lnTo>
                    <a:pt x="570209" y="306206"/>
                  </a:lnTo>
                </a:path>
              </a:pathLst>
            </a:custGeom>
            <a:ln w="103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18641" y="4131495"/>
              <a:ext cx="45720" cy="83185"/>
            </a:xfrm>
            <a:custGeom>
              <a:avLst/>
              <a:gdLst/>
              <a:ahLst/>
              <a:cxnLst/>
              <a:rect l="l" t="t" r="r" b="b"/>
              <a:pathLst>
                <a:path w="45719" h="83185">
                  <a:moveTo>
                    <a:pt x="0" y="0"/>
                  </a:moveTo>
                  <a:lnTo>
                    <a:pt x="45666" y="82840"/>
                  </a:lnTo>
                </a:path>
              </a:pathLst>
            </a:custGeom>
            <a:ln w="20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61075" y="3931289"/>
              <a:ext cx="337185" cy="283210"/>
            </a:xfrm>
            <a:custGeom>
              <a:avLst/>
              <a:gdLst/>
              <a:ahLst/>
              <a:cxnLst/>
              <a:rect l="l" t="t" r="r" b="b"/>
              <a:pathLst>
                <a:path w="337185" h="283210">
                  <a:moveTo>
                    <a:pt x="108184" y="283046"/>
                  </a:moveTo>
                  <a:lnTo>
                    <a:pt x="168730" y="36494"/>
                  </a:lnTo>
                </a:path>
                <a:path w="337185" h="283210">
                  <a:moveTo>
                    <a:pt x="168730" y="36494"/>
                  </a:moveTo>
                  <a:lnTo>
                    <a:pt x="316127" y="36494"/>
                  </a:lnTo>
                </a:path>
                <a:path w="337185" h="283210">
                  <a:moveTo>
                    <a:pt x="0" y="0"/>
                  </a:moveTo>
                  <a:lnTo>
                    <a:pt x="336967" y="0"/>
                  </a:lnTo>
                </a:path>
              </a:pathLst>
            </a:custGeom>
            <a:ln w="103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175161" y="3732812"/>
            <a:ext cx="1635125" cy="534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2000"/>
              </a:lnSpc>
              <a:spcBef>
                <a:spcPts val="100"/>
              </a:spcBef>
            </a:pPr>
            <a:r>
              <a:rPr sz="1950" spc="55" dirty="0">
                <a:latin typeface="Arial"/>
                <a:cs typeface="Arial"/>
              </a:rPr>
              <a:t>UC</a:t>
            </a:r>
            <a:r>
              <a:rPr sz="1950" spc="5" dirty="0">
                <a:latin typeface="Arial"/>
                <a:cs typeface="Arial"/>
              </a:rPr>
              <a:t>L</a:t>
            </a:r>
            <a:r>
              <a:rPr sz="1950" spc="-225" dirty="0">
                <a:latin typeface="Arial"/>
                <a:cs typeface="Arial"/>
              </a:rPr>
              <a:t> </a:t>
            </a:r>
            <a:r>
              <a:rPr sz="1950" spc="5" dirty="0">
                <a:latin typeface="Symbol"/>
                <a:cs typeface="Symbol"/>
              </a:rPr>
              <a:t>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x</a:t>
            </a:r>
            <a:r>
              <a:rPr sz="1950" spc="-190" dirty="0">
                <a:latin typeface="Arial"/>
                <a:cs typeface="Arial"/>
              </a:rPr>
              <a:t> </a:t>
            </a:r>
            <a:r>
              <a:rPr sz="1950" spc="5" dirty="0">
                <a:latin typeface="Symbol"/>
                <a:cs typeface="Symbol"/>
              </a:rPr>
              <a:t></a:t>
            </a:r>
            <a:r>
              <a:rPr sz="1950" spc="-14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Arial"/>
                <a:cs typeface="Arial"/>
              </a:rPr>
              <a:t>z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2925" spc="7" baseline="35612" dirty="0">
                <a:latin typeface="Arial"/>
                <a:cs typeface="Arial"/>
              </a:rPr>
              <a:t>σ</a:t>
            </a:r>
            <a:endParaRPr sz="2925" baseline="35612">
              <a:latin typeface="Arial"/>
              <a:cs typeface="Arial"/>
            </a:endParaRPr>
          </a:p>
          <a:p>
            <a:pPr marR="30480" algn="r">
              <a:lnSpc>
                <a:spcPts val="2000"/>
              </a:lnSpc>
            </a:pPr>
            <a:r>
              <a:rPr sz="1950" spc="5" dirty="0">
                <a:latin typeface="Arial"/>
                <a:cs typeface="Arial"/>
              </a:rPr>
              <a:t>n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889376" y="2774950"/>
            <a:ext cx="2486025" cy="555625"/>
            <a:chOff x="2889376" y="2774950"/>
            <a:chExt cx="2486025" cy="555625"/>
          </a:xfrm>
        </p:grpSpPr>
        <p:sp>
          <p:nvSpPr>
            <p:cNvPr id="48" name="object 48"/>
            <p:cNvSpPr/>
            <p:nvPr/>
          </p:nvSpPr>
          <p:spPr>
            <a:xfrm>
              <a:off x="2889376" y="3191255"/>
              <a:ext cx="403225" cy="139700"/>
            </a:xfrm>
            <a:custGeom>
              <a:avLst/>
              <a:gdLst/>
              <a:ahLst/>
              <a:cxnLst/>
              <a:rect l="l" t="t" r="r" b="b"/>
              <a:pathLst>
                <a:path w="403225" h="139700">
                  <a:moveTo>
                    <a:pt x="326841" y="111688"/>
                  </a:moveTo>
                  <a:lnTo>
                    <a:pt x="319024" y="139192"/>
                  </a:lnTo>
                  <a:lnTo>
                    <a:pt x="402717" y="123443"/>
                  </a:lnTo>
                  <a:lnTo>
                    <a:pt x="393696" y="115188"/>
                  </a:lnTo>
                  <a:lnTo>
                    <a:pt x="339090" y="115188"/>
                  </a:lnTo>
                  <a:lnTo>
                    <a:pt x="326841" y="111688"/>
                  </a:lnTo>
                  <a:close/>
                </a:path>
                <a:path w="403225" h="139700">
                  <a:moveTo>
                    <a:pt x="332039" y="93398"/>
                  </a:moveTo>
                  <a:lnTo>
                    <a:pt x="326841" y="111688"/>
                  </a:lnTo>
                  <a:lnTo>
                    <a:pt x="339090" y="115188"/>
                  </a:lnTo>
                  <a:lnTo>
                    <a:pt x="344297" y="96900"/>
                  </a:lnTo>
                  <a:lnTo>
                    <a:pt x="332039" y="93398"/>
                  </a:lnTo>
                  <a:close/>
                </a:path>
                <a:path w="403225" h="139700">
                  <a:moveTo>
                    <a:pt x="339852" y="65912"/>
                  </a:moveTo>
                  <a:lnTo>
                    <a:pt x="332039" y="93398"/>
                  </a:lnTo>
                  <a:lnTo>
                    <a:pt x="344297" y="96900"/>
                  </a:lnTo>
                  <a:lnTo>
                    <a:pt x="339090" y="115188"/>
                  </a:lnTo>
                  <a:lnTo>
                    <a:pt x="393696" y="115188"/>
                  </a:lnTo>
                  <a:lnTo>
                    <a:pt x="339852" y="65912"/>
                  </a:lnTo>
                  <a:close/>
                </a:path>
                <a:path w="403225" h="139700">
                  <a:moveTo>
                    <a:pt x="5206" y="0"/>
                  </a:moveTo>
                  <a:lnTo>
                    <a:pt x="0" y="18287"/>
                  </a:lnTo>
                  <a:lnTo>
                    <a:pt x="326841" y="111688"/>
                  </a:lnTo>
                  <a:lnTo>
                    <a:pt x="332039" y="93398"/>
                  </a:lnTo>
                  <a:lnTo>
                    <a:pt x="52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49343" y="2800350"/>
              <a:ext cx="1200150" cy="0"/>
            </a:xfrm>
            <a:custGeom>
              <a:avLst/>
              <a:gdLst/>
              <a:ahLst/>
              <a:cxnLst/>
              <a:rect l="l" t="t" r="r" b="b"/>
              <a:pathLst>
                <a:path w="1200150">
                  <a:moveTo>
                    <a:pt x="0" y="0"/>
                  </a:moveTo>
                  <a:lnTo>
                    <a:pt x="1200150" y="0"/>
                  </a:lnTo>
                </a:path>
              </a:pathLst>
            </a:custGeom>
            <a:ln w="5080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183884" y="1978532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Arial"/>
                <a:cs typeface="Arial"/>
              </a:rPr>
              <a:t>x</a:t>
            </a:r>
            <a:endParaRPr sz="21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205601" y="2066925"/>
            <a:ext cx="114300" cy="1270"/>
          </a:xfrm>
          <a:custGeom>
            <a:avLst/>
            <a:gdLst/>
            <a:ahLst/>
            <a:cxnLst/>
            <a:rect l="l" t="t" r="r" b="b"/>
            <a:pathLst>
              <a:path w="114300" h="1269">
                <a:moveTo>
                  <a:pt x="0" y="0"/>
                </a:moveTo>
                <a:lnTo>
                  <a:pt x="114300" y="114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694809" y="2542108"/>
            <a:ext cx="224154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latin typeface="Arial"/>
                <a:cs typeface="Arial"/>
              </a:rPr>
              <a:t>x</a:t>
            </a:r>
            <a:r>
              <a:rPr sz="1350" spc="-15" baseline="-18518" dirty="0">
                <a:latin typeface="Arial"/>
                <a:cs typeface="Arial"/>
              </a:rPr>
              <a:t>1</a:t>
            </a:r>
            <a:endParaRPr sz="1350" baseline="-18518">
              <a:latin typeface="Arial"/>
              <a:cs typeface="Arial"/>
            </a:endParaRPr>
          </a:p>
        </p:txBody>
      </p:sp>
      <p:pic>
        <p:nvPicPr>
          <p:cNvPr id="53" name="object 5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1319" y="2733675"/>
            <a:ext cx="133350" cy="133350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4180332" y="2885313"/>
            <a:ext cx="224154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latin typeface="Arial"/>
                <a:cs typeface="Arial"/>
              </a:rPr>
              <a:t>x</a:t>
            </a:r>
            <a:r>
              <a:rPr sz="1350" spc="-15" baseline="-18518" dirty="0">
                <a:latin typeface="Arial"/>
                <a:cs typeface="Arial"/>
              </a:rPr>
              <a:t>2</a:t>
            </a:r>
            <a:endParaRPr sz="1350" baseline="-18518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625469" y="2905125"/>
            <a:ext cx="1333500" cy="1333500"/>
            <a:chOff x="3625469" y="2905125"/>
            <a:chExt cx="1333500" cy="1333500"/>
          </a:xfrm>
        </p:grpSpPr>
        <p:sp>
          <p:nvSpPr>
            <p:cNvPr id="56" name="object 56"/>
            <p:cNvSpPr/>
            <p:nvPr/>
          </p:nvSpPr>
          <p:spPr>
            <a:xfrm>
              <a:off x="4206494" y="2914650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6969" y="3076575"/>
              <a:ext cx="133350" cy="13335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2669" y="3305175"/>
              <a:ext cx="133350" cy="13335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7019" y="3533775"/>
              <a:ext cx="133350" cy="13335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2719" y="3762375"/>
              <a:ext cx="133350" cy="13335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5469" y="3933825"/>
              <a:ext cx="133350" cy="13335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5619" y="4105275"/>
              <a:ext cx="133350" cy="133350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414019" y="1121155"/>
            <a:ext cx="3222625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Sampling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</a:t>
            </a:r>
            <a:endParaRPr sz="1800">
              <a:latin typeface="Calibri"/>
              <a:cs typeface="Calibri"/>
            </a:endParaRPr>
          </a:p>
          <a:p>
            <a:pPr marR="204470" algn="r">
              <a:lnSpc>
                <a:spcPct val="100000"/>
              </a:lnSpc>
              <a:spcBef>
                <a:spcPts val="1395"/>
              </a:spcBef>
            </a:pPr>
            <a:r>
              <a:rPr sz="1750" spc="5" dirty="0">
                <a:latin typeface="Symbol"/>
                <a:cs typeface="Symbol"/>
              </a:rPr>
              <a:t></a:t>
            </a:r>
            <a:r>
              <a:rPr sz="1750" spc="5" dirty="0">
                <a:latin typeface="Arial"/>
                <a:cs typeface="Arial"/>
              </a:rPr>
              <a:t>/2</a:t>
            </a:r>
            <a:endParaRPr sz="1750">
              <a:latin typeface="Arial"/>
              <a:cs typeface="Arial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4" name="object 64"/>
          <p:cNvSpPr txBox="1"/>
          <p:nvPr/>
        </p:nvSpPr>
        <p:spPr>
          <a:xfrm>
            <a:off x="5595853" y="1569196"/>
            <a:ext cx="35496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35" dirty="0">
                <a:latin typeface="Symbol"/>
                <a:cs typeface="Symbol"/>
              </a:rPr>
              <a:t></a:t>
            </a:r>
            <a:r>
              <a:rPr sz="1750" spc="-5" dirty="0">
                <a:latin typeface="Arial"/>
                <a:cs typeface="Arial"/>
              </a:rPr>
              <a:t>/2</a:t>
            </a:r>
            <a:endParaRPr sz="17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263982" y="1512046"/>
            <a:ext cx="47752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125" dirty="0">
                <a:latin typeface="Arial"/>
                <a:cs typeface="Arial"/>
              </a:rPr>
              <a:t>1</a:t>
            </a:r>
            <a:r>
              <a:rPr sz="1750" spc="15" dirty="0">
                <a:latin typeface="Symbol"/>
                <a:cs typeface="Symbol"/>
              </a:rPr>
              <a:t></a:t>
            </a:r>
            <a:r>
              <a:rPr sz="1750" spc="-90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Symbol"/>
                <a:cs typeface="Symbol"/>
              </a:rPr>
              <a:t></a:t>
            </a:r>
            <a:endParaRPr sz="17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3850" y="335737"/>
            <a:ext cx="1278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50" dirty="0"/>
              <a:t>x</a:t>
            </a:r>
            <a:r>
              <a:rPr spc="-5" dirty="0"/>
              <a:t>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7100" y="1273809"/>
            <a:ext cx="7753350" cy="18249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9875" marR="10795" indent="-25781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11</a:t>
            </a:r>
            <a:r>
              <a:rPr sz="2000" spc="-5" dirty="0">
                <a:latin typeface="Calibri"/>
                <a:cs typeface="Calibri"/>
              </a:rPr>
              <a:t> circuits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large</a:t>
            </a:r>
            <a:r>
              <a:rPr sz="2000" spc="-5" dirty="0">
                <a:latin typeface="Calibri"/>
                <a:cs typeface="Calibri"/>
              </a:rPr>
              <a:t> normal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 has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-5" dirty="0">
                <a:latin typeface="Calibri"/>
                <a:cs typeface="Calibri"/>
              </a:rPr>
              <a:t>mean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resistance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2.20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ohms.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know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testing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 </a:t>
            </a:r>
            <a:r>
              <a:rPr sz="2000" spc="-5" dirty="0">
                <a:latin typeface="Calibri"/>
                <a:cs typeface="Calibri"/>
              </a:rPr>
              <a:t>deviation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0.35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ohms.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750">
              <a:latin typeface="Calibri"/>
              <a:cs typeface="Calibri"/>
            </a:endParaRPr>
          </a:p>
          <a:p>
            <a:pPr marL="269875" marR="5080" indent="-257810">
              <a:lnSpc>
                <a:spcPct val="100000"/>
              </a:lnSpc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000" spc="-5" dirty="0">
                <a:solidFill>
                  <a:srgbClr val="800080"/>
                </a:solidFill>
                <a:latin typeface="Calibri"/>
                <a:cs typeface="Calibri"/>
              </a:rPr>
              <a:t>Determine</a:t>
            </a:r>
            <a:r>
              <a:rPr sz="2000" spc="1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95%</a:t>
            </a:r>
            <a:r>
              <a:rPr sz="2000" spc="-2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80"/>
                </a:solidFill>
                <a:latin typeface="Calibri"/>
                <a:cs typeface="Calibri"/>
              </a:rPr>
              <a:t>confidence</a:t>
            </a:r>
            <a:r>
              <a:rPr sz="2000" spc="-2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interval</a:t>
            </a:r>
            <a:r>
              <a:rPr sz="2000" spc="2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true mean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resistance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3850" y="335737"/>
            <a:ext cx="1278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50" dirty="0"/>
              <a:t>x</a:t>
            </a:r>
            <a:r>
              <a:rPr spc="-5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615" y="2446401"/>
            <a:ext cx="1387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spc="-5" dirty="0">
                <a:solidFill>
                  <a:srgbClr val="800080"/>
                </a:solidFill>
                <a:latin typeface="Calibri"/>
                <a:cs typeface="Calibri"/>
              </a:rPr>
              <a:t>Solution: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0627" y="2463803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0" y="0"/>
                </a:moveTo>
                <a:lnTo>
                  <a:pt x="109262" y="0"/>
                </a:lnTo>
              </a:path>
            </a:pathLst>
          </a:custGeom>
          <a:ln w="9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731769" y="2592499"/>
            <a:ext cx="270510" cy="238125"/>
            <a:chOff x="3731769" y="2592499"/>
            <a:chExt cx="270510" cy="238125"/>
          </a:xfrm>
        </p:grpSpPr>
        <p:sp>
          <p:nvSpPr>
            <p:cNvPr id="6" name="object 6"/>
            <p:cNvSpPr/>
            <p:nvPr/>
          </p:nvSpPr>
          <p:spPr>
            <a:xfrm>
              <a:off x="3736508" y="2741013"/>
              <a:ext cx="29209" cy="16510"/>
            </a:xfrm>
            <a:custGeom>
              <a:avLst/>
              <a:gdLst/>
              <a:ahLst/>
              <a:cxnLst/>
              <a:rect l="l" t="t" r="r" b="b"/>
              <a:pathLst>
                <a:path w="29210" h="16510">
                  <a:moveTo>
                    <a:pt x="0" y="16261"/>
                  </a:moveTo>
                  <a:lnTo>
                    <a:pt x="28790" y="0"/>
                  </a:lnTo>
                </a:path>
              </a:pathLst>
            </a:custGeom>
            <a:ln w="94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5298" y="2745523"/>
              <a:ext cx="41910" cy="75565"/>
            </a:xfrm>
            <a:custGeom>
              <a:avLst/>
              <a:gdLst/>
              <a:ahLst/>
              <a:cxnLst/>
              <a:rect l="l" t="t" r="r" b="b"/>
              <a:pathLst>
                <a:path w="41910" h="75564">
                  <a:moveTo>
                    <a:pt x="0" y="0"/>
                  </a:moveTo>
                  <a:lnTo>
                    <a:pt x="41360" y="75037"/>
                  </a:lnTo>
                </a:path>
              </a:pathLst>
            </a:custGeom>
            <a:ln w="18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11611" y="2597243"/>
              <a:ext cx="190500" cy="223520"/>
            </a:xfrm>
            <a:custGeom>
              <a:avLst/>
              <a:gdLst/>
              <a:ahLst/>
              <a:cxnLst/>
              <a:rect l="l" t="t" r="r" b="b"/>
              <a:pathLst>
                <a:path w="190500" h="223519">
                  <a:moveTo>
                    <a:pt x="0" y="223317"/>
                  </a:moveTo>
                  <a:lnTo>
                    <a:pt x="54861" y="0"/>
                  </a:lnTo>
                </a:path>
                <a:path w="190500" h="223519">
                  <a:moveTo>
                    <a:pt x="54861" y="0"/>
                  </a:moveTo>
                  <a:lnTo>
                    <a:pt x="190208" y="0"/>
                  </a:lnTo>
                </a:path>
              </a:pathLst>
            </a:custGeom>
            <a:ln w="9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48588" y="3098827"/>
            <a:ext cx="358140" cy="238125"/>
            <a:chOff x="4948588" y="3098827"/>
            <a:chExt cx="358140" cy="238125"/>
          </a:xfrm>
        </p:grpSpPr>
        <p:sp>
          <p:nvSpPr>
            <p:cNvPr id="10" name="object 10"/>
            <p:cNvSpPr/>
            <p:nvPr/>
          </p:nvSpPr>
          <p:spPr>
            <a:xfrm>
              <a:off x="4953327" y="3247323"/>
              <a:ext cx="29209" cy="17145"/>
            </a:xfrm>
            <a:custGeom>
              <a:avLst/>
              <a:gdLst/>
              <a:ahLst/>
              <a:cxnLst/>
              <a:rect l="l" t="t" r="r" b="b"/>
              <a:pathLst>
                <a:path w="29210" h="17145">
                  <a:moveTo>
                    <a:pt x="0" y="16729"/>
                  </a:moveTo>
                  <a:lnTo>
                    <a:pt x="28790" y="0"/>
                  </a:lnTo>
                </a:path>
              </a:pathLst>
            </a:custGeom>
            <a:ln w="94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82117" y="3252300"/>
              <a:ext cx="41910" cy="74930"/>
            </a:xfrm>
            <a:custGeom>
              <a:avLst/>
              <a:gdLst/>
              <a:ahLst/>
              <a:cxnLst/>
              <a:rect l="l" t="t" r="r" b="b"/>
              <a:pathLst>
                <a:path w="41910" h="74929">
                  <a:moveTo>
                    <a:pt x="0" y="0"/>
                  </a:moveTo>
                  <a:lnTo>
                    <a:pt x="41900" y="74588"/>
                  </a:lnTo>
                </a:path>
              </a:pathLst>
            </a:custGeom>
            <a:ln w="18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28487" y="3103572"/>
              <a:ext cx="278765" cy="223520"/>
            </a:xfrm>
            <a:custGeom>
              <a:avLst/>
              <a:gdLst/>
              <a:ahLst/>
              <a:cxnLst/>
              <a:rect l="l" t="t" r="r" b="b"/>
              <a:pathLst>
                <a:path w="278764" h="223520">
                  <a:moveTo>
                    <a:pt x="0" y="223317"/>
                  </a:moveTo>
                  <a:lnTo>
                    <a:pt x="55308" y="0"/>
                  </a:lnTo>
                </a:path>
                <a:path w="278764" h="223520">
                  <a:moveTo>
                    <a:pt x="55308" y="0"/>
                  </a:moveTo>
                  <a:lnTo>
                    <a:pt x="278217" y="0"/>
                  </a:lnTo>
                </a:path>
              </a:pathLst>
            </a:custGeom>
            <a:ln w="9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158121" y="3080580"/>
            <a:ext cx="2274570" cy="1282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918335" algn="l"/>
              </a:tabLst>
            </a:pPr>
            <a:r>
              <a:rPr sz="1750" spc="5" dirty="0">
                <a:latin typeface="Symbol"/>
                <a:cs typeface="Symbol"/>
              </a:rPr>
              <a:t>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Arial"/>
                <a:cs typeface="Arial"/>
              </a:rPr>
              <a:t>2.20</a:t>
            </a:r>
            <a:r>
              <a:rPr sz="1750" spc="-85" dirty="0">
                <a:latin typeface="Arial"/>
                <a:cs typeface="Arial"/>
              </a:rPr>
              <a:t> </a:t>
            </a:r>
            <a:r>
              <a:rPr sz="1750" spc="5" dirty="0">
                <a:latin typeface="Symbol"/>
                <a:cs typeface="Symbol"/>
              </a:rPr>
              <a:t></a:t>
            </a:r>
            <a:r>
              <a:rPr sz="1750" spc="-155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Arial"/>
                <a:cs typeface="Arial"/>
              </a:rPr>
              <a:t>1.96</a:t>
            </a:r>
            <a:r>
              <a:rPr sz="1750" spc="-170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(.35/	</a:t>
            </a:r>
            <a:r>
              <a:rPr sz="1750" spc="-10" dirty="0">
                <a:latin typeface="Arial"/>
                <a:cs typeface="Arial"/>
              </a:rPr>
              <a:t>11)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1750" spc="5" dirty="0">
                <a:latin typeface="Symbol"/>
                <a:cs typeface="Symbol"/>
              </a:rPr>
              <a:t>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40" dirty="0">
                <a:latin typeface="Arial"/>
                <a:cs typeface="Arial"/>
              </a:rPr>
              <a:t>2</a:t>
            </a:r>
            <a:r>
              <a:rPr sz="1750" spc="-25" dirty="0">
                <a:latin typeface="Arial"/>
                <a:cs typeface="Arial"/>
              </a:rPr>
              <a:t>.</a:t>
            </a:r>
            <a:r>
              <a:rPr sz="1750" spc="40" dirty="0">
                <a:latin typeface="Arial"/>
                <a:cs typeface="Arial"/>
              </a:rPr>
              <a:t>2</a:t>
            </a:r>
            <a:r>
              <a:rPr sz="1750" spc="5" dirty="0">
                <a:latin typeface="Arial"/>
                <a:cs typeface="Arial"/>
              </a:rPr>
              <a:t>0</a:t>
            </a:r>
            <a:r>
              <a:rPr sz="1750" spc="-85" dirty="0">
                <a:latin typeface="Arial"/>
                <a:cs typeface="Arial"/>
              </a:rPr>
              <a:t> </a:t>
            </a:r>
            <a:r>
              <a:rPr sz="1750" spc="5" dirty="0">
                <a:latin typeface="Symbol"/>
                <a:cs typeface="Symbol"/>
              </a:rPr>
              <a:t></a:t>
            </a:r>
            <a:r>
              <a:rPr sz="1750" spc="-130" dirty="0">
                <a:latin typeface="Times New Roman"/>
                <a:cs typeface="Times New Roman"/>
              </a:rPr>
              <a:t> </a:t>
            </a:r>
            <a:r>
              <a:rPr sz="1750" spc="-20" dirty="0">
                <a:latin typeface="Arial"/>
                <a:cs typeface="Arial"/>
              </a:rPr>
              <a:t>.</a:t>
            </a:r>
            <a:r>
              <a:rPr sz="1750" spc="40" dirty="0">
                <a:latin typeface="Arial"/>
                <a:cs typeface="Arial"/>
              </a:rPr>
              <a:t>206</a:t>
            </a:r>
            <a:r>
              <a:rPr sz="1750" spc="5" dirty="0">
                <a:latin typeface="Arial"/>
                <a:cs typeface="Arial"/>
              </a:rPr>
              <a:t>8</a:t>
            </a:r>
            <a:endParaRPr sz="1750">
              <a:latin typeface="Arial"/>
              <a:cs typeface="Arial"/>
            </a:endParaRPr>
          </a:p>
          <a:p>
            <a:pPr marL="64769">
              <a:lnSpc>
                <a:spcPct val="100000"/>
              </a:lnSpc>
              <a:spcBef>
                <a:spcPts val="1785"/>
              </a:spcBef>
            </a:pPr>
            <a:r>
              <a:rPr sz="1750" spc="20" dirty="0">
                <a:latin typeface="Arial"/>
                <a:cs typeface="Arial"/>
              </a:rPr>
              <a:t>1.9932</a:t>
            </a:r>
            <a:r>
              <a:rPr sz="1750" spc="305" dirty="0">
                <a:latin typeface="Arial"/>
                <a:cs typeface="Arial"/>
              </a:rPr>
              <a:t> </a:t>
            </a:r>
            <a:r>
              <a:rPr sz="1750" spc="5" dirty="0">
                <a:latin typeface="Symbol"/>
                <a:cs typeface="Symbol"/>
              </a:rPr>
              <a:t></a:t>
            </a:r>
            <a:r>
              <a:rPr sz="1750" spc="3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Arial"/>
                <a:cs typeface="Arial"/>
              </a:rPr>
              <a:t>μ</a:t>
            </a:r>
            <a:r>
              <a:rPr sz="1750" spc="315" dirty="0">
                <a:latin typeface="Arial"/>
                <a:cs typeface="Arial"/>
              </a:rPr>
              <a:t> </a:t>
            </a:r>
            <a:r>
              <a:rPr sz="1750" spc="5" dirty="0">
                <a:latin typeface="Symbol"/>
                <a:cs typeface="Symbol"/>
              </a:rPr>
              <a:t></a:t>
            </a:r>
            <a:r>
              <a:rPr sz="1750" spc="440" dirty="0">
                <a:latin typeface="Times New Roman"/>
                <a:cs typeface="Times New Roman"/>
              </a:rPr>
              <a:t> </a:t>
            </a:r>
            <a:r>
              <a:rPr sz="1750" spc="20" dirty="0">
                <a:latin typeface="Arial"/>
                <a:cs typeface="Arial"/>
              </a:rPr>
              <a:t>2.4068</a:t>
            </a:r>
            <a:endParaRPr sz="175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192527" y="2383026"/>
            <a:ext cx="866140" cy="485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ts val="1800"/>
              </a:lnSpc>
              <a:spcBef>
                <a:spcPts val="114"/>
              </a:spcBef>
            </a:pPr>
            <a:r>
              <a:rPr sz="1750" dirty="0">
                <a:latin typeface="Arial"/>
                <a:cs typeface="Arial"/>
              </a:rPr>
              <a:t>x</a:t>
            </a:r>
            <a:r>
              <a:rPr sz="1750" spc="-150" dirty="0">
                <a:latin typeface="Arial"/>
                <a:cs typeface="Arial"/>
              </a:rPr>
              <a:t> </a:t>
            </a:r>
            <a:r>
              <a:rPr sz="1750" spc="5" dirty="0">
                <a:latin typeface="Symbol"/>
                <a:cs typeface="Symbol"/>
              </a:rPr>
              <a:t>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Arial"/>
                <a:cs typeface="Arial"/>
              </a:rPr>
              <a:t>z</a:t>
            </a:r>
            <a:r>
              <a:rPr sz="1750" spc="-204" dirty="0">
                <a:latin typeface="Arial"/>
                <a:cs typeface="Arial"/>
              </a:rPr>
              <a:t> </a:t>
            </a:r>
            <a:r>
              <a:rPr sz="2625" u="sng" baseline="349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25" u="sng" spc="-382" baseline="349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25" u="sng" spc="7" baseline="349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σ</a:t>
            </a:r>
            <a:r>
              <a:rPr sz="2625" u="sng" spc="322" baseline="349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2625" baseline="34920">
              <a:latin typeface="Arial"/>
              <a:cs typeface="Arial"/>
            </a:endParaRPr>
          </a:p>
          <a:p>
            <a:pPr marR="55880" algn="r">
              <a:lnSpc>
                <a:spcPts val="1800"/>
              </a:lnSpc>
            </a:pPr>
            <a:r>
              <a:rPr sz="1750" spc="5" dirty="0">
                <a:latin typeface="Arial"/>
                <a:cs typeface="Arial"/>
              </a:rPr>
              <a:t>n</a:t>
            </a:r>
            <a:endParaRPr sz="1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5615" y="866674"/>
            <a:ext cx="8218805" cy="13957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791845" algn="r">
              <a:lnSpc>
                <a:spcPct val="100000"/>
              </a:lnSpc>
              <a:spcBef>
                <a:spcPts val="700"/>
              </a:spcBef>
            </a:pPr>
            <a:r>
              <a:rPr sz="1500" i="1" dirty="0">
                <a:solidFill>
                  <a:srgbClr val="1F487C"/>
                </a:solidFill>
                <a:latin typeface="Arial"/>
                <a:cs typeface="Arial"/>
              </a:rPr>
              <a:t>(continued)</a:t>
            </a:r>
            <a:endParaRPr sz="1500">
              <a:latin typeface="Arial"/>
              <a:cs typeface="Arial"/>
            </a:endParaRPr>
          </a:p>
          <a:p>
            <a:pPr marL="269875" marR="5080" indent="-257810">
              <a:lnSpc>
                <a:spcPct val="107800"/>
              </a:lnSpc>
              <a:spcBef>
                <a:spcPts val="620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11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circuits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large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 population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resistance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2.20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ohms.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know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testing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population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 </a:t>
            </a:r>
            <a:r>
              <a:rPr sz="2000" spc="-5" dirty="0">
                <a:latin typeface="Calibri"/>
                <a:cs typeface="Calibri"/>
              </a:rPr>
              <a:t> deviation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.35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ohms.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0465" y="307340"/>
            <a:ext cx="210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Interpretation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7982" y="1216914"/>
            <a:ext cx="7640320" cy="20739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69875" marR="651510" indent="-257810">
              <a:lnSpc>
                <a:spcPts val="3020"/>
              </a:lnSpc>
              <a:spcBef>
                <a:spcPts val="80"/>
              </a:spcBef>
              <a:buFont typeface="Arial"/>
              <a:buChar char="•"/>
              <a:tabLst>
                <a:tab pos="269875" algn="l"/>
                <a:tab pos="270510" algn="l"/>
                <a:tab pos="2414270" algn="l"/>
                <a:tab pos="3015615" algn="l"/>
              </a:tabLst>
            </a:pPr>
            <a:r>
              <a:rPr sz="2400" spc="-45" dirty="0">
                <a:solidFill>
                  <a:srgbClr val="800080"/>
                </a:solidFill>
                <a:latin typeface="Calibri"/>
                <a:cs typeface="Calibri"/>
              </a:rPr>
              <a:t>We </a:t>
            </a:r>
            <a:r>
              <a:rPr sz="2400" spc="-10" dirty="0">
                <a:solidFill>
                  <a:srgbClr val="800080"/>
                </a:solidFill>
                <a:latin typeface="Calibri"/>
                <a:cs typeface="Calibri"/>
              </a:rPr>
              <a:t>are </a:t>
            </a:r>
            <a:r>
              <a:rPr sz="2400" spc="-5" dirty="0">
                <a:solidFill>
                  <a:srgbClr val="800080"/>
                </a:solidFill>
                <a:latin typeface="Calibri"/>
                <a:cs typeface="Calibri"/>
              </a:rPr>
              <a:t>95% </a:t>
            </a:r>
            <a:r>
              <a:rPr sz="2400" spc="-10" dirty="0">
                <a:solidFill>
                  <a:srgbClr val="800080"/>
                </a:solidFill>
                <a:latin typeface="Calibri"/>
                <a:cs typeface="Calibri"/>
              </a:rPr>
              <a:t>confident that </a:t>
            </a:r>
            <a:r>
              <a:rPr sz="2400" dirty="0">
                <a:solidFill>
                  <a:srgbClr val="800080"/>
                </a:solidFill>
                <a:latin typeface="Calibri"/>
                <a:cs typeface="Calibri"/>
              </a:rPr>
              <a:t>the true mean </a:t>
            </a:r>
            <a:r>
              <a:rPr sz="2400" spc="-10" dirty="0">
                <a:solidFill>
                  <a:srgbClr val="800080"/>
                </a:solidFill>
                <a:latin typeface="Calibri"/>
                <a:cs typeface="Calibri"/>
              </a:rPr>
              <a:t>resistance </a:t>
            </a:r>
            <a:r>
              <a:rPr sz="2400" dirty="0">
                <a:solidFill>
                  <a:srgbClr val="800080"/>
                </a:solidFill>
                <a:latin typeface="Calibri"/>
                <a:cs typeface="Calibri"/>
              </a:rPr>
              <a:t>is </a:t>
            </a:r>
            <a:r>
              <a:rPr sz="2400" spc="-53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00080"/>
                </a:solidFill>
                <a:latin typeface="Calibri"/>
                <a:cs typeface="Calibri"/>
              </a:rPr>
              <a:t>between 1.9932	</a:t>
            </a:r>
            <a:r>
              <a:rPr sz="2400" dirty="0">
                <a:solidFill>
                  <a:srgbClr val="800080"/>
                </a:solidFill>
                <a:latin typeface="Calibri"/>
                <a:cs typeface="Calibri"/>
              </a:rPr>
              <a:t>and	</a:t>
            </a:r>
            <a:r>
              <a:rPr sz="2400" spc="-5" dirty="0">
                <a:solidFill>
                  <a:srgbClr val="800080"/>
                </a:solidFill>
                <a:latin typeface="Calibri"/>
                <a:cs typeface="Calibri"/>
              </a:rPr>
              <a:t>2.4068</a:t>
            </a:r>
            <a:r>
              <a:rPr sz="2400" spc="-1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00080"/>
                </a:solidFill>
                <a:latin typeface="Calibri"/>
                <a:cs typeface="Calibri"/>
              </a:rPr>
              <a:t>ohms</a:t>
            </a:r>
            <a:endParaRPr sz="2400">
              <a:latin typeface="Calibri"/>
              <a:cs typeface="Calibri"/>
            </a:endParaRPr>
          </a:p>
          <a:p>
            <a:pPr marL="269875" marR="5080" indent="-257810">
              <a:lnSpc>
                <a:spcPct val="105000"/>
              </a:lnSpc>
              <a:spcBef>
                <a:spcPts val="103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400" spc="-5" dirty="0">
                <a:latin typeface="Calibri"/>
                <a:cs typeface="Calibri"/>
              </a:rPr>
              <a:t>Although </a:t>
            </a:r>
            <a:r>
              <a:rPr sz="2400" dirty="0">
                <a:latin typeface="Calibri"/>
                <a:cs typeface="Calibri"/>
              </a:rPr>
              <a:t>the true mean </a:t>
            </a:r>
            <a:r>
              <a:rPr sz="2400" spc="-20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20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not be </a:t>
            </a:r>
            <a:r>
              <a:rPr sz="2400" dirty="0">
                <a:latin typeface="Calibri"/>
                <a:cs typeface="Calibri"/>
              </a:rPr>
              <a:t>in this </a:t>
            </a:r>
            <a:r>
              <a:rPr sz="2400" spc="-10" dirty="0">
                <a:latin typeface="Calibri"/>
                <a:cs typeface="Calibri"/>
              </a:rPr>
              <a:t>interval,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00080"/>
                </a:solidFill>
                <a:latin typeface="Calibri"/>
                <a:cs typeface="Calibri"/>
              </a:rPr>
              <a:t>95% of </a:t>
            </a:r>
            <a:r>
              <a:rPr sz="2400" spc="-10" dirty="0">
                <a:solidFill>
                  <a:srgbClr val="800080"/>
                </a:solidFill>
                <a:latin typeface="Calibri"/>
                <a:cs typeface="Calibri"/>
              </a:rPr>
              <a:t>intervals </a:t>
            </a:r>
            <a:r>
              <a:rPr sz="2400" spc="-15" dirty="0">
                <a:solidFill>
                  <a:srgbClr val="800080"/>
                </a:solidFill>
                <a:latin typeface="Calibri"/>
                <a:cs typeface="Calibri"/>
              </a:rPr>
              <a:t>formed </a:t>
            </a:r>
            <a:r>
              <a:rPr sz="2400" dirty="0">
                <a:solidFill>
                  <a:srgbClr val="800080"/>
                </a:solidFill>
                <a:latin typeface="Calibri"/>
                <a:cs typeface="Calibri"/>
              </a:rPr>
              <a:t>in this manner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5" dirty="0">
                <a:latin typeface="Calibri"/>
                <a:cs typeface="Calibri"/>
              </a:rPr>
              <a:t>contain </a:t>
            </a:r>
            <a:r>
              <a:rPr sz="2400" dirty="0">
                <a:latin typeface="Calibri"/>
                <a:cs typeface="Calibri"/>
              </a:rPr>
              <a:t>the true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0057" y="260730"/>
            <a:ext cx="4157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Point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15" dirty="0"/>
              <a:t>Interval</a:t>
            </a:r>
            <a:r>
              <a:rPr spc="10" dirty="0"/>
              <a:t> </a:t>
            </a:r>
            <a:r>
              <a:rPr spc="-15" dirty="0"/>
              <a:t>Estimates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9112" y="1155928"/>
            <a:ext cx="6418580" cy="10623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point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estimate</a:t>
            </a:r>
            <a:r>
              <a:rPr sz="2000" spc="3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single </a:t>
            </a:r>
            <a:r>
              <a:rPr sz="2000" spc="-30" dirty="0">
                <a:latin typeface="Calibri"/>
                <a:cs typeface="Calibri"/>
              </a:rPr>
              <a:t>number,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ts val="2280"/>
              </a:lnSpc>
              <a:spcBef>
                <a:spcPts val="600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80"/>
                </a:solidFill>
                <a:latin typeface="Calibri"/>
                <a:cs typeface="Calibri"/>
              </a:rPr>
              <a:t>confidence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 interval</a:t>
            </a:r>
            <a:r>
              <a:rPr sz="2000" spc="3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additional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about</a:t>
            </a:r>
            <a:endParaRPr sz="2000">
              <a:latin typeface="Calibri"/>
              <a:cs typeface="Calibri"/>
            </a:endParaRPr>
          </a:p>
          <a:p>
            <a:pPr marL="269875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variability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31238" y="2743200"/>
            <a:ext cx="4972050" cy="863600"/>
            <a:chOff x="2031238" y="2743200"/>
            <a:chExt cx="4972050" cy="863600"/>
          </a:xfrm>
        </p:grpSpPr>
        <p:sp>
          <p:nvSpPr>
            <p:cNvPr id="5" name="object 5"/>
            <p:cNvSpPr/>
            <p:nvPr/>
          </p:nvSpPr>
          <p:spPr>
            <a:xfrm>
              <a:off x="2057400" y="2743200"/>
              <a:ext cx="4917440" cy="400050"/>
            </a:xfrm>
            <a:custGeom>
              <a:avLst/>
              <a:gdLst/>
              <a:ahLst/>
              <a:cxnLst/>
              <a:rect l="l" t="t" r="r" b="b"/>
              <a:pathLst>
                <a:path w="4917440" h="400050">
                  <a:moveTo>
                    <a:pt x="0" y="171450"/>
                  </a:moveTo>
                  <a:lnTo>
                    <a:pt x="4914900" y="171450"/>
                  </a:lnTo>
                </a:path>
                <a:path w="4917440" h="400050">
                  <a:moveTo>
                    <a:pt x="2412" y="0"/>
                  </a:moveTo>
                  <a:lnTo>
                    <a:pt x="2412" y="400050"/>
                  </a:lnTo>
                </a:path>
                <a:path w="4917440" h="400050">
                  <a:moveTo>
                    <a:pt x="4917313" y="0"/>
                  </a:moveTo>
                  <a:lnTo>
                    <a:pt x="4917313" y="40005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1350" y="2794000"/>
              <a:ext cx="127000" cy="241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60113" y="3086100"/>
              <a:ext cx="114300" cy="514350"/>
            </a:xfrm>
            <a:custGeom>
              <a:avLst/>
              <a:gdLst/>
              <a:ahLst/>
              <a:cxnLst/>
              <a:rect l="l" t="t" r="r" b="b"/>
              <a:pathLst>
                <a:path w="114300" h="514350">
                  <a:moveTo>
                    <a:pt x="57150" y="0"/>
                  </a:moveTo>
                  <a:lnTo>
                    <a:pt x="0" y="128650"/>
                  </a:lnTo>
                  <a:lnTo>
                    <a:pt x="28575" y="128650"/>
                  </a:lnTo>
                  <a:lnTo>
                    <a:pt x="28575" y="514350"/>
                  </a:lnTo>
                  <a:lnTo>
                    <a:pt x="85725" y="514350"/>
                  </a:lnTo>
                  <a:lnTo>
                    <a:pt x="85725" y="128650"/>
                  </a:lnTo>
                  <a:lnTo>
                    <a:pt x="114300" y="1286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60113" y="3086100"/>
              <a:ext cx="114300" cy="514350"/>
            </a:xfrm>
            <a:custGeom>
              <a:avLst/>
              <a:gdLst/>
              <a:ahLst/>
              <a:cxnLst/>
              <a:rect l="l" t="t" r="r" b="b"/>
              <a:pathLst>
                <a:path w="114300" h="514350">
                  <a:moveTo>
                    <a:pt x="0" y="128650"/>
                  </a:moveTo>
                  <a:lnTo>
                    <a:pt x="57150" y="0"/>
                  </a:lnTo>
                  <a:lnTo>
                    <a:pt x="114300" y="128650"/>
                  </a:lnTo>
                  <a:lnTo>
                    <a:pt x="85725" y="128650"/>
                  </a:lnTo>
                  <a:lnTo>
                    <a:pt x="85725" y="514350"/>
                  </a:lnTo>
                  <a:lnTo>
                    <a:pt x="28575" y="514350"/>
                  </a:lnTo>
                  <a:lnTo>
                    <a:pt x="28575" y="128650"/>
                  </a:lnTo>
                  <a:lnTo>
                    <a:pt x="0" y="1286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797046" y="3628390"/>
            <a:ext cx="161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Point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Estimate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8629" y="3241294"/>
            <a:ext cx="10623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Lower 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</a:t>
            </a:r>
            <a:r>
              <a:rPr sz="1500" b="1" spc="-15" dirty="0">
                <a:latin typeface="Arial"/>
                <a:cs typeface="Arial"/>
              </a:rPr>
              <a:t>o</a:t>
            </a:r>
            <a:r>
              <a:rPr sz="1500" b="1" spc="-5" dirty="0">
                <a:latin typeface="Arial"/>
                <a:cs typeface="Arial"/>
              </a:rPr>
              <a:t>n</a:t>
            </a:r>
            <a:r>
              <a:rPr sz="1500" b="1" dirty="0">
                <a:latin typeface="Arial"/>
                <a:cs typeface="Arial"/>
              </a:rPr>
              <a:t>f</a:t>
            </a:r>
            <a:r>
              <a:rPr sz="1500" b="1" spc="5" dirty="0">
                <a:latin typeface="Arial"/>
                <a:cs typeface="Arial"/>
              </a:rPr>
              <a:t>i</a:t>
            </a:r>
            <a:r>
              <a:rPr sz="1500" b="1" spc="-5" dirty="0">
                <a:latin typeface="Arial"/>
                <a:cs typeface="Arial"/>
              </a:rPr>
              <a:t>dence  Limit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54545" y="3229736"/>
            <a:ext cx="5753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U</a:t>
            </a:r>
            <a:r>
              <a:rPr sz="1500" b="1" spc="-15" dirty="0">
                <a:latin typeface="Arial"/>
                <a:cs typeface="Arial"/>
              </a:rPr>
              <a:t>p</a:t>
            </a:r>
            <a:r>
              <a:rPr sz="1500" b="1" spc="-5" dirty="0">
                <a:latin typeface="Arial"/>
                <a:cs typeface="Arial"/>
              </a:rPr>
              <a:t>per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4545" y="3458384"/>
            <a:ext cx="1062355" cy="5746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500" b="1" spc="-5" dirty="0">
                <a:latin typeface="Arial"/>
                <a:cs typeface="Arial"/>
              </a:rPr>
              <a:t>Confidence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b="1" spc="-5" dirty="0">
                <a:latin typeface="Arial"/>
                <a:cs typeface="Arial"/>
              </a:rPr>
              <a:t>Limit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57400" y="4071937"/>
            <a:ext cx="4914900" cy="85725"/>
          </a:xfrm>
          <a:custGeom>
            <a:avLst/>
            <a:gdLst/>
            <a:ahLst/>
            <a:cxnLst/>
            <a:rect l="l" t="t" r="r" b="b"/>
            <a:pathLst>
              <a:path w="4914900" h="85725">
                <a:moveTo>
                  <a:pt x="85725" y="0"/>
                </a:moveTo>
                <a:lnTo>
                  <a:pt x="0" y="42862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4914900" h="85725">
                <a:moveTo>
                  <a:pt x="4829175" y="0"/>
                </a:moveTo>
                <a:lnTo>
                  <a:pt x="4829175" y="85725"/>
                </a:lnTo>
                <a:lnTo>
                  <a:pt x="4886325" y="57150"/>
                </a:lnTo>
                <a:lnTo>
                  <a:pt x="4843526" y="57150"/>
                </a:lnTo>
                <a:lnTo>
                  <a:pt x="4843526" y="28575"/>
                </a:lnTo>
                <a:lnTo>
                  <a:pt x="4886325" y="28575"/>
                </a:lnTo>
                <a:lnTo>
                  <a:pt x="4829175" y="0"/>
                </a:lnTo>
                <a:close/>
              </a:path>
              <a:path w="4914900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4914900" h="85725">
                <a:moveTo>
                  <a:pt x="4829175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4829175" y="57150"/>
                </a:lnTo>
                <a:lnTo>
                  <a:pt x="4829175" y="28575"/>
                </a:lnTo>
                <a:close/>
              </a:path>
              <a:path w="4914900" h="85725">
                <a:moveTo>
                  <a:pt x="4886325" y="28575"/>
                </a:moveTo>
                <a:lnTo>
                  <a:pt x="4843526" y="28575"/>
                </a:lnTo>
                <a:lnTo>
                  <a:pt x="4843526" y="57150"/>
                </a:lnTo>
                <a:lnTo>
                  <a:pt x="4886325" y="57150"/>
                </a:lnTo>
                <a:lnTo>
                  <a:pt x="4914900" y="42862"/>
                </a:lnTo>
                <a:lnTo>
                  <a:pt x="4886325" y="2857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92246" y="4142943"/>
            <a:ext cx="2101850" cy="5105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 indent="581660">
              <a:lnSpc>
                <a:spcPct val="76700"/>
              </a:lnSpc>
              <a:spcBef>
                <a:spcPts val="6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Width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confidence</a:t>
            </a:r>
            <a:r>
              <a:rPr sz="180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interval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2141" y="385648"/>
            <a:ext cx="2301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Point</a:t>
            </a:r>
            <a:r>
              <a:rPr spc="-55" dirty="0"/>
              <a:t> </a:t>
            </a:r>
            <a:r>
              <a:rPr spc="-15" dirty="0"/>
              <a:t>Estimates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00212" y="1873250"/>
          <a:ext cx="5675629" cy="2000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7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0100">
                <a:tc gridSpan="2">
                  <a:txBody>
                    <a:bodyPr/>
                    <a:lstStyle/>
                    <a:p>
                      <a:pPr marL="357505" marR="349885" indent="30607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We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can estimate a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Population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Parameter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C6DA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511809" marR="50419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a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Sample </a:t>
                      </a:r>
                      <a:r>
                        <a:rPr sz="1800" spc="-48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Statistic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70" algn="ctr">
                        <a:lnSpc>
                          <a:spcPts val="211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(a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Point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Estimate)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CD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6DA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6DA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CD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R="142240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Mean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609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μ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6DAF7"/>
                    </a:solidFill>
                  </a:tcPr>
                </a:tc>
                <a:tc>
                  <a:txBody>
                    <a:bodyPr/>
                    <a:lstStyle/>
                    <a:p>
                      <a:pPr marL="96202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CD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R="15240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Proportion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6DAF7"/>
                    </a:solidFill>
                  </a:tcPr>
                </a:tc>
                <a:tc>
                  <a:txBody>
                    <a:bodyPr/>
                    <a:lstStyle/>
                    <a:p>
                      <a:pPr marL="987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3750" spc="-765" baseline="-7777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500" spc="-509" dirty="0">
                          <a:latin typeface="Times New Roman"/>
                          <a:cs typeface="Times New Roman"/>
                        </a:rPr>
                        <a:t>ˆ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CD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891148" y="2913507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7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</a:t>
            </a:r>
            <a:r>
              <a:rPr spc="-15" dirty="0"/>
              <a:t>b</a:t>
            </a:r>
            <a:r>
              <a:rPr spc="-5" dirty="0"/>
              <a:t>ias</a:t>
            </a:r>
            <a:r>
              <a:rPr spc="-20" dirty="0"/>
              <a:t>e</a:t>
            </a:r>
            <a:r>
              <a:rPr spc="-5" dirty="0"/>
              <a:t>dn</a:t>
            </a:r>
            <a:r>
              <a:rPr spc="-15" dirty="0"/>
              <a:t>e</a:t>
            </a:r>
            <a:r>
              <a:rPr spc="-5" dirty="0"/>
              <a:t>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1197116"/>
            <a:ext cx="6835140" cy="115125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81000" marR="43180" indent="-342900">
              <a:lnSpc>
                <a:spcPct val="115599"/>
              </a:lnSpc>
              <a:spcBef>
                <a:spcPts val="210"/>
              </a:spcBef>
              <a:buFont typeface="Arial"/>
              <a:buChar char="•"/>
              <a:tabLst>
                <a:tab pos="380365" algn="l"/>
                <a:tab pos="381000" algn="l"/>
                <a:tab pos="2192020" algn="l"/>
                <a:tab pos="252349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point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estimator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3225" spc="-712" baseline="-5167" dirty="0">
                <a:latin typeface="Arial"/>
                <a:cs typeface="Arial"/>
              </a:rPr>
              <a:t>θ</a:t>
            </a:r>
            <a:r>
              <a:rPr sz="3225" spc="-712" baseline="12919" dirty="0">
                <a:latin typeface="Times New Roman"/>
                <a:cs typeface="Times New Roman"/>
              </a:rPr>
              <a:t>ˆ	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said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80"/>
                </a:solidFill>
                <a:latin typeface="Calibri"/>
                <a:cs typeface="Calibri"/>
              </a:rPr>
              <a:t>unbiased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 estimator</a:t>
            </a:r>
            <a:r>
              <a:rPr sz="2000" spc="4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Symbol"/>
                <a:cs typeface="Symbol"/>
              </a:rPr>
              <a:t>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if the </a:t>
            </a:r>
            <a:r>
              <a:rPr sz="2000" spc="-10" dirty="0">
                <a:latin typeface="Calibri"/>
                <a:cs typeface="Calibri"/>
              </a:rPr>
              <a:t>expected </a:t>
            </a:r>
            <a:r>
              <a:rPr sz="2000" spc="-5" dirty="0">
                <a:latin typeface="Calibri"/>
                <a:cs typeface="Calibri"/>
              </a:rPr>
              <a:t>value, or </a:t>
            </a:r>
            <a:r>
              <a:rPr sz="2000" dirty="0">
                <a:latin typeface="Calibri"/>
                <a:cs typeface="Calibri"/>
              </a:rPr>
              <a:t>mean,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sampling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3225" spc="-712" baseline="-6459" dirty="0">
                <a:latin typeface="Arial"/>
                <a:cs typeface="Arial"/>
              </a:rPr>
              <a:t>θ</a:t>
            </a:r>
            <a:r>
              <a:rPr sz="3225" spc="-712" baseline="12919" dirty="0">
                <a:latin typeface="Times New Roman"/>
                <a:cs typeface="Times New Roman"/>
              </a:rPr>
              <a:t>ˆ	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Symbol"/>
                <a:cs typeface="Symbol"/>
              </a:rPr>
              <a:t></a:t>
            </a:r>
            <a:r>
              <a:rPr sz="2000" spc="5" dirty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508" y="2391702"/>
            <a:ext cx="1202690" cy="545465"/>
          </a:xfrm>
          <a:custGeom>
            <a:avLst/>
            <a:gdLst/>
            <a:ahLst/>
            <a:cxnLst/>
            <a:rect l="l" t="t" r="r" b="b"/>
            <a:pathLst>
              <a:path w="1202689" h="545464">
                <a:moveTo>
                  <a:pt x="1202524" y="0"/>
                </a:moveTo>
                <a:lnTo>
                  <a:pt x="0" y="0"/>
                </a:lnTo>
                <a:lnTo>
                  <a:pt x="0" y="545299"/>
                </a:lnTo>
                <a:lnTo>
                  <a:pt x="1202524" y="545299"/>
                </a:lnTo>
                <a:lnTo>
                  <a:pt x="1202524" y="0"/>
                </a:lnTo>
                <a:close/>
              </a:path>
            </a:pathLst>
          </a:custGeom>
          <a:solidFill>
            <a:srgbClr val="FCD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29508" y="2391702"/>
            <a:ext cx="1202690" cy="54546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650"/>
              </a:spcBef>
            </a:pPr>
            <a:r>
              <a:rPr sz="2600" spc="-3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(</a:t>
            </a:r>
            <a:r>
              <a:rPr sz="2600" spc="-1145" dirty="0">
                <a:latin typeface="Arial"/>
                <a:cs typeface="Arial"/>
              </a:rPr>
              <a:t>θ</a:t>
            </a:r>
            <a:r>
              <a:rPr sz="3900" spc="434" baseline="18162" dirty="0">
                <a:latin typeface="Times New Roman"/>
                <a:cs typeface="Times New Roman"/>
              </a:rPr>
              <a:t>ˆ</a:t>
            </a:r>
            <a:r>
              <a:rPr sz="2600" spc="20" dirty="0">
                <a:latin typeface="Arial"/>
                <a:cs typeface="Arial"/>
              </a:rPr>
              <a:t>)</a:t>
            </a:r>
            <a:r>
              <a:rPr sz="2600" spc="-240" dirty="0">
                <a:latin typeface="Arial"/>
                <a:cs typeface="Arial"/>
              </a:rPr>
              <a:t> </a:t>
            </a:r>
            <a:r>
              <a:rPr sz="2600" spc="35" dirty="0">
                <a:latin typeface="Symbol"/>
                <a:cs typeface="Symbol"/>
              </a:rPr>
              <a:t>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Arial"/>
                <a:cs typeface="Arial"/>
              </a:rPr>
              <a:t>θ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4809" y="2387003"/>
            <a:ext cx="1212215" cy="554990"/>
          </a:xfrm>
          <a:custGeom>
            <a:avLst/>
            <a:gdLst/>
            <a:ahLst/>
            <a:cxnLst/>
            <a:rect l="l" t="t" r="r" b="b"/>
            <a:pathLst>
              <a:path w="1212214" h="554989">
                <a:moveTo>
                  <a:pt x="0" y="554824"/>
                </a:moveTo>
                <a:lnTo>
                  <a:pt x="1212049" y="554824"/>
                </a:lnTo>
                <a:lnTo>
                  <a:pt x="1212049" y="0"/>
                </a:lnTo>
                <a:lnTo>
                  <a:pt x="0" y="0"/>
                </a:lnTo>
                <a:lnTo>
                  <a:pt x="0" y="5548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02512" y="3505471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0" y="0"/>
                </a:moveTo>
                <a:lnTo>
                  <a:pt x="90409" y="0"/>
                </a:lnTo>
              </a:path>
            </a:pathLst>
          </a:custGeom>
          <a:ln w="7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3240" y="3078095"/>
            <a:ext cx="5043805" cy="112585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1500" spc="-5" dirty="0">
                <a:latin typeface="Calibri"/>
                <a:cs typeface="Calibri"/>
              </a:rPr>
              <a:t>Examples:</a:t>
            </a:r>
            <a:endParaRPr sz="1500">
              <a:latin typeface="Calibri"/>
              <a:cs typeface="Calibri"/>
            </a:endParaRPr>
          </a:p>
          <a:p>
            <a:pPr marL="768985" lvl="1" indent="-28702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68985" algn="l"/>
                <a:tab pos="769620" algn="l"/>
              </a:tabLst>
            </a:pP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sample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mean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2100" spc="-22" baseline="-9920" dirty="0">
                <a:latin typeface="Arial"/>
                <a:cs typeface="Arial"/>
              </a:rPr>
              <a:t>x</a:t>
            </a:r>
            <a:r>
              <a:rPr sz="2100" spc="412" baseline="-9920" dirty="0">
                <a:latin typeface="Arial"/>
                <a:cs typeface="Arial"/>
              </a:rPr>
              <a:t> </a:t>
            </a:r>
            <a:r>
              <a:rPr sz="1500" dirty="0">
                <a:latin typeface="Calibri"/>
                <a:cs typeface="Calibri"/>
              </a:rPr>
              <a:t>is an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unbiased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estimator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μ</a:t>
            </a:r>
            <a:endParaRPr sz="1500">
              <a:latin typeface="Calibri"/>
              <a:cs typeface="Calibri"/>
            </a:endParaRPr>
          </a:p>
          <a:p>
            <a:pPr marL="768985" lvl="1" indent="-28702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68985" algn="l"/>
                <a:tab pos="769620" algn="l"/>
              </a:tabLst>
            </a:pP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sample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variance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</a:t>
            </a:r>
            <a:r>
              <a:rPr sz="1500" spc="-7" baseline="25000" dirty="0">
                <a:latin typeface="Calibri"/>
                <a:cs typeface="Calibri"/>
              </a:rPr>
              <a:t>2</a:t>
            </a:r>
            <a:r>
              <a:rPr sz="1500" spc="179" baseline="2500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unbiased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estimator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σ</a:t>
            </a:r>
            <a:r>
              <a:rPr sz="1500" spc="-15" baseline="25000" dirty="0">
                <a:latin typeface="Calibri"/>
                <a:cs typeface="Calibri"/>
              </a:rPr>
              <a:t>2</a:t>
            </a:r>
            <a:endParaRPr sz="1500" baseline="25000">
              <a:latin typeface="Calibri"/>
              <a:cs typeface="Calibri"/>
            </a:endParaRPr>
          </a:p>
          <a:p>
            <a:pPr marL="768985" lvl="1" indent="-287020">
              <a:lnSpc>
                <a:spcPct val="100000"/>
              </a:lnSpc>
              <a:spcBef>
                <a:spcPts val="260"/>
              </a:spcBef>
              <a:buFont typeface="Arial"/>
              <a:buChar char="–"/>
              <a:tabLst>
                <a:tab pos="768985" algn="l"/>
                <a:tab pos="769620" algn="l"/>
              </a:tabLst>
            </a:pPr>
            <a:r>
              <a:rPr sz="1500" spc="-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he</a:t>
            </a:r>
            <a:r>
              <a:rPr sz="1500" spc="-5" dirty="0">
                <a:latin typeface="Calibri"/>
                <a:cs typeface="Calibri"/>
              </a:rPr>
              <a:t> sam</a:t>
            </a:r>
            <a:r>
              <a:rPr sz="1500" spc="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le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p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rti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2400" spc="-1042" baseline="-6944" dirty="0">
                <a:latin typeface="Arial"/>
                <a:cs typeface="Arial"/>
              </a:rPr>
              <a:t>p</a:t>
            </a:r>
            <a:r>
              <a:rPr sz="2400" spc="-22" baseline="1736" dirty="0">
                <a:latin typeface="Times New Roman"/>
                <a:cs typeface="Times New Roman"/>
              </a:rPr>
              <a:t>ˆ</a:t>
            </a:r>
            <a:r>
              <a:rPr sz="2400" baseline="1736" dirty="0">
                <a:latin typeface="Times New Roman"/>
                <a:cs typeface="Times New Roman"/>
              </a:rPr>
              <a:t> </a:t>
            </a:r>
            <a:r>
              <a:rPr sz="2400" spc="-247" baseline="173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is an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unbia</a:t>
            </a:r>
            <a:r>
              <a:rPr sz="1500" spc="-5" dirty="0">
                <a:latin typeface="Calibri"/>
                <a:cs typeface="Calibri"/>
              </a:rPr>
              <a:t>se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5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tim</a:t>
            </a:r>
            <a:r>
              <a:rPr sz="1500" spc="-10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t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</a:t>
            </a:r>
            <a:r>
              <a:rPr spc="-15" dirty="0"/>
              <a:t>b</a:t>
            </a:r>
            <a:r>
              <a:rPr spc="-5" dirty="0"/>
              <a:t>ias</a:t>
            </a:r>
            <a:r>
              <a:rPr spc="-20" dirty="0"/>
              <a:t>e</a:t>
            </a:r>
            <a:r>
              <a:rPr spc="-5" dirty="0"/>
              <a:t>dn</a:t>
            </a:r>
            <a:r>
              <a:rPr spc="-15" dirty="0"/>
              <a:t>e</a:t>
            </a:r>
            <a:r>
              <a:rPr spc="-5" dirty="0"/>
              <a:t>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6913"/>
            <a:ext cx="114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66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1216913"/>
            <a:ext cx="25869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is an</a:t>
            </a:r>
            <a:r>
              <a:rPr sz="2000" spc="-5" dirty="0">
                <a:latin typeface="Calibri"/>
                <a:cs typeface="Calibri"/>
              </a:rPr>
              <a:t> unbiased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estimator,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8482" y="1216913"/>
            <a:ext cx="981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biased: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05000" y="2171700"/>
            <a:ext cx="5706110" cy="2181860"/>
            <a:chOff x="1905000" y="2171700"/>
            <a:chExt cx="5706110" cy="2181860"/>
          </a:xfrm>
        </p:grpSpPr>
        <p:sp>
          <p:nvSpPr>
            <p:cNvPr id="7" name="object 7"/>
            <p:cNvSpPr/>
            <p:nvPr/>
          </p:nvSpPr>
          <p:spPr>
            <a:xfrm>
              <a:off x="2090673" y="2914650"/>
              <a:ext cx="5027295" cy="1316355"/>
            </a:xfrm>
            <a:custGeom>
              <a:avLst/>
              <a:gdLst/>
              <a:ahLst/>
              <a:cxnLst/>
              <a:rect l="l" t="t" r="r" b="b"/>
              <a:pathLst>
                <a:path w="5027295" h="1316354">
                  <a:moveTo>
                    <a:pt x="0" y="1312621"/>
                  </a:moveTo>
                  <a:lnTo>
                    <a:pt x="225678" y="1298041"/>
                  </a:lnTo>
                  <a:lnTo>
                    <a:pt x="337312" y="1283462"/>
                  </a:lnTo>
                  <a:lnTo>
                    <a:pt x="448818" y="1259751"/>
                  </a:lnTo>
                  <a:lnTo>
                    <a:pt x="562863" y="1230591"/>
                  </a:lnTo>
                  <a:lnTo>
                    <a:pt x="674496" y="1190485"/>
                  </a:lnTo>
                  <a:lnTo>
                    <a:pt x="786130" y="1135786"/>
                  </a:lnTo>
                  <a:lnTo>
                    <a:pt x="1011682" y="984465"/>
                  </a:lnTo>
                  <a:lnTo>
                    <a:pt x="1237234" y="769366"/>
                  </a:lnTo>
                  <a:lnTo>
                    <a:pt x="1462786" y="512318"/>
                  </a:lnTo>
                  <a:lnTo>
                    <a:pt x="1574418" y="381000"/>
                  </a:lnTo>
                  <a:lnTo>
                    <a:pt x="1686052" y="258825"/>
                  </a:lnTo>
                  <a:lnTo>
                    <a:pt x="1797685" y="151256"/>
                  </a:lnTo>
                  <a:lnTo>
                    <a:pt x="1911603" y="69214"/>
                  </a:lnTo>
                  <a:lnTo>
                    <a:pt x="2023237" y="16382"/>
                  </a:lnTo>
                  <a:lnTo>
                    <a:pt x="2137283" y="0"/>
                  </a:lnTo>
                </a:path>
                <a:path w="5027295" h="1316354">
                  <a:moveTo>
                    <a:pt x="709676" y="1312621"/>
                  </a:moveTo>
                  <a:lnTo>
                    <a:pt x="935227" y="1298041"/>
                  </a:lnTo>
                  <a:lnTo>
                    <a:pt x="1046861" y="1283462"/>
                  </a:lnTo>
                  <a:lnTo>
                    <a:pt x="1158494" y="1259751"/>
                  </a:lnTo>
                  <a:lnTo>
                    <a:pt x="1272413" y="1230591"/>
                  </a:lnTo>
                  <a:lnTo>
                    <a:pt x="1384046" y="1190485"/>
                  </a:lnTo>
                  <a:lnTo>
                    <a:pt x="1495678" y="1135786"/>
                  </a:lnTo>
                  <a:lnTo>
                    <a:pt x="1721230" y="984465"/>
                  </a:lnTo>
                  <a:lnTo>
                    <a:pt x="1946910" y="769366"/>
                  </a:lnTo>
                  <a:lnTo>
                    <a:pt x="2172462" y="512318"/>
                  </a:lnTo>
                  <a:lnTo>
                    <a:pt x="2284095" y="381000"/>
                  </a:lnTo>
                  <a:lnTo>
                    <a:pt x="2395728" y="258825"/>
                  </a:lnTo>
                  <a:lnTo>
                    <a:pt x="2507234" y="151256"/>
                  </a:lnTo>
                  <a:lnTo>
                    <a:pt x="2621279" y="69214"/>
                  </a:lnTo>
                  <a:lnTo>
                    <a:pt x="2732913" y="16382"/>
                  </a:lnTo>
                  <a:lnTo>
                    <a:pt x="2846831" y="0"/>
                  </a:lnTo>
                </a:path>
                <a:path w="5027295" h="1316354">
                  <a:moveTo>
                    <a:pt x="4340987" y="1316189"/>
                  </a:moveTo>
                  <a:lnTo>
                    <a:pt x="4108577" y="1301572"/>
                  </a:lnTo>
                  <a:lnTo>
                    <a:pt x="3993515" y="1286941"/>
                  </a:lnTo>
                  <a:lnTo>
                    <a:pt x="3878453" y="1263180"/>
                  </a:lnTo>
                  <a:lnTo>
                    <a:pt x="3760978" y="1233932"/>
                  </a:lnTo>
                  <a:lnTo>
                    <a:pt x="3643503" y="1193711"/>
                  </a:lnTo>
                  <a:lnTo>
                    <a:pt x="3528567" y="1138872"/>
                  </a:lnTo>
                  <a:lnTo>
                    <a:pt x="3296030" y="987145"/>
                  </a:lnTo>
                  <a:lnTo>
                    <a:pt x="3063493" y="771397"/>
                  </a:lnTo>
                  <a:lnTo>
                    <a:pt x="2833497" y="513714"/>
                  </a:lnTo>
                  <a:lnTo>
                    <a:pt x="2716022" y="382016"/>
                  </a:lnTo>
                  <a:lnTo>
                    <a:pt x="2600960" y="259587"/>
                  </a:lnTo>
                  <a:lnTo>
                    <a:pt x="2485898" y="151764"/>
                  </a:lnTo>
                  <a:lnTo>
                    <a:pt x="2368423" y="69468"/>
                  </a:lnTo>
                  <a:lnTo>
                    <a:pt x="2253488" y="16510"/>
                  </a:lnTo>
                  <a:lnTo>
                    <a:pt x="2138426" y="0"/>
                  </a:lnTo>
                </a:path>
                <a:path w="5027295" h="1316354">
                  <a:moveTo>
                    <a:pt x="5026786" y="1316189"/>
                  </a:moveTo>
                  <a:lnTo>
                    <a:pt x="4794377" y="1301572"/>
                  </a:lnTo>
                  <a:lnTo>
                    <a:pt x="4679315" y="1286941"/>
                  </a:lnTo>
                  <a:lnTo>
                    <a:pt x="4564253" y="1263180"/>
                  </a:lnTo>
                  <a:lnTo>
                    <a:pt x="4446778" y="1233932"/>
                  </a:lnTo>
                  <a:lnTo>
                    <a:pt x="4329303" y="1193711"/>
                  </a:lnTo>
                  <a:lnTo>
                    <a:pt x="4214368" y="1138872"/>
                  </a:lnTo>
                  <a:lnTo>
                    <a:pt x="3981830" y="987145"/>
                  </a:lnTo>
                  <a:lnTo>
                    <a:pt x="3749293" y="771397"/>
                  </a:lnTo>
                  <a:lnTo>
                    <a:pt x="3519297" y="513714"/>
                  </a:lnTo>
                  <a:lnTo>
                    <a:pt x="3401822" y="382016"/>
                  </a:lnTo>
                  <a:lnTo>
                    <a:pt x="3286760" y="259587"/>
                  </a:lnTo>
                  <a:lnTo>
                    <a:pt x="3171698" y="151764"/>
                  </a:lnTo>
                  <a:lnTo>
                    <a:pt x="3054223" y="69468"/>
                  </a:lnTo>
                  <a:lnTo>
                    <a:pt x="2939288" y="16510"/>
                  </a:lnTo>
                  <a:lnTo>
                    <a:pt x="2824226" y="0"/>
                  </a:lnTo>
                </a:path>
              </a:pathLst>
            </a:custGeom>
            <a:ln w="508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05000" y="2171700"/>
              <a:ext cx="5706110" cy="2181860"/>
            </a:xfrm>
            <a:custGeom>
              <a:avLst/>
              <a:gdLst/>
              <a:ahLst/>
              <a:cxnLst/>
              <a:rect l="l" t="t" r="r" b="b"/>
              <a:pathLst>
                <a:path w="5706109" h="2181860">
                  <a:moveTo>
                    <a:pt x="45085" y="50800"/>
                  </a:moveTo>
                  <a:lnTo>
                    <a:pt x="31114" y="50800"/>
                  </a:lnTo>
                  <a:lnTo>
                    <a:pt x="25400" y="56514"/>
                  </a:lnTo>
                  <a:lnTo>
                    <a:pt x="25400" y="2175878"/>
                  </a:lnTo>
                  <a:lnTo>
                    <a:pt x="31114" y="2181555"/>
                  </a:lnTo>
                  <a:lnTo>
                    <a:pt x="5700014" y="2181555"/>
                  </a:lnTo>
                  <a:lnTo>
                    <a:pt x="5705602" y="2175878"/>
                  </a:lnTo>
                  <a:lnTo>
                    <a:pt x="5705602" y="2168855"/>
                  </a:lnTo>
                  <a:lnTo>
                    <a:pt x="50800" y="2168855"/>
                  </a:lnTo>
                  <a:lnTo>
                    <a:pt x="38100" y="2156155"/>
                  </a:lnTo>
                  <a:lnTo>
                    <a:pt x="50800" y="2156155"/>
                  </a:lnTo>
                  <a:lnTo>
                    <a:pt x="50800" y="56514"/>
                  </a:lnTo>
                  <a:lnTo>
                    <a:pt x="45085" y="50800"/>
                  </a:lnTo>
                  <a:close/>
                </a:path>
                <a:path w="5706109" h="2181860">
                  <a:moveTo>
                    <a:pt x="50800" y="2156155"/>
                  </a:moveTo>
                  <a:lnTo>
                    <a:pt x="38100" y="2156155"/>
                  </a:lnTo>
                  <a:lnTo>
                    <a:pt x="50800" y="2168855"/>
                  </a:lnTo>
                  <a:lnTo>
                    <a:pt x="50800" y="2156155"/>
                  </a:lnTo>
                  <a:close/>
                </a:path>
                <a:path w="5706109" h="2181860">
                  <a:moveTo>
                    <a:pt x="5700014" y="2156155"/>
                  </a:moveTo>
                  <a:lnTo>
                    <a:pt x="50800" y="2156155"/>
                  </a:lnTo>
                  <a:lnTo>
                    <a:pt x="50800" y="2168855"/>
                  </a:lnTo>
                  <a:lnTo>
                    <a:pt x="5705602" y="2168855"/>
                  </a:lnTo>
                  <a:lnTo>
                    <a:pt x="5705602" y="2161844"/>
                  </a:lnTo>
                  <a:lnTo>
                    <a:pt x="5700014" y="2156155"/>
                  </a:lnTo>
                  <a:close/>
                </a:path>
                <a:path w="5706109" h="2181860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56514"/>
                  </a:lnTo>
                  <a:lnTo>
                    <a:pt x="31114" y="50800"/>
                  </a:lnTo>
                  <a:lnTo>
                    <a:pt x="63500" y="50800"/>
                  </a:lnTo>
                  <a:lnTo>
                    <a:pt x="38100" y="0"/>
                  </a:lnTo>
                  <a:close/>
                </a:path>
                <a:path w="5706109" h="2181860">
                  <a:moveTo>
                    <a:pt x="63500" y="50800"/>
                  </a:moveTo>
                  <a:lnTo>
                    <a:pt x="45085" y="50800"/>
                  </a:lnTo>
                  <a:lnTo>
                    <a:pt x="50800" y="56514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3500" y="5080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29100" y="2914650"/>
              <a:ext cx="0" cy="1428750"/>
            </a:xfrm>
            <a:custGeom>
              <a:avLst/>
              <a:gdLst/>
              <a:ahLst/>
              <a:cxnLst/>
              <a:rect l="l" t="t" r="r" b="b"/>
              <a:pathLst>
                <a:path h="1428750">
                  <a:moveTo>
                    <a:pt x="0" y="0"/>
                  </a:moveTo>
                  <a:lnTo>
                    <a:pt x="0" y="142875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88461" y="2502725"/>
            <a:ext cx="313690" cy="4813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ts val="2580"/>
              </a:lnSpc>
            </a:pPr>
            <a:r>
              <a:rPr sz="3450" spc="-412" baseline="-18115" dirty="0">
                <a:latin typeface="Arial"/>
                <a:cs typeface="Arial"/>
              </a:rPr>
              <a:t>θ</a:t>
            </a:r>
            <a:r>
              <a:rPr sz="2300" spc="-275" dirty="0">
                <a:latin typeface="Times New Roman"/>
                <a:cs typeface="Times New Roman"/>
              </a:rPr>
              <a:t>ˆ</a:t>
            </a:r>
            <a:r>
              <a:rPr sz="2025" spc="-412" baseline="-55555" dirty="0">
                <a:latin typeface="Arial"/>
                <a:cs typeface="Arial"/>
              </a:rPr>
              <a:t>1</a:t>
            </a:r>
            <a:endParaRPr sz="2025" baseline="-5555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5013" y="2502725"/>
            <a:ext cx="361950" cy="4813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ts val="2580"/>
              </a:lnSpc>
            </a:pPr>
            <a:r>
              <a:rPr sz="3450" spc="-345" baseline="-18115" dirty="0">
                <a:latin typeface="Arial"/>
                <a:cs typeface="Arial"/>
              </a:rPr>
              <a:t>θ</a:t>
            </a:r>
            <a:r>
              <a:rPr sz="2300" spc="-229" dirty="0">
                <a:latin typeface="Times New Roman"/>
                <a:cs typeface="Times New Roman"/>
              </a:rPr>
              <a:t>ˆ</a:t>
            </a:r>
            <a:r>
              <a:rPr sz="1950" spc="-345" baseline="-55555" dirty="0">
                <a:latin typeface="Arial"/>
                <a:cs typeface="Arial"/>
              </a:rPr>
              <a:t>2</a:t>
            </a:r>
            <a:endParaRPr sz="1950" baseline="-55555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86150" y="2971800"/>
            <a:ext cx="2114550" cy="171450"/>
          </a:xfrm>
          <a:custGeom>
            <a:avLst/>
            <a:gdLst/>
            <a:ahLst/>
            <a:cxnLst/>
            <a:rect l="l" t="t" r="r" b="b"/>
            <a:pathLst>
              <a:path w="2114550" h="171450">
                <a:moveTo>
                  <a:pt x="0" y="0"/>
                </a:moveTo>
                <a:lnTo>
                  <a:pt x="285750" y="171450"/>
                </a:lnTo>
              </a:path>
              <a:path w="2114550" h="171450">
                <a:moveTo>
                  <a:pt x="2114550" y="0"/>
                </a:moveTo>
                <a:lnTo>
                  <a:pt x="1885950" y="1714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09311" y="4299451"/>
            <a:ext cx="194945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150" spc="-705" baseline="-18518" dirty="0">
                <a:latin typeface="Arial"/>
                <a:cs typeface="Arial"/>
              </a:rPr>
              <a:t>θ</a:t>
            </a:r>
            <a:r>
              <a:rPr sz="2100" spc="-470" dirty="0">
                <a:latin typeface="Times New Roman"/>
                <a:cs typeface="Times New Roman"/>
              </a:rPr>
              <a:t>ˆ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134311" y="4342280"/>
            <a:ext cx="167005" cy="340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0" dirty="0">
                <a:latin typeface="Arial"/>
                <a:cs typeface="Arial"/>
              </a:rPr>
              <a:t>θ</a:t>
            </a:r>
            <a:endParaRPr sz="2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1258" y="1200213"/>
            <a:ext cx="313690" cy="4813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ts val="2580"/>
              </a:lnSpc>
            </a:pPr>
            <a:r>
              <a:rPr sz="3450" spc="-412" baseline="-18115" dirty="0">
                <a:latin typeface="Arial"/>
                <a:cs typeface="Arial"/>
              </a:rPr>
              <a:t>θ</a:t>
            </a:r>
            <a:r>
              <a:rPr sz="2300" spc="-275" dirty="0">
                <a:latin typeface="Times New Roman"/>
                <a:cs typeface="Times New Roman"/>
              </a:rPr>
              <a:t>ˆ</a:t>
            </a:r>
            <a:r>
              <a:rPr sz="2025" spc="-412" baseline="-55555" dirty="0">
                <a:latin typeface="Arial"/>
                <a:cs typeface="Arial"/>
              </a:rPr>
              <a:t>1</a:t>
            </a:r>
            <a:endParaRPr sz="2025" baseline="-5555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44671" y="1223581"/>
            <a:ext cx="361950" cy="4813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ts val="2580"/>
              </a:lnSpc>
            </a:pPr>
            <a:r>
              <a:rPr sz="3450" spc="-345" baseline="-18115" dirty="0">
                <a:latin typeface="Arial"/>
                <a:cs typeface="Arial"/>
              </a:rPr>
              <a:t>θ</a:t>
            </a:r>
            <a:r>
              <a:rPr sz="2300" spc="-229" dirty="0">
                <a:latin typeface="Times New Roman"/>
                <a:cs typeface="Times New Roman"/>
              </a:rPr>
              <a:t>ˆ</a:t>
            </a:r>
            <a:r>
              <a:rPr sz="1950" spc="-345" baseline="-55555" dirty="0">
                <a:latin typeface="Arial"/>
                <a:cs typeface="Arial"/>
              </a:rPr>
              <a:t>2</a:t>
            </a:r>
            <a:endParaRPr sz="1950" baseline="-5555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23709" y="943102"/>
            <a:ext cx="9836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1" dirty="0">
                <a:solidFill>
                  <a:srgbClr val="1F487C"/>
                </a:solidFill>
                <a:latin typeface="Arial"/>
                <a:cs typeface="Arial"/>
              </a:rPr>
              <a:t>(</a:t>
            </a:r>
            <a:r>
              <a:rPr sz="1500" i="1" spc="5" dirty="0">
                <a:solidFill>
                  <a:srgbClr val="1F487C"/>
                </a:solidFill>
                <a:latin typeface="Arial"/>
                <a:cs typeface="Arial"/>
              </a:rPr>
              <a:t>c</a:t>
            </a:r>
            <a:r>
              <a:rPr sz="1500" i="1" spc="-5" dirty="0">
                <a:solidFill>
                  <a:srgbClr val="1F487C"/>
                </a:solidFill>
                <a:latin typeface="Arial"/>
                <a:cs typeface="Arial"/>
              </a:rPr>
              <a:t>ontinued</a:t>
            </a:r>
            <a:r>
              <a:rPr sz="1500" i="1" dirty="0">
                <a:solidFill>
                  <a:srgbClr val="1F487C"/>
                </a:solidFill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7294" y="385648"/>
            <a:ext cx="629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411982"/>
            <a:ext cx="42589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bias 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unbiased</a:t>
            </a:r>
            <a:r>
              <a:rPr sz="2000" spc="-10" dirty="0">
                <a:latin typeface="Calibri"/>
                <a:cs typeface="Calibri"/>
              </a:rPr>
              <a:t> estimator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840" y="1196938"/>
            <a:ext cx="7188834" cy="1090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000" spc="-10" dirty="0">
                <a:latin typeface="Calibri"/>
                <a:cs typeface="Calibri"/>
              </a:rPr>
              <a:t>Let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3225" spc="-292" baseline="-11627" dirty="0">
                <a:latin typeface="Arial"/>
                <a:cs typeface="Arial"/>
              </a:rPr>
              <a:t>θ</a:t>
            </a:r>
            <a:r>
              <a:rPr sz="3225" spc="-292" baseline="6459" dirty="0">
                <a:latin typeface="Times New Roman"/>
                <a:cs typeface="Times New Roman"/>
              </a:rPr>
              <a:t>ˆ</a:t>
            </a:r>
            <a:r>
              <a:rPr sz="3225" spc="195" baseline="645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estimator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dirty="0">
                <a:latin typeface="Symbol"/>
                <a:cs typeface="Symbol"/>
              </a:rPr>
              <a:t></a:t>
            </a:r>
            <a:endParaRPr sz="20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550">
              <a:latin typeface="Symbol"/>
              <a:cs typeface="Symbol"/>
            </a:endParaRPr>
          </a:p>
          <a:p>
            <a:pPr marL="393700" indent="-342900">
              <a:lnSpc>
                <a:spcPct val="100000"/>
              </a:lnSpc>
              <a:buFont typeface="Arial"/>
              <a:buChar char="•"/>
              <a:tabLst>
                <a:tab pos="393065" algn="l"/>
                <a:tab pos="393700" algn="l"/>
                <a:tab pos="1783714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80"/>
                </a:solidFill>
                <a:latin typeface="Calibri"/>
                <a:cs typeface="Calibri"/>
              </a:rPr>
              <a:t>bias</a:t>
            </a:r>
            <a:r>
              <a:rPr sz="2000" spc="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4" dirty="0">
                <a:latin typeface="Calibri"/>
                <a:cs typeface="Calibri"/>
              </a:rPr>
              <a:t> </a:t>
            </a:r>
            <a:r>
              <a:rPr sz="3225" spc="-712" baseline="-11627" dirty="0">
                <a:latin typeface="Arial"/>
                <a:cs typeface="Arial"/>
              </a:rPr>
              <a:t>θ</a:t>
            </a:r>
            <a:r>
              <a:rPr sz="3225" spc="-712" baseline="7751" dirty="0">
                <a:latin typeface="Times New Roman"/>
                <a:cs typeface="Times New Roman"/>
              </a:rPr>
              <a:t>ˆ	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difference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mean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b="1" dirty="0">
                <a:latin typeface="Symbol"/>
                <a:cs typeface="Symbol"/>
              </a:rPr>
              <a:t>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7080" y="2624188"/>
            <a:ext cx="2487295" cy="546735"/>
          </a:xfrm>
          <a:custGeom>
            <a:avLst/>
            <a:gdLst/>
            <a:ahLst/>
            <a:cxnLst/>
            <a:rect l="l" t="t" r="r" b="b"/>
            <a:pathLst>
              <a:path w="2487295" h="546735">
                <a:moveTo>
                  <a:pt x="2487168" y="0"/>
                </a:moveTo>
                <a:lnTo>
                  <a:pt x="0" y="0"/>
                </a:lnTo>
                <a:lnTo>
                  <a:pt x="0" y="546493"/>
                </a:lnTo>
                <a:lnTo>
                  <a:pt x="2487168" y="546493"/>
                </a:lnTo>
                <a:lnTo>
                  <a:pt x="2487168" y="0"/>
                </a:lnTo>
                <a:close/>
              </a:path>
            </a:pathLst>
          </a:custGeom>
          <a:solidFill>
            <a:srgbClr val="FCD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07080" y="2624188"/>
            <a:ext cx="2487295" cy="54673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660"/>
              </a:spcBef>
            </a:pPr>
            <a:r>
              <a:rPr sz="2600" spc="-25" dirty="0">
                <a:latin typeface="Arial"/>
                <a:cs typeface="Arial"/>
              </a:rPr>
              <a:t>B</a:t>
            </a:r>
            <a:r>
              <a:rPr sz="2600" spc="-5" dirty="0">
                <a:latin typeface="Arial"/>
                <a:cs typeface="Arial"/>
              </a:rPr>
              <a:t>i</a:t>
            </a:r>
            <a:r>
              <a:rPr sz="2600" spc="35" dirty="0">
                <a:latin typeface="Arial"/>
                <a:cs typeface="Arial"/>
              </a:rPr>
              <a:t>a</a:t>
            </a:r>
            <a:r>
              <a:rPr sz="2600" spc="65" dirty="0">
                <a:latin typeface="Arial"/>
                <a:cs typeface="Arial"/>
              </a:rPr>
              <a:t>s</a:t>
            </a:r>
            <a:r>
              <a:rPr sz="2600" spc="-135" dirty="0">
                <a:latin typeface="Arial"/>
                <a:cs typeface="Arial"/>
              </a:rPr>
              <a:t>(</a:t>
            </a:r>
            <a:r>
              <a:rPr sz="2600" spc="-1150" dirty="0">
                <a:latin typeface="Arial"/>
                <a:cs typeface="Arial"/>
              </a:rPr>
              <a:t>θ</a:t>
            </a:r>
            <a:r>
              <a:rPr sz="3900" spc="419" baseline="18162" dirty="0">
                <a:latin typeface="Times New Roman"/>
                <a:cs typeface="Times New Roman"/>
              </a:rPr>
              <a:t>ˆ</a:t>
            </a:r>
            <a:r>
              <a:rPr sz="2600" spc="30" dirty="0">
                <a:latin typeface="Arial"/>
                <a:cs typeface="Arial"/>
              </a:rPr>
              <a:t>)</a:t>
            </a:r>
            <a:r>
              <a:rPr sz="2600" spc="-254" dirty="0">
                <a:latin typeface="Arial"/>
                <a:cs typeface="Arial"/>
              </a:rPr>
              <a:t> </a:t>
            </a:r>
            <a:r>
              <a:rPr sz="2600" spc="50" dirty="0">
                <a:latin typeface="Symbol"/>
                <a:cs typeface="Symbol"/>
              </a:rPr>
              <a:t>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spc="-1150" dirty="0">
                <a:latin typeface="Arial"/>
                <a:cs typeface="Arial"/>
              </a:rPr>
              <a:t>θ</a:t>
            </a:r>
            <a:r>
              <a:rPr sz="3900" spc="419" baseline="18162" dirty="0">
                <a:latin typeface="Times New Roman"/>
                <a:cs typeface="Times New Roman"/>
              </a:rPr>
              <a:t>ˆ</a:t>
            </a:r>
            <a:r>
              <a:rPr sz="2600" spc="30" dirty="0">
                <a:latin typeface="Arial"/>
                <a:cs typeface="Arial"/>
              </a:rPr>
              <a:t>)</a:t>
            </a:r>
            <a:r>
              <a:rPr sz="2600" spc="-415" dirty="0">
                <a:latin typeface="Arial"/>
                <a:cs typeface="Arial"/>
              </a:rPr>
              <a:t> </a:t>
            </a:r>
            <a:r>
              <a:rPr sz="2600" spc="345" dirty="0">
                <a:latin typeface="Symbol"/>
                <a:cs typeface="Symbol"/>
              </a:rPr>
              <a:t></a:t>
            </a:r>
            <a:r>
              <a:rPr sz="2600" spc="50" dirty="0">
                <a:latin typeface="Arial"/>
                <a:cs typeface="Arial"/>
              </a:rPr>
              <a:t>θ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02254" y="2619362"/>
            <a:ext cx="2496820" cy="556260"/>
          </a:xfrm>
          <a:custGeom>
            <a:avLst/>
            <a:gdLst/>
            <a:ahLst/>
            <a:cxnLst/>
            <a:rect l="l" t="t" r="r" b="b"/>
            <a:pathLst>
              <a:path w="2496820" h="556260">
                <a:moveTo>
                  <a:pt x="0" y="556018"/>
                </a:moveTo>
                <a:lnTo>
                  <a:pt x="2496693" y="556018"/>
                </a:lnTo>
                <a:lnTo>
                  <a:pt x="2496693" y="0"/>
                </a:lnTo>
                <a:lnTo>
                  <a:pt x="0" y="0"/>
                </a:lnTo>
                <a:lnTo>
                  <a:pt x="0" y="556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5110" y="385648"/>
            <a:ext cx="3574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Most</a:t>
            </a:r>
            <a:r>
              <a:rPr spc="-5" dirty="0"/>
              <a:t> </a:t>
            </a:r>
            <a:r>
              <a:rPr spc="-15" dirty="0"/>
              <a:t>Efficient</a:t>
            </a:r>
            <a:r>
              <a:rPr spc="-20" dirty="0"/>
              <a:t> </a:t>
            </a:r>
            <a:r>
              <a:rPr spc="-15" dirty="0"/>
              <a:t>Estimator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163" y="1154049"/>
            <a:ext cx="7234555" cy="87376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Suppose there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several </a:t>
            </a:r>
            <a:r>
              <a:rPr sz="1800" spc="-5" dirty="0">
                <a:latin typeface="Calibri"/>
                <a:cs typeface="Calibri"/>
              </a:rPr>
              <a:t>unbiased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estimators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Symbol"/>
                <a:cs typeface="Symbol"/>
              </a:rPr>
              <a:t></a:t>
            </a:r>
            <a:endParaRPr sz="1800">
              <a:latin typeface="Symbol"/>
              <a:cs typeface="Symbol"/>
            </a:endParaRPr>
          </a:p>
          <a:p>
            <a:pPr marL="355600" indent="-342900">
              <a:lnSpc>
                <a:spcPts val="2065"/>
              </a:lnSpc>
              <a:spcBef>
                <a:spcPts val="1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0080"/>
                </a:solidFill>
                <a:latin typeface="Calibri"/>
                <a:cs typeface="Calibri"/>
              </a:rPr>
              <a:t>most</a:t>
            </a:r>
            <a:r>
              <a:rPr sz="1800" spc="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0080"/>
                </a:solidFill>
                <a:latin typeface="Calibri"/>
                <a:cs typeface="Calibri"/>
              </a:rPr>
              <a:t>efficient</a:t>
            </a:r>
            <a:r>
              <a:rPr sz="1800" spc="1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0080"/>
                </a:solidFill>
                <a:latin typeface="Calibri"/>
                <a:cs typeface="Calibri"/>
              </a:rPr>
              <a:t>estimator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0080"/>
                </a:solidFill>
                <a:latin typeface="Calibri"/>
                <a:cs typeface="Calibri"/>
              </a:rPr>
              <a:t>minimum</a:t>
            </a:r>
            <a:r>
              <a:rPr sz="1800" spc="2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0080"/>
                </a:solidFill>
                <a:latin typeface="Calibri"/>
                <a:cs typeface="Calibri"/>
              </a:rPr>
              <a:t>variance</a:t>
            </a:r>
            <a:r>
              <a:rPr sz="1800" spc="1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00080"/>
                </a:solidFill>
                <a:latin typeface="Calibri"/>
                <a:cs typeface="Calibri"/>
              </a:rPr>
              <a:t>unbiased</a:t>
            </a:r>
            <a:r>
              <a:rPr sz="1800" spc="1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800080"/>
                </a:solidFill>
                <a:latin typeface="Calibri"/>
                <a:cs typeface="Calibri"/>
              </a:rPr>
              <a:t>estimator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ts val="2065"/>
              </a:lnSpc>
            </a:pP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dirty="0">
                <a:latin typeface="Symbol"/>
                <a:cs typeface="Symbol"/>
              </a:rPr>
              <a:t>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unbiased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estimator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smallest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variance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163" y="2180082"/>
            <a:ext cx="65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2063" y="2423922"/>
            <a:ext cx="286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sample</a:t>
            </a:r>
            <a:r>
              <a:rPr sz="1800" spc="-10" dirty="0">
                <a:latin typeface="Calibri"/>
                <a:cs typeface="Calibri"/>
              </a:rPr>
              <a:t> observations.  </a:t>
            </a:r>
            <a:r>
              <a:rPr sz="1800" dirty="0">
                <a:latin typeface="Calibri"/>
                <a:cs typeface="Calibri"/>
              </a:rPr>
              <a:t>Then,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21503" y="2860078"/>
            <a:ext cx="1680210" cy="364490"/>
          </a:xfrm>
          <a:custGeom>
            <a:avLst/>
            <a:gdLst/>
            <a:ahLst/>
            <a:cxnLst/>
            <a:rect l="l" t="t" r="r" b="b"/>
            <a:pathLst>
              <a:path w="1680209" h="364489">
                <a:moveTo>
                  <a:pt x="1679955" y="0"/>
                </a:moveTo>
                <a:lnTo>
                  <a:pt x="0" y="0"/>
                </a:lnTo>
                <a:lnTo>
                  <a:pt x="0" y="364324"/>
                </a:lnTo>
                <a:lnTo>
                  <a:pt x="1679955" y="364324"/>
                </a:lnTo>
                <a:lnTo>
                  <a:pt x="1679955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21503" y="2860078"/>
            <a:ext cx="1680210" cy="36449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470"/>
              </a:spcBef>
            </a:pPr>
            <a:r>
              <a:rPr sz="1700" spc="5" dirty="0">
                <a:latin typeface="Arial"/>
                <a:cs typeface="Arial"/>
              </a:rPr>
              <a:t>V</a:t>
            </a:r>
            <a:r>
              <a:rPr sz="1700" spc="40" dirty="0">
                <a:latin typeface="Arial"/>
                <a:cs typeface="Arial"/>
              </a:rPr>
              <a:t>ar</a:t>
            </a:r>
            <a:r>
              <a:rPr sz="1700" spc="-60" dirty="0">
                <a:latin typeface="Arial"/>
                <a:cs typeface="Arial"/>
              </a:rPr>
              <a:t>(</a:t>
            </a:r>
            <a:r>
              <a:rPr sz="1700" spc="-750" dirty="0">
                <a:latin typeface="Arial"/>
                <a:cs typeface="Arial"/>
              </a:rPr>
              <a:t>θ</a:t>
            </a:r>
            <a:r>
              <a:rPr sz="2550" spc="254" baseline="17973" dirty="0">
                <a:latin typeface="Times New Roman"/>
                <a:cs typeface="Times New Roman"/>
              </a:rPr>
              <a:t>ˆ</a:t>
            </a:r>
            <a:r>
              <a:rPr sz="1500" spc="127" baseline="-25000" dirty="0">
                <a:latin typeface="Arial"/>
                <a:cs typeface="Arial"/>
              </a:rPr>
              <a:t>1</a:t>
            </a:r>
            <a:r>
              <a:rPr sz="1700" spc="30" dirty="0">
                <a:latin typeface="Arial"/>
                <a:cs typeface="Arial"/>
              </a:rPr>
              <a:t>)</a:t>
            </a:r>
            <a:r>
              <a:rPr sz="1700" spc="-185" dirty="0">
                <a:latin typeface="Arial"/>
                <a:cs typeface="Arial"/>
              </a:rPr>
              <a:t> </a:t>
            </a:r>
            <a:r>
              <a:rPr sz="1700" spc="50" dirty="0">
                <a:latin typeface="Symbol"/>
                <a:cs typeface="Symbol"/>
              </a:rPr>
              <a:t>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Arial"/>
                <a:cs typeface="Arial"/>
              </a:rPr>
              <a:t>V</a:t>
            </a:r>
            <a:r>
              <a:rPr sz="1700" spc="40" dirty="0">
                <a:latin typeface="Arial"/>
                <a:cs typeface="Arial"/>
              </a:rPr>
              <a:t>ar</a:t>
            </a:r>
            <a:r>
              <a:rPr sz="1700" spc="-60" dirty="0">
                <a:latin typeface="Arial"/>
                <a:cs typeface="Arial"/>
              </a:rPr>
              <a:t>(</a:t>
            </a:r>
            <a:r>
              <a:rPr sz="1700" spc="-750" dirty="0">
                <a:latin typeface="Arial"/>
                <a:cs typeface="Arial"/>
              </a:rPr>
              <a:t>θ</a:t>
            </a:r>
            <a:r>
              <a:rPr sz="2550" spc="367" baseline="17973" dirty="0">
                <a:latin typeface="Times New Roman"/>
                <a:cs typeface="Times New Roman"/>
              </a:rPr>
              <a:t>ˆ</a:t>
            </a:r>
            <a:r>
              <a:rPr sz="1500" spc="37" baseline="-25000" dirty="0">
                <a:latin typeface="Arial"/>
                <a:cs typeface="Arial"/>
              </a:rPr>
              <a:t>2</a:t>
            </a:r>
            <a:r>
              <a:rPr sz="1500" spc="-135" baseline="-25000" dirty="0">
                <a:latin typeface="Arial"/>
                <a:cs typeface="Arial"/>
              </a:rPr>
              <a:t> </a:t>
            </a:r>
            <a:r>
              <a:rPr sz="1700" spc="30" dirty="0"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16803" y="2855252"/>
            <a:ext cx="1689735" cy="374015"/>
          </a:xfrm>
          <a:custGeom>
            <a:avLst/>
            <a:gdLst/>
            <a:ahLst/>
            <a:cxnLst/>
            <a:rect l="l" t="t" r="r" b="b"/>
            <a:pathLst>
              <a:path w="1689734" h="374014">
                <a:moveTo>
                  <a:pt x="0" y="373849"/>
                </a:moveTo>
                <a:lnTo>
                  <a:pt x="1689480" y="373849"/>
                </a:lnTo>
                <a:lnTo>
                  <a:pt x="1689480" y="0"/>
                </a:lnTo>
                <a:lnTo>
                  <a:pt x="0" y="0"/>
                </a:lnTo>
                <a:lnTo>
                  <a:pt x="0" y="3738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881437" y="3841229"/>
            <a:ext cx="2597150" cy="654050"/>
            <a:chOff x="3881437" y="3841229"/>
            <a:chExt cx="2597150" cy="654050"/>
          </a:xfrm>
        </p:grpSpPr>
        <p:sp>
          <p:nvSpPr>
            <p:cNvPr id="10" name="object 10"/>
            <p:cNvSpPr/>
            <p:nvPr/>
          </p:nvSpPr>
          <p:spPr>
            <a:xfrm>
              <a:off x="3891025" y="3850754"/>
              <a:ext cx="2578100" cy="635000"/>
            </a:xfrm>
            <a:custGeom>
              <a:avLst/>
              <a:gdLst/>
              <a:ahLst/>
              <a:cxnLst/>
              <a:rect l="l" t="t" r="r" b="b"/>
              <a:pathLst>
                <a:path w="2578100" h="635000">
                  <a:moveTo>
                    <a:pt x="2577719" y="0"/>
                  </a:moveTo>
                  <a:lnTo>
                    <a:pt x="0" y="0"/>
                  </a:lnTo>
                  <a:lnTo>
                    <a:pt x="0" y="634606"/>
                  </a:lnTo>
                  <a:lnTo>
                    <a:pt x="2577719" y="634606"/>
                  </a:lnTo>
                  <a:lnTo>
                    <a:pt x="257771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45432" y="4166047"/>
              <a:ext cx="676275" cy="0"/>
            </a:xfrm>
            <a:custGeom>
              <a:avLst/>
              <a:gdLst/>
              <a:ahLst/>
              <a:cxnLst/>
              <a:rect l="l" t="t" r="r" b="b"/>
              <a:pathLst>
                <a:path w="676275">
                  <a:moveTo>
                    <a:pt x="0" y="0"/>
                  </a:moveTo>
                  <a:lnTo>
                    <a:pt x="675648" y="0"/>
                  </a:lnTo>
                </a:path>
              </a:pathLst>
            </a:custGeom>
            <a:ln w="84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86200" y="3845991"/>
              <a:ext cx="2587625" cy="644525"/>
            </a:xfrm>
            <a:custGeom>
              <a:avLst/>
              <a:gdLst/>
              <a:ahLst/>
              <a:cxnLst/>
              <a:rect l="l" t="t" r="r" b="b"/>
              <a:pathLst>
                <a:path w="2587625" h="644525">
                  <a:moveTo>
                    <a:pt x="0" y="644131"/>
                  </a:moveTo>
                  <a:lnTo>
                    <a:pt x="2587244" y="644131"/>
                  </a:lnTo>
                  <a:lnTo>
                    <a:pt x="2587244" y="0"/>
                  </a:lnTo>
                  <a:lnTo>
                    <a:pt x="0" y="0"/>
                  </a:lnTo>
                  <a:lnTo>
                    <a:pt x="0" y="64413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44676" y="2121661"/>
            <a:ext cx="241935" cy="3714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985"/>
              </a:lnSpc>
            </a:pPr>
            <a:r>
              <a:rPr sz="2625" spc="-300" baseline="-19047" dirty="0">
                <a:latin typeface="Arial"/>
                <a:cs typeface="Arial"/>
              </a:rPr>
              <a:t>θ</a:t>
            </a:r>
            <a:r>
              <a:rPr sz="1750" spc="-200" dirty="0">
                <a:latin typeface="Times New Roman"/>
                <a:cs typeface="Times New Roman"/>
              </a:rPr>
              <a:t>ˆ</a:t>
            </a:r>
            <a:r>
              <a:rPr sz="1500" spc="-300" baseline="-58333" dirty="0">
                <a:latin typeface="Arial"/>
                <a:cs typeface="Arial"/>
              </a:rPr>
              <a:t>1</a:t>
            </a:r>
            <a:endParaRPr sz="1500" baseline="-58333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80616" y="2156332"/>
            <a:ext cx="280035" cy="371475"/>
          </a:xfrm>
          <a:custGeom>
            <a:avLst/>
            <a:gdLst/>
            <a:ahLst/>
            <a:cxnLst/>
            <a:rect l="l" t="t" r="r" b="b"/>
            <a:pathLst>
              <a:path w="280035" h="371475">
                <a:moveTo>
                  <a:pt x="279793" y="0"/>
                </a:moveTo>
                <a:lnTo>
                  <a:pt x="0" y="0"/>
                </a:lnTo>
                <a:lnTo>
                  <a:pt x="0" y="371475"/>
                </a:lnTo>
                <a:lnTo>
                  <a:pt x="279793" y="371475"/>
                </a:lnTo>
                <a:lnTo>
                  <a:pt x="2797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26232" y="2350216"/>
            <a:ext cx="9969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2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73395" y="2180082"/>
            <a:ext cx="6403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13740" algn="l"/>
              </a:tabLst>
            </a:pP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0" dirty="0">
                <a:latin typeface="Calibri"/>
                <a:cs typeface="Calibri"/>
              </a:rPr>
              <a:t> </a:t>
            </a:r>
            <a:r>
              <a:rPr sz="2625" spc="-569" baseline="-4761" dirty="0">
                <a:latin typeface="Arial"/>
                <a:cs typeface="Arial"/>
              </a:rPr>
              <a:t>θ</a:t>
            </a:r>
            <a:r>
              <a:rPr sz="2625" spc="-569" baseline="14285" dirty="0">
                <a:latin typeface="Times New Roman"/>
                <a:cs typeface="Times New Roman"/>
              </a:rPr>
              <a:t>ˆ	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unbiased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estimators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b="1" dirty="0">
                <a:latin typeface="Symbol"/>
                <a:cs typeface="Symbol"/>
              </a:rPr>
              <a:t>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spc="-5" dirty="0">
                <a:latin typeface="Calibri"/>
                <a:cs typeface="Calibri"/>
              </a:rPr>
              <a:t>based 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</a:t>
            </a:r>
            <a:r>
              <a:rPr sz="1800" dirty="0">
                <a:latin typeface="Calibri"/>
                <a:cs typeface="Calibri"/>
              </a:rPr>
              <a:t> number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44676" y="2876804"/>
            <a:ext cx="241935" cy="371475"/>
          </a:xfrm>
          <a:custGeom>
            <a:avLst/>
            <a:gdLst/>
            <a:ahLst/>
            <a:cxnLst/>
            <a:rect l="l" t="t" r="r" b="b"/>
            <a:pathLst>
              <a:path w="241934" h="371475">
                <a:moveTo>
                  <a:pt x="241693" y="0"/>
                </a:moveTo>
                <a:lnTo>
                  <a:pt x="0" y="0"/>
                </a:lnTo>
                <a:lnTo>
                  <a:pt x="0" y="371475"/>
                </a:lnTo>
                <a:lnTo>
                  <a:pt x="241693" y="371475"/>
                </a:lnTo>
                <a:lnTo>
                  <a:pt x="2416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86503" y="2876804"/>
            <a:ext cx="280035" cy="371475"/>
          </a:xfrm>
          <a:custGeom>
            <a:avLst/>
            <a:gdLst/>
            <a:ahLst/>
            <a:cxnLst/>
            <a:rect l="l" t="t" r="r" b="b"/>
            <a:pathLst>
              <a:path w="280035" h="371475">
                <a:moveTo>
                  <a:pt x="279793" y="0"/>
                </a:moveTo>
                <a:lnTo>
                  <a:pt x="0" y="0"/>
                </a:lnTo>
                <a:lnTo>
                  <a:pt x="0" y="371475"/>
                </a:lnTo>
                <a:lnTo>
                  <a:pt x="279793" y="371475"/>
                </a:lnTo>
                <a:lnTo>
                  <a:pt x="2797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00963" y="2853639"/>
            <a:ext cx="42329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0" dirty="0">
                <a:latin typeface="Arial"/>
                <a:cs typeface="Arial"/>
              </a:rPr>
              <a:t>– </a:t>
            </a:r>
            <a:r>
              <a:rPr sz="1500" spc="155" dirty="0">
                <a:latin typeface="Arial"/>
                <a:cs typeface="Arial"/>
              </a:rPr>
              <a:t> </a:t>
            </a:r>
            <a:r>
              <a:rPr sz="2625" spc="-1170" baseline="-9523" dirty="0">
                <a:latin typeface="Arial"/>
                <a:cs typeface="Arial"/>
              </a:rPr>
              <a:t>θ</a:t>
            </a:r>
            <a:r>
              <a:rPr sz="2625" spc="232" baseline="9523" dirty="0">
                <a:latin typeface="Times New Roman"/>
                <a:cs typeface="Times New Roman"/>
              </a:rPr>
              <a:t>ˆ</a:t>
            </a:r>
            <a:r>
              <a:rPr sz="1500" spc="37" baseline="-41666" dirty="0">
                <a:latin typeface="Arial"/>
                <a:cs typeface="Arial"/>
              </a:rPr>
              <a:t>1</a:t>
            </a:r>
            <a:r>
              <a:rPr sz="1500" spc="-52" baseline="-41666" dirty="0">
                <a:latin typeface="Arial"/>
                <a:cs typeface="Arial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sa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fic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625" spc="-1155" baseline="-9523" dirty="0">
                <a:latin typeface="Arial"/>
                <a:cs typeface="Arial"/>
              </a:rPr>
              <a:t>θ</a:t>
            </a:r>
            <a:r>
              <a:rPr sz="2625" spc="367" baseline="9523" dirty="0">
                <a:latin typeface="Times New Roman"/>
                <a:cs typeface="Times New Roman"/>
              </a:rPr>
              <a:t>ˆ</a:t>
            </a:r>
            <a:r>
              <a:rPr sz="1500" spc="37" baseline="-41666" dirty="0">
                <a:latin typeface="Arial"/>
                <a:cs typeface="Arial"/>
              </a:rPr>
              <a:t>2</a:t>
            </a:r>
            <a:r>
              <a:rPr sz="1500" spc="-97" baseline="-41666" dirty="0">
                <a:latin typeface="Arial"/>
                <a:cs typeface="Arial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91026" y="3349244"/>
            <a:ext cx="241935" cy="371475"/>
          </a:xfrm>
          <a:custGeom>
            <a:avLst/>
            <a:gdLst/>
            <a:ahLst/>
            <a:cxnLst/>
            <a:rect l="l" t="t" r="r" b="b"/>
            <a:pathLst>
              <a:path w="241935" h="371475">
                <a:moveTo>
                  <a:pt x="241693" y="0"/>
                </a:moveTo>
                <a:lnTo>
                  <a:pt x="0" y="0"/>
                </a:lnTo>
                <a:lnTo>
                  <a:pt x="0" y="371474"/>
                </a:lnTo>
                <a:lnTo>
                  <a:pt x="241693" y="371474"/>
                </a:lnTo>
                <a:lnTo>
                  <a:pt x="2416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92647" y="3368675"/>
            <a:ext cx="280035" cy="371475"/>
          </a:xfrm>
          <a:custGeom>
            <a:avLst/>
            <a:gdLst/>
            <a:ahLst/>
            <a:cxnLst/>
            <a:rect l="l" t="t" r="r" b="b"/>
            <a:pathLst>
              <a:path w="280035" h="371475">
                <a:moveTo>
                  <a:pt x="279793" y="0"/>
                </a:moveTo>
                <a:lnTo>
                  <a:pt x="0" y="0"/>
                </a:lnTo>
                <a:lnTo>
                  <a:pt x="0" y="371475"/>
                </a:lnTo>
                <a:lnTo>
                  <a:pt x="279793" y="371475"/>
                </a:lnTo>
                <a:lnTo>
                  <a:pt x="2797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62863" y="3340100"/>
            <a:ext cx="6462395" cy="11087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62585" marR="68580" indent="-287020">
              <a:lnSpc>
                <a:spcPts val="2160"/>
              </a:lnSpc>
              <a:spcBef>
                <a:spcPts val="375"/>
              </a:spcBef>
              <a:tabLst>
                <a:tab pos="3625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relative </a:t>
            </a:r>
            <a:r>
              <a:rPr sz="2000" spc="-10" dirty="0">
                <a:latin typeface="Calibri"/>
                <a:cs typeface="Calibri"/>
              </a:rPr>
              <a:t>efficiency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625" spc="-300" baseline="-6349" dirty="0">
                <a:latin typeface="Arial"/>
                <a:cs typeface="Arial"/>
              </a:rPr>
              <a:t>θ</a:t>
            </a:r>
            <a:r>
              <a:rPr sz="2625" spc="-300" baseline="12698" dirty="0">
                <a:latin typeface="Times New Roman"/>
                <a:cs typeface="Times New Roman"/>
              </a:rPr>
              <a:t>ˆ</a:t>
            </a:r>
            <a:r>
              <a:rPr sz="1500" spc="-300" baseline="-36111" dirty="0">
                <a:latin typeface="Arial"/>
                <a:cs typeface="Arial"/>
              </a:rPr>
              <a:t>1</a:t>
            </a:r>
            <a:r>
              <a:rPr sz="1500" spc="-292" baseline="-36111" dirty="0">
                <a:latin typeface="Arial"/>
                <a:cs typeface="Arial"/>
              </a:rPr>
              <a:t> </a:t>
            </a:r>
            <a:r>
              <a:rPr sz="2000" spc="-5" dirty="0">
                <a:latin typeface="Calibri"/>
                <a:cs typeface="Calibri"/>
              </a:rPr>
              <a:t>with respect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625" spc="-254" baseline="-11111" dirty="0">
                <a:latin typeface="Arial"/>
                <a:cs typeface="Arial"/>
              </a:rPr>
              <a:t>θ</a:t>
            </a:r>
            <a:r>
              <a:rPr sz="2625" spc="-254" baseline="7936" dirty="0">
                <a:latin typeface="Times New Roman"/>
                <a:cs typeface="Times New Roman"/>
              </a:rPr>
              <a:t>ˆ</a:t>
            </a:r>
            <a:r>
              <a:rPr sz="1500" spc="-254" baseline="-44444" dirty="0">
                <a:latin typeface="Arial"/>
                <a:cs typeface="Arial"/>
              </a:rPr>
              <a:t>2</a:t>
            </a:r>
            <a:r>
              <a:rPr sz="1500" spc="-247" baseline="-44444" dirty="0">
                <a:latin typeface="Arial"/>
                <a:cs typeface="Arial"/>
              </a:rPr>
              <a:t> </a:t>
            </a:r>
            <a:r>
              <a:rPr sz="2000" dirty="0">
                <a:latin typeface="Calibri"/>
                <a:cs typeface="Calibri"/>
              </a:rPr>
              <a:t>is the </a:t>
            </a:r>
            <a:r>
              <a:rPr sz="2000" spc="-15" dirty="0">
                <a:latin typeface="Calibri"/>
                <a:cs typeface="Calibri"/>
              </a:rPr>
              <a:t>ratio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5" dirty="0">
                <a:latin typeface="Calibri"/>
                <a:cs typeface="Calibri"/>
              </a:rPr>
              <a:t> variances:</a:t>
            </a:r>
            <a:endParaRPr sz="2000">
              <a:latin typeface="Calibri"/>
              <a:cs typeface="Calibri"/>
            </a:endParaRPr>
          </a:p>
          <a:p>
            <a:pPr marL="2945130">
              <a:lnSpc>
                <a:spcPts val="1639"/>
              </a:lnSpc>
              <a:spcBef>
                <a:spcPts val="650"/>
              </a:spcBef>
            </a:pPr>
            <a:r>
              <a:rPr sz="1550" spc="-5" dirty="0">
                <a:latin typeface="Arial"/>
                <a:cs typeface="Arial"/>
              </a:rPr>
              <a:t>R</a:t>
            </a:r>
            <a:r>
              <a:rPr sz="1550" spc="-30" dirty="0">
                <a:latin typeface="Arial"/>
                <a:cs typeface="Arial"/>
              </a:rPr>
              <a:t>e</a:t>
            </a:r>
            <a:r>
              <a:rPr sz="1550" spc="-70" dirty="0">
                <a:latin typeface="Arial"/>
                <a:cs typeface="Arial"/>
              </a:rPr>
              <a:t>l</a:t>
            </a:r>
            <a:r>
              <a:rPr sz="1550" spc="-30" dirty="0">
                <a:latin typeface="Arial"/>
                <a:cs typeface="Arial"/>
              </a:rPr>
              <a:t>a</a:t>
            </a:r>
            <a:r>
              <a:rPr sz="1550" spc="-15" dirty="0">
                <a:latin typeface="Arial"/>
                <a:cs typeface="Arial"/>
              </a:rPr>
              <a:t>t</a:t>
            </a:r>
            <a:r>
              <a:rPr sz="1550" spc="5" dirty="0">
                <a:latin typeface="Arial"/>
                <a:cs typeface="Arial"/>
              </a:rPr>
              <a:t>i</a:t>
            </a:r>
            <a:r>
              <a:rPr sz="1550" spc="-10" dirty="0">
                <a:latin typeface="Arial"/>
                <a:cs typeface="Arial"/>
              </a:rPr>
              <a:t>v</a:t>
            </a:r>
            <a:r>
              <a:rPr sz="1550" spc="10" dirty="0">
                <a:latin typeface="Arial"/>
                <a:cs typeface="Arial"/>
              </a:rPr>
              <a:t>e</a:t>
            </a:r>
            <a:r>
              <a:rPr sz="1550" spc="75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E</a:t>
            </a:r>
            <a:r>
              <a:rPr sz="1550" spc="55" dirty="0">
                <a:latin typeface="Arial"/>
                <a:cs typeface="Arial"/>
              </a:rPr>
              <a:t>ff</a:t>
            </a:r>
            <a:r>
              <a:rPr sz="1550" spc="5" dirty="0">
                <a:latin typeface="Arial"/>
                <a:cs typeface="Arial"/>
              </a:rPr>
              <a:t>i</a:t>
            </a:r>
            <a:r>
              <a:rPr sz="1550" spc="-10" dirty="0">
                <a:latin typeface="Arial"/>
                <a:cs typeface="Arial"/>
              </a:rPr>
              <a:t>c</a:t>
            </a:r>
            <a:r>
              <a:rPr sz="1550" spc="5" dirty="0">
                <a:latin typeface="Arial"/>
                <a:cs typeface="Arial"/>
              </a:rPr>
              <a:t>i</a:t>
            </a:r>
            <a:r>
              <a:rPr sz="1550" spc="-30" dirty="0">
                <a:latin typeface="Arial"/>
                <a:cs typeface="Arial"/>
              </a:rPr>
              <a:t>e</a:t>
            </a:r>
            <a:r>
              <a:rPr sz="1550" spc="-100" dirty="0">
                <a:latin typeface="Arial"/>
                <a:cs typeface="Arial"/>
              </a:rPr>
              <a:t>n</a:t>
            </a:r>
            <a:r>
              <a:rPr sz="1550" spc="-10" dirty="0">
                <a:latin typeface="Arial"/>
                <a:cs typeface="Arial"/>
              </a:rPr>
              <a:t>c</a:t>
            </a:r>
            <a:r>
              <a:rPr sz="1550" spc="10" dirty="0">
                <a:latin typeface="Arial"/>
                <a:cs typeface="Arial"/>
              </a:rPr>
              <a:t>y</a:t>
            </a:r>
            <a:r>
              <a:rPr sz="1550" spc="100" dirty="0">
                <a:latin typeface="Arial"/>
                <a:cs typeface="Arial"/>
              </a:rPr>
              <a:t> </a:t>
            </a:r>
            <a:r>
              <a:rPr sz="1550" spc="10" dirty="0">
                <a:latin typeface="Symbol"/>
                <a:cs typeface="Symbol"/>
              </a:rPr>
              <a:t>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2325" spc="22" baseline="35842" dirty="0">
                <a:latin typeface="Arial"/>
                <a:cs typeface="Arial"/>
              </a:rPr>
              <a:t>V</a:t>
            </a:r>
            <a:r>
              <a:rPr sz="2325" spc="-44" baseline="35842" dirty="0">
                <a:latin typeface="Arial"/>
                <a:cs typeface="Arial"/>
              </a:rPr>
              <a:t>ar</a:t>
            </a:r>
            <a:r>
              <a:rPr sz="2325" spc="135" baseline="35842" dirty="0">
                <a:latin typeface="Arial"/>
                <a:cs typeface="Arial"/>
              </a:rPr>
              <a:t>(</a:t>
            </a:r>
            <a:r>
              <a:rPr sz="2325" spc="-1027" baseline="35842" dirty="0">
                <a:latin typeface="Arial"/>
                <a:cs typeface="Arial"/>
              </a:rPr>
              <a:t>θ</a:t>
            </a:r>
            <a:r>
              <a:rPr sz="2325" spc="7" baseline="53763" dirty="0">
                <a:latin typeface="Times New Roman"/>
                <a:cs typeface="Times New Roman"/>
              </a:rPr>
              <a:t>ˆ</a:t>
            </a:r>
            <a:r>
              <a:rPr sz="2325" spc="-247" baseline="53763" dirty="0">
                <a:latin typeface="Times New Roman"/>
                <a:cs typeface="Times New Roman"/>
              </a:rPr>
              <a:t> </a:t>
            </a:r>
            <a:r>
              <a:rPr sz="1350" spc="15" baseline="37037" dirty="0">
                <a:latin typeface="Arial"/>
                <a:cs typeface="Arial"/>
              </a:rPr>
              <a:t>2</a:t>
            </a:r>
            <a:r>
              <a:rPr sz="1350" spc="-82" baseline="37037" dirty="0">
                <a:latin typeface="Arial"/>
                <a:cs typeface="Arial"/>
              </a:rPr>
              <a:t> </a:t>
            </a:r>
            <a:r>
              <a:rPr sz="2325" spc="7" baseline="35842" dirty="0">
                <a:latin typeface="Arial"/>
                <a:cs typeface="Arial"/>
              </a:rPr>
              <a:t>)</a:t>
            </a:r>
            <a:endParaRPr sz="2325" baseline="35842">
              <a:latin typeface="Arial"/>
              <a:cs typeface="Arial"/>
            </a:endParaRPr>
          </a:p>
          <a:p>
            <a:pPr marR="1011555" algn="r">
              <a:lnSpc>
                <a:spcPts val="1639"/>
              </a:lnSpc>
            </a:pPr>
            <a:r>
              <a:rPr sz="1550" spc="-50" dirty="0">
                <a:latin typeface="Arial"/>
                <a:cs typeface="Arial"/>
              </a:rPr>
              <a:t>Var(θ</a:t>
            </a:r>
            <a:r>
              <a:rPr sz="2325" spc="-75" baseline="17921" dirty="0">
                <a:latin typeface="Times New Roman"/>
                <a:cs typeface="Times New Roman"/>
              </a:rPr>
              <a:t>ˆ</a:t>
            </a:r>
            <a:r>
              <a:rPr sz="1350" spc="-75" baseline="-24691" dirty="0">
                <a:latin typeface="Arial"/>
                <a:cs typeface="Arial"/>
              </a:rPr>
              <a:t>1</a:t>
            </a:r>
            <a:r>
              <a:rPr sz="1550" spc="-50" dirty="0">
                <a:latin typeface="Arial"/>
                <a:cs typeface="Arial"/>
              </a:rPr>
              <a:t>)</a:t>
            </a:r>
            <a:endParaRPr sz="155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430" y="294259"/>
            <a:ext cx="3036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Confidence</a:t>
            </a:r>
            <a:r>
              <a:rPr spc="-25" dirty="0"/>
              <a:t> </a:t>
            </a:r>
            <a:r>
              <a:rPr spc="-15" dirty="0"/>
              <a:t>Intervals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8987" y="1233296"/>
            <a:ext cx="7873365" cy="197738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69875" marR="5080" indent="-25781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much </a:t>
            </a:r>
            <a:r>
              <a:rPr sz="2000" spc="-5" dirty="0">
                <a:latin typeface="Calibri"/>
                <a:cs typeface="Calibri"/>
              </a:rPr>
              <a:t>uncertainty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associated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point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estimate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•"/>
            </a:pPr>
            <a:endParaRPr sz="1500">
              <a:latin typeface="Calibri"/>
              <a:cs typeface="Calibri"/>
            </a:endParaRPr>
          </a:p>
          <a:p>
            <a:pPr marL="269875" indent="-257810">
              <a:lnSpc>
                <a:spcPts val="2280"/>
              </a:lnSpc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interval</a:t>
            </a:r>
            <a:r>
              <a:rPr sz="2000" spc="1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estimate</a:t>
            </a:r>
            <a:r>
              <a:rPr sz="2000" spc="4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r>
              <a:rPr sz="2000" dirty="0">
                <a:latin typeface="Calibri"/>
                <a:cs typeface="Calibri"/>
              </a:rPr>
              <a:t> about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population</a:t>
            </a:r>
            <a:endParaRPr sz="2000">
              <a:latin typeface="Calibri"/>
              <a:cs typeface="Calibri"/>
            </a:endParaRPr>
          </a:p>
          <a:p>
            <a:pPr marL="269875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characteristic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5" dirty="0">
                <a:latin typeface="Calibri"/>
                <a:cs typeface="Calibri"/>
              </a:rPr>
              <a:t> does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point</a:t>
            </a:r>
            <a:r>
              <a:rPr sz="2000" spc="-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00080"/>
                </a:solidFill>
                <a:latin typeface="Calibri"/>
                <a:cs typeface="Calibri"/>
              </a:rPr>
              <a:t>estimate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buFont typeface="Arial"/>
              <a:buChar char="•"/>
              <a:tabLst>
                <a:tab pos="269875" algn="l"/>
                <a:tab pos="270510" algn="l"/>
              </a:tabLst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Such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interval</a:t>
            </a:r>
            <a:r>
              <a:rPr sz="20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estimates</a:t>
            </a:r>
            <a:r>
              <a:rPr sz="2000" spc="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called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confidence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intervals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1309</Words>
  <Application>Microsoft Office PowerPoint</Application>
  <PresentationFormat>On-screen Show (16:9)</PresentationFormat>
  <Paragraphs>270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Symbol</vt:lpstr>
      <vt:lpstr>Times New Roman</vt:lpstr>
      <vt:lpstr>Wingdings</vt:lpstr>
      <vt:lpstr>Office Theme</vt:lpstr>
      <vt:lpstr>Confidence Intervals</vt:lpstr>
      <vt:lpstr>Definitions</vt:lpstr>
      <vt:lpstr>Point and Interval Estimates</vt:lpstr>
      <vt:lpstr>Point Estimates</vt:lpstr>
      <vt:lpstr>Unbiasedness</vt:lpstr>
      <vt:lpstr>Unbiasedness</vt:lpstr>
      <vt:lpstr>Bias</vt:lpstr>
      <vt:lpstr>Most Efficient Estimator</vt:lpstr>
      <vt:lpstr>Confidence Intervals</vt:lpstr>
      <vt:lpstr>Confidence Interval Estimate</vt:lpstr>
      <vt:lpstr>Confidence Interval and Confidence Level</vt:lpstr>
      <vt:lpstr>Estimation Process</vt:lpstr>
      <vt:lpstr>Confidence Level, (1-)</vt:lpstr>
      <vt:lpstr>General Formula</vt:lpstr>
      <vt:lpstr>Confidence Intervals</vt:lpstr>
      <vt:lpstr>Confidence Interval for μ (σ2 Known)</vt:lpstr>
      <vt:lpstr>Margin of Error</vt:lpstr>
      <vt:lpstr>Reducing the Margin of Error</vt:lpstr>
      <vt:lpstr>Finding the Reliability Factor, z/2</vt:lpstr>
      <vt:lpstr>Common Levels of Confidence</vt:lpstr>
      <vt:lpstr>Intervals and Level of Confidence</vt:lpstr>
      <vt:lpstr>Example</vt:lpstr>
      <vt:lpstr>Example</vt:lpstr>
      <vt:lpstr>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IITR</dc:creator>
  <cp:lastModifiedBy>Ashwni  Goel</cp:lastModifiedBy>
  <cp:revision>1</cp:revision>
  <dcterms:created xsi:type="dcterms:W3CDTF">2024-03-03T03:54:07Z</dcterms:created>
  <dcterms:modified xsi:type="dcterms:W3CDTF">2024-03-03T03:57:03Z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2024-03-03T00:00:00Z</vt:filetime>
  </property>
</Properties>
</file>