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98747926-9A70-490C-9842-EFED8CCDFC63}"/>
    <pc:docChg chg="delSld">
      <pc:chgData name="ASHWNI  ." userId="44691843-2e5d-4a20-ad13-11ac7a93f3fe" providerId="ADAL" clId="{98747926-9A70-490C-9842-EFED8CCDFC63}" dt="2024-03-05T08:17:07.352" v="0" actId="47"/>
      <pc:docMkLst>
        <pc:docMk/>
      </pc:docMkLst>
      <pc:sldChg chg="del">
        <pc:chgData name="ASHWNI  ." userId="44691843-2e5d-4a20-ad13-11ac7a93f3fe" providerId="ADAL" clId="{98747926-9A70-490C-9842-EFED8CCDFC63}" dt="2024-03-05T08:17:07.352" v="0" actId="47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87" cy="2504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0162" y="597535"/>
            <a:ext cx="65516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4588" y="1773237"/>
            <a:ext cx="7973695" cy="363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68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1" y="2617088"/>
            <a:ext cx="2773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Hypothesis</a:t>
            </a:r>
            <a:r>
              <a:rPr spc="-6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582902"/>
            <a:ext cx="892556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Null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Alternative</a:t>
            </a:r>
            <a:r>
              <a:rPr spc="45" dirty="0"/>
              <a:t> </a:t>
            </a:r>
            <a:r>
              <a:rPr spc="-5" dirty="0"/>
              <a:t>Hypotheses</a:t>
            </a:r>
            <a:r>
              <a:rPr spc="30" dirty="0"/>
              <a:t> </a:t>
            </a:r>
            <a:r>
              <a:rPr spc="-5" dirty="0"/>
              <a:t>about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5" dirty="0"/>
              <a:t>Population</a:t>
            </a:r>
            <a:r>
              <a:rPr spc="25" dirty="0"/>
              <a:t> </a:t>
            </a:r>
            <a:r>
              <a:rPr spc="-10" dirty="0"/>
              <a:t>Mean</a:t>
            </a:r>
            <a:r>
              <a:rPr spc="35" dirty="0"/>
              <a:t> </a:t>
            </a:r>
            <a:r>
              <a:rPr sz="2950" i="1" spc="-95" dirty="0">
                <a:latin typeface="Symbol"/>
                <a:cs typeface="Symbol"/>
              </a:rPr>
              <a:t>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1722247"/>
            <a:ext cx="10736580" cy="1309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equality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hypotheses</a:t>
            </a:r>
            <a:r>
              <a:rPr sz="2000" spc="-15" dirty="0">
                <a:latin typeface="Calibri"/>
                <a:cs typeface="Calibri"/>
              </a:rPr>
              <a:t> always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appears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381000" marR="43180" indent="-342900">
              <a:lnSpc>
                <a:spcPct val="142900"/>
              </a:lnSpc>
              <a:spcBef>
                <a:spcPts val="4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100" i="1" spc="-60" dirty="0">
                <a:latin typeface="Symbol"/>
                <a:cs typeface="Symbol"/>
              </a:rPr>
              <a:t>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(where </a:t>
            </a:r>
            <a:r>
              <a:rPr sz="2100" i="1" spc="-30" dirty="0">
                <a:latin typeface="Symbol"/>
                <a:cs typeface="Symbol"/>
              </a:rPr>
              <a:t></a:t>
            </a:r>
            <a:r>
              <a:rPr sz="1950" spc="-44" baseline="-21367" dirty="0">
                <a:latin typeface="Book Antiqua"/>
                <a:cs typeface="Book Antiqua"/>
              </a:rPr>
              <a:t>0</a:t>
            </a:r>
            <a:r>
              <a:rPr sz="1950" spc="37" baseline="-21367" dirty="0">
                <a:latin typeface="Book Antiqua"/>
                <a:cs typeface="Book Antiqua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hypothesized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421" y="5019569"/>
            <a:ext cx="1169670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Calibri"/>
                <a:cs typeface="Calibri"/>
              </a:rPr>
              <a:t>One-tailed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(lower-tail)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902" y="5019569"/>
            <a:ext cx="1199515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Calibri"/>
                <a:cs typeface="Calibri"/>
              </a:rPr>
              <a:t>One-tailed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(upper-tail)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803" y="5079872"/>
            <a:ext cx="1125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Two-tailed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63697" y="3902176"/>
            <a:ext cx="1673860" cy="957580"/>
            <a:chOff x="3163697" y="3902176"/>
            <a:chExt cx="1673860" cy="957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334" y="3902176"/>
              <a:ext cx="1656969" cy="4616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3697" y="4397476"/>
              <a:ext cx="1673605" cy="46167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81396" y="3935831"/>
            <a:ext cx="1673860" cy="944244"/>
            <a:chOff x="5081396" y="3935831"/>
            <a:chExt cx="1673860" cy="94424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033" y="3935831"/>
              <a:ext cx="1656968" cy="4616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1396" y="4418304"/>
              <a:ext cx="1673605" cy="46167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0422" y="3910685"/>
            <a:ext cx="1655445" cy="4616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23658" y="4431385"/>
            <a:ext cx="1672081" cy="461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461" y="597535"/>
            <a:ext cx="480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Null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spc="-15" dirty="0"/>
              <a:t>Alternative</a:t>
            </a:r>
            <a:r>
              <a:rPr spc="3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545" y="1379346"/>
            <a:ext cx="4241165" cy="44011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9779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major hospital in Chennai </a:t>
            </a:r>
            <a:r>
              <a:rPr sz="2000" spc="-10" dirty="0">
                <a:latin typeface="Calibri"/>
                <a:cs typeface="Calibri"/>
              </a:rPr>
              <a:t>provides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 of the </a:t>
            </a:r>
            <a:r>
              <a:rPr sz="2000" spc="-10" dirty="0">
                <a:latin typeface="Calibri"/>
                <a:cs typeface="Calibri"/>
              </a:rPr>
              <a:t>most </a:t>
            </a:r>
            <a:r>
              <a:rPr sz="2000" spc="-5" dirty="0">
                <a:latin typeface="Calibri"/>
                <a:cs typeface="Calibri"/>
              </a:rPr>
              <a:t>comprehensive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emergency medical </a:t>
            </a:r>
            <a:r>
              <a:rPr sz="2000" dirty="0">
                <a:latin typeface="Calibri"/>
                <a:cs typeface="Calibri"/>
              </a:rPr>
              <a:t>services in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hospital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units, </a:t>
            </a:r>
            <a:r>
              <a:rPr sz="2000" dirty="0">
                <a:latin typeface="Calibri"/>
                <a:cs typeface="Calibri"/>
              </a:rPr>
              <a:t>the service </a:t>
            </a:r>
            <a:r>
              <a:rPr sz="2000" spc="-5" dirty="0">
                <a:latin typeface="Calibri"/>
                <a:cs typeface="Calibri"/>
              </a:rPr>
              <a:t>goal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medical emergencies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less</a:t>
            </a:r>
            <a:endParaRPr sz="2000">
              <a:latin typeface="Calibri"/>
              <a:cs typeface="Calibri"/>
            </a:endParaRPr>
          </a:p>
          <a:p>
            <a:pPr marL="355600" marR="112395" indent="-3429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director </a:t>
            </a:r>
            <a:r>
              <a:rPr sz="2000" spc="-5" dirty="0">
                <a:latin typeface="Calibri"/>
                <a:cs typeface="Calibri"/>
              </a:rPr>
              <a:t>of medical </a:t>
            </a:r>
            <a:r>
              <a:rPr sz="2000" dirty="0">
                <a:latin typeface="Calibri"/>
                <a:cs typeface="Calibri"/>
              </a:rPr>
              <a:t>services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wants </a:t>
            </a:r>
            <a:r>
              <a:rPr sz="2000" spc="-15" dirty="0">
                <a:latin typeface="Calibri"/>
                <a:cs typeface="Calibri"/>
              </a:rPr>
              <a:t>to formulate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hypothesis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could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sample 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emergency response times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determine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minutes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achieved.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801" y="1827276"/>
            <a:ext cx="3293999" cy="3293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461" y="597535"/>
            <a:ext cx="480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Null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spc="-15" dirty="0"/>
              <a:t>Alternative</a:t>
            </a:r>
            <a:r>
              <a:rPr spc="3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5417" y="1889531"/>
            <a:ext cx="12915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04520" algn="l"/>
              </a:tabLst>
            </a:pP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r>
              <a:rPr sz="2400" dirty="0">
                <a:latin typeface="Book Antiqua"/>
                <a:cs typeface="Book Antiqua"/>
              </a:rPr>
              <a:t>:	</a:t>
            </a:r>
            <a:r>
              <a:rPr sz="2500" i="1" spc="-60" dirty="0">
                <a:latin typeface="Symbol"/>
                <a:cs typeface="Symbol"/>
              </a:rPr>
              <a:t></a:t>
            </a:r>
            <a:r>
              <a:rPr sz="2500" i="1" spc="-6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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289" y="3131565"/>
            <a:ext cx="1447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Book Antiqua"/>
                <a:cs typeface="Book Antiqua"/>
              </a:rPr>
              <a:t>a</a:t>
            </a:r>
            <a:endParaRPr sz="18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545" y="2961157"/>
            <a:ext cx="12585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7535" algn="l"/>
              </a:tabLst>
            </a:pP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i="1" spc="34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:	</a:t>
            </a:r>
            <a:r>
              <a:rPr sz="2500" i="1" spc="-60" dirty="0">
                <a:latin typeface="Symbol"/>
                <a:cs typeface="Symbol"/>
              </a:rPr>
              <a:t></a:t>
            </a:r>
            <a:r>
              <a:rPr sz="25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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527" y="1586230"/>
            <a:ext cx="49187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emergency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meeting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goal;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follow-up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necessary.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5997" y="2829560"/>
            <a:ext cx="47491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emergency </a:t>
            </a:r>
            <a:r>
              <a:rPr sz="2000" dirty="0">
                <a:latin typeface="Calibri"/>
                <a:cs typeface="Calibri"/>
              </a:rPr>
              <a:t>service is not </a:t>
            </a:r>
            <a:r>
              <a:rPr sz="2000" spc="-5" dirty="0">
                <a:latin typeface="Calibri"/>
                <a:cs typeface="Calibri"/>
              </a:rPr>
              <a:t>meeting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 goal; </a:t>
            </a:r>
            <a:r>
              <a:rPr sz="2000" spc="-10" dirty="0">
                <a:latin typeface="Calibri"/>
                <a:cs typeface="Calibri"/>
              </a:rPr>
              <a:t>appropriate follow-up </a:t>
            </a:r>
            <a:r>
              <a:rPr sz="2000" dirty="0">
                <a:latin typeface="Calibri"/>
                <a:cs typeface="Calibri"/>
              </a:rPr>
              <a:t>action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necessary.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967" y="4785827"/>
            <a:ext cx="5367655" cy="7816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latin typeface="Calibri"/>
                <a:cs typeface="Calibri"/>
              </a:rPr>
              <a:t>where: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500" i="1" spc="-60" dirty="0">
                <a:latin typeface="Symbol"/>
                <a:cs typeface="Symbol"/>
              </a:rPr>
              <a:t></a:t>
            </a:r>
            <a:r>
              <a:rPr sz="2500" i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5" dirty="0">
                <a:latin typeface="Calibri"/>
                <a:cs typeface="Calibri"/>
              </a:rPr>
              <a:t> response </a:t>
            </a:r>
            <a:r>
              <a:rPr sz="2000" dirty="0">
                <a:latin typeface="Calibri"/>
                <a:cs typeface="Calibri"/>
              </a:rPr>
              <a:t>time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144081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emergency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178" y="597535"/>
            <a:ext cx="1725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Type </a:t>
            </a:r>
            <a:r>
              <a:rPr spc="-5" dirty="0"/>
              <a:t>I</a:t>
            </a:r>
            <a:r>
              <a:rPr spc="-40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594" y="1314678"/>
            <a:ext cx="8103870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30480" indent="-342900">
              <a:lnSpc>
                <a:spcPct val="150000"/>
              </a:lnSpc>
              <a:spcBef>
                <a:spcPts val="100"/>
              </a:spcBef>
              <a:buSzPct val="900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Calibri"/>
                <a:cs typeface="Calibri"/>
              </a:rPr>
              <a:t>Because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0</a:t>
            </a:r>
            <a:r>
              <a:rPr sz="1950" spc="24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dirty="0">
                <a:latin typeface="Calibri"/>
                <a:cs typeface="Calibri"/>
              </a:rPr>
              <a:t> true</a:t>
            </a:r>
            <a:endParaRPr sz="2000">
              <a:latin typeface="Calibri"/>
              <a:cs typeface="Calibri"/>
            </a:endParaRPr>
          </a:p>
          <a:p>
            <a:pPr marL="419100" marR="92075" indent="-342900">
              <a:lnSpc>
                <a:spcPct val="150000"/>
              </a:lnSpc>
              <a:spcBef>
                <a:spcPts val="480"/>
              </a:spcBef>
              <a:buSzPct val="750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 probability of making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I </a:t>
            </a: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dirty="0">
                <a:latin typeface="Calibri"/>
                <a:cs typeface="Calibri"/>
              </a:rPr>
              <a:t>when the null </a:t>
            </a:r>
            <a:r>
              <a:rPr sz="2000" spc="-5" dirty="0">
                <a:latin typeface="Calibri"/>
                <a:cs typeface="Calibri"/>
              </a:rPr>
              <a:t>hypothesis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endParaRPr sz="20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1685"/>
              </a:spcBef>
              <a:buSzPct val="75000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Applications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often </a:t>
            </a:r>
            <a:r>
              <a:rPr sz="2000" spc="-5" dirty="0">
                <a:latin typeface="Calibri"/>
                <a:cs typeface="Calibri"/>
              </a:rPr>
              <a:t>called significance </a:t>
            </a:r>
            <a:r>
              <a:rPr sz="2000" spc="-10" dirty="0"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409" y="597535"/>
            <a:ext cx="1821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Type</a:t>
            </a:r>
            <a:r>
              <a:rPr spc="-20" dirty="0"/>
              <a:t> </a:t>
            </a:r>
            <a:r>
              <a:rPr spc="-5" dirty="0"/>
              <a:t>II</a:t>
            </a:r>
            <a:r>
              <a:rPr spc="-30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1950847"/>
            <a:ext cx="106819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accepting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0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difficult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probability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latin typeface="Calibri"/>
                <a:cs typeface="Calibri"/>
              </a:rPr>
              <a:t>Statisticians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avoid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making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II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“do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reject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baseline="-21367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”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“accept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95" dirty="0">
                <a:latin typeface="Calibri"/>
                <a:cs typeface="Calibri"/>
              </a:rPr>
              <a:t>H</a:t>
            </a:r>
            <a:r>
              <a:rPr sz="1950" spc="-142" baseline="-21367" dirty="0">
                <a:latin typeface="Calibri"/>
                <a:cs typeface="Calibri"/>
              </a:rPr>
              <a:t>0</a:t>
            </a:r>
            <a:r>
              <a:rPr sz="2000" spc="-95" dirty="0">
                <a:latin typeface="Calibri"/>
                <a:cs typeface="Calibri"/>
              </a:rPr>
              <a:t>”.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79" y="471931"/>
            <a:ext cx="35579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Type</a:t>
            </a:r>
            <a:r>
              <a:rPr dirty="0"/>
              <a:t> </a:t>
            </a:r>
            <a:r>
              <a:rPr spc="-5" dirty="0"/>
              <a:t>I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25" dirty="0"/>
              <a:t>Type</a:t>
            </a:r>
            <a:r>
              <a:rPr dirty="0"/>
              <a:t> </a:t>
            </a:r>
            <a:r>
              <a:rPr spc="-5" dirty="0"/>
              <a:t>II </a:t>
            </a:r>
            <a:r>
              <a:rPr spc="-15" dirty="0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41862" y="2870136"/>
            <a:ext cx="5381625" cy="2560955"/>
            <a:chOff x="4741862" y="2870136"/>
            <a:chExt cx="5381625" cy="2560955"/>
          </a:xfrm>
        </p:grpSpPr>
        <p:sp>
          <p:nvSpPr>
            <p:cNvPr id="4" name="object 4"/>
            <p:cNvSpPr/>
            <p:nvPr/>
          </p:nvSpPr>
          <p:spPr>
            <a:xfrm>
              <a:off x="4756150" y="2884423"/>
              <a:ext cx="2667000" cy="1244600"/>
            </a:xfrm>
            <a:custGeom>
              <a:avLst/>
              <a:gdLst/>
              <a:ahLst/>
              <a:cxnLst/>
              <a:rect l="l" t="t" r="r" b="b"/>
              <a:pathLst>
                <a:path w="2667000" h="1244600">
                  <a:moveTo>
                    <a:pt x="2667000" y="0"/>
                  </a:moveTo>
                  <a:lnTo>
                    <a:pt x="0" y="0"/>
                  </a:lnTo>
                  <a:lnTo>
                    <a:pt x="0" y="1244600"/>
                  </a:lnTo>
                  <a:lnTo>
                    <a:pt x="2667000" y="12446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150" y="2884423"/>
              <a:ext cx="2667000" cy="1244600"/>
            </a:xfrm>
            <a:custGeom>
              <a:avLst/>
              <a:gdLst/>
              <a:ahLst/>
              <a:cxnLst/>
              <a:rect l="l" t="t" r="r" b="b"/>
              <a:pathLst>
                <a:path w="2667000" h="1244600">
                  <a:moveTo>
                    <a:pt x="0" y="1244600"/>
                  </a:moveTo>
                  <a:lnTo>
                    <a:pt x="2667000" y="12446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244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8550" y="2884423"/>
              <a:ext cx="2660650" cy="1244600"/>
            </a:xfrm>
            <a:custGeom>
              <a:avLst/>
              <a:gdLst/>
              <a:ahLst/>
              <a:cxnLst/>
              <a:rect l="l" t="t" r="r" b="b"/>
              <a:pathLst>
                <a:path w="2660650" h="1244600">
                  <a:moveTo>
                    <a:pt x="2660650" y="0"/>
                  </a:moveTo>
                  <a:lnTo>
                    <a:pt x="0" y="0"/>
                  </a:lnTo>
                  <a:lnTo>
                    <a:pt x="0" y="1244600"/>
                  </a:lnTo>
                  <a:lnTo>
                    <a:pt x="2660650" y="1244600"/>
                  </a:lnTo>
                  <a:lnTo>
                    <a:pt x="2660650" y="0"/>
                  </a:lnTo>
                  <a:close/>
                </a:path>
              </a:pathLst>
            </a:custGeom>
            <a:solidFill>
              <a:srgbClr val="F88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8550" y="2884423"/>
              <a:ext cx="2660650" cy="1244600"/>
            </a:xfrm>
            <a:custGeom>
              <a:avLst/>
              <a:gdLst/>
              <a:ahLst/>
              <a:cxnLst/>
              <a:rect l="l" t="t" r="r" b="b"/>
              <a:pathLst>
                <a:path w="2660650" h="1244600">
                  <a:moveTo>
                    <a:pt x="0" y="1244600"/>
                  </a:moveTo>
                  <a:lnTo>
                    <a:pt x="2660650" y="1244600"/>
                  </a:lnTo>
                  <a:lnTo>
                    <a:pt x="2660650" y="0"/>
                  </a:lnTo>
                  <a:lnTo>
                    <a:pt x="0" y="0"/>
                  </a:lnTo>
                  <a:lnTo>
                    <a:pt x="0" y="1244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8550" y="4149724"/>
              <a:ext cx="2660650" cy="1266825"/>
            </a:xfrm>
            <a:custGeom>
              <a:avLst/>
              <a:gdLst/>
              <a:ahLst/>
              <a:cxnLst/>
              <a:rect l="l" t="t" r="r" b="b"/>
              <a:pathLst>
                <a:path w="2660650" h="1266825">
                  <a:moveTo>
                    <a:pt x="2660650" y="0"/>
                  </a:moveTo>
                  <a:lnTo>
                    <a:pt x="0" y="0"/>
                  </a:lnTo>
                  <a:lnTo>
                    <a:pt x="0" y="1266825"/>
                  </a:lnTo>
                  <a:lnTo>
                    <a:pt x="2660650" y="1266825"/>
                  </a:lnTo>
                  <a:lnTo>
                    <a:pt x="266065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48550" y="4149724"/>
              <a:ext cx="2660650" cy="1266825"/>
            </a:xfrm>
            <a:custGeom>
              <a:avLst/>
              <a:gdLst/>
              <a:ahLst/>
              <a:cxnLst/>
              <a:rect l="l" t="t" r="r" b="b"/>
              <a:pathLst>
                <a:path w="2660650" h="1266825">
                  <a:moveTo>
                    <a:pt x="0" y="1266825"/>
                  </a:moveTo>
                  <a:lnTo>
                    <a:pt x="2660650" y="1266825"/>
                  </a:lnTo>
                  <a:lnTo>
                    <a:pt x="2660650" y="0"/>
                  </a:lnTo>
                  <a:lnTo>
                    <a:pt x="0" y="0"/>
                  </a:lnTo>
                  <a:lnTo>
                    <a:pt x="0" y="12668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4150" y="4149724"/>
              <a:ext cx="2660650" cy="1266825"/>
            </a:xfrm>
            <a:custGeom>
              <a:avLst/>
              <a:gdLst/>
              <a:ahLst/>
              <a:cxnLst/>
              <a:rect l="l" t="t" r="r" b="b"/>
              <a:pathLst>
                <a:path w="2660650" h="1266825">
                  <a:moveTo>
                    <a:pt x="2660650" y="0"/>
                  </a:moveTo>
                  <a:lnTo>
                    <a:pt x="0" y="0"/>
                  </a:lnTo>
                  <a:lnTo>
                    <a:pt x="0" y="1266825"/>
                  </a:lnTo>
                  <a:lnTo>
                    <a:pt x="2660650" y="1266825"/>
                  </a:lnTo>
                  <a:lnTo>
                    <a:pt x="2660650" y="0"/>
                  </a:lnTo>
                  <a:close/>
                </a:path>
              </a:pathLst>
            </a:custGeom>
            <a:solidFill>
              <a:srgbClr val="F88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4150" y="4149724"/>
              <a:ext cx="2660650" cy="1266825"/>
            </a:xfrm>
            <a:custGeom>
              <a:avLst/>
              <a:gdLst/>
              <a:ahLst/>
              <a:cxnLst/>
              <a:rect l="l" t="t" r="r" b="b"/>
              <a:pathLst>
                <a:path w="2660650" h="1266825">
                  <a:moveTo>
                    <a:pt x="0" y="1266825"/>
                  </a:moveTo>
                  <a:lnTo>
                    <a:pt x="2660650" y="1266825"/>
                  </a:lnTo>
                  <a:lnTo>
                    <a:pt x="2660650" y="0"/>
                  </a:lnTo>
                  <a:lnTo>
                    <a:pt x="0" y="0"/>
                  </a:lnTo>
                  <a:lnTo>
                    <a:pt x="0" y="12668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79" y="3425952"/>
            <a:ext cx="507491" cy="679704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64588" y="1773237"/>
          <a:ext cx="7973695" cy="363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B1B1B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5080" algn="ctr">
                        <a:lnSpc>
                          <a:spcPts val="2840"/>
                        </a:lnSpc>
                        <a:spcBef>
                          <a:spcPts val="126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H0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R="5715" algn="ctr">
                        <a:lnSpc>
                          <a:spcPts val="296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500" i="1" spc="-3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500" i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8)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1788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H0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False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500" i="1" spc="-50" dirty="0">
                          <a:latin typeface="Symbol"/>
                          <a:cs typeface="Symbol"/>
                        </a:rPr>
                        <a:t>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55" dirty="0">
                          <a:latin typeface="Symbol"/>
                          <a:cs typeface="Symbol"/>
                        </a:rPr>
                        <a:t></a:t>
                      </a:r>
                      <a:r>
                        <a:rPr sz="25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45" dirty="0">
                          <a:latin typeface="Symbol"/>
                          <a:cs typeface="Symbol"/>
                        </a:rPr>
                        <a:t></a:t>
                      </a:r>
                      <a:endParaRPr sz="2500">
                        <a:latin typeface="Symbol"/>
                        <a:cs typeface="Symbol"/>
                      </a:endParaRPr>
                    </a:p>
                  </a:txBody>
                  <a:tcPr marL="0" marR="0" marT="16065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Conclusion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B1B1B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B1B1B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marL="79375" marR="393065" indent="545465">
                        <a:lnSpc>
                          <a:spcPts val="2890"/>
                        </a:lnSpc>
                        <a:spcBef>
                          <a:spcPts val="212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Accept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H0 </a:t>
                      </a:r>
                      <a:r>
                        <a:rPr sz="2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(Conclude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i="1" spc="-6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5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Book Antiqua"/>
                          <a:cs typeface="Book Antiqua"/>
                        </a:rPr>
                        <a:t>&lt;</a:t>
                      </a:r>
                      <a:r>
                        <a:rPr sz="2400" spc="-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8)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269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0575" marR="801370" indent="73025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Correct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2400" b="1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19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574675">
                        <a:lnSpc>
                          <a:spcPct val="100000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II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095">
                <a:tc>
                  <a:txBody>
                    <a:bodyPr/>
                    <a:lstStyle/>
                    <a:p>
                      <a:pPr marL="102870">
                        <a:lnSpc>
                          <a:spcPts val="2835"/>
                        </a:lnSpc>
                        <a:spcBef>
                          <a:spcPts val="19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Reject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H0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02870">
                        <a:lnSpc>
                          <a:spcPts val="295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(Conclude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i="1" spc="-6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5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&gt;</a:t>
                      </a:r>
                      <a:r>
                        <a:rPr sz="2400" spc="-2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8)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2520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06450" marR="785495" indent="73025">
                        <a:lnSpc>
                          <a:spcPct val="800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Correct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2400" b="1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743450" y="1231900"/>
            <a:ext cx="5391150" cy="495300"/>
          </a:xfrm>
          <a:prstGeom prst="rect">
            <a:avLst/>
          </a:prstGeom>
          <a:solidFill>
            <a:srgbClr val="CCFF99"/>
          </a:solidFill>
          <a:ln w="12700">
            <a:solidFill>
              <a:srgbClr val="B1B1B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355"/>
              </a:spcBef>
            </a:pPr>
            <a:r>
              <a:rPr sz="2400" b="1" spc="-10" dirty="0">
                <a:latin typeface="Calibri"/>
                <a:cs typeface="Calibri"/>
              </a:rPr>
              <a:t>Population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860" y="597535"/>
            <a:ext cx="6042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Three</a:t>
            </a:r>
            <a:r>
              <a:rPr spc="30" dirty="0"/>
              <a:t> </a:t>
            </a:r>
            <a:r>
              <a:rPr spc="-10" dirty="0"/>
              <a:t>Approaches</a:t>
            </a:r>
            <a:r>
              <a:rPr spc="35" dirty="0"/>
              <a:t> </a:t>
            </a:r>
            <a:r>
              <a:rPr spc="-20" dirty="0"/>
              <a:t>for</a:t>
            </a:r>
            <a:r>
              <a:rPr spc="15" dirty="0"/>
              <a:t> </a:t>
            </a:r>
            <a:r>
              <a:rPr spc="-5" dirty="0"/>
              <a:t>Hypothesis</a:t>
            </a:r>
            <a:r>
              <a:rPr spc="1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50847"/>
            <a:ext cx="300545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P-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Critical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597535"/>
            <a:ext cx="754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p-Value</a:t>
            </a:r>
            <a:r>
              <a:rPr spc="15" dirty="0"/>
              <a:t> </a:t>
            </a:r>
            <a:r>
              <a:rPr spc="-10" dirty="0"/>
              <a:t>Approach</a:t>
            </a:r>
            <a:r>
              <a:rPr spc="3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30" dirty="0"/>
              <a:t>One-Tailed</a:t>
            </a:r>
            <a:r>
              <a:rPr spc="45" dirty="0"/>
              <a:t> </a:t>
            </a:r>
            <a:r>
              <a:rPr spc="-5" dirty="0"/>
              <a:t>Hypothesis</a:t>
            </a:r>
            <a:r>
              <a:rPr spc="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836547"/>
            <a:ext cx="10829290" cy="289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 </a:t>
            </a:r>
            <a:r>
              <a:rPr sz="2000" dirty="0">
                <a:latin typeface="Calibri"/>
                <a:cs typeface="Calibri"/>
              </a:rPr>
              <a:t>is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probability,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support)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393700" marR="49530" indent="-342900">
              <a:lnSpc>
                <a:spcPct val="194400"/>
              </a:lnSpc>
              <a:spcBef>
                <a:spcPts val="405"/>
              </a:spcBef>
              <a:buSzPct val="90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significance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100" i="1" spc="-65" dirty="0">
                <a:latin typeface="Symbol"/>
                <a:cs typeface="Symbol"/>
              </a:rPr>
              <a:t></a:t>
            </a:r>
            <a:r>
              <a:rPr sz="2100" i="1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449580" indent="-399415">
              <a:lnSpc>
                <a:spcPct val="100000"/>
              </a:lnSpc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0</a:t>
            </a:r>
            <a:r>
              <a:rPr sz="1950" spc="225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100" i="1" spc="-65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32" y="990600"/>
            <a:ext cx="2695956" cy="771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08605" y="1102867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-Value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3679" y="3454908"/>
            <a:ext cx="1571244" cy="11399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97454" y="3545830"/>
            <a:ext cx="1024255" cy="7969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i="1" spc="-5" dirty="0">
                <a:latin typeface="Book Antiqua"/>
                <a:cs typeface="Book Antiqua"/>
              </a:rPr>
              <a:t>p</a:t>
            </a:r>
            <a:r>
              <a:rPr sz="2400" dirty="0">
                <a:latin typeface="Book Antiqua"/>
                <a:cs typeface="Book Antiqua"/>
              </a:rPr>
              <a:t>-value</a:t>
            </a:r>
            <a:endParaRPr sz="240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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6155" y="2356104"/>
            <a:ext cx="2437130" cy="3668395"/>
            <a:chOff x="4296155" y="2356104"/>
            <a:chExt cx="2437130" cy="3668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607" y="5253227"/>
              <a:ext cx="725423" cy="771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155" y="2356104"/>
              <a:ext cx="856488" cy="284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5949" y="244792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477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47700" h="76200">
                  <a:moveTo>
                    <a:pt x="6477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47700" y="44450"/>
                  </a:lnTo>
                  <a:lnTo>
                    <a:pt x="647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31763" y="536458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4679" y="2144267"/>
            <a:ext cx="2865120" cy="4168140"/>
            <a:chOff x="3154679" y="2144267"/>
            <a:chExt cx="2865120" cy="41681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4879" y="5210555"/>
              <a:ext cx="1264920" cy="11018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4679" y="2144267"/>
              <a:ext cx="1370075" cy="822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8623" y="2211323"/>
              <a:ext cx="626363" cy="6797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78453" y="2261066"/>
            <a:ext cx="8991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.10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68852" y="4695444"/>
            <a:ext cx="5715000" cy="771525"/>
            <a:chOff x="3768852" y="4695444"/>
            <a:chExt cx="5715000" cy="77152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8852" y="4959096"/>
              <a:ext cx="5132832" cy="1432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21176" y="5018151"/>
              <a:ext cx="5002530" cy="0"/>
            </a:xfrm>
            <a:custGeom>
              <a:avLst/>
              <a:gdLst/>
              <a:ahLst/>
              <a:cxnLst/>
              <a:rect l="l" t="t" r="r" b="b"/>
              <a:pathLst>
                <a:path w="5002530">
                  <a:moveTo>
                    <a:pt x="0" y="0"/>
                  </a:moveTo>
                  <a:lnTo>
                    <a:pt x="50021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5192" y="4695444"/>
              <a:ext cx="708659" cy="77114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998966" y="480440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Book Antiqua"/>
                <a:cs typeface="Book Antiqua"/>
              </a:rPr>
              <a:t>z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74591" y="5210555"/>
            <a:ext cx="1196339" cy="110185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72458" y="5323433"/>
            <a:ext cx="157035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ts val="2740"/>
              </a:lnSpc>
              <a:spcBef>
                <a:spcPts val="100"/>
              </a:spcBef>
              <a:tabLst>
                <a:tab pos="895350" algn="l"/>
              </a:tabLst>
            </a:pPr>
            <a:r>
              <a:rPr sz="2400" i="1" dirty="0">
                <a:latin typeface="Calibri"/>
                <a:cs typeface="Calibri"/>
              </a:rPr>
              <a:t>z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i="1" spc="-20" dirty="0">
                <a:latin typeface="Calibri"/>
                <a:cs typeface="Calibri"/>
              </a:rPr>
              <a:t>z</a:t>
            </a:r>
            <a:r>
              <a:rPr sz="2400" i="1" spc="-30" baseline="-20833" dirty="0">
                <a:latin typeface="Calibri"/>
                <a:cs typeface="Calibri"/>
              </a:rPr>
              <a:t>a</a:t>
            </a:r>
            <a:r>
              <a:rPr sz="2400" i="1" spc="14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740"/>
              </a:lnSpc>
              <a:tabLst>
                <a:tab pos="887730" algn="l"/>
              </a:tabLst>
            </a:pPr>
            <a:r>
              <a:rPr sz="2400" spc="-5" dirty="0">
                <a:latin typeface="Calibri"/>
                <a:cs typeface="Calibri"/>
              </a:rPr>
              <a:t>-1.46	-1.28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42588" y="1945540"/>
            <a:ext cx="5282565" cy="3513454"/>
            <a:chOff x="3942588" y="1945540"/>
            <a:chExt cx="5282565" cy="3513454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57544" y="4840224"/>
              <a:ext cx="144779" cy="5593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16726" y="4892675"/>
              <a:ext cx="1905" cy="428625"/>
            </a:xfrm>
            <a:custGeom>
              <a:avLst/>
              <a:gdLst/>
              <a:ahLst/>
              <a:cxnLst/>
              <a:rect l="l" t="t" r="r" b="b"/>
              <a:pathLst>
                <a:path w="1904" h="428625">
                  <a:moveTo>
                    <a:pt x="0" y="0"/>
                  </a:moveTo>
                  <a:lnTo>
                    <a:pt x="1524" y="428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54475" y="4679950"/>
              <a:ext cx="703580" cy="330200"/>
            </a:xfrm>
            <a:custGeom>
              <a:avLst/>
              <a:gdLst/>
              <a:ahLst/>
              <a:cxnLst/>
              <a:rect l="l" t="t" r="r" b="b"/>
              <a:pathLst>
                <a:path w="703579" h="330200">
                  <a:moveTo>
                    <a:pt x="698500" y="0"/>
                  </a:moveTo>
                  <a:lnTo>
                    <a:pt x="672846" y="9906"/>
                  </a:lnTo>
                  <a:lnTo>
                    <a:pt x="640841" y="21462"/>
                  </a:lnTo>
                  <a:lnTo>
                    <a:pt x="603885" y="46227"/>
                  </a:lnTo>
                  <a:lnTo>
                    <a:pt x="579882" y="52831"/>
                  </a:lnTo>
                  <a:lnTo>
                    <a:pt x="522224" y="82550"/>
                  </a:lnTo>
                  <a:lnTo>
                    <a:pt x="496570" y="92456"/>
                  </a:lnTo>
                  <a:lnTo>
                    <a:pt x="464565" y="100711"/>
                  </a:lnTo>
                  <a:lnTo>
                    <a:pt x="435737" y="118872"/>
                  </a:lnTo>
                  <a:lnTo>
                    <a:pt x="394080" y="128777"/>
                  </a:lnTo>
                  <a:lnTo>
                    <a:pt x="329946" y="151892"/>
                  </a:lnTo>
                  <a:lnTo>
                    <a:pt x="278764" y="168401"/>
                  </a:lnTo>
                  <a:lnTo>
                    <a:pt x="243459" y="175006"/>
                  </a:lnTo>
                  <a:lnTo>
                    <a:pt x="195452" y="194818"/>
                  </a:lnTo>
                  <a:lnTo>
                    <a:pt x="144145" y="209676"/>
                  </a:lnTo>
                  <a:lnTo>
                    <a:pt x="89662" y="227837"/>
                  </a:lnTo>
                  <a:lnTo>
                    <a:pt x="48005" y="237744"/>
                  </a:lnTo>
                  <a:lnTo>
                    <a:pt x="3175" y="254254"/>
                  </a:lnTo>
                  <a:lnTo>
                    <a:pt x="0" y="274066"/>
                  </a:lnTo>
                  <a:lnTo>
                    <a:pt x="0" y="326898"/>
                  </a:lnTo>
                  <a:lnTo>
                    <a:pt x="701675" y="330200"/>
                  </a:lnTo>
                  <a:lnTo>
                    <a:pt x="701675" y="150241"/>
                  </a:lnTo>
                  <a:lnTo>
                    <a:pt x="703326" y="117220"/>
                  </a:lnTo>
                  <a:lnTo>
                    <a:pt x="703326" y="85851"/>
                  </a:lnTo>
                  <a:lnTo>
                    <a:pt x="701675" y="41275"/>
                  </a:lnTo>
                  <a:lnTo>
                    <a:pt x="701675" y="16510"/>
                  </a:lnTo>
                  <a:lnTo>
                    <a:pt x="698500" y="3301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50027" y="1958240"/>
              <a:ext cx="736600" cy="1468755"/>
            </a:xfrm>
            <a:custGeom>
              <a:avLst/>
              <a:gdLst/>
              <a:ahLst/>
              <a:cxnLst/>
              <a:rect l="l" t="t" r="r" b="b"/>
              <a:pathLst>
                <a:path w="736600" h="1468754">
                  <a:moveTo>
                    <a:pt x="719247" y="0"/>
                  </a:moveTo>
                  <a:lnTo>
                    <a:pt x="663984" y="11717"/>
                  </a:lnTo>
                  <a:lnTo>
                    <a:pt x="624219" y="35490"/>
                  </a:lnTo>
                  <a:lnTo>
                    <a:pt x="582476" y="71360"/>
                  </a:lnTo>
                  <a:lnTo>
                    <a:pt x="539063" y="118753"/>
                  </a:lnTo>
                  <a:lnTo>
                    <a:pt x="494287" y="177091"/>
                  </a:lnTo>
                  <a:lnTo>
                    <a:pt x="471485" y="210185"/>
                  </a:lnTo>
                  <a:lnTo>
                    <a:pt x="448458" y="245800"/>
                  </a:lnTo>
                  <a:lnTo>
                    <a:pt x="425244" y="283864"/>
                  </a:lnTo>
                  <a:lnTo>
                    <a:pt x="401883" y="324304"/>
                  </a:lnTo>
                  <a:lnTo>
                    <a:pt x="378412" y="367049"/>
                  </a:lnTo>
                  <a:lnTo>
                    <a:pt x="354870" y="412028"/>
                  </a:lnTo>
                  <a:lnTo>
                    <a:pt x="331296" y="459167"/>
                  </a:lnTo>
                  <a:lnTo>
                    <a:pt x="307728" y="508395"/>
                  </a:lnTo>
                  <a:lnTo>
                    <a:pt x="284205" y="559641"/>
                  </a:lnTo>
                  <a:lnTo>
                    <a:pt x="260765" y="612831"/>
                  </a:lnTo>
                  <a:lnTo>
                    <a:pt x="237447" y="667895"/>
                  </a:lnTo>
                  <a:lnTo>
                    <a:pt x="214289" y="724760"/>
                  </a:lnTo>
                  <a:lnTo>
                    <a:pt x="191330" y="783355"/>
                  </a:lnTo>
                  <a:lnTo>
                    <a:pt x="168608" y="843606"/>
                  </a:lnTo>
                  <a:lnTo>
                    <a:pt x="146162" y="905444"/>
                  </a:lnTo>
                  <a:lnTo>
                    <a:pt x="124030" y="968794"/>
                  </a:lnTo>
                  <a:lnTo>
                    <a:pt x="102252" y="1033586"/>
                  </a:lnTo>
                  <a:lnTo>
                    <a:pt x="80864" y="1099748"/>
                  </a:lnTo>
                  <a:lnTo>
                    <a:pt x="59907" y="1167207"/>
                  </a:lnTo>
                  <a:lnTo>
                    <a:pt x="39418" y="1235892"/>
                  </a:lnTo>
                  <a:lnTo>
                    <a:pt x="19436" y="1305731"/>
                  </a:lnTo>
                  <a:lnTo>
                    <a:pt x="0" y="1376652"/>
                  </a:lnTo>
                  <a:lnTo>
                    <a:pt x="343535" y="1468727"/>
                  </a:lnTo>
                  <a:lnTo>
                    <a:pt x="736346" y="2766"/>
                  </a:lnTo>
                  <a:lnTo>
                    <a:pt x="71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50027" y="1958240"/>
              <a:ext cx="736600" cy="1376680"/>
            </a:xfrm>
            <a:custGeom>
              <a:avLst/>
              <a:gdLst/>
              <a:ahLst/>
              <a:cxnLst/>
              <a:rect l="l" t="t" r="r" b="b"/>
              <a:pathLst>
                <a:path w="736600" h="1376679">
                  <a:moveTo>
                    <a:pt x="0" y="1376652"/>
                  </a:moveTo>
                  <a:lnTo>
                    <a:pt x="19436" y="1305731"/>
                  </a:lnTo>
                  <a:lnTo>
                    <a:pt x="39418" y="1235892"/>
                  </a:lnTo>
                  <a:lnTo>
                    <a:pt x="59907" y="1167207"/>
                  </a:lnTo>
                  <a:lnTo>
                    <a:pt x="80864" y="1099748"/>
                  </a:lnTo>
                  <a:lnTo>
                    <a:pt x="102252" y="1033586"/>
                  </a:lnTo>
                  <a:lnTo>
                    <a:pt x="124030" y="968794"/>
                  </a:lnTo>
                  <a:lnTo>
                    <a:pt x="146162" y="905444"/>
                  </a:lnTo>
                  <a:lnTo>
                    <a:pt x="168608" y="843606"/>
                  </a:lnTo>
                  <a:lnTo>
                    <a:pt x="191330" y="783355"/>
                  </a:lnTo>
                  <a:lnTo>
                    <a:pt x="214289" y="724760"/>
                  </a:lnTo>
                  <a:lnTo>
                    <a:pt x="237447" y="667895"/>
                  </a:lnTo>
                  <a:lnTo>
                    <a:pt x="260765" y="612831"/>
                  </a:lnTo>
                  <a:lnTo>
                    <a:pt x="284205" y="559641"/>
                  </a:lnTo>
                  <a:lnTo>
                    <a:pt x="307728" y="508395"/>
                  </a:lnTo>
                  <a:lnTo>
                    <a:pt x="331296" y="459167"/>
                  </a:lnTo>
                  <a:lnTo>
                    <a:pt x="354870" y="412028"/>
                  </a:lnTo>
                  <a:lnTo>
                    <a:pt x="378412" y="367049"/>
                  </a:lnTo>
                  <a:lnTo>
                    <a:pt x="401883" y="324304"/>
                  </a:lnTo>
                  <a:lnTo>
                    <a:pt x="425244" y="283864"/>
                  </a:lnTo>
                  <a:lnTo>
                    <a:pt x="448458" y="245800"/>
                  </a:lnTo>
                  <a:lnTo>
                    <a:pt x="471485" y="210185"/>
                  </a:lnTo>
                  <a:lnTo>
                    <a:pt x="494287" y="177091"/>
                  </a:lnTo>
                  <a:lnTo>
                    <a:pt x="539063" y="118753"/>
                  </a:lnTo>
                  <a:lnTo>
                    <a:pt x="582476" y="71360"/>
                  </a:lnTo>
                  <a:lnTo>
                    <a:pt x="624219" y="35490"/>
                  </a:lnTo>
                  <a:lnTo>
                    <a:pt x="663984" y="11717"/>
                  </a:lnTo>
                  <a:lnTo>
                    <a:pt x="701462" y="617"/>
                  </a:lnTo>
                  <a:lnTo>
                    <a:pt x="719247" y="0"/>
                  </a:lnTo>
                  <a:lnTo>
                    <a:pt x="736346" y="2766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0563" y="3237230"/>
              <a:ext cx="530225" cy="1266190"/>
            </a:xfrm>
            <a:custGeom>
              <a:avLst/>
              <a:gdLst/>
              <a:ahLst/>
              <a:cxnLst/>
              <a:rect l="l" t="t" r="r" b="b"/>
              <a:pathLst>
                <a:path w="530225" h="1266189">
                  <a:moveTo>
                    <a:pt x="90424" y="0"/>
                  </a:moveTo>
                  <a:lnTo>
                    <a:pt x="0" y="1266190"/>
                  </a:lnTo>
                  <a:lnTo>
                    <a:pt x="23522" y="1242874"/>
                  </a:lnTo>
                  <a:lnTo>
                    <a:pt x="47032" y="1217315"/>
                  </a:lnTo>
                  <a:lnTo>
                    <a:pt x="93894" y="1159727"/>
                  </a:lnTo>
                  <a:lnTo>
                    <a:pt x="117186" y="1127830"/>
                  </a:lnTo>
                  <a:lnTo>
                    <a:pt x="140345" y="1093951"/>
                  </a:lnTo>
                  <a:lnTo>
                    <a:pt x="163342" y="1058156"/>
                  </a:lnTo>
                  <a:lnTo>
                    <a:pt x="186147" y="1020511"/>
                  </a:lnTo>
                  <a:lnTo>
                    <a:pt x="208730" y="981081"/>
                  </a:lnTo>
                  <a:lnTo>
                    <a:pt x="231061" y="939933"/>
                  </a:lnTo>
                  <a:lnTo>
                    <a:pt x="253110" y="897131"/>
                  </a:lnTo>
                  <a:lnTo>
                    <a:pt x="274847" y="852742"/>
                  </a:lnTo>
                  <a:lnTo>
                    <a:pt x="296243" y="806831"/>
                  </a:lnTo>
                  <a:lnTo>
                    <a:pt x="317267" y="759463"/>
                  </a:lnTo>
                  <a:lnTo>
                    <a:pt x="337890" y="710704"/>
                  </a:lnTo>
                  <a:lnTo>
                    <a:pt x="358082" y="660621"/>
                  </a:lnTo>
                  <a:lnTo>
                    <a:pt x="377813" y="609278"/>
                  </a:lnTo>
                  <a:lnTo>
                    <a:pt x="397053" y="556741"/>
                  </a:lnTo>
                  <a:lnTo>
                    <a:pt x="415773" y="503076"/>
                  </a:lnTo>
                  <a:lnTo>
                    <a:pt x="433941" y="448348"/>
                  </a:lnTo>
                  <a:lnTo>
                    <a:pt x="451529" y="392624"/>
                  </a:lnTo>
                  <a:lnTo>
                    <a:pt x="468507" y="335968"/>
                  </a:lnTo>
                  <a:lnTo>
                    <a:pt x="484844" y="278447"/>
                  </a:lnTo>
                  <a:lnTo>
                    <a:pt x="500512" y="220125"/>
                  </a:lnTo>
                  <a:lnTo>
                    <a:pt x="515479" y="161070"/>
                  </a:lnTo>
                  <a:lnTo>
                    <a:pt x="529716" y="101346"/>
                  </a:lnTo>
                  <a:lnTo>
                    <a:pt x="90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0563" y="3338576"/>
              <a:ext cx="530225" cy="1165225"/>
            </a:xfrm>
            <a:custGeom>
              <a:avLst/>
              <a:gdLst/>
              <a:ahLst/>
              <a:cxnLst/>
              <a:rect l="l" t="t" r="r" b="b"/>
              <a:pathLst>
                <a:path w="530225" h="1165225">
                  <a:moveTo>
                    <a:pt x="529716" y="0"/>
                  </a:moveTo>
                  <a:lnTo>
                    <a:pt x="515479" y="59724"/>
                  </a:lnTo>
                  <a:lnTo>
                    <a:pt x="500512" y="118779"/>
                  </a:lnTo>
                  <a:lnTo>
                    <a:pt x="484844" y="177101"/>
                  </a:lnTo>
                  <a:lnTo>
                    <a:pt x="468507" y="234622"/>
                  </a:lnTo>
                  <a:lnTo>
                    <a:pt x="451529" y="291278"/>
                  </a:lnTo>
                  <a:lnTo>
                    <a:pt x="433941" y="347002"/>
                  </a:lnTo>
                  <a:lnTo>
                    <a:pt x="415773" y="401730"/>
                  </a:lnTo>
                  <a:lnTo>
                    <a:pt x="397053" y="455395"/>
                  </a:lnTo>
                  <a:lnTo>
                    <a:pt x="377813" y="507932"/>
                  </a:lnTo>
                  <a:lnTo>
                    <a:pt x="358082" y="559275"/>
                  </a:lnTo>
                  <a:lnTo>
                    <a:pt x="337890" y="609358"/>
                  </a:lnTo>
                  <a:lnTo>
                    <a:pt x="317267" y="658117"/>
                  </a:lnTo>
                  <a:lnTo>
                    <a:pt x="296243" y="705484"/>
                  </a:lnTo>
                  <a:lnTo>
                    <a:pt x="274847" y="751396"/>
                  </a:lnTo>
                  <a:lnTo>
                    <a:pt x="253110" y="795785"/>
                  </a:lnTo>
                  <a:lnTo>
                    <a:pt x="231061" y="838587"/>
                  </a:lnTo>
                  <a:lnTo>
                    <a:pt x="208730" y="879735"/>
                  </a:lnTo>
                  <a:lnTo>
                    <a:pt x="186147" y="919165"/>
                  </a:lnTo>
                  <a:lnTo>
                    <a:pt x="163342" y="956810"/>
                  </a:lnTo>
                  <a:lnTo>
                    <a:pt x="140345" y="992605"/>
                  </a:lnTo>
                  <a:lnTo>
                    <a:pt x="117186" y="1026484"/>
                  </a:lnTo>
                  <a:lnTo>
                    <a:pt x="93894" y="1058381"/>
                  </a:lnTo>
                  <a:lnTo>
                    <a:pt x="47032" y="1115969"/>
                  </a:lnTo>
                  <a:lnTo>
                    <a:pt x="23522" y="1141528"/>
                  </a:lnTo>
                  <a:lnTo>
                    <a:pt x="0" y="1164844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2588" y="4492371"/>
              <a:ext cx="1092200" cy="434975"/>
            </a:xfrm>
            <a:custGeom>
              <a:avLst/>
              <a:gdLst/>
              <a:ahLst/>
              <a:cxnLst/>
              <a:rect l="l" t="t" r="r" b="b"/>
              <a:pathLst>
                <a:path w="1092200" h="434975">
                  <a:moveTo>
                    <a:pt x="1091691" y="0"/>
                  </a:moveTo>
                  <a:lnTo>
                    <a:pt x="0" y="195071"/>
                  </a:lnTo>
                  <a:lnTo>
                    <a:pt x="115570" y="434593"/>
                  </a:lnTo>
                  <a:lnTo>
                    <a:pt x="179670" y="417437"/>
                  </a:lnTo>
                  <a:lnTo>
                    <a:pt x="242634" y="399702"/>
                  </a:lnTo>
                  <a:lnTo>
                    <a:pt x="304350" y="381438"/>
                  </a:lnTo>
                  <a:lnTo>
                    <a:pt x="364707" y="362695"/>
                  </a:lnTo>
                  <a:lnTo>
                    <a:pt x="423594" y="343523"/>
                  </a:lnTo>
                  <a:lnTo>
                    <a:pt x="480898" y="323971"/>
                  </a:lnTo>
                  <a:lnTo>
                    <a:pt x="536509" y="304088"/>
                  </a:lnTo>
                  <a:lnTo>
                    <a:pt x="590316" y="283925"/>
                  </a:lnTo>
                  <a:lnTo>
                    <a:pt x="642205" y="263531"/>
                  </a:lnTo>
                  <a:lnTo>
                    <a:pt x="692067" y="242956"/>
                  </a:lnTo>
                  <a:lnTo>
                    <a:pt x="739790" y="222250"/>
                  </a:lnTo>
                  <a:lnTo>
                    <a:pt x="785263" y="201461"/>
                  </a:lnTo>
                  <a:lnTo>
                    <a:pt x="828373" y="180640"/>
                  </a:lnTo>
                  <a:lnTo>
                    <a:pt x="869010" y="159837"/>
                  </a:lnTo>
                  <a:lnTo>
                    <a:pt x="907062" y="139101"/>
                  </a:lnTo>
                  <a:lnTo>
                    <a:pt x="942418" y="118482"/>
                  </a:lnTo>
                  <a:lnTo>
                    <a:pt x="974966" y="98029"/>
                  </a:lnTo>
                  <a:lnTo>
                    <a:pt x="1031194" y="57821"/>
                  </a:lnTo>
                  <a:lnTo>
                    <a:pt x="1074853" y="18875"/>
                  </a:lnTo>
                  <a:lnTo>
                    <a:pt x="1091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58" y="4492371"/>
              <a:ext cx="976630" cy="434975"/>
            </a:xfrm>
            <a:custGeom>
              <a:avLst/>
              <a:gdLst/>
              <a:ahLst/>
              <a:cxnLst/>
              <a:rect l="l" t="t" r="r" b="b"/>
              <a:pathLst>
                <a:path w="976629" h="434975">
                  <a:moveTo>
                    <a:pt x="976121" y="0"/>
                  </a:moveTo>
                  <a:lnTo>
                    <a:pt x="939080" y="38166"/>
                  </a:lnTo>
                  <a:lnTo>
                    <a:pt x="889025" y="77792"/>
                  </a:lnTo>
                  <a:lnTo>
                    <a:pt x="826848" y="118482"/>
                  </a:lnTo>
                  <a:lnTo>
                    <a:pt x="791492" y="139101"/>
                  </a:lnTo>
                  <a:lnTo>
                    <a:pt x="753440" y="159837"/>
                  </a:lnTo>
                  <a:lnTo>
                    <a:pt x="712803" y="180640"/>
                  </a:lnTo>
                  <a:lnTo>
                    <a:pt x="669693" y="201461"/>
                  </a:lnTo>
                  <a:lnTo>
                    <a:pt x="624220" y="222250"/>
                  </a:lnTo>
                  <a:lnTo>
                    <a:pt x="576497" y="242956"/>
                  </a:lnTo>
                  <a:lnTo>
                    <a:pt x="526635" y="263531"/>
                  </a:lnTo>
                  <a:lnTo>
                    <a:pt x="474746" y="283925"/>
                  </a:lnTo>
                  <a:lnTo>
                    <a:pt x="420939" y="304088"/>
                  </a:lnTo>
                  <a:lnTo>
                    <a:pt x="365328" y="323971"/>
                  </a:lnTo>
                  <a:lnTo>
                    <a:pt x="308024" y="343523"/>
                  </a:lnTo>
                  <a:lnTo>
                    <a:pt x="249137" y="362695"/>
                  </a:lnTo>
                  <a:lnTo>
                    <a:pt x="188780" y="381438"/>
                  </a:lnTo>
                  <a:lnTo>
                    <a:pt x="127064" y="399702"/>
                  </a:lnTo>
                  <a:lnTo>
                    <a:pt x="64100" y="417437"/>
                  </a:lnTo>
                  <a:lnTo>
                    <a:pt x="0" y="434593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19289" y="3225292"/>
              <a:ext cx="570230" cy="1262380"/>
            </a:xfrm>
            <a:custGeom>
              <a:avLst/>
              <a:gdLst/>
              <a:ahLst/>
              <a:cxnLst/>
              <a:rect l="l" t="t" r="r" b="b"/>
              <a:pathLst>
                <a:path w="570229" h="1262379">
                  <a:moveTo>
                    <a:pt x="435482" y="0"/>
                  </a:moveTo>
                  <a:lnTo>
                    <a:pt x="0" y="116712"/>
                  </a:lnTo>
                  <a:lnTo>
                    <a:pt x="16306" y="175882"/>
                  </a:lnTo>
                  <a:lnTo>
                    <a:pt x="33318" y="234360"/>
                  </a:lnTo>
                  <a:lnTo>
                    <a:pt x="51003" y="292081"/>
                  </a:lnTo>
                  <a:lnTo>
                    <a:pt x="69328" y="348980"/>
                  </a:lnTo>
                  <a:lnTo>
                    <a:pt x="88263" y="404993"/>
                  </a:lnTo>
                  <a:lnTo>
                    <a:pt x="107774" y="460056"/>
                  </a:lnTo>
                  <a:lnTo>
                    <a:pt x="127831" y="514104"/>
                  </a:lnTo>
                  <a:lnTo>
                    <a:pt x="148399" y="567073"/>
                  </a:lnTo>
                  <a:lnTo>
                    <a:pt x="169449" y="618898"/>
                  </a:lnTo>
                  <a:lnTo>
                    <a:pt x="190946" y="669514"/>
                  </a:lnTo>
                  <a:lnTo>
                    <a:pt x="212860" y="718857"/>
                  </a:lnTo>
                  <a:lnTo>
                    <a:pt x="235159" y="766863"/>
                  </a:lnTo>
                  <a:lnTo>
                    <a:pt x="257810" y="813466"/>
                  </a:lnTo>
                  <a:lnTo>
                    <a:pt x="280780" y="858603"/>
                  </a:lnTo>
                  <a:lnTo>
                    <a:pt x="304039" y="902210"/>
                  </a:lnTo>
                  <a:lnTo>
                    <a:pt x="327554" y="944220"/>
                  </a:lnTo>
                  <a:lnTo>
                    <a:pt x="351292" y="984571"/>
                  </a:lnTo>
                  <a:lnTo>
                    <a:pt x="375223" y="1023197"/>
                  </a:lnTo>
                  <a:lnTo>
                    <a:pt x="399313" y="1060034"/>
                  </a:lnTo>
                  <a:lnTo>
                    <a:pt x="423531" y="1095017"/>
                  </a:lnTo>
                  <a:lnTo>
                    <a:pt x="447844" y="1128082"/>
                  </a:lnTo>
                  <a:lnTo>
                    <a:pt x="472221" y="1159165"/>
                  </a:lnTo>
                  <a:lnTo>
                    <a:pt x="521037" y="1215125"/>
                  </a:lnTo>
                  <a:lnTo>
                    <a:pt x="569721" y="1262380"/>
                  </a:lnTo>
                  <a:lnTo>
                    <a:pt x="435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19289" y="3342005"/>
              <a:ext cx="570230" cy="1146175"/>
            </a:xfrm>
            <a:custGeom>
              <a:avLst/>
              <a:gdLst/>
              <a:ahLst/>
              <a:cxnLst/>
              <a:rect l="l" t="t" r="r" b="b"/>
              <a:pathLst>
                <a:path w="570229" h="1146175">
                  <a:moveTo>
                    <a:pt x="569721" y="1145667"/>
                  </a:moveTo>
                  <a:lnTo>
                    <a:pt x="521037" y="1098412"/>
                  </a:lnTo>
                  <a:lnTo>
                    <a:pt x="472221" y="1042452"/>
                  </a:lnTo>
                  <a:lnTo>
                    <a:pt x="447844" y="1011369"/>
                  </a:lnTo>
                  <a:lnTo>
                    <a:pt x="423531" y="978304"/>
                  </a:lnTo>
                  <a:lnTo>
                    <a:pt x="399313" y="943321"/>
                  </a:lnTo>
                  <a:lnTo>
                    <a:pt x="375223" y="906484"/>
                  </a:lnTo>
                  <a:lnTo>
                    <a:pt x="351292" y="867858"/>
                  </a:lnTo>
                  <a:lnTo>
                    <a:pt x="327554" y="827507"/>
                  </a:lnTo>
                  <a:lnTo>
                    <a:pt x="304039" y="785497"/>
                  </a:lnTo>
                  <a:lnTo>
                    <a:pt x="280780" y="741890"/>
                  </a:lnTo>
                  <a:lnTo>
                    <a:pt x="257810" y="696753"/>
                  </a:lnTo>
                  <a:lnTo>
                    <a:pt x="235159" y="650150"/>
                  </a:lnTo>
                  <a:lnTo>
                    <a:pt x="212860" y="602144"/>
                  </a:lnTo>
                  <a:lnTo>
                    <a:pt x="190946" y="552801"/>
                  </a:lnTo>
                  <a:lnTo>
                    <a:pt x="169449" y="502185"/>
                  </a:lnTo>
                  <a:lnTo>
                    <a:pt x="148399" y="450360"/>
                  </a:lnTo>
                  <a:lnTo>
                    <a:pt x="127831" y="397391"/>
                  </a:lnTo>
                  <a:lnTo>
                    <a:pt x="107774" y="343343"/>
                  </a:lnTo>
                  <a:lnTo>
                    <a:pt x="88263" y="288280"/>
                  </a:lnTo>
                  <a:lnTo>
                    <a:pt x="69328" y="232267"/>
                  </a:lnTo>
                  <a:lnTo>
                    <a:pt x="51003" y="175368"/>
                  </a:lnTo>
                  <a:lnTo>
                    <a:pt x="33318" y="117647"/>
                  </a:lnTo>
                  <a:lnTo>
                    <a:pt x="16306" y="5916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1801" y="1961279"/>
              <a:ext cx="738505" cy="1470660"/>
            </a:xfrm>
            <a:custGeom>
              <a:avLst/>
              <a:gdLst/>
              <a:ahLst/>
              <a:cxnLst/>
              <a:rect l="l" t="t" r="r" b="b"/>
              <a:pathLst>
                <a:path w="738504" h="1470660">
                  <a:moveTo>
                    <a:pt x="18495" y="0"/>
                  </a:moveTo>
                  <a:lnTo>
                    <a:pt x="1397" y="2775"/>
                  </a:lnTo>
                  <a:lnTo>
                    <a:pt x="0" y="3156"/>
                  </a:lnTo>
                  <a:lnTo>
                    <a:pt x="394716" y="1470133"/>
                  </a:lnTo>
                  <a:lnTo>
                    <a:pt x="738124" y="1378185"/>
                  </a:lnTo>
                  <a:lnTo>
                    <a:pt x="718676" y="1307186"/>
                  </a:lnTo>
                  <a:lnTo>
                    <a:pt x="698681" y="1237270"/>
                  </a:lnTo>
                  <a:lnTo>
                    <a:pt x="678180" y="1168508"/>
                  </a:lnTo>
                  <a:lnTo>
                    <a:pt x="657209" y="1100974"/>
                  </a:lnTo>
                  <a:lnTo>
                    <a:pt x="635808" y="1034738"/>
                  </a:lnTo>
                  <a:lnTo>
                    <a:pt x="614016" y="969872"/>
                  </a:lnTo>
                  <a:lnTo>
                    <a:pt x="591870" y="906450"/>
                  </a:lnTo>
                  <a:lnTo>
                    <a:pt x="569409" y="844543"/>
                  </a:lnTo>
                  <a:lnTo>
                    <a:pt x="546673" y="784222"/>
                  </a:lnTo>
                  <a:lnTo>
                    <a:pt x="523699" y="725561"/>
                  </a:lnTo>
                  <a:lnTo>
                    <a:pt x="500526" y="668631"/>
                  </a:lnTo>
                  <a:lnTo>
                    <a:pt x="477193" y="613504"/>
                  </a:lnTo>
                  <a:lnTo>
                    <a:pt x="453738" y="560252"/>
                  </a:lnTo>
                  <a:lnTo>
                    <a:pt x="430200" y="508948"/>
                  </a:lnTo>
                  <a:lnTo>
                    <a:pt x="406617" y="459663"/>
                  </a:lnTo>
                  <a:lnTo>
                    <a:pt x="383029" y="412469"/>
                  </a:lnTo>
                  <a:lnTo>
                    <a:pt x="359473" y="367439"/>
                  </a:lnTo>
                  <a:lnTo>
                    <a:pt x="335988" y="324645"/>
                  </a:lnTo>
                  <a:lnTo>
                    <a:pt x="312613" y="284158"/>
                  </a:lnTo>
                  <a:lnTo>
                    <a:pt x="289387" y="246051"/>
                  </a:lnTo>
                  <a:lnTo>
                    <a:pt x="266347" y="210396"/>
                  </a:lnTo>
                  <a:lnTo>
                    <a:pt x="243533" y="177264"/>
                  </a:lnTo>
                  <a:lnTo>
                    <a:pt x="198735" y="118861"/>
                  </a:lnTo>
                  <a:lnTo>
                    <a:pt x="155303" y="71417"/>
                  </a:lnTo>
                  <a:lnTo>
                    <a:pt x="113544" y="35511"/>
                  </a:lnTo>
                  <a:lnTo>
                    <a:pt x="73768" y="11717"/>
                  </a:lnTo>
                  <a:lnTo>
                    <a:pt x="36282" y="613"/>
                  </a:lnTo>
                  <a:lnTo>
                    <a:pt x="18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1801" y="1961279"/>
              <a:ext cx="738505" cy="1378585"/>
            </a:xfrm>
            <a:custGeom>
              <a:avLst/>
              <a:gdLst/>
              <a:ahLst/>
              <a:cxnLst/>
              <a:rect l="l" t="t" r="r" b="b"/>
              <a:pathLst>
                <a:path w="738504" h="1378585">
                  <a:moveTo>
                    <a:pt x="0" y="3156"/>
                  </a:moveTo>
                  <a:lnTo>
                    <a:pt x="508" y="3029"/>
                  </a:lnTo>
                  <a:lnTo>
                    <a:pt x="888" y="2902"/>
                  </a:lnTo>
                  <a:lnTo>
                    <a:pt x="1397" y="2775"/>
                  </a:lnTo>
                  <a:lnTo>
                    <a:pt x="18495" y="0"/>
                  </a:lnTo>
                  <a:lnTo>
                    <a:pt x="36282" y="613"/>
                  </a:lnTo>
                  <a:lnTo>
                    <a:pt x="54719" y="4543"/>
                  </a:lnTo>
                  <a:lnTo>
                    <a:pt x="93389" y="22064"/>
                  </a:lnTo>
                  <a:lnTo>
                    <a:pt x="134195" y="51986"/>
                  </a:lnTo>
                  <a:lnTo>
                    <a:pt x="176829" y="93733"/>
                  </a:lnTo>
                  <a:lnTo>
                    <a:pt x="220983" y="146728"/>
                  </a:lnTo>
                  <a:lnTo>
                    <a:pt x="266347" y="210396"/>
                  </a:lnTo>
                  <a:lnTo>
                    <a:pt x="289387" y="246051"/>
                  </a:lnTo>
                  <a:lnTo>
                    <a:pt x="312613" y="284158"/>
                  </a:lnTo>
                  <a:lnTo>
                    <a:pt x="335988" y="324645"/>
                  </a:lnTo>
                  <a:lnTo>
                    <a:pt x="359473" y="367439"/>
                  </a:lnTo>
                  <a:lnTo>
                    <a:pt x="383029" y="412469"/>
                  </a:lnTo>
                  <a:lnTo>
                    <a:pt x="406617" y="459663"/>
                  </a:lnTo>
                  <a:lnTo>
                    <a:pt x="430200" y="508948"/>
                  </a:lnTo>
                  <a:lnTo>
                    <a:pt x="453738" y="560252"/>
                  </a:lnTo>
                  <a:lnTo>
                    <a:pt x="477193" y="613504"/>
                  </a:lnTo>
                  <a:lnTo>
                    <a:pt x="500526" y="668631"/>
                  </a:lnTo>
                  <a:lnTo>
                    <a:pt x="523699" y="725561"/>
                  </a:lnTo>
                  <a:lnTo>
                    <a:pt x="546673" y="784222"/>
                  </a:lnTo>
                  <a:lnTo>
                    <a:pt x="569409" y="844543"/>
                  </a:lnTo>
                  <a:lnTo>
                    <a:pt x="591870" y="906450"/>
                  </a:lnTo>
                  <a:lnTo>
                    <a:pt x="614016" y="969872"/>
                  </a:lnTo>
                  <a:lnTo>
                    <a:pt x="635808" y="1034738"/>
                  </a:lnTo>
                  <a:lnTo>
                    <a:pt x="657209" y="1100974"/>
                  </a:lnTo>
                  <a:lnTo>
                    <a:pt x="678180" y="1168508"/>
                  </a:lnTo>
                  <a:lnTo>
                    <a:pt x="698681" y="1237270"/>
                  </a:lnTo>
                  <a:lnTo>
                    <a:pt x="718676" y="1307186"/>
                  </a:lnTo>
                  <a:lnTo>
                    <a:pt x="738124" y="137818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87741" y="4485386"/>
              <a:ext cx="1164590" cy="433705"/>
            </a:xfrm>
            <a:custGeom>
              <a:avLst/>
              <a:gdLst/>
              <a:ahLst/>
              <a:cxnLst/>
              <a:rect l="l" t="t" r="r" b="b"/>
              <a:pathLst>
                <a:path w="1164590" h="433704">
                  <a:moveTo>
                    <a:pt x="0" y="0"/>
                  </a:moveTo>
                  <a:lnTo>
                    <a:pt x="40471" y="41554"/>
                  </a:lnTo>
                  <a:lnTo>
                    <a:pt x="92933" y="83694"/>
                  </a:lnTo>
                  <a:lnTo>
                    <a:pt x="156616" y="126079"/>
                  </a:lnTo>
                  <a:lnTo>
                    <a:pt x="192425" y="147258"/>
                  </a:lnTo>
                  <a:lnTo>
                    <a:pt x="230751" y="168370"/>
                  </a:lnTo>
                  <a:lnTo>
                    <a:pt x="271498" y="189374"/>
                  </a:lnTo>
                  <a:lnTo>
                    <a:pt x="314570" y="210226"/>
                  </a:lnTo>
                  <a:lnTo>
                    <a:pt x="359870" y="230885"/>
                  </a:lnTo>
                  <a:lnTo>
                    <a:pt x="407303" y="251308"/>
                  </a:lnTo>
                  <a:lnTo>
                    <a:pt x="456772" y="271453"/>
                  </a:lnTo>
                  <a:lnTo>
                    <a:pt x="508181" y="291276"/>
                  </a:lnTo>
                  <a:lnTo>
                    <a:pt x="561434" y="310735"/>
                  </a:lnTo>
                  <a:lnTo>
                    <a:pt x="616436" y="329788"/>
                  </a:lnTo>
                  <a:lnTo>
                    <a:pt x="673089" y="348393"/>
                  </a:lnTo>
                  <a:lnTo>
                    <a:pt x="731299" y="366506"/>
                  </a:lnTo>
                  <a:lnTo>
                    <a:pt x="790968" y="384085"/>
                  </a:lnTo>
                  <a:lnTo>
                    <a:pt x="852001" y="401089"/>
                  </a:lnTo>
                  <a:lnTo>
                    <a:pt x="914301" y="417473"/>
                  </a:lnTo>
                  <a:lnTo>
                    <a:pt x="977773" y="433196"/>
                  </a:lnTo>
                  <a:lnTo>
                    <a:pt x="1164462" y="14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87741" y="4485386"/>
              <a:ext cx="977900" cy="433705"/>
            </a:xfrm>
            <a:custGeom>
              <a:avLst/>
              <a:gdLst/>
              <a:ahLst/>
              <a:cxnLst/>
              <a:rect l="l" t="t" r="r" b="b"/>
              <a:pathLst>
                <a:path w="977900" h="433704">
                  <a:moveTo>
                    <a:pt x="977773" y="433196"/>
                  </a:moveTo>
                  <a:lnTo>
                    <a:pt x="914301" y="417473"/>
                  </a:lnTo>
                  <a:lnTo>
                    <a:pt x="852001" y="401089"/>
                  </a:lnTo>
                  <a:lnTo>
                    <a:pt x="790968" y="384085"/>
                  </a:lnTo>
                  <a:lnTo>
                    <a:pt x="731299" y="366506"/>
                  </a:lnTo>
                  <a:lnTo>
                    <a:pt x="673089" y="348393"/>
                  </a:lnTo>
                  <a:lnTo>
                    <a:pt x="616436" y="329788"/>
                  </a:lnTo>
                  <a:lnTo>
                    <a:pt x="561434" y="310735"/>
                  </a:lnTo>
                  <a:lnTo>
                    <a:pt x="508181" y="291276"/>
                  </a:lnTo>
                  <a:lnTo>
                    <a:pt x="456772" y="271453"/>
                  </a:lnTo>
                  <a:lnTo>
                    <a:pt x="407303" y="251308"/>
                  </a:lnTo>
                  <a:lnTo>
                    <a:pt x="359870" y="230885"/>
                  </a:lnTo>
                  <a:lnTo>
                    <a:pt x="314570" y="210226"/>
                  </a:lnTo>
                  <a:lnTo>
                    <a:pt x="271498" y="189374"/>
                  </a:lnTo>
                  <a:lnTo>
                    <a:pt x="230751" y="168370"/>
                  </a:lnTo>
                  <a:lnTo>
                    <a:pt x="192425" y="147258"/>
                  </a:lnTo>
                  <a:lnTo>
                    <a:pt x="156616" y="126079"/>
                  </a:lnTo>
                  <a:lnTo>
                    <a:pt x="123420" y="104877"/>
                  </a:lnTo>
                  <a:lnTo>
                    <a:pt x="65252" y="62572"/>
                  </a:lnTo>
                  <a:lnTo>
                    <a:pt x="18689" y="206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62551" y="3600450"/>
              <a:ext cx="101600" cy="1765300"/>
            </a:xfrm>
            <a:custGeom>
              <a:avLst/>
              <a:gdLst/>
              <a:ahLst/>
              <a:cxnLst/>
              <a:rect l="l" t="t" r="r" b="b"/>
              <a:pathLst>
                <a:path w="101600" h="1765300">
                  <a:moveTo>
                    <a:pt x="101600" y="0"/>
                  </a:moveTo>
                  <a:lnTo>
                    <a:pt x="101600" y="1522349"/>
                  </a:lnTo>
                </a:path>
                <a:path w="101600" h="1765300">
                  <a:moveTo>
                    <a:pt x="101600" y="1524000"/>
                  </a:moveTo>
                  <a:lnTo>
                    <a:pt x="0" y="1765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1768" y="2249424"/>
              <a:ext cx="143255" cy="297484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60950" y="2301875"/>
              <a:ext cx="0" cy="2844800"/>
            </a:xfrm>
            <a:custGeom>
              <a:avLst/>
              <a:gdLst/>
              <a:ahLst/>
              <a:cxnLst/>
              <a:rect l="l" t="t" r="r" b="b"/>
              <a:pathLst>
                <a:path h="2844800">
                  <a:moveTo>
                    <a:pt x="0" y="0"/>
                  </a:moveTo>
                  <a:lnTo>
                    <a:pt x="0" y="284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1768" y="5082540"/>
              <a:ext cx="245363" cy="37642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60950" y="5137150"/>
              <a:ext cx="101600" cy="241300"/>
            </a:xfrm>
            <a:custGeom>
              <a:avLst/>
              <a:gdLst/>
              <a:ahLst/>
              <a:cxnLst/>
              <a:rect l="l" t="t" r="r" b="b"/>
              <a:pathLst>
                <a:path w="101600" h="241300">
                  <a:moveTo>
                    <a:pt x="0" y="0"/>
                  </a:moveTo>
                  <a:lnTo>
                    <a:pt x="10160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21150" y="376237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477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47700" h="76200">
                  <a:moveTo>
                    <a:pt x="6477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47700" y="44450"/>
                  </a:lnTo>
                  <a:lnTo>
                    <a:pt x="647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1128" y="2225040"/>
              <a:ext cx="1723644" cy="1533144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894077" y="282039"/>
            <a:ext cx="805688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6115" algn="l"/>
              </a:tabLst>
            </a:pPr>
            <a:r>
              <a:rPr spc="-5" dirty="0"/>
              <a:t>Lo</a:t>
            </a:r>
            <a:r>
              <a:rPr spc="-25" dirty="0"/>
              <a:t>w</a:t>
            </a:r>
            <a:r>
              <a:rPr spc="-10" dirty="0"/>
              <a:t>er-</a:t>
            </a:r>
            <a:r>
              <a:rPr spc="-229" dirty="0"/>
              <a:t>T</a:t>
            </a:r>
            <a:r>
              <a:rPr spc="-5" dirty="0"/>
              <a:t>ai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55" dirty="0"/>
              <a:t> </a:t>
            </a:r>
            <a:r>
              <a:rPr spc="-250" dirty="0"/>
              <a:t>T</a:t>
            </a:r>
            <a:r>
              <a:rPr spc="-10" dirty="0"/>
              <a:t>e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Abo</a:t>
            </a:r>
            <a:r>
              <a:rPr spc="-15" dirty="0"/>
              <a:t>u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5" dirty="0"/>
              <a:t>P</a:t>
            </a:r>
            <a:r>
              <a:rPr spc="-5" dirty="0"/>
              <a:t>opu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5" dirty="0"/>
              <a:t>tion</a:t>
            </a:r>
            <a:r>
              <a:rPr spc="15" dirty="0"/>
              <a:t> </a:t>
            </a:r>
            <a:r>
              <a:rPr spc="-10" dirty="0"/>
              <a:t>Mean</a:t>
            </a:r>
            <a:r>
              <a:rPr spc="-5" dirty="0"/>
              <a:t>:</a:t>
            </a:r>
            <a:r>
              <a:rPr spc="50" dirty="0"/>
              <a:t> </a:t>
            </a:r>
            <a:r>
              <a:rPr sz="2950" b="0" i="1" spc="210" dirty="0">
                <a:latin typeface="Symbol"/>
                <a:cs typeface="Symbol"/>
              </a:rPr>
              <a:t></a:t>
            </a:r>
            <a:r>
              <a:rPr sz="2950" b="0" dirty="0">
                <a:latin typeface="Times New Roman"/>
                <a:cs typeface="Times New Roman"/>
              </a:rPr>
              <a:t>	</a:t>
            </a:r>
            <a:r>
              <a:rPr spc="-40" dirty="0"/>
              <a:t>K</a:t>
            </a:r>
            <a:r>
              <a:rPr spc="-5" dirty="0"/>
              <a:t>nown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25918" y="2385441"/>
            <a:ext cx="1224280" cy="1102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2400">
              <a:lnSpc>
                <a:spcPts val="252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335526" y="955547"/>
            <a:ext cx="5391150" cy="2597785"/>
            <a:chOff x="4335526" y="955547"/>
            <a:chExt cx="5391150" cy="2597785"/>
          </a:xfrm>
        </p:grpSpPr>
        <p:sp>
          <p:nvSpPr>
            <p:cNvPr id="49" name="object 49"/>
            <p:cNvSpPr/>
            <p:nvPr/>
          </p:nvSpPr>
          <p:spPr>
            <a:xfrm>
              <a:off x="4341876" y="985900"/>
              <a:ext cx="5378450" cy="2560955"/>
            </a:xfrm>
            <a:custGeom>
              <a:avLst/>
              <a:gdLst/>
              <a:ahLst/>
              <a:cxnLst/>
              <a:rect l="l" t="t" r="r" b="b"/>
              <a:pathLst>
                <a:path w="5378450" h="2560954">
                  <a:moveTo>
                    <a:pt x="4133850" y="800100"/>
                  </a:moveTo>
                  <a:lnTo>
                    <a:pt x="3600450" y="800100"/>
                  </a:lnTo>
                  <a:lnTo>
                    <a:pt x="0" y="2560574"/>
                  </a:lnTo>
                  <a:lnTo>
                    <a:pt x="4133850" y="800100"/>
                  </a:lnTo>
                  <a:close/>
                </a:path>
                <a:path w="5378450" h="2560954">
                  <a:moveTo>
                    <a:pt x="5244973" y="0"/>
                  </a:moveTo>
                  <a:lnTo>
                    <a:pt x="3378200" y="0"/>
                  </a:lnTo>
                  <a:lnTo>
                    <a:pt x="3336046" y="6797"/>
                  </a:lnTo>
                  <a:lnTo>
                    <a:pt x="3299439" y="25725"/>
                  </a:lnTo>
                  <a:lnTo>
                    <a:pt x="3270575" y="54589"/>
                  </a:lnTo>
                  <a:lnTo>
                    <a:pt x="3251647" y="91196"/>
                  </a:lnTo>
                  <a:lnTo>
                    <a:pt x="3244850" y="133350"/>
                  </a:lnTo>
                  <a:lnTo>
                    <a:pt x="3244870" y="666750"/>
                  </a:lnTo>
                  <a:lnTo>
                    <a:pt x="3251647" y="708790"/>
                  </a:lnTo>
                  <a:lnTo>
                    <a:pt x="3270575" y="745428"/>
                  </a:lnTo>
                  <a:lnTo>
                    <a:pt x="3299439" y="774330"/>
                  </a:lnTo>
                  <a:lnTo>
                    <a:pt x="3336046" y="793289"/>
                  </a:lnTo>
                  <a:lnTo>
                    <a:pt x="3378200" y="800100"/>
                  </a:lnTo>
                  <a:lnTo>
                    <a:pt x="5244973" y="800100"/>
                  </a:lnTo>
                  <a:lnTo>
                    <a:pt x="5287140" y="793289"/>
                  </a:lnTo>
                  <a:lnTo>
                    <a:pt x="5323778" y="774330"/>
                  </a:lnTo>
                  <a:lnTo>
                    <a:pt x="5352680" y="745428"/>
                  </a:lnTo>
                  <a:lnTo>
                    <a:pt x="5371639" y="708790"/>
                  </a:lnTo>
                  <a:lnTo>
                    <a:pt x="5378429" y="666750"/>
                  </a:lnTo>
                  <a:lnTo>
                    <a:pt x="5378450" y="133350"/>
                  </a:lnTo>
                  <a:lnTo>
                    <a:pt x="5371639" y="91196"/>
                  </a:lnTo>
                  <a:lnTo>
                    <a:pt x="5352680" y="54589"/>
                  </a:lnTo>
                  <a:lnTo>
                    <a:pt x="5323778" y="25725"/>
                  </a:lnTo>
                  <a:lnTo>
                    <a:pt x="5287140" y="6797"/>
                  </a:lnTo>
                  <a:lnTo>
                    <a:pt x="5244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41876" y="985900"/>
              <a:ext cx="5378450" cy="2560955"/>
            </a:xfrm>
            <a:custGeom>
              <a:avLst/>
              <a:gdLst/>
              <a:ahLst/>
              <a:cxnLst/>
              <a:rect l="l" t="t" r="r" b="b"/>
              <a:pathLst>
                <a:path w="5378450" h="2560954">
                  <a:moveTo>
                    <a:pt x="3244850" y="133350"/>
                  </a:moveTo>
                  <a:lnTo>
                    <a:pt x="3251647" y="91196"/>
                  </a:lnTo>
                  <a:lnTo>
                    <a:pt x="3270575" y="54589"/>
                  </a:lnTo>
                  <a:lnTo>
                    <a:pt x="3299439" y="25725"/>
                  </a:lnTo>
                  <a:lnTo>
                    <a:pt x="3336046" y="6797"/>
                  </a:lnTo>
                  <a:lnTo>
                    <a:pt x="3378200" y="0"/>
                  </a:lnTo>
                  <a:lnTo>
                    <a:pt x="3600450" y="0"/>
                  </a:lnTo>
                  <a:lnTo>
                    <a:pt x="4133850" y="0"/>
                  </a:lnTo>
                  <a:lnTo>
                    <a:pt x="5244973" y="0"/>
                  </a:lnTo>
                  <a:lnTo>
                    <a:pt x="5287140" y="6797"/>
                  </a:lnTo>
                  <a:lnTo>
                    <a:pt x="5323778" y="25725"/>
                  </a:lnTo>
                  <a:lnTo>
                    <a:pt x="5352680" y="54589"/>
                  </a:lnTo>
                  <a:lnTo>
                    <a:pt x="5371639" y="91196"/>
                  </a:lnTo>
                  <a:lnTo>
                    <a:pt x="5378450" y="133350"/>
                  </a:lnTo>
                  <a:lnTo>
                    <a:pt x="5378450" y="466725"/>
                  </a:lnTo>
                  <a:lnTo>
                    <a:pt x="5378450" y="666750"/>
                  </a:lnTo>
                  <a:lnTo>
                    <a:pt x="5371639" y="708790"/>
                  </a:lnTo>
                  <a:lnTo>
                    <a:pt x="5352680" y="745428"/>
                  </a:lnTo>
                  <a:lnTo>
                    <a:pt x="5323778" y="774330"/>
                  </a:lnTo>
                  <a:lnTo>
                    <a:pt x="5287140" y="793289"/>
                  </a:lnTo>
                  <a:lnTo>
                    <a:pt x="5244973" y="800100"/>
                  </a:lnTo>
                  <a:lnTo>
                    <a:pt x="4133850" y="800100"/>
                  </a:lnTo>
                  <a:lnTo>
                    <a:pt x="0" y="2560574"/>
                  </a:lnTo>
                  <a:lnTo>
                    <a:pt x="3600450" y="800100"/>
                  </a:lnTo>
                  <a:lnTo>
                    <a:pt x="3378200" y="800100"/>
                  </a:lnTo>
                  <a:lnTo>
                    <a:pt x="3336046" y="793289"/>
                  </a:lnTo>
                  <a:lnTo>
                    <a:pt x="3299439" y="774330"/>
                  </a:lnTo>
                  <a:lnTo>
                    <a:pt x="3270575" y="745428"/>
                  </a:lnTo>
                  <a:lnTo>
                    <a:pt x="3251647" y="708790"/>
                  </a:lnTo>
                  <a:lnTo>
                    <a:pt x="3244850" y="666623"/>
                  </a:lnTo>
                  <a:lnTo>
                    <a:pt x="3244850" y="466725"/>
                  </a:lnTo>
                  <a:lnTo>
                    <a:pt x="3244850" y="133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48700" y="972311"/>
              <a:ext cx="589788" cy="6797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09304" y="955547"/>
              <a:ext cx="597407" cy="6797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77528" y="972311"/>
              <a:ext cx="481583" cy="6797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31579" y="1386839"/>
              <a:ext cx="224027" cy="5791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34272" y="1333499"/>
              <a:ext cx="481583" cy="67970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680070" y="1021800"/>
            <a:ext cx="1803400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970"/>
              </a:lnSpc>
              <a:spcBef>
                <a:spcPts val="130"/>
              </a:spcBef>
            </a:pPr>
            <a:r>
              <a:rPr sz="2400" i="1" spc="-5" dirty="0">
                <a:latin typeface="Book Antiqua"/>
                <a:cs typeface="Book Antiqua"/>
              </a:rPr>
              <a:t>p</a:t>
            </a:r>
            <a:r>
              <a:rPr sz="2400" spc="-5" dirty="0">
                <a:latin typeface="Book Antiqua"/>
                <a:cs typeface="Book Antiqua"/>
              </a:rPr>
              <a:t>-Value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&lt;</a:t>
            </a:r>
            <a:r>
              <a:rPr sz="2400" spc="-30" dirty="0">
                <a:latin typeface="Book Antiqua"/>
                <a:cs typeface="Book Antiqua"/>
              </a:rPr>
              <a:t> </a:t>
            </a: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,</a:t>
            </a:r>
            <a:endParaRPr sz="2400">
              <a:latin typeface="Book Antiqua"/>
              <a:cs typeface="Book Antiqua"/>
            </a:endParaRPr>
          </a:p>
          <a:p>
            <a:pPr marL="38100">
              <a:lnSpc>
                <a:spcPts val="2850"/>
              </a:lnSpc>
            </a:pPr>
            <a:r>
              <a:rPr sz="2400" dirty="0">
                <a:latin typeface="Book Antiqua"/>
                <a:cs typeface="Book Antiqua"/>
              </a:rPr>
              <a:t>so</a:t>
            </a:r>
            <a:r>
              <a:rPr sz="2400" spc="-4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reject</a:t>
            </a:r>
            <a:r>
              <a:rPr sz="2400" spc="-50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r>
              <a:rPr sz="2400" dirty="0"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474075" y="2961233"/>
            <a:ext cx="1673859" cy="843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101" y="1198499"/>
            <a:ext cx="4619625" cy="1866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0101" y="3355975"/>
            <a:ext cx="4895850" cy="1695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4832" y="990600"/>
            <a:ext cx="2695956" cy="771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8605" y="1102867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0" spc="-25" dirty="0">
                <a:solidFill>
                  <a:srgbClr val="FF0000"/>
                </a:solidFill>
                <a:latin typeface="Calibri"/>
                <a:cs typeface="Calibri"/>
              </a:rPr>
              <a:t>-Value</a:t>
            </a:r>
            <a:r>
              <a:rPr sz="2400" b="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3470" y="597535"/>
            <a:ext cx="238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</a:t>
            </a:r>
            <a:r>
              <a:rPr spc="-4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36547"/>
            <a:ext cx="491871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Developing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II</a:t>
            </a:r>
            <a:r>
              <a:rPr sz="2000" spc="-15" dirty="0">
                <a:latin typeface="Calibri"/>
                <a:cs typeface="Calibri"/>
              </a:rPr>
              <a:t> Errors-</a:t>
            </a:r>
            <a:r>
              <a:rPr sz="2000" spc="-5" dirty="0">
                <a:latin typeface="Calibri"/>
                <a:cs typeface="Calibri"/>
              </a:rPr>
              <a:t> Explanation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Sigma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Known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Mean: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Sigma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Unknown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8259" y="2490216"/>
            <a:ext cx="4384675" cy="3668395"/>
            <a:chOff x="5128259" y="2490216"/>
            <a:chExt cx="4384675" cy="3668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191" y="3572255"/>
              <a:ext cx="1499616" cy="11369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85049" y="4956175"/>
              <a:ext cx="311150" cy="190500"/>
            </a:xfrm>
            <a:custGeom>
              <a:avLst/>
              <a:gdLst/>
              <a:ahLst/>
              <a:cxnLst/>
              <a:rect l="l" t="t" r="r" b="b"/>
              <a:pathLst>
                <a:path w="311150" h="190500">
                  <a:moveTo>
                    <a:pt x="3226" y="7963"/>
                  </a:moveTo>
                  <a:lnTo>
                    <a:pt x="6350" y="23749"/>
                  </a:lnTo>
                  <a:lnTo>
                    <a:pt x="6350" y="142875"/>
                  </a:lnTo>
                  <a:lnTo>
                    <a:pt x="9525" y="187325"/>
                  </a:lnTo>
                  <a:lnTo>
                    <a:pt x="304800" y="190500"/>
                  </a:lnTo>
                  <a:lnTo>
                    <a:pt x="311150" y="114300"/>
                  </a:lnTo>
                  <a:lnTo>
                    <a:pt x="285750" y="95250"/>
                  </a:lnTo>
                  <a:lnTo>
                    <a:pt x="263525" y="92075"/>
                  </a:lnTo>
                  <a:lnTo>
                    <a:pt x="247650" y="82550"/>
                  </a:lnTo>
                  <a:lnTo>
                    <a:pt x="215900" y="82550"/>
                  </a:lnTo>
                  <a:lnTo>
                    <a:pt x="206375" y="73025"/>
                  </a:lnTo>
                  <a:lnTo>
                    <a:pt x="196056" y="69850"/>
                  </a:lnTo>
                  <a:lnTo>
                    <a:pt x="184150" y="69850"/>
                  </a:lnTo>
                  <a:lnTo>
                    <a:pt x="174625" y="66675"/>
                  </a:lnTo>
                  <a:lnTo>
                    <a:pt x="152400" y="63500"/>
                  </a:lnTo>
                  <a:lnTo>
                    <a:pt x="136525" y="58674"/>
                  </a:lnTo>
                  <a:lnTo>
                    <a:pt x="122300" y="52324"/>
                  </a:lnTo>
                  <a:lnTo>
                    <a:pt x="114300" y="50800"/>
                  </a:lnTo>
                  <a:lnTo>
                    <a:pt x="93725" y="41275"/>
                  </a:lnTo>
                  <a:lnTo>
                    <a:pt x="79375" y="34925"/>
                  </a:lnTo>
                  <a:lnTo>
                    <a:pt x="63500" y="30099"/>
                  </a:lnTo>
                  <a:lnTo>
                    <a:pt x="49275" y="23749"/>
                  </a:lnTo>
                  <a:lnTo>
                    <a:pt x="36790" y="12700"/>
                  </a:lnTo>
                  <a:lnTo>
                    <a:pt x="12700" y="12700"/>
                  </a:lnTo>
                  <a:lnTo>
                    <a:pt x="3226" y="7963"/>
                  </a:lnTo>
                  <a:close/>
                </a:path>
                <a:path w="311150" h="190500">
                  <a:moveTo>
                    <a:pt x="165100" y="60325"/>
                  </a:moveTo>
                  <a:lnTo>
                    <a:pt x="184150" y="69850"/>
                  </a:lnTo>
                  <a:lnTo>
                    <a:pt x="196056" y="69850"/>
                  </a:lnTo>
                  <a:lnTo>
                    <a:pt x="165100" y="60325"/>
                  </a:lnTo>
                  <a:close/>
                </a:path>
                <a:path w="311150" h="190500">
                  <a:moveTo>
                    <a:pt x="20700" y="6350"/>
                  </a:moveTo>
                  <a:lnTo>
                    <a:pt x="6900" y="6350"/>
                  </a:lnTo>
                  <a:lnTo>
                    <a:pt x="9525" y="9525"/>
                  </a:lnTo>
                  <a:lnTo>
                    <a:pt x="12700" y="12700"/>
                  </a:lnTo>
                  <a:lnTo>
                    <a:pt x="36790" y="12700"/>
                  </a:lnTo>
                  <a:lnTo>
                    <a:pt x="34925" y="11049"/>
                  </a:lnTo>
                  <a:lnTo>
                    <a:pt x="20700" y="6350"/>
                  </a:lnTo>
                  <a:close/>
                </a:path>
                <a:path w="311150" h="190500">
                  <a:moveTo>
                    <a:pt x="2907" y="6350"/>
                  </a:moveTo>
                  <a:lnTo>
                    <a:pt x="0" y="6350"/>
                  </a:lnTo>
                  <a:lnTo>
                    <a:pt x="3226" y="7963"/>
                  </a:lnTo>
                  <a:lnTo>
                    <a:pt x="2907" y="6350"/>
                  </a:lnTo>
                  <a:close/>
                </a:path>
                <a:path w="311150" h="190500">
                  <a:moveTo>
                    <a:pt x="1650" y="0"/>
                  </a:moveTo>
                  <a:lnTo>
                    <a:pt x="2907" y="6350"/>
                  </a:lnTo>
                  <a:lnTo>
                    <a:pt x="6900" y="6350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259" y="5387339"/>
              <a:ext cx="725424" cy="771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6955" y="2490216"/>
              <a:ext cx="856488" cy="2834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40549" y="258127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571500" y="0"/>
                  </a:moveTo>
                  <a:lnTo>
                    <a:pt x="571500" y="76200"/>
                  </a:lnTo>
                  <a:lnTo>
                    <a:pt x="635000" y="44450"/>
                  </a:lnTo>
                  <a:lnTo>
                    <a:pt x="584200" y="44450"/>
                  </a:lnTo>
                  <a:lnTo>
                    <a:pt x="584200" y="31750"/>
                  </a:lnTo>
                  <a:lnTo>
                    <a:pt x="635000" y="31750"/>
                  </a:lnTo>
                  <a:lnTo>
                    <a:pt x="571500" y="0"/>
                  </a:lnTo>
                  <a:close/>
                </a:path>
                <a:path w="647700" h="76200">
                  <a:moveTo>
                    <a:pt x="571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71500" y="44450"/>
                  </a:lnTo>
                  <a:lnTo>
                    <a:pt x="571500" y="31750"/>
                  </a:lnTo>
                  <a:close/>
                </a:path>
                <a:path w="647700" h="76200">
                  <a:moveTo>
                    <a:pt x="635000" y="31750"/>
                  </a:moveTo>
                  <a:lnTo>
                    <a:pt x="584200" y="31750"/>
                  </a:lnTo>
                  <a:lnTo>
                    <a:pt x="584200" y="44450"/>
                  </a:lnTo>
                  <a:lnTo>
                    <a:pt x="635000" y="44450"/>
                  </a:lnTo>
                  <a:lnTo>
                    <a:pt x="647700" y="38100"/>
                  </a:lnTo>
                  <a:lnTo>
                    <a:pt x="635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2034" y="549808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1991" y="2263139"/>
            <a:ext cx="2893060" cy="4144010"/>
            <a:chOff x="6031991" y="2263139"/>
            <a:chExt cx="2893060" cy="41440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306567"/>
              <a:ext cx="1182623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7891" y="2263139"/>
              <a:ext cx="1406652" cy="7879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41666" y="2374163"/>
            <a:ext cx="9359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4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.04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2551" y="4829555"/>
            <a:ext cx="5715000" cy="771525"/>
            <a:chOff x="2892551" y="4829555"/>
            <a:chExt cx="5715000" cy="7715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2551" y="5091683"/>
              <a:ext cx="5132832" cy="1447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44875" y="5151500"/>
              <a:ext cx="5002530" cy="0"/>
            </a:xfrm>
            <a:custGeom>
              <a:avLst/>
              <a:gdLst/>
              <a:ahLst/>
              <a:cxnLst/>
              <a:rect l="l" t="t" r="r" b="b"/>
              <a:pathLst>
                <a:path w="5002530">
                  <a:moveTo>
                    <a:pt x="0" y="0"/>
                  </a:moveTo>
                  <a:lnTo>
                    <a:pt x="50021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8892" y="4829555"/>
              <a:ext cx="708659" cy="7711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22666" y="3684778"/>
            <a:ext cx="107315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-Value</a:t>
            </a:r>
            <a:endParaRPr sz="24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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Book Antiqua"/>
                <a:cs typeface="Book Antiqua"/>
              </a:rPr>
              <a:t>z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74992" y="5306567"/>
            <a:ext cx="1106424" cy="110032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293611" y="5418226"/>
            <a:ext cx="168973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735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2400" i="1" spc="-20" dirty="0">
                <a:latin typeface="Book Antiqua"/>
                <a:cs typeface="Book Antiqua"/>
              </a:rPr>
              <a:t>z</a:t>
            </a:r>
            <a:r>
              <a:rPr sz="2475" i="1" spc="-30" baseline="-20202" dirty="0">
                <a:latin typeface="Symbol"/>
                <a:cs typeface="Symbol"/>
              </a:rPr>
              <a:t></a:t>
            </a:r>
            <a:r>
              <a:rPr sz="2475" i="1" spc="277" baseline="-2020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=	</a:t>
            </a:r>
            <a:r>
              <a:rPr sz="2400" i="1" dirty="0">
                <a:latin typeface="Book Antiqua"/>
                <a:cs typeface="Book Antiqua"/>
              </a:rPr>
              <a:t>z</a:t>
            </a:r>
            <a:r>
              <a:rPr sz="2400" i="1" spc="-4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=</a:t>
            </a:r>
            <a:endParaRPr sz="2400">
              <a:latin typeface="Book Antiqua"/>
              <a:cs typeface="Book Antiqua"/>
            </a:endParaRPr>
          </a:p>
          <a:p>
            <a:pPr marL="50800">
              <a:lnSpc>
                <a:spcPts val="2735"/>
              </a:lnSpc>
              <a:tabLst>
                <a:tab pos="1117600" algn="l"/>
              </a:tabLst>
            </a:pPr>
            <a:r>
              <a:rPr sz="2400" dirty="0">
                <a:latin typeface="Book Antiqua"/>
                <a:cs typeface="Book Antiqua"/>
              </a:rPr>
              <a:t>1.75	2.29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43200" y="1758695"/>
            <a:ext cx="5302250" cy="3834765"/>
            <a:chOff x="2743200" y="1758695"/>
            <a:chExt cx="5302250" cy="383476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1244" y="4972811"/>
              <a:ext cx="144779" cy="5608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40426" y="5026024"/>
              <a:ext cx="1905" cy="428625"/>
            </a:xfrm>
            <a:custGeom>
              <a:avLst/>
              <a:gdLst/>
              <a:ahLst/>
              <a:cxnLst/>
              <a:rect l="l" t="t" r="r" b="b"/>
              <a:pathLst>
                <a:path w="1904" h="428625">
                  <a:moveTo>
                    <a:pt x="0" y="0"/>
                  </a:moveTo>
                  <a:lnTo>
                    <a:pt x="1524" y="428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3726" y="2091590"/>
              <a:ext cx="736600" cy="1468755"/>
            </a:xfrm>
            <a:custGeom>
              <a:avLst/>
              <a:gdLst/>
              <a:ahLst/>
              <a:cxnLst/>
              <a:rect l="l" t="t" r="r" b="b"/>
              <a:pathLst>
                <a:path w="736600" h="1468754">
                  <a:moveTo>
                    <a:pt x="719247" y="0"/>
                  </a:moveTo>
                  <a:lnTo>
                    <a:pt x="663984" y="11717"/>
                  </a:lnTo>
                  <a:lnTo>
                    <a:pt x="624219" y="35490"/>
                  </a:lnTo>
                  <a:lnTo>
                    <a:pt x="582476" y="71360"/>
                  </a:lnTo>
                  <a:lnTo>
                    <a:pt x="539063" y="118753"/>
                  </a:lnTo>
                  <a:lnTo>
                    <a:pt x="494287" y="177091"/>
                  </a:lnTo>
                  <a:lnTo>
                    <a:pt x="471485" y="210185"/>
                  </a:lnTo>
                  <a:lnTo>
                    <a:pt x="448458" y="245800"/>
                  </a:lnTo>
                  <a:lnTo>
                    <a:pt x="425244" y="283864"/>
                  </a:lnTo>
                  <a:lnTo>
                    <a:pt x="401883" y="324304"/>
                  </a:lnTo>
                  <a:lnTo>
                    <a:pt x="378412" y="367049"/>
                  </a:lnTo>
                  <a:lnTo>
                    <a:pt x="354870" y="412028"/>
                  </a:lnTo>
                  <a:lnTo>
                    <a:pt x="331296" y="459167"/>
                  </a:lnTo>
                  <a:lnTo>
                    <a:pt x="307728" y="508395"/>
                  </a:lnTo>
                  <a:lnTo>
                    <a:pt x="284205" y="559641"/>
                  </a:lnTo>
                  <a:lnTo>
                    <a:pt x="260765" y="612831"/>
                  </a:lnTo>
                  <a:lnTo>
                    <a:pt x="237447" y="667895"/>
                  </a:lnTo>
                  <a:lnTo>
                    <a:pt x="214289" y="724760"/>
                  </a:lnTo>
                  <a:lnTo>
                    <a:pt x="191330" y="783355"/>
                  </a:lnTo>
                  <a:lnTo>
                    <a:pt x="168608" y="843606"/>
                  </a:lnTo>
                  <a:lnTo>
                    <a:pt x="146162" y="905444"/>
                  </a:lnTo>
                  <a:lnTo>
                    <a:pt x="124030" y="968794"/>
                  </a:lnTo>
                  <a:lnTo>
                    <a:pt x="102252" y="1033586"/>
                  </a:lnTo>
                  <a:lnTo>
                    <a:pt x="80864" y="1099748"/>
                  </a:lnTo>
                  <a:lnTo>
                    <a:pt x="59907" y="1167207"/>
                  </a:lnTo>
                  <a:lnTo>
                    <a:pt x="39418" y="1235892"/>
                  </a:lnTo>
                  <a:lnTo>
                    <a:pt x="19436" y="1305731"/>
                  </a:lnTo>
                  <a:lnTo>
                    <a:pt x="0" y="1376652"/>
                  </a:lnTo>
                  <a:lnTo>
                    <a:pt x="343535" y="1468727"/>
                  </a:lnTo>
                  <a:lnTo>
                    <a:pt x="736346" y="2766"/>
                  </a:lnTo>
                  <a:lnTo>
                    <a:pt x="71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73726" y="2091590"/>
              <a:ext cx="736600" cy="1376680"/>
            </a:xfrm>
            <a:custGeom>
              <a:avLst/>
              <a:gdLst/>
              <a:ahLst/>
              <a:cxnLst/>
              <a:rect l="l" t="t" r="r" b="b"/>
              <a:pathLst>
                <a:path w="736600" h="1376679">
                  <a:moveTo>
                    <a:pt x="0" y="1376652"/>
                  </a:moveTo>
                  <a:lnTo>
                    <a:pt x="19436" y="1305731"/>
                  </a:lnTo>
                  <a:lnTo>
                    <a:pt x="39418" y="1235892"/>
                  </a:lnTo>
                  <a:lnTo>
                    <a:pt x="59907" y="1167207"/>
                  </a:lnTo>
                  <a:lnTo>
                    <a:pt x="80864" y="1099748"/>
                  </a:lnTo>
                  <a:lnTo>
                    <a:pt x="102252" y="1033586"/>
                  </a:lnTo>
                  <a:lnTo>
                    <a:pt x="124030" y="968794"/>
                  </a:lnTo>
                  <a:lnTo>
                    <a:pt x="146162" y="905444"/>
                  </a:lnTo>
                  <a:lnTo>
                    <a:pt x="168608" y="843606"/>
                  </a:lnTo>
                  <a:lnTo>
                    <a:pt x="191330" y="783355"/>
                  </a:lnTo>
                  <a:lnTo>
                    <a:pt x="214289" y="724760"/>
                  </a:lnTo>
                  <a:lnTo>
                    <a:pt x="237447" y="667895"/>
                  </a:lnTo>
                  <a:lnTo>
                    <a:pt x="260765" y="612831"/>
                  </a:lnTo>
                  <a:lnTo>
                    <a:pt x="284205" y="559641"/>
                  </a:lnTo>
                  <a:lnTo>
                    <a:pt x="307728" y="508395"/>
                  </a:lnTo>
                  <a:lnTo>
                    <a:pt x="331296" y="459167"/>
                  </a:lnTo>
                  <a:lnTo>
                    <a:pt x="354870" y="412028"/>
                  </a:lnTo>
                  <a:lnTo>
                    <a:pt x="378412" y="367049"/>
                  </a:lnTo>
                  <a:lnTo>
                    <a:pt x="401883" y="324304"/>
                  </a:lnTo>
                  <a:lnTo>
                    <a:pt x="425244" y="283864"/>
                  </a:lnTo>
                  <a:lnTo>
                    <a:pt x="448458" y="245800"/>
                  </a:lnTo>
                  <a:lnTo>
                    <a:pt x="471485" y="210185"/>
                  </a:lnTo>
                  <a:lnTo>
                    <a:pt x="494287" y="177091"/>
                  </a:lnTo>
                  <a:lnTo>
                    <a:pt x="539063" y="118753"/>
                  </a:lnTo>
                  <a:lnTo>
                    <a:pt x="582476" y="71360"/>
                  </a:lnTo>
                  <a:lnTo>
                    <a:pt x="624219" y="35490"/>
                  </a:lnTo>
                  <a:lnTo>
                    <a:pt x="663984" y="11717"/>
                  </a:lnTo>
                  <a:lnTo>
                    <a:pt x="701462" y="617"/>
                  </a:lnTo>
                  <a:lnTo>
                    <a:pt x="719247" y="0"/>
                  </a:lnTo>
                  <a:lnTo>
                    <a:pt x="736346" y="2766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4263" y="3370579"/>
              <a:ext cx="530225" cy="1266190"/>
            </a:xfrm>
            <a:custGeom>
              <a:avLst/>
              <a:gdLst/>
              <a:ahLst/>
              <a:cxnLst/>
              <a:rect l="l" t="t" r="r" b="b"/>
              <a:pathLst>
                <a:path w="530225" h="1266189">
                  <a:moveTo>
                    <a:pt x="90424" y="0"/>
                  </a:moveTo>
                  <a:lnTo>
                    <a:pt x="0" y="1266190"/>
                  </a:lnTo>
                  <a:lnTo>
                    <a:pt x="23522" y="1242874"/>
                  </a:lnTo>
                  <a:lnTo>
                    <a:pt x="47032" y="1217315"/>
                  </a:lnTo>
                  <a:lnTo>
                    <a:pt x="93894" y="1159727"/>
                  </a:lnTo>
                  <a:lnTo>
                    <a:pt x="117186" y="1127830"/>
                  </a:lnTo>
                  <a:lnTo>
                    <a:pt x="140345" y="1093951"/>
                  </a:lnTo>
                  <a:lnTo>
                    <a:pt x="163342" y="1058156"/>
                  </a:lnTo>
                  <a:lnTo>
                    <a:pt x="186147" y="1020511"/>
                  </a:lnTo>
                  <a:lnTo>
                    <a:pt x="208730" y="981081"/>
                  </a:lnTo>
                  <a:lnTo>
                    <a:pt x="231061" y="939933"/>
                  </a:lnTo>
                  <a:lnTo>
                    <a:pt x="253110" y="897131"/>
                  </a:lnTo>
                  <a:lnTo>
                    <a:pt x="274847" y="852742"/>
                  </a:lnTo>
                  <a:lnTo>
                    <a:pt x="296243" y="806831"/>
                  </a:lnTo>
                  <a:lnTo>
                    <a:pt x="317267" y="759463"/>
                  </a:lnTo>
                  <a:lnTo>
                    <a:pt x="337890" y="710704"/>
                  </a:lnTo>
                  <a:lnTo>
                    <a:pt x="358082" y="660621"/>
                  </a:lnTo>
                  <a:lnTo>
                    <a:pt x="377813" y="609278"/>
                  </a:lnTo>
                  <a:lnTo>
                    <a:pt x="397053" y="556741"/>
                  </a:lnTo>
                  <a:lnTo>
                    <a:pt x="415773" y="503076"/>
                  </a:lnTo>
                  <a:lnTo>
                    <a:pt x="433941" y="448348"/>
                  </a:lnTo>
                  <a:lnTo>
                    <a:pt x="451529" y="392624"/>
                  </a:lnTo>
                  <a:lnTo>
                    <a:pt x="468507" y="335968"/>
                  </a:lnTo>
                  <a:lnTo>
                    <a:pt x="484844" y="278447"/>
                  </a:lnTo>
                  <a:lnTo>
                    <a:pt x="500512" y="220125"/>
                  </a:lnTo>
                  <a:lnTo>
                    <a:pt x="515479" y="161070"/>
                  </a:lnTo>
                  <a:lnTo>
                    <a:pt x="529716" y="101346"/>
                  </a:lnTo>
                  <a:lnTo>
                    <a:pt x="90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4263" y="3471925"/>
              <a:ext cx="530225" cy="1165225"/>
            </a:xfrm>
            <a:custGeom>
              <a:avLst/>
              <a:gdLst/>
              <a:ahLst/>
              <a:cxnLst/>
              <a:rect l="l" t="t" r="r" b="b"/>
              <a:pathLst>
                <a:path w="530225" h="1165225">
                  <a:moveTo>
                    <a:pt x="529716" y="0"/>
                  </a:moveTo>
                  <a:lnTo>
                    <a:pt x="515479" y="59724"/>
                  </a:lnTo>
                  <a:lnTo>
                    <a:pt x="500512" y="118779"/>
                  </a:lnTo>
                  <a:lnTo>
                    <a:pt x="484844" y="177101"/>
                  </a:lnTo>
                  <a:lnTo>
                    <a:pt x="468507" y="234622"/>
                  </a:lnTo>
                  <a:lnTo>
                    <a:pt x="451529" y="291278"/>
                  </a:lnTo>
                  <a:lnTo>
                    <a:pt x="433941" y="347002"/>
                  </a:lnTo>
                  <a:lnTo>
                    <a:pt x="415773" y="401730"/>
                  </a:lnTo>
                  <a:lnTo>
                    <a:pt x="397053" y="455395"/>
                  </a:lnTo>
                  <a:lnTo>
                    <a:pt x="377813" y="507932"/>
                  </a:lnTo>
                  <a:lnTo>
                    <a:pt x="358082" y="559275"/>
                  </a:lnTo>
                  <a:lnTo>
                    <a:pt x="337890" y="609358"/>
                  </a:lnTo>
                  <a:lnTo>
                    <a:pt x="317267" y="658117"/>
                  </a:lnTo>
                  <a:lnTo>
                    <a:pt x="296243" y="705485"/>
                  </a:lnTo>
                  <a:lnTo>
                    <a:pt x="274847" y="751396"/>
                  </a:lnTo>
                  <a:lnTo>
                    <a:pt x="253110" y="795785"/>
                  </a:lnTo>
                  <a:lnTo>
                    <a:pt x="231061" y="838587"/>
                  </a:lnTo>
                  <a:lnTo>
                    <a:pt x="208730" y="879735"/>
                  </a:lnTo>
                  <a:lnTo>
                    <a:pt x="186147" y="919165"/>
                  </a:lnTo>
                  <a:lnTo>
                    <a:pt x="163342" y="956810"/>
                  </a:lnTo>
                  <a:lnTo>
                    <a:pt x="140345" y="992605"/>
                  </a:lnTo>
                  <a:lnTo>
                    <a:pt x="117186" y="1026484"/>
                  </a:lnTo>
                  <a:lnTo>
                    <a:pt x="93894" y="1058381"/>
                  </a:lnTo>
                  <a:lnTo>
                    <a:pt x="47032" y="1115969"/>
                  </a:lnTo>
                  <a:lnTo>
                    <a:pt x="23522" y="1141528"/>
                  </a:lnTo>
                  <a:lnTo>
                    <a:pt x="0" y="1164844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66288" y="4625720"/>
              <a:ext cx="1092200" cy="434975"/>
            </a:xfrm>
            <a:custGeom>
              <a:avLst/>
              <a:gdLst/>
              <a:ahLst/>
              <a:cxnLst/>
              <a:rect l="l" t="t" r="r" b="b"/>
              <a:pathLst>
                <a:path w="1092200" h="434975">
                  <a:moveTo>
                    <a:pt x="1091691" y="0"/>
                  </a:moveTo>
                  <a:lnTo>
                    <a:pt x="0" y="195071"/>
                  </a:lnTo>
                  <a:lnTo>
                    <a:pt x="115569" y="434593"/>
                  </a:lnTo>
                  <a:lnTo>
                    <a:pt x="179670" y="417437"/>
                  </a:lnTo>
                  <a:lnTo>
                    <a:pt x="242634" y="399702"/>
                  </a:lnTo>
                  <a:lnTo>
                    <a:pt x="304350" y="381438"/>
                  </a:lnTo>
                  <a:lnTo>
                    <a:pt x="364707" y="362695"/>
                  </a:lnTo>
                  <a:lnTo>
                    <a:pt x="423594" y="343523"/>
                  </a:lnTo>
                  <a:lnTo>
                    <a:pt x="480898" y="323971"/>
                  </a:lnTo>
                  <a:lnTo>
                    <a:pt x="536509" y="304088"/>
                  </a:lnTo>
                  <a:lnTo>
                    <a:pt x="590316" y="283925"/>
                  </a:lnTo>
                  <a:lnTo>
                    <a:pt x="642205" y="263531"/>
                  </a:lnTo>
                  <a:lnTo>
                    <a:pt x="692067" y="242956"/>
                  </a:lnTo>
                  <a:lnTo>
                    <a:pt x="739790" y="222250"/>
                  </a:lnTo>
                  <a:lnTo>
                    <a:pt x="785263" y="201461"/>
                  </a:lnTo>
                  <a:lnTo>
                    <a:pt x="828373" y="180640"/>
                  </a:lnTo>
                  <a:lnTo>
                    <a:pt x="869010" y="159837"/>
                  </a:lnTo>
                  <a:lnTo>
                    <a:pt x="907062" y="139101"/>
                  </a:lnTo>
                  <a:lnTo>
                    <a:pt x="942418" y="118482"/>
                  </a:lnTo>
                  <a:lnTo>
                    <a:pt x="974966" y="98029"/>
                  </a:lnTo>
                  <a:lnTo>
                    <a:pt x="1031194" y="57821"/>
                  </a:lnTo>
                  <a:lnTo>
                    <a:pt x="1074853" y="18875"/>
                  </a:lnTo>
                  <a:lnTo>
                    <a:pt x="1091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1858" y="4625720"/>
              <a:ext cx="976630" cy="434975"/>
            </a:xfrm>
            <a:custGeom>
              <a:avLst/>
              <a:gdLst/>
              <a:ahLst/>
              <a:cxnLst/>
              <a:rect l="l" t="t" r="r" b="b"/>
              <a:pathLst>
                <a:path w="976629" h="434975">
                  <a:moveTo>
                    <a:pt x="976121" y="0"/>
                  </a:moveTo>
                  <a:lnTo>
                    <a:pt x="939080" y="38166"/>
                  </a:lnTo>
                  <a:lnTo>
                    <a:pt x="889025" y="77792"/>
                  </a:lnTo>
                  <a:lnTo>
                    <a:pt x="826848" y="118482"/>
                  </a:lnTo>
                  <a:lnTo>
                    <a:pt x="791492" y="139101"/>
                  </a:lnTo>
                  <a:lnTo>
                    <a:pt x="753440" y="159837"/>
                  </a:lnTo>
                  <a:lnTo>
                    <a:pt x="712803" y="180640"/>
                  </a:lnTo>
                  <a:lnTo>
                    <a:pt x="669693" y="201461"/>
                  </a:lnTo>
                  <a:lnTo>
                    <a:pt x="624220" y="222250"/>
                  </a:lnTo>
                  <a:lnTo>
                    <a:pt x="576497" y="242956"/>
                  </a:lnTo>
                  <a:lnTo>
                    <a:pt x="526635" y="263531"/>
                  </a:lnTo>
                  <a:lnTo>
                    <a:pt x="474746" y="283925"/>
                  </a:lnTo>
                  <a:lnTo>
                    <a:pt x="420939" y="304088"/>
                  </a:lnTo>
                  <a:lnTo>
                    <a:pt x="365328" y="323971"/>
                  </a:lnTo>
                  <a:lnTo>
                    <a:pt x="308024" y="343523"/>
                  </a:lnTo>
                  <a:lnTo>
                    <a:pt x="249137" y="362695"/>
                  </a:lnTo>
                  <a:lnTo>
                    <a:pt x="188780" y="381438"/>
                  </a:lnTo>
                  <a:lnTo>
                    <a:pt x="127064" y="399702"/>
                  </a:lnTo>
                  <a:lnTo>
                    <a:pt x="64100" y="417437"/>
                  </a:lnTo>
                  <a:lnTo>
                    <a:pt x="0" y="434593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2990" y="3358641"/>
              <a:ext cx="570230" cy="1262380"/>
            </a:xfrm>
            <a:custGeom>
              <a:avLst/>
              <a:gdLst/>
              <a:ahLst/>
              <a:cxnLst/>
              <a:rect l="l" t="t" r="r" b="b"/>
              <a:pathLst>
                <a:path w="570229" h="1262379">
                  <a:moveTo>
                    <a:pt x="435483" y="0"/>
                  </a:moveTo>
                  <a:lnTo>
                    <a:pt x="0" y="116712"/>
                  </a:lnTo>
                  <a:lnTo>
                    <a:pt x="16306" y="175882"/>
                  </a:lnTo>
                  <a:lnTo>
                    <a:pt x="33318" y="234360"/>
                  </a:lnTo>
                  <a:lnTo>
                    <a:pt x="51003" y="292081"/>
                  </a:lnTo>
                  <a:lnTo>
                    <a:pt x="69328" y="348980"/>
                  </a:lnTo>
                  <a:lnTo>
                    <a:pt x="88263" y="404993"/>
                  </a:lnTo>
                  <a:lnTo>
                    <a:pt x="107774" y="460056"/>
                  </a:lnTo>
                  <a:lnTo>
                    <a:pt x="127831" y="514104"/>
                  </a:lnTo>
                  <a:lnTo>
                    <a:pt x="148399" y="567073"/>
                  </a:lnTo>
                  <a:lnTo>
                    <a:pt x="169449" y="618898"/>
                  </a:lnTo>
                  <a:lnTo>
                    <a:pt x="190946" y="669514"/>
                  </a:lnTo>
                  <a:lnTo>
                    <a:pt x="212860" y="718857"/>
                  </a:lnTo>
                  <a:lnTo>
                    <a:pt x="235159" y="766863"/>
                  </a:lnTo>
                  <a:lnTo>
                    <a:pt x="257810" y="813466"/>
                  </a:lnTo>
                  <a:lnTo>
                    <a:pt x="280780" y="858603"/>
                  </a:lnTo>
                  <a:lnTo>
                    <a:pt x="304039" y="902210"/>
                  </a:lnTo>
                  <a:lnTo>
                    <a:pt x="327554" y="944220"/>
                  </a:lnTo>
                  <a:lnTo>
                    <a:pt x="351292" y="984571"/>
                  </a:lnTo>
                  <a:lnTo>
                    <a:pt x="375223" y="1023197"/>
                  </a:lnTo>
                  <a:lnTo>
                    <a:pt x="399313" y="1060034"/>
                  </a:lnTo>
                  <a:lnTo>
                    <a:pt x="423531" y="1095017"/>
                  </a:lnTo>
                  <a:lnTo>
                    <a:pt x="447844" y="1128082"/>
                  </a:lnTo>
                  <a:lnTo>
                    <a:pt x="472221" y="1159165"/>
                  </a:lnTo>
                  <a:lnTo>
                    <a:pt x="521037" y="1215125"/>
                  </a:lnTo>
                  <a:lnTo>
                    <a:pt x="569721" y="1262380"/>
                  </a:lnTo>
                  <a:lnTo>
                    <a:pt x="435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42990" y="3475354"/>
              <a:ext cx="570230" cy="1146175"/>
            </a:xfrm>
            <a:custGeom>
              <a:avLst/>
              <a:gdLst/>
              <a:ahLst/>
              <a:cxnLst/>
              <a:rect l="l" t="t" r="r" b="b"/>
              <a:pathLst>
                <a:path w="570229" h="1146175">
                  <a:moveTo>
                    <a:pt x="569721" y="1145667"/>
                  </a:moveTo>
                  <a:lnTo>
                    <a:pt x="521037" y="1098412"/>
                  </a:lnTo>
                  <a:lnTo>
                    <a:pt x="472221" y="1042452"/>
                  </a:lnTo>
                  <a:lnTo>
                    <a:pt x="447844" y="1011369"/>
                  </a:lnTo>
                  <a:lnTo>
                    <a:pt x="423531" y="978304"/>
                  </a:lnTo>
                  <a:lnTo>
                    <a:pt x="399313" y="943321"/>
                  </a:lnTo>
                  <a:lnTo>
                    <a:pt x="375223" y="906484"/>
                  </a:lnTo>
                  <a:lnTo>
                    <a:pt x="351292" y="867858"/>
                  </a:lnTo>
                  <a:lnTo>
                    <a:pt x="327554" y="827507"/>
                  </a:lnTo>
                  <a:lnTo>
                    <a:pt x="304039" y="785497"/>
                  </a:lnTo>
                  <a:lnTo>
                    <a:pt x="280780" y="741890"/>
                  </a:lnTo>
                  <a:lnTo>
                    <a:pt x="257810" y="696753"/>
                  </a:lnTo>
                  <a:lnTo>
                    <a:pt x="235159" y="650150"/>
                  </a:lnTo>
                  <a:lnTo>
                    <a:pt x="212860" y="602144"/>
                  </a:lnTo>
                  <a:lnTo>
                    <a:pt x="190946" y="552801"/>
                  </a:lnTo>
                  <a:lnTo>
                    <a:pt x="169449" y="502185"/>
                  </a:lnTo>
                  <a:lnTo>
                    <a:pt x="148399" y="450360"/>
                  </a:lnTo>
                  <a:lnTo>
                    <a:pt x="127831" y="397391"/>
                  </a:lnTo>
                  <a:lnTo>
                    <a:pt x="107774" y="343343"/>
                  </a:lnTo>
                  <a:lnTo>
                    <a:pt x="88263" y="288280"/>
                  </a:lnTo>
                  <a:lnTo>
                    <a:pt x="69328" y="232267"/>
                  </a:lnTo>
                  <a:lnTo>
                    <a:pt x="51003" y="175368"/>
                  </a:lnTo>
                  <a:lnTo>
                    <a:pt x="33318" y="117647"/>
                  </a:lnTo>
                  <a:lnTo>
                    <a:pt x="16306" y="5916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5501" y="2094629"/>
              <a:ext cx="738505" cy="1470660"/>
            </a:xfrm>
            <a:custGeom>
              <a:avLst/>
              <a:gdLst/>
              <a:ahLst/>
              <a:cxnLst/>
              <a:rect l="l" t="t" r="r" b="b"/>
              <a:pathLst>
                <a:path w="738504" h="1470660">
                  <a:moveTo>
                    <a:pt x="18495" y="0"/>
                  </a:moveTo>
                  <a:lnTo>
                    <a:pt x="1397" y="2775"/>
                  </a:lnTo>
                  <a:lnTo>
                    <a:pt x="0" y="3156"/>
                  </a:lnTo>
                  <a:lnTo>
                    <a:pt x="394715" y="1470133"/>
                  </a:lnTo>
                  <a:lnTo>
                    <a:pt x="738124" y="1378185"/>
                  </a:lnTo>
                  <a:lnTo>
                    <a:pt x="718676" y="1307186"/>
                  </a:lnTo>
                  <a:lnTo>
                    <a:pt x="698681" y="1237270"/>
                  </a:lnTo>
                  <a:lnTo>
                    <a:pt x="678180" y="1168508"/>
                  </a:lnTo>
                  <a:lnTo>
                    <a:pt x="657209" y="1100974"/>
                  </a:lnTo>
                  <a:lnTo>
                    <a:pt x="635808" y="1034738"/>
                  </a:lnTo>
                  <a:lnTo>
                    <a:pt x="614016" y="969872"/>
                  </a:lnTo>
                  <a:lnTo>
                    <a:pt x="591870" y="906450"/>
                  </a:lnTo>
                  <a:lnTo>
                    <a:pt x="569409" y="844543"/>
                  </a:lnTo>
                  <a:lnTo>
                    <a:pt x="546673" y="784222"/>
                  </a:lnTo>
                  <a:lnTo>
                    <a:pt x="523699" y="725561"/>
                  </a:lnTo>
                  <a:lnTo>
                    <a:pt x="500526" y="668631"/>
                  </a:lnTo>
                  <a:lnTo>
                    <a:pt x="477193" y="613504"/>
                  </a:lnTo>
                  <a:lnTo>
                    <a:pt x="453738" y="560252"/>
                  </a:lnTo>
                  <a:lnTo>
                    <a:pt x="430200" y="508948"/>
                  </a:lnTo>
                  <a:lnTo>
                    <a:pt x="406617" y="459663"/>
                  </a:lnTo>
                  <a:lnTo>
                    <a:pt x="383029" y="412469"/>
                  </a:lnTo>
                  <a:lnTo>
                    <a:pt x="359473" y="367439"/>
                  </a:lnTo>
                  <a:lnTo>
                    <a:pt x="335988" y="324645"/>
                  </a:lnTo>
                  <a:lnTo>
                    <a:pt x="312613" y="284158"/>
                  </a:lnTo>
                  <a:lnTo>
                    <a:pt x="289387" y="246051"/>
                  </a:lnTo>
                  <a:lnTo>
                    <a:pt x="266347" y="210396"/>
                  </a:lnTo>
                  <a:lnTo>
                    <a:pt x="243533" y="177264"/>
                  </a:lnTo>
                  <a:lnTo>
                    <a:pt x="198735" y="118861"/>
                  </a:lnTo>
                  <a:lnTo>
                    <a:pt x="155303" y="71417"/>
                  </a:lnTo>
                  <a:lnTo>
                    <a:pt x="113544" y="35511"/>
                  </a:lnTo>
                  <a:lnTo>
                    <a:pt x="73768" y="11717"/>
                  </a:lnTo>
                  <a:lnTo>
                    <a:pt x="36282" y="613"/>
                  </a:lnTo>
                  <a:lnTo>
                    <a:pt x="18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05501" y="2094629"/>
              <a:ext cx="738505" cy="1378585"/>
            </a:xfrm>
            <a:custGeom>
              <a:avLst/>
              <a:gdLst/>
              <a:ahLst/>
              <a:cxnLst/>
              <a:rect l="l" t="t" r="r" b="b"/>
              <a:pathLst>
                <a:path w="738504" h="1378585">
                  <a:moveTo>
                    <a:pt x="0" y="3156"/>
                  </a:moveTo>
                  <a:lnTo>
                    <a:pt x="508" y="3029"/>
                  </a:lnTo>
                  <a:lnTo>
                    <a:pt x="888" y="2902"/>
                  </a:lnTo>
                  <a:lnTo>
                    <a:pt x="1397" y="2775"/>
                  </a:lnTo>
                  <a:lnTo>
                    <a:pt x="18495" y="0"/>
                  </a:lnTo>
                  <a:lnTo>
                    <a:pt x="36282" y="613"/>
                  </a:lnTo>
                  <a:lnTo>
                    <a:pt x="54719" y="4543"/>
                  </a:lnTo>
                  <a:lnTo>
                    <a:pt x="93389" y="22064"/>
                  </a:lnTo>
                  <a:lnTo>
                    <a:pt x="134195" y="51986"/>
                  </a:lnTo>
                  <a:lnTo>
                    <a:pt x="176829" y="93733"/>
                  </a:lnTo>
                  <a:lnTo>
                    <a:pt x="220983" y="146728"/>
                  </a:lnTo>
                  <a:lnTo>
                    <a:pt x="266347" y="210396"/>
                  </a:lnTo>
                  <a:lnTo>
                    <a:pt x="289387" y="246051"/>
                  </a:lnTo>
                  <a:lnTo>
                    <a:pt x="312613" y="284158"/>
                  </a:lnTo>
                  <a:lnTo>
                    <a:pt x="335988" y="324645"/>
                  </a:lnTo>
                  <a:lnTo>
                    <a:pt x="359473" y="367439"/>
                  </a:lnTo>
                  <a:lnTo>
                    <a:pt x="383029" y="412469"/>
                  </a:lnTo>
                  <a:lnTo>
                    <a:pt x="406617" y="459663"/>
                  </a:lnTo>
                  <a:lnTo>
                    <a:pt x="430200" y="508948"/>
                  </a:lnTo>
                  <a:lnTo>
                    <a:pt x="453738" y="560252"/>
                  </a:lnTo>
                  <a:lnTo>
                    <a:pt x="477193" y="613504"/>
                  </a:lnTo>
                  <a:lnTo>
                    <a:pt x="500526" y="668631"/>
                  </a:lnTo>
                  <a:lnTo>
                    <a:pt x="523699" y="725561"/>
                  </a:lnTo>
                  <a:lnTo>
                    <a:pt x="546673" y="784222"/>
                  </a:lnTo>
                  <a:lnTo>
                    <a:pt x="569409" y="844543"/>
                  </a:lnTo>
                  <a:lnTo>
                    <a:pt x="591870" y="906450"/>
                  </a:lnTo>
                  <a:lnTo>
                    <a:pt x="614016" y="969872"/>
                  </a:lnTo>
                  <a:lnTo>
                    <a:pt x="635808" y="1034738"/>
                  </a:lnTo>
                  <a:lnTo>
                    <a:pt x="657209" y="1100974"/>
                  </a:lnTo>
                  <a:lnTo>
                    <a:pt x="678180" y="1168508"/>
                  </a:lnTo>
                  <a:lnTo>
                    <a:pt x="698681" y="1237270"/>
                  </a:lnTo>
                  <a:lnTo>
                    <a:pt x="718676" y="1307186"/>
                  </a:lnTo>
                  <a:lnTo>
                    <a:pt x="738124" y="137818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1441" y="4618735"/>
              <a:ext cx="1164590" cy="433705"/>
            </a:xfrm>
            <a:custGeom>
              <a:avLst/>
              <a:gdLst/>
              <a:ahLst/>
              <a:cxnLst/>
              <a:rect l="l" t="t" r="r" b="b"/>
              <a:pathLst>
                <a:path w="1164590" h="433704">
                  <a:moveTo>
                    <a:pt x="0" y="0"/>
                  </a:moveTo>
                  <a:lnTo>
                    <a:pt x="40471" y="41554"/>
                  </a:lnTo>
                  <a:lnTo>
                    <a:pt x="92933" y="83694"/>
                  </a:lnTo>
                  <a:lnTo>
                    <a:pt x="156616" y="126079"/>
                  </a:lnTo>
                  <a:lnTo>
                    <a:pt x="192425" y="147258"/>
                  </a:lnTo>
                  <a:lnTo>
                    <a:pt x="230751" y="168370"/>
                  </a:lnTo>
                  <a:lnTo>
                    <a:pt x="271498" y="189374"/>
                  </a:lnTo>
                  <a:lnTo>
                    <a:pt x="314570" y="210226"/>
                  </a:lnTo>
                  <a:lnTo>
                    <a:pt x="359870" y="230885"/>
                  </a:lnTo>
                  <a:lnTo>
                    <a:pt x="407303" y="251308"/>
                  </a:lnTo>
                  <a:lnTo>
                    <a:pt x="456772" y="271453"/>
                  </a:lnTo>
                  <a:lnTo>
                    <a:pt x="508181" y="291276"/>
                  </a:lnTo>
                  <a:lnTo>
                    <a:pt x="561434" y="310735"/>
                  </a:lnTo>
                  <a:lnTo>
                    <a:pt x="616436" y="329788"/>
                  </a:lnTo>
                  <a:lnTo>
                    <a:pt x="673089" y="348393"/>
                  </a:lnTo>
                  <a:lnTo>
                    <a:pt x="731299" y="366506"/>
                  </a:lnTo>
                  <a:lnTo>
                    <a:pt x="790968" y="384085"/>
                  </a:lnTo>
                  <a:lnTo>
                    <a:pt x="852001" y="401089"/>
                  </a:lnTo>
                  <a:lnTo>
                    <a:pt x="914301" y="417473"/>
                  </a:lnTo>
                  <a:lnTo>
                    <a:pt x="977773" y="433196"/>
                  </a:lnTo>
                  <a:lnTo>
                    <a:pt x="1164462" y="14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11441" y="4618735"/>
              <a:ext cx="977900" cy="433705"/>
            </a:xfrm>
            <a:custGeom>
              <a:avLst/>
              <a:gdLst/>
              <a:ahLst/>
              <a:cxnLst/>
              <a:rect l="l" t="t" r="r" b="b"/>
              <a:pathLst>
                <a:path w="977900" h="433704">
                  <a:moveTo>
                    <a:pt x="977773" y="433196"/>
                  </a:moveTo>
                  <a:lnTo>
                    <a:pt x="914301" y="417473"/>
                  </a:lnTo>
                  <a:lnTo>
                    <a:pt x="852001" y="401089"/>
                  </a:lnTo>
                  <a:lnTo>
                    <a:pt x="790968" y="384085"/>
                  </a:lnTo>
                  <a:lnTo>
                    <a:pt x="731299" y="366506"/>
                  </a:lnTo>
                  <a:lnTo>
                    <a:pt x="673089" y="348393"/>
                  </a:lnTo>
                  <a:lnTo>
                    <a:pt x="616436" y="329788"/>
                  </a:lnTo>
                  <a:lnTo>
                    <a:pt x="561434" y="310735"/>
                  </a:lnTo>
                  <a:lnTo>
                    <a:pt x="508181" y="291276"/>
                  </a:lnTo>
                  <a:lnTo>
                    <a:pt x="456772" y="271453"/>
                  </a:lnTo>
                  <a:lnTo>
                    <a:pt x="407303" y="251308"/>
                  </a:lnTo>
                  <a:lnTo>
                    <a:pt x="359870" y="230885"/>
                  </a:lnTo>
                  <a:lnTo>
                    <a:pt x="314570" y="210226"/>
                  </a:lnTo>
                  <a:lnTo>
                    <a:pt x="271498" y="189374"/>
                  </a:lnTo>
                  <a:lnTo>
                    <a:pt x="230751" y="168370"/>
                  </a:lnTo>
                  <a:lnTo>
                    <a:pt x="192425" y="147258"/>
                  </a:lnTo>
                  <a:lnTo>
                    <a:pt x="156616" y="126079"/>
                  </a:lnTo>
                  <a:lnTo>
                    <a:pt x="123420" y="104877"/>
                  </a:lnTo>
                  <a:lnTo>
                    <a:pt x="65252" y="62572"/>
                  </a:lnTo>
                  <a:lnTo>
                    <a:pt x="18689" y="206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5050" y="3733800"/>
              <a:ext cx="101600" cy="1765300"/>
            </a:xfrm>
            <a:custGeom>
              <a:avLst/>
              <a:gdLst/>
              <a:ahLst/>
              <a:cxnLst/>
              <a:rect l="l" t="t" r="r" b="b"/>
              <a:pathLst>
                <a:path w="101600" h="1765300">
                  <a:moveTo>
                    <a:pt x="0" y="0"/>
                  </a:moveTo>
                  <a:lnTo>
                    <a:pt x="0" y="1522476"/>
                  </a:lnTo>
                </a:path>
                <a:path w="101600" h="1765300">
                  <a:moveTo>
                    <a:pt x="0" y="1524000"/>
                  </a:moveTo>
                  <a:lnTo>
                    <a:pt x="101600" y="1765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6476" y="2382011"/>
              <a:ext cx="143255" cy="29763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15150" y="2435224"/>
              <a:ext cx="0" cy="2844800"/>
            </a:xfrm>
            <a:custGeom>
              <a:avLst/>
              <a:gdLst/>
              <a:ahLst/>
              <a:cxnLst/>
              <a:rect l="l" t="t" r="r" b="b"/>
              <a:pathLst>
                <a:path h="2844800">
                  <a:moveTo>
                    <a:pt x="0" y="0"/>
                  </a:moveTo>
                  <a:lnTo>
                    <a:pt x="0" y="284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4367" y="5215127"/>
              <a:ext cx="245364" cy="3779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13550" y="5270499"/>
              <a:ext cx="101600" cy="241300"/>
            </a:xfrm>
            <a:custGeom>
              <a:avLst/>
              <a:gdLst/>
              <a:ahLst/>
              <a:cxnLst/>
              <a:rect l="l" t="t" r="r" b="b"/>
              <a:pathLst>
                <a:path w="101600" h="241300">
                  <a:moveTo>
                    <a:pt x="101600" y="0"/>
                  </a:moveTo>
                  <a:lnTo>
                    <a:pt x="0" y="241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7750" y="389572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571500" y="0"/>
                  </a:moveTo>
                  <a:lnTo>
                    <a:pt x="571500" y="76200"/>
                  </a:lnTo>
                  <a:lnTo>
                    <a:pt x="635000" y="44450"/>
                  </a:lnTo>
                  <a:lnTo>
                    <a:pt x="584200" y="44450"/>
                  </a:lnTo>
                  <a:lnTo>
                    <a:pt x="584200" y="31750"/>
                  </a:lnTo>
                  <a:lnTo>
                    <a:pt x="635000" y="31750"/>
                  </a:lnTo>
                  <a:lnTo>
                    <a:pt x="571500" y="0"/>
                  </a:lnTo>
                  <a:close/>
                </a:path>
                <a:path w="647700" h="76200">
                  <a:moveTo>
                    <a:pt x="571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71500" y="44450"/>
                  </a:lnTo>
                  <a:lnTo>
                    <a:pt x="571500" y="31750"/>
                  </a:lnTo>
                  <a:close/>
                </a:path>
                <a:path w="647700" h="76200">
                  <a:moveTo>
                    <a:pt x="635000" y="31750"/>
                  </a:moveTo>
                  <a:lnTo>
                    <a:pt x="584200" y="31750"/>
                  </a:lnTo>
                  <a:lnTo>
                    <a:pt x="584200" y="44450"/>
                  </a:lnTo>
                  <a:lnTo>
                    <a:pt x="635000" y="44450"/>
                  </a:lnTo>
                  <a:lnTo>
                    <a:pt x="647700" y="38100"/>
                  </a:lnTo>
                  <a:lnTo>
                    <a:pt x="635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3200" y="1758695"/>
              <a:ext cx="1723644" cy="1350264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857501" y="282039"/>
            <a:ext cx="806767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26909" algn="l"/>
              </a:tabLst>
            </a:pPr>
            <a:r>
              <a:rPr spc="-10" dirty="0"/>
              <a:t>Uppe</a:t>
            </a:r>
            <a:r>
              <a:rPr spc="-5" dirty="0"/>
              <a:t>r</a:t>
            </a:r>
            <a:r>
              <a:rPr spc="-10" dirty="0"/>
              <a:t>-</a:t>
            </a:r>
            <a:r>
              <a:rPr spc="-229" dirty="0"/>
              <a:t>T</a:t>
            </a:r>
            <a:r>
              <a:rPr spc="-5" dirty="0"/>
              <a:t>ai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55" dirty="0"/>
              <a:t> </a:t>
            </a:r>
            <a:r>
              <a:rPr spc="-250" dirty="0"/>
              <a:t>T</a:t>
            </a:r>
            <a:r>
              <a:rPr spc="-10" dirty="0"/>
              <a:t>e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25" dirty="0"/>
              <a:t> </a:t>
            </a:r>
            <a:r>
              <a:rPr spc="-5" dirty="0"/>
              <a:t>Abo</a:t>
            </a:r>
            <a:r>
              <a:rPr spc="-15" dirty="0"/>
              <a:t>u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5" dirty="0"/>
              <a:t>P</a:t>
            </a:r>
            <a:r>
              <a:rPr spc="-5" dirty="0"/>
              <a:t>opu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5" dirty="0"/>
              <a:t>tion</a:t>
            </a:r>
            <a:r>
              <a:rPr spc="15" dirty="0"/>
              <a:t> </a:t>
            </a:r>
            <a:r>
              <a:rPr spc="-10" dirty="0"/>
              <a:t>Mea</a:t>
            </a:r>
            <a:r>
              <a:rPr spc="-5" dirty="0"/>
              <a:t>n</a:t>
            </a:r>
            <a:r>
              <a:rPr spc="20" dirty="0"/>
              <a:t> </a:t>
            </a:r>
            <a:r>
              <a:rPr spc="10" dirty="0"/>
              <a:t>:</a:t>
            </a:r>
            <a:r>
              <a:rPr sz="2950" b="0" i="1" spc="210" dirty="0">
                <a:latin typeface="Symbol"/>
                <a:cs typeface="Symbol"/>
              </a:rPr>
              <a:t></a:t>
            </a:r>
            <a:r>
              <a:rPr sz="2950" b="0" dirty="0">
                <a:latin typeface="Times New Roman"/>
                <a:cs typeface="Times New Roman"/>
              </a:rPr>
              <a:t>	</a:t>
            </a:r>
            <a:r>
              <a:rPr spc="-40" dirty="0"/>
              <a:t>K</a:t>
            </a:r>
            <a:r>
              <a:rPr spc="-5" dirty="0"/>
              <a:t>nown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5830" y="1919986"/>
            <a:ext cx="1224280" cy="9563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52400">
              <a:lnSpc>
                <a:spcPct val="1026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tion 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251700" y="1037844"/>
            <a:ext cx="2660650" cy="2633980"/>
            <a:chOff x="7251700" y="1037844"/>
            <a:chExt cx="2660650" cy="2633980"/>
          </a:xfrm>
        </p:grpSpPr>
        <p:sp>
          <p:nvSpPr>
            <p:cNvPr id="45" name="object 45"/>
            <p:cNvSpPr/>
            <p:nvPr/>
          </p:nvSpPr>
          <p:spPr>
            <a:xfrm>
              <a:off x="7258050" y="1066800"/>
              <a:ext cx="2647950" cy="2599055"/>
            </a:xfrm>
            <a:custGeom>
              <a:avLst/>
              <a:gdLst/>
              <a:ahLst/>
              <a:cxnLst/>
              <a:rect l="l" t="t" r="r" b="b"/>
              <a:pathLst>
                <a:path w="2647950" h="2599054">
                  <a:moveTo>
                    <a:pt x="2206625" y="800100"/>
                  </a:moveTo>
                  <a:lnTo>
                    <a:pt x="1544574" y="800100"/>
                  </a:lnTo>
                  <a:lnTo>
                    <a:pt x="1746250" y="2598674"/>
                  </a:lnTo>
                  <a:lnTo>
                    <a:pt x="2206625" y="800100"/>
                  </a:lnTo>
                  <a:close/>
                </a:path>
                <a:path w="2647950" h="2599054">
                  <a:moveTo>
                    <a:pt x="2514600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666750"/>
                  </a:lnTo>
                  <a:lnTo>
                    <a:pt x="6797" y="708903"/>
                  </a:lnTo>
                  <a:lnTo>
                    <a:pt x="25725" y="745510"/>
                  </a:lnTo>
                  <a:lnTo>
                    <a:pt x="54589" y="774374"/>
                  </a:lnTo>
                  <a:lnTo>
                    <a:pt x="91196" y="793302"/>
                  </a:lnTo>
                  <a:lnTo>
                    <a:pt x="133350" y="800100"/>
                  </a:lnTo>
                  <a:lnTo>
                    <a:pt x="2514600" y="800100"/>
                  </a:lnTo>
                  <a:lnTo>
                    <a:pt x="2556753" y="793302"/>
                  </a:lnTo>
                  <a:lnTo>
                    <a:pt x="2593360" y="774374"/>
                  </a:lnTo>
                  <a:lnTo>
                    <a:pt x="2622224" y="745510"/>
                  </a:lnTo>
                  <a:lnTo>
                    <a:pt x="2641152" y="708903"/>
                  </a:lnTo>
                  <a:lnTo>
                    <a:pt x="2647950" y="666750"/>
                  </a:lnTo>
                  <a:lnTo>
                    <a:pt x="2647950" y="133350"/>
                  </a:lnTo>
                  <a:lnTo>
                    <a:pt x="2641152" y="91196"/>
                  </a:lnTo>
                  <a:lnTo>
                    <a:pt x="2622224" y="54589"/>
                  </a:lnTo>
                  <a:lnTo>
                    <a:pt x="2593360" y="25725"/>
                  </a:lnTo>
                  <a:lnTo>
                    <a:pt x="2556753" y="6797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58050" y="1066800"/>
              <a:ext cx="2647950" cy="2599055"/>
            </a:xfrm>
            <a:custGeom>
              <a:avLst/>
              <a:gdLst/>
              <a:ahLst/>
              <a:cxnLst/>
              <a:rect l="l" t="t" r="r" b="b"/>
              <a:pathLst>
                <a:path w="2647950" h="2599054">
                  <a:moveTo>
                    <a:pt x="0" y="133350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544574" y="0"/>
                  </a:lnTo>
                  <a:lnTo>
                    <a:pt x="2206625" y="0"/>
                  </a:lnTo>
                  <a:lnTo>
                    <a:pt x="2514600" y="0"/>
                  </a:lnTo>
                  <a:lnTo>
                    <a:pt x="2556753" y="6797"/>
                  </a:lnTo>
                  <a:lnTo>
                    <a:pt x="2593360" y="25725"/>
                  </a:lnTo>
                  <a:lnTo>
                    <a:pt x="2622224" y="54589"/>
                  </a:lnTo>
                  <a:lnTo>
                    <a:pt x="2641152" y="91196"/>
                  </a:lnTo>
                  <a:lnTo>
                    <a:pt x="2647950" y="133350"/>
                  </a:lnTo>
                  <a:lnTo>
                    <a:pt x="2647950" y="466725"/>
                  </a:lnTo>
                  <a:lnTo>
                    <a:pt x="2647950" y="666750"/>
                  </a:lnTo>
                  <a:lnTo>
                    <a:pt x="2641152" y="708903"/>
                  </a:lnTo>
                  <a:lnTo>
                    <a:pt x="2622224" y="745510"/>
                  </a:lnTo>
                  <a:lnTo>
                    <a:pt x="2593360" y="774374"/>
                  </a:lnTo>
                  <a:lnTo>
                    <a:pt x="2556753" y="793302"/>
                  </a:lnTo>
                  <a:lnTo>
                    <a:pt x="2514600" y="800100"/>
                  </a:lnTo>
                  <a:lnTo>
                    <a:pt x="2206625" y="800100"/>
                  </a:lnTo>
                  <a:lnTo>
                    <a:pt x="1746250" y="2598674"/>
                  </a:lnTo>
                  <a:lnTo>
                    <a:pt x="1544574" y="800100"/>
                  </a:lnTo>
                  <a:lnTo>
                    <a:pt x="133350" y="800100"/>
                  </a:lnTo>
                  <a:lnTo>
                    <a:pt x="91196" y="793302"/>
                  </a:lnTo>
                  <a:lnTo>
                    <a:pt x="54589" y="774374"/>
                  </a:lnTo>
                  <a:lnTo>
                    <a:pt x="25725" y="745510"/>
                  </a:lnTo>
                  <a:lnTo>
                    <a:pt x="6797" y="708903"/>
                  </a:lnTo>
                  <a:lnTo>
                    <a:pt x="0" y="666750"/>
                  </a:lnTo>
                  <a:lnTo>
                    <a:pt x="0" y="466725"/>
                  </a:lnTo>
                  <a:lnTo>
                    <a:pt x="0" y="133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19516" y="1054608"/>
              <a:ext cx="589787" cy="6797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0119" y="1037844"/>
              <a:ext cx="597407" cy="6797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48344" y="1054608"/>
              <a:ext cx="481583" cy="6797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02396" y="1469136"/>
              <a:ext cx="224027" cy="579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63939" y="1616963"/>
              <a:ext cx="385572" cy="4663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05088" y="1415796"/>
              <a:ext cx="481583" cy="67970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351521" y="1102894"/>
            <a:ext cx="1803400" cy="7689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8100" marR="30480">
              <a:lnSpc>
                <a:spcPts val="2840"/>
              </a:lnSpc>
              <a:spcBef>
                <a:spcPts val="355"/>
              </a:spcBef>
            </a:pPr>
            <a:r>
              <a:rPr sz="2400" i="1" spc="-5" dirty="0">
                <a:latin typeface="Book Antiqua"/>
                <a:cs typeface="Book Antiqua"/>
              </a:rPr>
              <a:t>p</a:t>
            </a:r>
            <a:r>
              <a:rPr sz="2400" spc="-5" dirty="0">
                <a:latin typeface="Book Antiqua"/>
                <a:cs typeface="Book Antiqua"/>
              </a:rPr>
              <a:t>-Value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&lt;</a:t>
            </a:r>
            <a:r>
              <a:rPr sz="2400" spc="-35" dirty="0">
                <a:latin typeface="Book Antiqua"/>
                <a:cs typeface="Book Antiqua"/>
              </a:rPr>
              <a:t> </a:t>
            </a: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, </a:t>
            </a:r>
            <a:r>
              <a:rPr sz="2400" spc="-58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so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reject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r>
              <a:rPr sz="2400" dirty="0"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673351" y="1059180"/>
            <a:ext cx="2748915" cy="2814955"/>
            <a:chOff x="1673351" y="1059180"/>
            <a:chExt cx="2748915" cy="2814955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8406" y="3030321"/>
              <a:ext cx="1673860" cy="84355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73351" y="1059180"/>
              <a:ext cx="2695955" cy="77114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897126" y="1171194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-Value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75" y="1563624"/>
            <a:ext cx="3962400" cy="952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2476" y="2857500"/>
            <a:ext cx="4067175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4832" y="990600"/>
            <a:ext cx="2695956" cy="771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8605" y="1102867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0" spc="-25" dirty="0">
                <a:solidFill>
                  <a:srgbClr val="FF0000"/>
                </a:solidFill>
                <a:latin typeface="Calibri"/>
                <a:cs typeface="Calibri"/>
              </a:rPr>
              <a:t>-Value</a:t>
            </a:r>
            <a:r>
              <a:rPr sz="2400" b="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630" y="597535"/>
            <a:ext cx="8352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Critical</a:t>
            </a:r>
            <a:r>
              <a:rPr spc="30" dirty="0"/>
              <a:t> </a:t>
            </a:r>
            <a:r>
              <a:rPr spc="-35" dirty="0"/>
              <a:t>Value</a:t>
            </a:r>
            <a:r>
              <a:rPr spc="10" dirty="0"/>
              <a:t> </a:t>
            </a:r>
            <a:r>
              <a:rPr spc="-10" dirty="0"/>
              <a:t>Approach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30" dirty="0"/>
              <a:t>One-Tailed</a:t>
            </a:r>
            <a:r>
              <a:rPr spc="45" dirty="0"/>
              <a:t> </a:t>
            </a:r>
            <a:r>
              <a:rPr spc="-5" dirty="0"/>
              <a:t>Hypothesis</a:t>
            </a:r>
            <a:r>
              <a:rPr spc="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6694" y="1213561"/>
            <a:ext cx="395287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i="1" dirty="0">
                <a:latin typeface="Book Antiqua"/>
                <a:cs typeface="Book Antiqua"/>
              </a:rPr>
              <a:t>z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standard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  <a:p>
            <a:pPr marL="419100" marR="102870" indent="-342900">
              <a:lnSpc>
                <a:spcPct val="98700"/>
              </a:lnSpc>
              <a:spcBef>
                <a:spcPts val="509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distribution table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z-value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100" i="1" spc="-60" dirty="0">
                <a:latin typeface="Symbol"/>
                <a:cs typeface="Symbol"/>
              </a:rPr>
              <a:t></a:t>
            </a:r>
            <a:r>
              <a:rPr sz="2100" i="1" spc="-5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lower </a:t>
            </a:r>
            <a:r>
              <a:rPr sz="2000" spc="-5" dirty="0">
                <a:latin typeface="Calibri"/>
                <a:cs typeface="Calibri"/>
              </a:rPr>
              <a:t>(or upper) </a:t>
            </a:r>
            <a:r>
              <a:rPr sz="2000" spc="-10" dirty="0">
                <a:latin typeface="Calibri"/>
                <a:cs typeface="Calibri"/>
              </a:rPr>
              <a:t>tail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5" dirty="0"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419100" marR="8128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established </a:t>
            </a:r>
            <a:r>
              <a:rPr sz="2000" dirty="0">
                <a:latin typeface="Calibri"/>
                <a:cs typeface="Calibri"/>
              </a:rPr>
              <a:t>the boundary of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rejection region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test.</a:t>
            </a:r>
            <a:endParaRPr sz="20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589280">
              <a:lnSpc>
                <a:spcPct val="100000"/>
              </a:lnSpc>
              <a:spcBef>
                <a:spcPts val="459"/>
              </a:spcBef>
            </a:pP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tail:  Reject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Book Antiqua"/>
                <a:cs typeface="Book Antiqua"/>
              </a:rPr>
              <a:t>0</a:t>
            </a:r>
            <a:r>
              <a:rPr sz="1950" spc="247" baseline="-21367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if</a:t>
            </a:r>
            <a:r>
              <a:rPr sz="2000" spc="-10" dirty="0">
                <a:latin typeface="Book Antiqua"/>
                <a:cs typeface="Book Antiqua"/>
              </a:rPr>
              <a:t> </a:t>
            </a:r>
            <a:r>
              <a:rPr sz="2000" i="1" dirty="0">
                <a:latin typeface="Book Antiqua"/>
                <a:cs typeface="Book Antiqua"/>
              </a:rPr>
              <a:t>z</a:t>
            </a:r>
            <a:r>
              <a:rPr sz="2000" i="1" spc="-10" dirty="0">
                <a:latin typeface="Book Antiqua"/>
                <a:cs typeface="Book Antiqu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&lt;</a:t>
            </a:r>
            <a:r>
              <a:rPr sz="2000" spc="-5" dirty="0">
                <a:latin typeface="Book Antiqua"/>
                <a:cs typeface="Book Antiqua"/>
              </a:rPr>
              <a:t> </a:t>
            </a:r>
            <a:r>
              <a:rPr sz="2000" spc="-15" dirty="0">
                <a:latin typeface="Book Antiqua"/>
                <a:cs typeface="Book Antiqua"/>
              </a:rPr>
              <a:t>-</a:t>
            </a:r>
            <a:r>
              <a:rPr sz="2000" i="1" spc="-15" dirty="0">
                <a:latin typeface="Book Antiqua"/>
                <a:cs typeface="Book Antiqua"/>
              </a:rPr>
              <a:t>z</a:t>
            </a:r>
            <a:r>
              <a:rPr sz="2100" i="1" spc="-22" baseline="-19841" dirty="0">
                <a:latin typeface="Symbol"/>
                <a:cs typeface="Symbol"/>
              </a:rPr>
              <a:t></a:t>
            </a:r>
            <a:endParaRPr sz="2100" baseline="-19841">
              <a:latin typeface="Symbol"/>
              <a:cs typeface="Symbol"/>
            </a:endParaRPr>
          </a:p>
          <a:p>
            <a:pPr marL="533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Upper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tail: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1950" baseline="-21367" dirty="0">
                <a:latin typeface="Book Antiqua"/>
                <a:cs typeface="Book Antiqua"/>
              </a:rPr>
              <a:t>0</a:t>
            </a:r>
            <a:r>
              <a:rPr sz="1950" spc="247" baseline="-21367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if</a:t>
            </a:r>
            <a:r>
              <a:rPr sz="2000" spc="-10" dirty="0">
                <a:latin typeface="Book Antiqua"/>
                <a:cs typeface="Book Antiqua"/>
              </a:rPr>
              <a:t> </a:t>
            </a:r>
            <a:r>
              <a:rPr sz="2000" i="1" dirty="0">
                <a:latin typeface="Book Antiqua"/>
                <a:cs typeface="Book Antiqua"/>
              </a:rPr>
              <a:t>z</a:t>
            </a:r>
            <a:r>
              <a:rPr sz="2000" i="1" spc="-5" dirty="0">
                <a:latin typeface="Book Antiqua"/>
                <a:cs typeface="Book Antiqu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&gt;</a:t>
            </a:r>
            <a:r>
              <a:rPr sz="2000" spc="-5" dirty="0">
                <a:latin typeface="Book Antiqua"/>
                <a:cs typeface="Book Antiqua"/>
              </a:rPr>
              <a:t> </a:t>
            </a:r>
            <a:r>
              <a:rPr sz="2000" i="1" spc="-25" dirty="0">
                <a:latin typeface="Book Antiqua"/>
                <a:cs typeface="Book Antiqua"/>
              </a:rPr>
              <a:t>z</a:t>
            </a:r>
            <a:r>
              <a:rPr sz="2100" i="1" spc="-37" baseline="-19841" dirty="0">
                <a:latin typeface="Symbol"/>
                <a:cs typeface="Symbol"/>
              </a:rPr>
              <a:t></a:t>
            </a:r>
            <a:endParaRPr sz="2100" baseline="-19841">
              <a:latin typeface="Symbol"/>
              <a:cs typeface="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7701" y="1522475"/>
            <a:ext cx="4152900" cy="4215130"/>
            <a:chOff x="6497701" y="1522475"/>
            <a:chExt cx="4152900" cy="42151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7701" y="1522475"/>
              <a:ext cx="4035425" cy="21065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176" y="3630675"/>
              <a:ext cx="4035425" cy="2106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9979" y="3037332"/>
            <a:ext cx="3110865" cy="2914015"/>
            <a:chOff x="3649979" y="3037332"/>
            <a:chExt cx="3110865" cy="2914015"/>
          </a:xfrm>
        </p:grpSpPr>
        <p:sp>
          <p:nvSpPr>
            <p:cNvPr id="3" name="object 3"/>
            <p:cNvSpPr/>
            <p:nvPr/>
          </p:nvSpPr>
          <p:spPr>
            <a:xfrm>
              <a:off x="4025899" y="4559300"/>
              <a:ext cx="1005205" cy="514350"/>
            </a:xfrm>
            <a:custGeom>
              <a:avLst/>
              <a:gdLst/>
              <a:ahLst/>
              <a:cxnLst/>
              <a:rect l="l" t="t" r="r" b="b"/>
              <a:pathLst>
                <a:path w="1005204" h="514350">
                  <a:moveTo>
                    <a:pt x="990600" y="0"/>
                  </a:moveTo>
                  <a:lnTo>
                    <a:pt x="952500" y="39624"/>
                  </a:lnTo>
                  <a:lnTo>
                    <a:pt x="920750" y="71374"/>
                  </a:lnTo>
                  <a:lnTo>
                    <a:pt x="869950" y="104775"/>
                  </a:lnTo>
                  <a:lnTo>
                    <a:pt x="838200" y="130175"/>
                  </a:lnTo>
                  <a:lnTo>
                    <a:pt x="793750" y="155575"/>
                  </a:lnTo>
                  <a:lnTo>
                    <a:pt x="762000" y="176149"/>
                  </a:lnTo>
                  <a:lnTo>
                    <a:pt x="736600" y="182499"/>
                  </a:lnTo>
                  <a:lnTo>
                    <a:pt x="698500" y="201549"/>
                  </a:lnTo>
                  <a:lnTo>
                    <a:pt x="654050" y="228600"/>
                  </a:lnTo>
                  <a:lnTo>
                    <a:pt x="615950" y="247650"/>
                  </a:lnTo>
                  <a:lnTo>
                    <a:pt x="558800" y="266700"/>
                  </a:lnTo>
                  <a:lnTo>
                    <a:pt x="438150" y="312674"/>
                  </a:lnTo>
                  <a:lnTo>
                    <a:pt x="374650" y="338074"/>
                  </a:lnTo>
                  <a:lnTo>
                    <a:pt x="311150" y="358775"/>
                  </a:lnTo>
                  <a:lnTo>
                    <a:pt x="260350" y="377825"/>
                  </a:lnTo>
                  <a:lnTo>
                    <a:pt x="196850" y="396875"/>
                  </a:lnTo>
                  <a:lnTo>
                    <a:pt x="127000" y="423799"/>
                  </a:lnTo>
                  <a:lnTo>
                    <a:pt x="63500" y="430149"/>
                  </a:lnTo>
                  <a:lnTo>
                    <a:pt x="6350" y="449199"/>
                  </a:lnTo>
                  <a:lnTo>
                    <a:pt x="0" y="480949"/>
                  </a:lnTo>
                  <a:lnTo>
                    <a:pt x="6350" y="514350"/>
                  </a:lnTo>
                  <a:lnTo>
                    <a:pt x="1003300" y="514350"/>
                  </a:lnTo>
                  <a:lnTo>
                    <a:pt x="1003300" y="255524"/>
                  </a:lnTo>
                  <a:lnTo>
                    <a:pt x="1004951" y="206375"/>
                  </a:lnTo>
                  <a:lnTo>
                    <a:pt x="1004951" y="161925"/>
                  </a:lnTo>
                  <a:lnTo>
                    <a:pt x="990600" y="65024"/>
                  </a:lnTo>
                  <a:lnTo>
                    <a:pt x="990600" y="19050"/>
                  </a:lnTo>
                  <a:lnTo>
                    <a:pt x="977900" y="19050"/>
                  </a:lnTo>
                  <a:lnTo>
                    <a:pt x="990600" y="0"/>
                  </a:lnTo>
                  <a:close/>
                </a:path>
                <a:path w="1005204" h="514350">
                  <a:moveTo>
                    <a:pt x="990600" y="0"/>
                  </a:moveTo>
                  <a:lnTo>
                    <a:pt x="977900" y="19050"/>
                  </a:lnTo>
                  <a:lnTo>
                    <a:pt x="990600" y="1905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9979" y="3752088"/>
              <a:ext cx="1542288" cy="771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3" y="3037332"/>
              <a:ext cx="144779" cy="22722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9199" y="3090926"/>
              <a:ext cx="0" cy="2139950"/>
            </a:xfrm>
            <a:custGeom>
              <a:avLst/>
              <a:gdLst/>
              <a:ahLst/>
              <a:cxnLst/>
              <a:rect l="l" t="t" r="r" b="b"/>
              <a:pathLst>
                <a:path h="2139950">
                  <a:moveTo>
                    <a:pt x="0" y="0"/>
                  </a:moveTo>
                  <a:lnTo>
                    <a:pt x="0" y="2139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8055" y="3201924"/>
              <a:ext cx="856488" cy="2849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87849" y="3294126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47"/>
                  </a:lnTo>
                  <a:lnTo>
                    <a:pt x="76200" y="0"/>
                  </a:lnTo>
                  <a:close/>
                </a:path>
                <a:path w="647700" h="76200">
                  <a:moveTo>
                    <a:pt x="76200" y="31747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47"/>
                  </a:lnTo>
                  <a:lnTo>
                    <a:pt x="76200" y="31747"/>
                  </a:lnTo>
                  <a:close/>
                </a:path>
                <a:path w="647700" h="76200">
                  <a:moveTo>
                    <a:pt x="76200" y="44447"/>
                  </a:moveTo>
                  <a:lnTo>
                    <a:pt x="63500" y="44450"/>
                  </a:lnTo>
                  <a:lnTo>
                    <a:pt x="76200" y="44450"/>
                  </a:lnTo>
                  <a:close/>
                </a:path>
                <a:path w="647700" h="76200">
                  <a:moveTo>
                    <a:pt x="647700" y="31623"/>
                  </a:moveTo>
                  <a:lnTo>
                    <a:pt x="76200" y="31747"/>
                  </a:lnTo>
                  <a:lnTo>
                    <a:pt x="76200" y="44447"/>
                  </a:lnTo>
                  <a:lnTo>
                    <a:pt x="647700" y="44323"/>
                  </a:lnTo>
                  <a:lnTo>
                    <a:pt x="64770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2855" y="4294632"/>
              <a:ext cx="284988" cy="8564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54549" y="4348099"/>
              <a:ext cx="76200" cy="647700"/>
            </a:xfrm>
            <a:custGeom>
              <a:avLst/>
              <a:gdLst/>
              <a:ahLst/>
              <a:cxnLst/>
              <a:rect l="l" t="t" r="r" b="b"/>
              <a:pathLst>
                <a:path w="76200" h="647700">
                  <a:moveTo>
                    <a:pt x="31750" y="571500"/>
                  </a:moveTo>
                  <a:lnTo>
                    <a:pt x="0" y="571500"/>
                  </a:lnTo>
                  <a:lnTo>
                    <a:pt x="38100" y="647700"/>
                  </a:lnTo>
                  <a:lnTo>
                    <a:pt x="69850" y="584200"/>
                  </a:lnTo>
                  <a:lnTo>
                    <a:pt x="31750" y="584200"/>
                  </a:lnTo>
                  <a:lnTo>
                    <a:pt x="31750" y="571500"/>
                  </a:lnTo>
                  <a:close/>
                </a:path>
                <a:path w="76200" h="647700">
                  <a:moveTo>
                    <a:pt x="44450" y="0"/>
                  </a:moveTo>
                  <a:lnTo>
                    <a:pt x="31750" y="0"/>
                  </a:lnTo>
                  <a:lnTo>
                    <a:pt x="31750" y="584200"/>
                  </a:lnTo>
                  <a:lnTo>
                    <a:pt x="44450" y="584200"/>
                  </a:lnTo>
                  <a:lnTo>
                    <a:pt x="44450" y="0"/>
                  </a:lnTo>
                  <a:close/>
                </a:path>
                <a:path w="76200" h="647700">
                  <a:moveTo>
                    <a:pt x="76200" y="571500"/>
                  </a:moveTo>
                  <a:lnTo>
                    <a:pt x="44450" y="571500"/>
                  </a:lnTo>
                  <a:lnTo>
                    <a:pt x="44450" y="584200"/>
                  </a:lnTo>
                  <a:lnTo>
                    <a:pt x="69850" y="584200"/>
                  </a:lnTo>
                  <a:lnTo>
                    <a:pt x="762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5039" y="5180076"/>
              <a:ext cx="725423" cy="7711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58559" y="529173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07891" y="5146547"/>
            <a:ext cx="2116836" cy="7909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981958" y="5274055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Symbol"/>
                <a:cs typeface="Symbol"/>
              </a:rPr>
              <a:t></a:t>
            </a:r>
            <a:r>
              <a:rPr sz="2400" i="1" spc="-15" dirty="0">
                <a:latin typeface="Book Antiqua"/>
                <a:cs typeface="Book Antiqua"/>
              </a:rPr>
              <a:t>z</a:t>
            </a:r>
            <a:r>
              <a:rPr sz="2475" i="1" spc="-22" baseline="-20202" dirty="0">
                <a:latin typeface="Symbol"/>
                <a:cs typeface="Symbol"/>
              </a:rPr>
              <a:t></a:t>
            </a:r>
            <a:r>
              <a:rPr sz="2475" i="1" spc="209" baseline="-2020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45" dirty="0">
                <a:latin typeface="Book Antiqua"/>
                <a:cs typeface="Book Antiqua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Book Antiqua"/>
                <a:cs typeface="Book Antiqua"/>
              </a:rPr>
              <a:t>1.28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23972" y="3025139"/>
            <a:ext cx="3489960" cy="1472565"/>
            <a:chOff x="2823972" y="3025139"/>
            <a:chExt cx="3489960" cy="147256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9764" y="4212336"/>
              <a:ext cx="1344167" cy="2849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22850" y="4303648"/>
              <a:ext cx="1136650" cy="76200"/>
            </a:xfrm>
            <a:custGeom>
              <a:avLst/>
              <a:gdLst/>
              <a:ahLst/>
              <a:cxnLst/>
              <a:rect l="l" t="t" r="r" b="b"/>
              <a:pathLst>
                <a:path w="1136650" h="76200">
                  <a:moveTo>
                    <a:pt x="1060450" y="0"/>
                  </a:moveTo>
                  <a:lnTo>
                    <a:pt x="1060450" y="76200"/>
                  </a:lnTo>
                  <a:lnTo>
                    <a:pt x="1124162" y="44450"/>
                  </a:lnTo>
                  <a:lnTo>
                    <a:pt x="1073150" y="44450"/>
                  </a:lnTo>
                  <a:lnTo>
                    <a:pt x="1073150" y="31750"/>
                  </a:lnTo>
                  <a:lnTo>
                    <a:pt x="1123739" y="31750"/>
                  </a:lnTo>
                  <a:lnTo>
                    <a:pt x="1060450" y="0"/>
                  </a:lnTo>
                  <a:close/>
                </a:path>
                <a:path w="1136650" h="76200">
                  <a:moveTo>
                    <a:pt x="10604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0450" y="44450"/>
                  </a:lnTo>
                  <a:lnTo>
                    <a:pt x="1060450" y="31750"/>
                  </a:lnTo>
                  <a:close/>
                </a:path>
                <a:path w="1136650" h="76200">
                  <a:moveTo>
                    <a:pt x="1123739" y="31750"/>
                  </a:moveTo>
                  <a:lnTo>
                    <a:pt x="1073150" y="31750"/>
                  </a:lnTo>
                  <a:lnTo>
                    <a:pt x="1073150" y="44450"/>
                  </a:lnTo>
                  <a:lnTo>
                    <a:pt x="1124162" y="44450"/>
                  </a:lnTo>
                  <a:lnTo>
                    <a:pt x="1136650" y="38226"/>
                  </a:lnTo>
                  <a:lnTo>
                    <a:pt x="112373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3972" y="3025139"/>
              <a:ext cx="1513331" cy="7741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91357" y="3135629"/>
            <a:ext cx="190309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endParaRPr sz="2400" baseline="-20833">
              <a:latin typeface="Book Antiqua"/>
              <a:cs typeface="Book Antiqua"/>
            </a:endParaRPr>
          </a:p>
          <a:p>
            <a:pPr marL="895350">
              <a:lnSpc>
                <a:spcPct val="100000"/>
              </a:lnSpc>
              <a:spcBef>
                <a:spcPts val="2875"/>
              </a:spcBef>
              <a:tabLst>
                <a:tab pos="1239520" algn="l"/>
              </a:tabLst>
            </a:pP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spc="-6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</a:t>
            </a:r>
            <a:endParaRPr sz="2400">
              <a:latin typeface="Symbol"/>
              <a:cs typeface="Symbo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80759" y="4034028"/>
            <a:ext cx="2200656" cy="6979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249289" y="4133799"/>
            <a:ext cx="1821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400" spc="-15" baseline="-20833" dirty="0">
                <a:latin typeface="Book Antiqua"/>
                <a:cs typeface="Book Antiqua"/>
              </a:rPr>
              <a:t>0</a:t>
            </a:r>
            <a:endParaRPr sz="2400" baseline="-20833">
              <a:latin typeface="Book Antiqua"/>
              <a:cs typeface="Book Antiqu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12707" y="4753355"/>
            <a:ext cx="582168" cy="7330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906382" y="4819903"/>
            <a:ext cx="1727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Book Antiqua"/>
                <a:cs typeface="Book Antiqua"/>
              </a:rPr>
              <a:t>z</a:t>
            </a:r>
            <a:endParaRPr sz="2600">
              <a:latin typeface="Book Antiqua"/>
              <a:cs typeface="Book Antiqu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81088" y="1930907"/>
            <a:ext cx="1723644" cy="153314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404861" y="2091689"/>
            <a:ext cx="1224280" cy="11036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2400">
              <a:lnSpc>
                <a:spcPts val="252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18360" y="1266444"/>
            <a:ext cx="6764020" cy="4074160"/>
            <a:chOff x="2118360" y="1266444"/>
            <a:chExt cx="6764020" cy="407416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9039" y="5024628"/>
              <a:ext cx="5132832" cy="1432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2126" y="5083175"/>
              <a:ext cx="5002530" cy="0"/>
            </a:xfrm>
            <a:custGeom>
              <a:avLst/>
              <a:gdLst/>
              <a:ahLst/>
              <a:cxnLst/>
              <a:rect l="l" t="t" r="r" b="b"/>
              <a:pathLst>
                <a:path w="5002530">
                  <a:moveTo>
                    <a:pt x="0" y="0"/>
                  </a:moveTo>
                  <a:lnTo>
                    <a:pt x="50021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2018" y="3420745"/>
              <a:ext cx="534035" cy="1116330"/>
            </a:xfrm>
            <a:custGeom>
              <a:avLst/>
              <a:gdLst/>
              <a:ahLst/>
              <a:cxnLst/>
              <a:rect l="l" t="t" r="r" b="b"/>
              <a:pathLst>
                <a:path w="534034" h="1116329">
                  <a:moveTo>
                    <a:pt x="533780" y="1115821"/>
                  </a:moveTo>
                  <a:lnTo>
                    <a:pt x="485718" y="1062499"/>
                  </a:lnTo>
                  <a:lnTo>
                    <a:pt x="461711" y="1032813"/>
                  </a:lnTo>
                  <a:lnTo>
                    <a:pt x="437759" y="1001192"/>
                  </a:lnTo>
                  <a:lnTo>
                    <a:pt x="413894" y="967699"/>
                  </a:lnTo>
                  <a:lnTo>
                    <a:pt x="390142" y="932395"/>
                  </a:lnTo>
                  <a:lnTo>
                    <a:pt x="366536" y="895343"/>
                  </a:lnTo>
                  <a:lnTo>
                    <a:pt x="343103" y="856604"/>
                  </a:lnTo>
                  <a:lnTo>
                    <a:pt x="319874" y="816240"/>
                  </a:lnTo>
                  <a:lnTo>
                    <a:pt x="296878" y="774313"/>
                  </a:lnTo>
                  <a:lnTo>
                    <a:pt x="274144" y="730886"/>
                  </a:lnTo>
                  <a:lnTo>
                    <a:pt x="251703" y="686020"/>
                  </a:lnTo>
                  <a:lnTo>
                    <a:pt x="229583" y="639777"/>
                  </a:lnTo>
                  <a:lnTo>
                    <a:pt x="207815" y="592218"/>
                  </a:lnTo>
                  <a:lnTo>
                    <a:pt x="186427" y="543407"/>
                  </a:lnTo>
                  <a:lnTo>
                    <a:pt x="165450" y="493405"/>
                  </a:lnTo>
                  <a:lnTo>
                    <a:pt x="144913" y="442273"/>
                  </a:lnTo>
                  <a:lnTo>
                    <a:pt x="124845" y="390074"/>
                  </a:lnTo>
                  <a:lnTo>
                    <a:pt x="105277" y="336870"/>
                  </a:lnTo>
                  <a:lnTo>
                    <a:pt x="86237" y="282722"/>
                  </a:lnTo>
                  <a:lnTo>
                    <a:pt x="67755" y="227693"/>
                  </a:lnTo>
                  <a:lnTo>
                    <a:pt x="49860" y="171844"/>
                  </a:lnTo>
                  <a:lnTo>
                    <a:pt x="32583" y="115237"/>
                  </a:lnTo>
                  <a:lnTo>
                    <a:pt x="15953" y="579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26277" y="2042314"/>
              <a:ext cx="736600" cy="1377315"/>
            </a:xfrm>
            <a:custGeom>
              <a:avLst/>
              <a:gdLst/>
              <a:ahLst/>
              <a:cxnLst/>
              <a:rect l="l" t="t" r="r" b="b"/>
              <a:pathLst>
                <a:path w="736600" h="1377314">
                  <a:moveTo>
                    <a:pt x="0" y="1376779"/>
                  </a:moveTo>
                  <a:lnTo>
                    <a:pt x="19425" y="1305847"/>
                  </a:lnTo>
                  <a:lnTo>
                    <a:pt x="39398" y="1235998"/>
                  </a:lnTo>
                  <a:lnTo>
                    <a:pt x="59879" y="1167304"/>
                  </a:lnTo>
                  <a:lnTo>
                    <a:pt x="80829" y="1099835"/>
                  </a:lnTo>
                  <a:lnTo>
                    <a:pt x="102210" y="1033665"/>
                  </a:lnTo>
                  <a:lnTo>
                    <a:pt x="123984" y="968865"/>
                  </a:lnTo>
                  <a:lnTo>
                    <a:pt x="146111" y="905507"/>
                  </a:lnTo>
                  <a:lnTo>
                    <a:pt x="168554" y="843663"/>
                  </a:lnTo>
                  <a:lnTo>
                    <a:pt x="191273" y="783405"/>
                  </a:lnTo>
                  <a:lnTo>
                    <a:pt x="214230" y="724805"/>
                  </a:lnTo>
                  <a:lnTo>
                    <a:pt x="237386" y="667935"/>
                  </a:lnTo>
                  <a:lnTo>
                    <a:pt x="260703" y="612866"/>
                  </a:lnTo>
                  <a:lnTo>
                    <a:pt x="284142" y="559671"/>
                  </a:lnTo>
                  <a:lnTo>
                    <a:pt x="307665" y="508421"/>
                  </a:lnTo>
                  <a:lnTo>
                    <a:pt x="331233" y="459189"/>
                  </a:lnTo>
                  <a:lnTo>
                    <a:pt x="354807" y="412047"/>
                  </a:lnTo>
                  <a:lnTo>
                    <a:pt x="378348" y="367065"/>
                  </a:lnTo>
                  <a:lnTo>
                    <a:pt x="401819" y="324317"/>
                  </a:lnTo>
                  <a:lnTo>
                    <a:pt x="425181" y="283874"/>
                  </a:lnTo>
                  <a:lnTo>
                    <a:pt x="448394" y="245809"/>
                  </a:lnTo>
                  <a:lnTo>
                    <a:pt x="471421" y="210192"/>
                  </a:lnTo>
                  <a:lnTo>
                    <a:pt x="494222" y="177096"/>
                  </a:lnTo>
                  <a:lnTo>
                    <a:pt x="538995" y="118756"/>
                  </a:lnTo>
                  <a:lnTo>
                    <a:pt x="582403" y="71362"/>
                  </a:lnTo>
                  <a:lnTo>
                    <a:pt x="624139" y="35491"/>
                  </a:lnTo>
                  <a:lnTo>
                    <a:pt x="663892" y="11717"/>
                  </a:lnTo>
                  <a:lnTo>
                    <a:pt x="701355" y="617"/>
                  </a:lnTo>
                  <a:lnTo>
                    <a:pt x="719131" y="0"/>
                  </a:lnTo>
                  <a:lnTo>
                    <a:pt x="736219" y="27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3639" y="2040654"/>
              <a:ext cx="2007235" cy="2546985"/>
            </a:xfrm>
            <a:custGeom>
              <a:avLst/>
              <a:gdLst/>
              <a:ahLst/>
              <a:cxnLst/>
              <a:rect l="l" t="t" r="r" b="b"/>
              <a:pathLst>
                <a:path w="2007234" h="2546985">
                  <a:moveTo>
                    <a:pt x="529589" y="1382122"/>
                  </a:moveTo>
                  <a:lnTo>
                    <a:pt x="515353" y="1441846"/>
                  </a:lnTo>
                  <a:lnTo>
                    <a:pt x="500387" y="1500902"/>
                  </a:lnTo>
                  <a:lnTo>
                    <a:pt x="484722" y="1559223"/>
                  </a:lnTo>
                  <a:lnTo>
                    <a:pt x="468388" y="1616744"/>
                  </a:lnTo>
                  <a:lnTo>
                    <a:pt x="451415" y="1673400"/>
                  </a:lnTo>
                  <a:lnTo>
                    <a:pt x="433831" y="1729124"/>
                  </a:lnTo>
                  <a:lnTo>
                    <a:pt x="415668" y="1783852"/>
                  </a:lnTo>
                  <a:lnTo>
                    <a:pt x="396955" y="1837517"/>
                  </a:lnTo>
                  <a:lnTo>
                    <a:pt x="377721" y="1890054"/>
                  </a:lnTo>
                  <a:lnTo>
                    <a:pt x="357997" y="1941397"/>
                  </a:lnTo>
                  <a:lnTo>
                    <a:pt x="337812" y="1991480"/>
                  </a:lnTo>
                  <a:lnTo>
                    <a:pt x="317196" y="2040239"/>
                  </a:lnTo>
                  <a:lnTo>
                    <a:pt x="296179" y="2087607"/>
                  </a:lnTo>
                  <a:lnTo>
                    <a:pt x="274791" y="2133518"/>
                  </a:lnTo>
                  <a:lnTo>
                    <a:pt x="253061" y="2177908"/>
                  </a:lnTo>
                  <a:lnTo>
                    <a:pt x="231019" y="2220709"/>
                  </a:lnTo>
                  <a:lnTo>
                    <a:pt x="208695" y="2261858"/>
                  </a:lnTo>
                  <a:lnTo>
                    <a:pt x="186118" y="2301287"/>
                  </a:lnTo>
                  <a:lnTo>
                    <a:pt x="163319" y="2338932"/>
                  </a:lnTo>
                  <a:lnTo>
                    <a:pt x="140328" y="2374727"/>
                  </a:lnTo>
                  <a:lnTo>
                    <a:pt x="117173" y="2408606"/>
                  </a:lnTo>
                  <a:lnTo>
                    <a:pt x="93886" y="2440503"/>
                  </a:lnTo>
                  <a:lnTo>
                    <a:pt x="47030" y="2498091"/>
                  </a:lnTo>
                  <a:lnTo>
                    <a:pt x="23522" y="2523651"/>
                  </a:lnTo>
                  <a:lnTo>
                    <a:pt x="0" y="2546966"/>
                  </a:lnTo>
                </a:path>
                <a:path w="2007234" h="2546985">
                  <a:moveTo>
                    <a:pt x="1269111" y="3156"/>
                  </a:moveTo>
                  <a:lnTo>
                    <a:pt x="1269619" y="3029"/>
                  </a:lnTo>
                  <a:lnTo>
                    <a:pt x="1270000" y="2902"/>
                  </a:lnTo>
                  <a:lnTo>
                    <a:pt x="1270508" y="2775"/>
                  </a:lnTo>
                  <a:lnTo>
                    <a:pt x="1287606" y="0"/>
                  </a:lnTo>
                  <a:lnTo>
                    <a:pt x="1305393" y="613"/>
                  </a:lnTo>
                  <a:lnTo>
                    <a:pt x="1323830" y="4543"/>
                  </a:lnTo>
                  <a:lnTo>
                    <a:pt x="1362500" y="22064"/>
                  </a:lnTo>
                  <a:lnTo>
                    <a:pt x="1403306" y="51986"/>
                  </a:lnTo>
                  <a:lnTo>
                    <a:pt x="1445940" y="93733"/>
                  </a:lnTo>
                  <a:lnTo>
                    <a:pt x="1490094" y="146728"/>
                  </a:lnTo>
                  <a:lnTo>
                    <a:pt x="1535458" y="210396"/>
                  </a:lnTo>
                  <a:lnTo>
                    <a:pt x="1558498" y="246051"/>
                  </a:lnTo>
                  <a:lnTo>
                    <a:pt x="1581724" y="284158"/>
                  </a:lnTo>
                  <a:lnTo>
                    <a:pt x="1605099" y="324645"/>
                  </a:lnTo>
                  <a:lnTo>
                    <a:pt x="1628584" y="367439"/>
                  </a:lnTo>
                  <a:lnTo>
                    <a:pt x="1652140" y="412469"/>
                  </a:lnTo>
                  <a:lnTo>
                    <a:pt x="1675728" y="459663"/>
                  </a:lnTo>
                  <a:lnTo>
                    <a:pt x="1699311" y="508948"/>
                  </a:lnTo>
                  <a:lnTo>
                    <a:pt x="1722849" y="560252"/>
                  </a:lnTo>
                  <a:lnTo>
                    <a:pt x="1746304" y="613504"/>
                  </a:lnTo>
                  <a:lnTo>
                    <a:pt x="1769637" y="668631"/>
                  </a:lnTo>
                  <a:lnTo>
                    <a:pt x="1792810" y="725561"/>
                  </a:lnTo>
                  <a:lnTo>
                    <a:pt x="1815784" y="784222"/>
                  </a:lnTo>
                  <a:lnTo>
                    <a:pt x="1838520" y="844543"/>
                  </a:lnTo>
                  <a:lnTo>
                    <a:pt x="1860981" y="906450"/>
                  </a:lnTo>
                  <a:lnTo>
                    <a:pt x="1883127" y="969872"/>
                  </a:lnTo>
                  <a:lnTo>
                    <a:pt x="1904919" y="1034738"/>
                  </a:lnTo>
                  <a:lnTo>
                    <a:pt x="1926320" y="1100974"/>
                  </a:lnTo>
                  <a:lnTo>
                    <a:pt x="1947291" y="1168508"/>
                  </a:lnTo>
                  <a:lnTo>
                    <a:pt x="1967792" y="1237270"/>
                  </a:lnTo>
                  <a:lnTo>
                    <a:pt x="1987787" y="1307186"/>
                  </a:lnTo>
                  <a:lnTo>
                    <a:pt x="2007235" y="13781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30845" y="4533138"/>
              <a:ext cx="1066800" cy="485775"/>
            </a:xfrm>
            <a:custGeom>
              <a:avLst/>
              <a:gdLst/>
              <a:ahLst/>
              <a:cxnLst/>
              <a:rect l="l" t="t" r="r" b="b"/>
              <a:pathLst>
                <a:path w="1066800" h="485775">
                  <a:moveTo>
                    <a:pt x="1066419" y="485775"/>
                  </a:moveTo>
                  <a:lnTo>
                    <a:pt x="1016126" y="474170"/>
                  </a:lnTo>
                  <a:lnTo>
                    <a:pt x="965834" y="461899"/>
                  </a:lnTo>
                  <a:lnTo>
                    <a:pt x="903166" y="445643"/>
                  </a:lnTo>
                  <a:lnTo>
                    <a:pt x="841523" y="428572"/>
                  </a:lnTo>
                  <a:lnTo>
                    <a:pt x="781018" y="410740"/>
                  </a:lnTo>
                  <a:lnTo>
                    <a:pt x="721767" y="392201"/>
                  </a:lnTo>
                  <a:lnTo>
                    <a:pt x="663883" y="373011"/>
                  </a:lnTo>
                  <a:lnTo>
                    <a:pt x="607481" y="353222"/>
                  </a:lnTo>
                  <a:lnTo>
                    <a:pt x="552676" y="332892"/>
                  </a:lnTo>
                  <a:lnTo>
                    <a:pt x="499582" y="312073"/>
                  </a:lnTo>
                  <a:lnTo>
                    <a:pt x="448313" y="290821"/>
                  </a:lnTo>
                  <a:lnTo>
                    <a:pt x="398985" y="269191"/>
                  </a:lnTo>
                  <a:lnTo>
                    <a:pt x="351710" y="247237"/>
                  </a:lnTo>
                  <a:lnTo>
                    <a:pt x="306604" y="225013"/>
                  </a:lnTo>
                  <a:lnTo>
                    <a:pt x="263782" y="202575"/>
                  </a:lnTo>
                  <a:lnTo>
                    <a:pt x="223357" y="179977"/>
                  </a:lnTo>
                  <a:lnTo>
                    <a:pt x="185443" y="157274"/>
                  </a:lnTo>
                  <a:lnTo>
                    <a:pt x="150157" y="134521"/>
                  </a:lnTo>
                  <a:lnTo>
                    <a:pt x="117611" y="111771"/>
                  </a:lnTo>
                  <a:lnTo>
                    <a:pt x="61199" y="66503"/>
                  </a:lnTo>
                  <a:lnTo>
                    <a:pt x="17125" y="21908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29583" y="4571746"/>
              <a:ext cx="976630" cy="434975"/>
            </a:xfrm>
            <a:custGeom>
              <a:avLst/>
              <a:gdLst/>
              <a:ahLst/>
              <a:cxnLst/>
              <a:rect l="l" t="t" r="r" b="b"/>
              <a:pathLst>
                <a:path w="976629" h="434975">
                  <a:moveTo>
                    <a:pt x="976121" y="0"/>
                  </a:moveTo>
                  <a:lnTo>
                    <a:pt x="939080" y="38166"/>
                  </a:lnTo>
                  <a:lnTo>
                    <a:pt x="889025" y="77792"/>
                  </a:lnTo>
                  <a:lnTo>
                    <a:pt x="826848" y="118482"/>
                  </a:lnTo>
                  <a:lnTo>
                    <a:pt x="791492" y="139101"/>
                  </a:lnTo>
                  <a:lnTo>
                    <a:pt x="753440" y="159837"/>
                  </a:lnTo>
                  <a:lnTo>
                    <a:pt x="712803" y="180640"/>
                  </a:lnTo>
                  <a:lnTo>
                    <a:pt x="669693" y="201461"/>
                  </a:lnTo>
                  <a:lnTo>
                    <a:pt x="624220" y="222250"/>
                  </a:lnTo>
                  <a:lnTo>
                    <a:pt x="576497" y="242956"/>
                  </a:lnTo>
                  <a:lnTo>
                    <a:pt x="526635" y="263531"/>
                  </a:lnTo>
                  <a:lnTo>
                    <a:pt x="474746" y="283925"/>
                  </a:lnTo>
                  <a:lnTo>
                    <a:pt x="420939" y="304088"/>
                  </a:lnTo>
                  <a:lnTo>
                    <a:pt x="365328" y="323971"/>
                  </a:lnTo>
                  <a:lnTo>
                    <a:pt x="308024" y="343523"/>
                  </a:lnTo>
                  <a:lnTo>
                    <a:pt x="249137" y="362695"/>
                  </a:lnTo>
                  <a:lnTo>
                    <a:pt x="188780" y="381438"/>
                  </a:lnTo>
                  <a:lnTo>
                    <a:pt x="127064" y="399702"/>
                  </a:lnTo>
                  <a:lnTo>
                    <a:pt x="64100" y="417437"/>
                  </a:lnTo>
                  <a:lnTo>
                    <a:pt x="0" y="4345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6500" y="4789932"/>
              <a:ext cx="143255" cy="55016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45300" y="4843398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4192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8360" y="1266444"/>
              <a:ext cx="2891028" cy="664463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940179" y="480413"/>
            <a:ext cx="805688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6115" algn="l"/>
              </a:tabLst>
            </a:pPr>
            <a:r>
              <a:rPr spc="-5" dirty="0"/>
              <a:t>Lo</a:t>
            </a:r>
            <a:r>
              <a:rPr spc="-25" dirty="0"/>
              <a:t>w</a:t>
            </a:r>
            <a:r>
              <a:rPr spc="-10" dirty="0"/>
              <a:t>er-</a:t>
            </a:r>
            <a:r>
              <a:rPr spc="-229" dirty="0"/>
              <a:t>T</a:t>
            </a:r>
            <a:r>
              <a:rPr spc="-5" dirty="0"/>
              <a:t>ai</a:t>
            </a:r>
            <a:r>
              <a:rPr spc="-15" dirty="0"/>
              <a:t>l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55" dirty="0"/>
              <a:t> </a:t>
            </a:r>
            <a:r>
              <a:rPr spc="-250" dirty="0"/>
              <a:t>T</a:t>
            </a:r>
            <a:r>
              <a:rPr spc="-10" dirty="0"/>
              <a:t>e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Abo</a:t>
            </a:r>
            <a:r>
              <a:rPr spc="-15" dirty="0"/>
              <a:t>u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5" dirty="0"/>
              <a:t>P</a:t>
            </a:r>
            <a:r>
              <a:rPr spc="-5" dirty="0"/>
              <a:t>opu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5" dirty="0"/>
              <a:t>tion</a:t>
            </a:r>
            <a:r>
              <a:rPr spc="15" dirty="0"/>
              <a:t> </a:t>
            </a:r>
            <a:r>
              <a:rPr spc="-10" dirty="0"/>
              <a:t>Mean</a:t>
            </a:r>
            <a:r>
              <a:rPr spc="-5" dirty="0"/>
              <a:t>:</a:t>
            </a:r>
            <a:r>
              <a:rPr spc="50" dirty="0"/>
              <a:t> </a:t>
            </a:r>
            <a:r>
              <a:rPr sz="2950" b="0" i="1" spc="210" dirty="0">
                <a:latin typeface="Symbol"/>
                <a:cs typeface="Symbol"/>
              </a:rPr>
              <a:t></a:t>
            </a:r>
            <a:r>
              <a:rPr sz="2950" b="0" dirty="0">
                <a:latin typeface="Times New Roman"/>
                <a:cs typeface="Times New Roman"/>
              </a:rPr>
              <a:t>	</a:t>
            </a:r>
            <a:r>
              <a:rPr spc="-40" dirty="0"/>
              <a:t>K</a:t>
            </a:r>
            <a:r>
              <a:rPr spc="-5" dirty="0"/>
              <a:t>nown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11654" y="1366265"/>
            <a:ext cx="242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Critical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84794" y="2647162"/>
            <a:ext cx="1673860" cy="8435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5" y="250401"/>
            <a:ext cx="12193905" cy="6583680"/>
            <a:chOff x="-1525" y="250401"/>
            <a:chExt cx="12193905" cy="6583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22888"/>
              <a:ext cx="12191987" cy="6106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1" y="250401"/>
              <a:ext cx="0" cy="5972810"/>
            </a:xfrm>
            <a:custGeom>
              <a:avLst/>
              <a:gdLst/>
              <a:ahLst/>
              <a:cxnLst/>
              <a:rect l="l" t="t" r="r" b="b"/>
              <a:pathLst>
                <a:path h="5972810">
                  <a:moveTo>
                    <a:pt x="0" y="5972488"/>
                  </a:moveTo>
                  <a:lnTo>
                    <a:pt x="0" y="0"/>
                  </a:lnTo>
                </a:path>
              </a:pathLst>
            </a:custGeom>
            <a:ln w="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9215" y="2683976"/>
              <a:ext cx="4406265" cy="0"/>
            </a:xfrm>
            <a:custGeom>
              <a:avLst/>
              <a:gdLst/>
              <a:ahLst/>
              <a:cxnLst/>
              <a:rect l="l" t="t" r="r" b="b"/>
              <a:pathLst>
                <a:path w="4406265">
                  <a:moveTo>
                    <a:pt x="0" y="0"/>
                  </a:moveTo>
                  <a:lnTo>
                    <a:pt x="4405713" y="0"/>
                  </a:lnTo>
                </a:path>
              </a:pathLst>
            </a:custGeom>
            <a:ln w="1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2001" y="2763365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89">
                  <a:moveTo>
                    <a:pt x="0" y="0"/>
                  </a:moveTo>
                  <a:lnTo>
                    <a:pt x="7322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5530" y="2772525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09">
                  <a:moveTo>
                    <a:pt x="0" y="0"/>
                  </a:moveTo>
                  <a:lnTo>
                    <a:pt x="1159398" y="0"/>
                  </a:lnTo>
                </a:path>
              </a:pathLst>
            </a:custGeom>
            <a:ln w="1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9215" y="3181683"/>
              <a:ext cx="4406265" cy="519430"/>
            </a:xfrm>
            <a:custGeom>
              <a:avLst/>
              <a:gdLst/>
              <a:ahLst/>
              <a:cxnLst/>
              <a:rect l="l" t="t" r="r" b="b"/>
              <a:pathLst>
                <a:path w="4406265" h="519429">
                  <a:moveTo>
                    <a:pt x="3392765" y="0"/>
                  </a:moveTo>
                  <a:lnTo>
                    <a:pt x="4405713" y="0"/>
                  </a:lnTo>
                </a:path>
                <a:path w="4406265" h="519429">
                  <a:moveTo>
                    <a:pt x="0" y="519081"/>
                  </a:moveTo>
                  <a:lnTo>
                    <a:pt x="4405713" y="519081"/>
                  </a:lnTo>
                </a:path>
              </a:pathLst>
            </a:custGeom>
            <a:ln w="152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24909" y="2828272"/>
            <a:ext cx="304927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966469" algn="l"/>
              </a:tabLst>
            </a:pPr>
            <a:r>
              <a:rPr sz="1550" dirty="0">
                <a:solidFill>
                  <a:srgbClr val="4F5EAF"/>
                </a:solidFill>
                <a:latin typeface="Times New Roman"/>
                <a:cs typeface="Times New Roman"/>
              </a:rPr>
              <a:t>In	</a:t>
            </a:r>
            <a:r>
              <a:rPr sz="1550" dirty="0">
                <a:solidFill>
                  <a:srgbClr val="3854AC"/>
                </a:solidFill>
                <a:latin typeface="Times New Roman"/>
                <a:cs typeface="Times New Roman"/>
              </a:rPr>
              <a:t>[</a:t>
            </a:r>
            <a:r>
              <a:rPr sz="1550" spc="-175" dirty="0">
                <a:solidFill>
                  <a:srgbClr val="3854A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4F5EAF"/>
                </a:solidFill>
                <a:latin typeface="Times New Roman"/>
                <a:cs typeface="Times New Roman"/>
              </a:rPr>
              <a:t>6] </a:t>
            </a:r>
            <a:r>
              <a:rPr sz="1550" spc="-165" dirty="0">
                <a:solidFill>
                  <a:srgbClr val="4F5EA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4F5EAF"/>
                </a:solidFill>
                <a:latin typeface="Times New Roman"/>
                <a:cs typeface="Times New Roman"/>
              </a:rPr>
              <a:t>:	</a:t>
            </a:r>
            <a:r>
              <a:rPr sz="1550" spc="-5" dirty="0">
                <a:solidFill>
                  <a:srgbClr val="313138"/>
                </a:solidFill>
                <a:latin typeface="Times New Roman"/>
                <a:cs typeface="Times New Roman"/>
              </a:rPr>
              <a:t>s</a:t>
            </a:r>
            <a:r>
              <a:rPr sz="1550" dirty="0">
                <a:solidFill>
                  <a:srgbClr val="313138"/>
                </a:solidFill>
                <a:latin typeface="Times New Roman"/>
                <a:cs typeface="Times New Roman"/>
              </a:rPr>
              <a:t>t </a:t>
            </a:r>
            <a:r>
              <a:rPr sz="1550" spc="-60" dirty="0">
                <a:solidFill>
                  <a:srgbClr val="31313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1212A"/>
                </a:solidFill>
                <a:latin typeface="Times New Roman"/>
                <a:cs typeface="Times New Roman"/>
              </a:rPr>
              <a:t>a</a:t>
            </a:r>
            <a:r>
              <a:rPr sz="1550" dirty="0">
                <a:solidFill>
                  <a:srgbClr val="21212A"/>
                </a:solidFill>
                <a:latin typeface="Times New Roman"/>
                <a:cs typeface="Times New Roman"/>
              </a:rPr>
              <a:t>t </a:t>
            </a:r>
            <a:r>
              <a:rPr sz="1550" spc="-114" dirty="0">
                <a:solidFill>
                  <a:srgbClr val="21212A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1212A"/>
                </a:solidFill>
                <a:latin typeface="Times New Roman"/>
                <a:cs typeface="Times New Roman"/>
              </a:rPr>
              <a:t>s</a:t>
            </a:r>
            <a:r>
              <a:rPr sz="1550" spc="-45" dirty="0">
                <a:solidFill>
                  <a:srgbClr val="21212A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1212A"/>
                </a:solidFill>
                <a:latin typeface="Times New Roman"/>
                <a:cs typeface="Times New Roman"/>
              </a:rPr>
              <a:t>.</a:t>
            </a:r>
            <a:r>
              <a:rPr sz="1550" spc="-5" dirty="0">
                <a:solidFill>
                  <a:srgbClr val="21212A"/>
                </a:solidFill>
                <a:latin typeface="Times New Roman"/>
                <a:cs typeface="Times New Roman"/>
              </a:rPr>
              <a:t> </a:t>
            </a:r>
            <a:r>
              <a:rPr sz="1550" spc="45" dirty="0">
                <a:solidFill>
                  <a:srgbClr val="313138"/>
                </a:solidFill>
                <a:latin typeface="Times New Roman"/>
                <a:cs typeface="Times New Roman"/>
              </a:rPr>
              <a:t>n</a:t>
            </a:r>
            <a:r>
              <a:rPr sz="1550" spc="200" dirty="0">
                <a:solidFill>
                  <a:srgbClr val="313138"/>
                </a:solidFill>
                <a:latin typeface="Times New Roman"/>
                <a:cs typeface="Times New Roman"/>
              </a:rPr>
              <a:t>o</a:t>
            </a:r>
            <a:r>
              <a:rPr sz="1550" spc="-190" dirty="0">
                <a:solidFill>
                  <a:srgbClr val="313138"/>
                </a:solidFill>
                <a:latin typeface="Times New Roman"/>
                <a:cs typeface="Times New Roman"/>
              </a:rPr>
              <a:t>rm</a:t>
            </a:r>
            <a:r>
              <a:rPr sz="1550" spc="-170" dirty="0">
                <a:solidFill>
                  <a:srgbClr val="80C1F6"/>
                </a:solidFill>
                <a:latin typeface="Times New Roman"/>
                <a:cs typeface="Times New Roman"/>
              </a:rPr>
              <a:t>1</a:t>
            </a:r>
            <a:r>
              <a:rPr sz="1550" spc="-85" dirty="0">
                <a:solidFill>
                  <a:srgbClr val="21212A"/>
                </a:solidFill>
                <a:latin typeface="Times New Roman"/>
                <a:cs typeface="Times New Roman"/>
              </a:rPr>
              <a:t>.</a:t>
            </a:r>
            <a:r>
              <a:rPr sz="1550" spc="-90" dirty="0">
                <a:solidFill>
                  <a:srgbClr val="21212A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313138"/>
                </a:solidFill>
                <a:latin typeface="Times New Roman"/>
                <a:cs typeface="Times New Roman"/>
              </a:rPr>
              <a:t>p</a:t>
            </a:r>
            <a:r>
              <a:rPr sz="1400" spc="-170" dirty="0">
                <a:solidFill>
                  <a:srgbClr val="313138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1212A"/>
                </a:solidFill>
                <a:latin typeface="Times New Roman"/>
                <a:cs typeface="Times New Roman"/>
              </a:rPr>
              <a:t>pf</a:t>
            </a:r>
            <a:r>
              <a:rPr sz="1400" spc="170" dirty="0">
                <a:solidFill>
                  <a:srgbClr val="21212A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54FD62"/>
                </a:solidFill>
                <a:latin typeface="Times New Roman"/>
                <a:cs typeface="Times New Roman"/>
              </a:rPr>
              <a:t>(</a:t>
            </a:r>
            <a:r>
              <a:rPr sz="1400" spc="-90" dirty="0">
                <a:solidFill>
                  <a:srgbClr val="54FD62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2B8E2D"/>
                </a:solidFill>
                <a:latin typeface="Times New Roman"/>
                <a:cs typeface="Times New Roman"/>
              </a:rPr>
              <a:t>0.</a:t>
            </a:r>
            <a:r>
              <a:rPr sz="1550" spc="5" dirty="0">
                <a:solidFill>
                  <a:srgbClr val="2B8E2D"/>
                </a:solidFill>
                <a:latin typeface="Times New Roman"/>
                <a:cs typeface="Times New Roman"/>
              </a:rPr>
              <a:t> </a:t>
            </a:r>
            <a:r>
              <a:rPr sz="1550" spc="225" dirty="0">
                <a:solidFill>
                  <a:srgbClr val="2B8E2D"/>
                </a:solidFill>
                <a:latin typeface="Times New Roman"/>
                <a:cs typeface="Times New Roman"/>
              </a:rPr>
              <a:t>1</a:t>
            </a:r>
            <a:r>
              <a:rPr sz="1550" spc="150" dirty="0">
                <a:solidFill>
                  <a:srgbClr val="54FD62"/>
                </a:solidFill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solidFill>
                  <a:srgbClr val="DB5D48"/>
                </a:solidFill>
                <a:latin typeface="Courier New"/>
                <a:cs typeface="Courier New"/>
              </a:rPr>
              <a:t>Out</a:t>
            </a:r>
            <a:r>
              <a:rPr sz="1400" spc="40" dirty="0">
                <a:solidFill>
                  <a:srgbClr val="D84926"/>
                </a:solidFill>
                <a:latin typeface="Courier New"/>
                <a:cs typeface="Courier New"/>
              </a:rPr>
              <a:t>[6</a:t>
            </a:r>
            <a:r>
              <a:rPr sz="1400" spc="-65" dirty="0">
                <a:solidFill>
                  <a:srgbClr val="D84926"/>
                </a:solidFill>
                <a:latin typeface="Courier New"/>
                <a:cs typeface="Courier New"/>
              </a:rPr>
              <a:t> </a:t>
            </a:r>
            <a:r>
              <a:rPr sz="1400" spc="40" dirty="0">
                <a:solidFill>
                  <a:srgbClr val="DB5D48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2769" y="3277889"/>
            <a:ext cx="2101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A16"/>
                </a:solidFill>
                <a:latin typeface="Courier New"/>
                <a:cs typeface="Courier New"/>
              </a:rPr>
              <a:t>-</a:t>
            </a:r>
            <a:r>
              <a:rPr sz="1400" spc="15" dirty="0">
                <a:solidFill>
                  <a:srgbClr val="21212A"/>
                </a:solidFill>
                <a:latin typeface="Courier New"/>
                <a:cs typeface="Courier New"/>
              </a:rPr>
              <a:t>1.2815515655446004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9844" y="4797552"/>
            <a:ext cx="144780" cy="546100"/>
            <a:chOff x="5609844" y="4797552"/>
            <a:chExt cx="144780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9844" y="4797552"/>
              <a:ext cx="144779" cy="545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9026" y="4849876"/>
              <a:ext cx="1905" cy="414655"/>
            </a:xfrm>
            <a:custGeom>
              <a:avLst/>
              <a:gdLst/>
              <a:ahLst/>
              <a:cxnLst/>
              <a:rect l="l" t="t" r="r" b="b"/>
              <a:pathLst>
                <a:path w="1904" h="414654">
                  <a:moveTo>
                    <a:pt x="1524" y="0"/>
                  </a:moveTo>
                  <a:lnTo>
                    <a:pt x="0" y="4142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221601" y="4795773"/>
            <a:ext cx="708025" cy="304800"/>
          </a:xfrm>
          <a:custGeom>
            <a:avLst/>
            <a:gdLst/>
            <a:ahLst/>
            <a:cxnLst/>
            <a:rect l="l" t="t" r="r" b="b"/>
            <a:pathLst>
              <a:path w="708025" h="304800">
                <a:moveTo>
                  <a:pt x="25400" y="12700"/>
                </a:moveTo>
                <a:lnTo>
                  <a:pt x="0" y="25400"/>
                </a:lnTo>
                <a:lnTo>
                  <a:pt x="3175" y="66675"/>
                </a:lnTo>
                <a:lnTo>
                  <a:pt x="3175" y="111125"/>
                </a:lnTo>
                <a:lnTo>
                  <a:pt x="4699" y="158750"/>
                </a:lnTo>
                <a:lnTo>
                  <a:pt x="4699" y="273050"/>
                </a:lnTo>
                <a:lnTo>
                  <a:pt x="6350" y="298450"/>
                </a:lnTo>
                <a:lnTo>
                  <a:pt x="704850" y="304800"/>
                </a:lnTo>
                <a:lnTo>
                  <a:pt x="708025" y="244475"/>
                </a:lnTo>
                <a:lnTo>
                  <a:pt x="704850" y="241300"/>
                </a:lnTo>
                <a:lnTo>
                  <a:pt x="677799" y="234950"/>
                </a:lnTo>
                <a:lnTo>
                  <a:pt x="635000" y="228600"/>
                </a:lnTo>
                <a:lnTo>
                  <a:pt x="596900" y="215900"/>
                </a:lnTo>
                <a:lnTo>
                  <a:pt x="565150" y="206375"/>
                </a:lnTo>
                <a:lnTo>
                  <a:pt x="527050" y="193675"/>
                </a:lnTo>
                <a:lnTo>
                  <a:pt x="492125" y="184150"/>
                </a:lnTo>
                <a:lnTo>
                  <a:pt x="450850" y="171450"/>
                </a:lnTo>
                <a:lnTo>
                  <a:pt x="409575" y="161925"/>
                </a:lnTo>
                <a:lnTo>
                  <a:pt x="377825" y="149225"/>
                </a:lnTo>
                <a:lnTo>
                  <a:pt x="336550" y="139700"/>
                </a:lnTo>
                <a:lnTo>
                  <a:pt x="295275" y="123825"/>
                </a:lnTo>
                <a:lnTo>
                  <a:pt x="257175" y="111125"/>
                </a:lnTo>
                <a:lnTo>
                  <a:pt x="225425" y="98425"/>
                </a:lnTo>
                <a:lnTo>
                  <a:pt x="149225" y="66675"/>
                </a:lnTo>
                <a:lnTo>
                  <a:pt x="114300" y="53975"/>
                </a:lnTo>
                <a:lnTo>
                  <a:pt x="82550" y="38100"/>
                </a:lnTo>
                <a:lnTo>
                  <a:pt x="47625" y="22225"/>
                </a:lnTo>
                <a:lnTo>
                  <a:pt x="25400" y="12700"/>
                </a:lnTo>
                <a:close/>
              </a:path>
              <a:path w="708025" h="304800">
                <a:moveTo>
                  <a:pt x="3175" y="0"/>
                </a:moveTo>
                <a:lnTo>
                  <a:pt x="3175" y="3175"/>
                </a:lnTo>
                <a:lnTo>
                  <a:pt x="25400" y="12700"/>
                </a:lnTo>
                <a:lnTo>
                  <a:pt x="31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58384" y="3057144"/>
            <a:ext cx="3377565" cy="2914015"/>
            <a:chOff x="5358384" y="3057144"/>
            <a:chExt cx="3377565" cy="2914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80" y="3770376"/>
              <a:ext cx="1466087" cy="771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1276" y="3057144"/>
              <a:ext cx="143255" cy="2270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19950" y="3109976"/>
              <a:ext cx="0" cy="2139950"/>
            </a:xfrm>
            <a:custGeom>
              <a:avLst/>
              <a:gdLst/>
              <a:ahLst/>
              <a:cxnLst/>
              <a:rect l="l" t="t" r="r" b="b"/>
              <a:pathLst>
                <a:path h="2139950">
                  <a:moveTo>
                    <a:pt x="0" y="0"/>
                  </a:moveTo>
                  <a:lnTo>
                    <a:pt x="0" y="2139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3468" y="3221736"/>
              <a:ext cx="854964" cy="2849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26300" y="3313176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571500" y="44447"/>
                  </a:moveTo>
                  <a:lnTo>
                    <a:pt x="571500" y="76200"/>
                  </a:lnTo>
                  <a:lnTo>
                    <a:pt x="635000" y="44450"/>
                  </a:lnTo>
                  <a:lnTo>
                    <a:pt x="571500" y="44447"/>
                  </a:lnTo>
                  <a:close/>
                </a:path>
                <a:path w="647700" h="76200">
                  <a:moveTo>
                    <a:pt x="571500" y="31747"/>
                  </a:moveTo>
                  <a:lnTo>
                    <a:pt x="571500" y="44447"/>
                  </a:lnTo>
                  <a:lnTo>
                    <a:pt x="584200" y="44450"/>
                  </a:lnTo>
                  <a:lnTo>
                    <a:pt x="584200" y="31750"/>
                  </a:lnTo>
                  <a:lnTo>
                    <a:pt x="571500" y="31747"/>
                  </a:lnTo>
                  <a:close/>
                </a:path>
                <a:path w="647700" h="76200">
                  <a:moveTo>
                    <a:pt x="571500" y="0"/>
                  </a:moveTo>
                  <a:lnTo>
                    <a:pt x="571500" y="31747"/>
                  </a:lnTo>
                  <a:lnTo>
                    <a:pt x="584200" y="31750"/>
                  </a:lnTo>
                  <a:lnTo>
                    <a:pt x="584200" y="44450"/>
                  </a:lnTo>
                  <a:lnTo>
                    <a:pt x="635005" y="44447"/>
                  </a:lnTo>
                  <a:lnTo>
                    <a:pt x="647700" y="38100"/>
                  </a:lnTo>
                  <a:lnTo>
                    <a:pt x="571500" y="0"/>
                  </a:lnTo>
                  <a:close/>
                </a:path>
                <a:path w="647700" h="76200">
                  <a:moveTo>
                    <a:pt x="0" y="31623"/>
                  </a:moveTo>
                  <a:lnTo>
                    <a:pt x="0" y="44323"/>
                  </a:lnTo>
                  <a:lnTo>
                    <a:pt x="571500" y="44447"/>
                  </a:lnTo>
                  <a:lnTo>
                    <a:pt x="571500" y="31747"/>
                  </a:lnTo>
                  <a:lnTo>
                    <a:pt x="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6556" y="4314444"/>
              <a:ext cx="284988" cy="8549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88250" y="4367149"/>
              <a:ext cx="76200" cy="647700"/>
            </a:xfrm>
            <a:custGeom>
              <a:avLst/>
              <a:gdLst/>
              <a:ahLst/>
              <a:cxnLst/>
              <a:rect l="l" t="t" r="r" b="b"/>
              <a:pathLst>
                <a:path w="76200" h="647700">
                  <a:moveTo>
                    <a:pt x="31750" y="571500"/>
                  </a:moveTo>
                  <a:lnTo>
                    <a:pt x="0" y="571500"/>
                  </a:lnTo>
                  <a:lnTo>
                    <a:pt x="38100" y="647700"/>
                  </a:lnTo>
                  <a:lnTo>
                    <a:pt x="69850" y="584200"/>
                  </a:lnTo>
                  <a:lnTo>
                    <a:pt x="31750" y="584200"/>
                  </a:lnTo>
                  <a:lnTo>
                    <a:pt x="31750" y="571500"/>
                  </a:lnTo>
                  <a:close/>
                </a:path>
                <a:path w="76200" h="647700">
                  <a:moveTo>
                    <a:pt x="44450" y="0"/>
                  </a:moveTo>
                  <a:lnTo>
                    <a:pt x="31750" y="0"/>
                  </a:lnTo>
                  <a:lnTo>
                    <a:pt x="31750" y="584200"/>
                  </a:lnTo>
                  <a:lnTo>
                    <a:pt x="44450" y="584200"/>
                  </a:lnTo>
                  <a:lnTo>
                    <a:pt x="44450" y="0"/>
                  </a:lnTo>
                  <a:close/>
                </a:path>
                <a:path w="76200" h="647700">
                  <a:moveTo>
                    <a:pt x="76200" y="571500"/>
                  </a:moveTo>
                  <a:lnTo>
                    <a:pt x="44450" y="571500"/>
                  </a:lnTo>
                  <a:lnTo>
                    <a:pt x="44450" y="584200"/>
                  </a:lnTo>
                  <a:lnTo>
                    <a:pt x="69850" y="584200"/>
                  </a:lnTo>
                  <a:lnTo>
                    <a:pt x="762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84" y="5199888"/>
              <a:ext cx="725424" cy="7711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582158" y="53106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8379" y="5177028"/>
            <a:ext cx="2087879" cy="7741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15989" y="5288686"/>
            <a:ext cx="136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latin typeface="Book Antiqua"/>
                <a:cs typeface="Book Antiqua"/>
              </a:rPr>
              <a:t>z</a:t>
            </a:r>
            <a:r>
              <a:rPr sz="2475" i="1" spc="-30" baseline="-20202" dirty="0">
                <a:latin typeface="Symbol"/>
                <a:cs typeface="Symbol"/>
              </a:rPr>
              <a:t></a:t>
            </a:r>
            <a:r>
              <a:rPr sz="2475" i="1" spc="217" baseline="-2020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3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1.645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40552" y="3043427"/>
            <a:ext cx="3528060" cy="1472565"/>
            <a:chOff x="5940552" y="3043427"/>
            <a:chExt cx="3528060" cy="147256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0552" y="4230624"/>
              <a:ext cx="1345692" cy="2849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70600" y="4322825"/>
              <a:ext cx="1136650" cy="76200"/>
            </a:xfrm>
            <a:custGeom>
              <a:avLst/>
              <a:gdLst/>
              <a:ahLst/>
              <a:cxnLst/>
              <a:rect l="l" t="t" r="r" b="b"/>
              <a:pathLst>
                <a:path w="11366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48"/>
                  </a:lnTo>
                  <a:lnTo>
                    <a:pt x="76200" y="0"/>
                  </a:lnTo>
                  <a:close/>
                </a:path>
                <a:path w="1136650" h="76200">
                  <a:moveTo>
                    <a:pt x="76200" y="31748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48"/>
                  </a:lnTo>
                  <a:lnTo>
                    <a:pt x="76200" y="31748"/>
                  </a:lnTo>
                  <a:close/>
                </a:path>
                <a:path w="1136650" h="76200">
                  <a:moveTo>
                    <a:pt x="76200" y="44448"/>
                  </a:moveTo>
                  <a:lnTo>
                    <a:pt x="63500" y="44450"/>
                  </a:lnTo>
                  <a:lnTo>
                    <a:pt x="76200" y="44450"/>
                  </a:lnTo>
                  <a:close/>
                </a:path>
                <a:path w="1136650" h="76200">
                  <a:moveTo>
                    <a:pt x="1136650" y="31623"/>
                  </a:moveTo>
                  <a:lnTo>
                    <a:pt x="76200" y="31748"/>
                  </a:lnTo>
                  <a:lnTo>
                    <a:pt x="76200" y="44448"/>
                  </a:lnTo>
                  <a:lnTo>
                    <a:pt x="1136650" y="44323"/>
                  </a:lnTo>
                  <a:lnTo>
                    <a:pt x="113665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4780" y="3043427"/>
              <a:ext cx="1703831" cy="77419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468489" y="3154426"/>
            <a:ext cx="178879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Reject</a:t>
            </a:r>
            <a:r>
              <a:rPr sz="2400" spc="-75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endParaRPr sz="2400" baseline="-20833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2875"/>
              </a:spcBef>
            </a:pP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Symbol"/>
                <a:cs typeface="Symbol"/>
              </a:rPr>
              <a:t>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</a:t>
            </a:r>
            <a:endParaRPr sz="2400">
              <a:latin typeface="Symbol"/>
              <a:cs typeface="Symbo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21379" y="4034028"/>
            <a:ext cx="2779776" cy="7741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20134" y="4145407"/>
            <a:ext cx="236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Book Antiqua"/>
                <a:cs typeface="Book Antiqua"/>
              </a:rPr>
              <a:t>Do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Not</a:t>
            </a:r>
            <a:r>
              <a:rPr sz="2400" spc="-3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Reject</a:t>
            </a:r>
            <a:r>
              <a:rPr sz="2400" spc="-35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H</a:t>
            </a:r>
            <a:r>
              <a:rPr sz="2400" baseline="-20833" dirty="0">
                <a:latin typeface="Book Antiqua"/>
                <a:cs typeface="Book Antiqua"/>
              </a:rPr>
              <a:t>0</a:t>
            </a:r>
            <a:endParaRPr sz="2400" baseline="-20833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01339" y="2053354"/>
            <a:ext cx="5546090" cy="3451860"/>
            <a:chOff x="3101339" y="2053354"/>
            <a:chExt cx="5546090" cy="3451860"/>
          </a:xfrm>
        </p:grpSpPr>
        <p:sp>
          <p:nvSpPr>
            <p:cNvPr id="26" name="object 26"/>
            <p:cNvSpPr/>
            <p:nvPr/>
          </p:nvSpPr>
          <p:spPr>
            <a:xfrm>
              <a:off x="4878577" y="2061364"/>
              <a:ext cx="2009139" cy="2494280"/>
            </a:xfrm>
            <a:custGeom>
              <a:avLst/>
              <a:gdLst/>
              <a:ahLst/>
              <a:cxnLst/>
              <a:rect l="l" t="t" r="r" b="b"/>
              <a:pathLst>
                <a:path w="2009140" h="2494279">
                  <a:moveTo>
                    <a:pt x="2008758" y="2494125"/>
                  </a:moveTo>
                  <a:lnTo>
                    <a:pt x="1960625" y="2440477"/>
                  </a:lnTo>
                  <a:lnTo>
                    <a:pt x="1936576" y="2410612"/>
                  </a:lnTo>
                  <a:lnTo>
                    <a:pt x="1912579" y="2378803"/>
                  </a:lnTo>
                  <a:lnTo>
                    <a:pt x="1888663" y="2345112"/>
                  </a:lnTo>
                  <a:lnTo>
                    <a:pt x="1864859" y="2309602"/>
                  </a:lnTo>
                  <a:lnTo>
                    <a:pt x="1841195" y="2272335"/>
                  </a:lnTo>
                  <a:lnTo>
                    <a:pt x="1817702" y="2233374"/>
                  </a:lnTo>
                  <a:lnTo>
                    <a:pt x="1794410" y="2192781"/>
                  </a:lnTo>
                  <a:lnTo>
                    <a:pt x="1771348" y="2150617"/>
                  </a:lnTo>
                  <a:lnTo>
                    <a:pt x="1748546" y="2106947"/>
                  </a:lnTo>
                  <a:lnTo>
                    <a:pt x="1726034" y="2061831"/>
                  </a:lnTo>
                  <a:lnTo>
                    <a:pt x="1703842" y="2015332"/>
                  </a:lnTo>
                  <a:lnTo>
                    <a:pt x="1682000" y="1967514"/>
                  </a:lnTo>
                  <a:lnTo>
                    <a:pt x="1660537" y="1918437"/>
                  </a:lnTo>
                  <a:lnTo>
                    <a:pt x="1639483" y="1868165"/>
                  </a:lnTo>
                  <a:lnTo>
                    <a:pt x="1618868" y="1816759"/>
                  </a:lnTo>
                  <a:lnTo>
                    <a:pt x="1598722" y="1764283"/>
                  </a:lnTo>
                  <a:lnTo>
                    <a:pt x="1579074" y="1710798"/>
                  </a:lnTo>
                  <a:lnTo>
                    <a:pt x="1559955" y="1656368"/>
                  </a:lnTo>
                  <a:lnTo>
                    <a:pt x="1541394" y="1601053"/>
                  </a:lnTo>
                  <a:lnTo>
                    <a:pt x="1523420" y="1544918"/>
                  </a:lnTo>
                  <a:lnTo>
                    <a:pt x="1506065" y="1488023"/>
                  </a:lnTo>
                  <a:lnTo>
                    <a:pt x="1489357" y="1430432"/>
                  </a:lnTo>
                  <a:lnTo>
                    <a:pt x="1473327" y="1372207"/>
                  </a:lnTo>
                </a:path>
                <a:path w="2009140" h="2494279">
                  <a:moveTo>
                    <a:pt x="0" y="1376779"/>
                  </a:moveTo>
                  <a:lnTo>
                    <a:pt x="19425" y="1305847"/>
                  </a:lnTo>
                  <a:lnTo>
                    <a:pt x="39398" y="1235998"/>
                  </a:lnTo>
                  <a:lnTo>
                    <a:pt x="59879" y="1167304"/>
                  </a:lnTo>
                  <a:lnTo>
                    <a:pt x="80829" y="1099835"/>
                  </a:lnTo>
                  <a:lnTo>
                    <a:pt x="102210" y="1033665"/>
                  </a:lnTo>
                  <a:lnTo>
                    <a:pt x="123984" y="968865"/>
                  </a:lnTo>
                  <a:lnTo>
                    <a:pt x="146111" y="905507"/>
                  </a:lnTo>
                  <a:lnTo>
                    <a:pt x="168554" y="843663"/>
                  </a:lnTo>
                  <a:lnTo>
                    <a:pt x="191273" y="783405"/>
                  </a:lnTo>
                  <a:lnTo>
                    <a:pt x="214230" y="724805"/>
                  </a:lnTo>
                  <a:lnTo>
                    <a:pt x="237386" y="667935"/>
                  </a:lnTo>
                  <a:lnTo>
                    <a:pt x="260703" y="612866"/>
                  </a:lnTo>
                  <a:lnTo>
                    <a:pt x="284142" y="559671"/>
                  </a:lnTo>
                  <a:lnTo>
                    <a:pt x="307665" y="508421"/>
                  </a:lnTo>
                  <a:lnTo>
                    <a:pt x="331233" y="459189"/>
                  </a:lnTo>
                  <a:lnTo>
                    <a:pt x="354807" y="412047"/>
                  </a:lnTo>
                  <a:lnTo>
                    <a:pt x="378348" y="367065"/>
                  </a:lnTo>
                  <a:lnTo>
                    <a:pt x="401819" y="324317"/>
                  </a:lnTo>
                  <a:lnTo>
                    <a:pt x="425181" y="283874"/>
                  </a:lnTo>
                  <a:lnTo>
                    <a:pt x="448394" y="245809"/>
                  </a:lnTo>
                  <a:lnTo>
                    <a:pt x="471421" y="210192"/>
                  </a:lnTo>
                  <a:lnTo>
                    <a:pt x="494222" y="177096"/>
                  </a:lnTo>
                  <a:lnTo>
                    <a:pt x="538995" y="118756"/>
                  </a:lnTo>
                  <a:lnTo>
                    <a:pt x="582403" y="71362"/>
                  </a:lnTo>
                  <a:lnTo>
                    <a:pt x="624139" y="35491"/>
                  </a:lnTo>
                  <a:lnTo>
                    <a:pt x="663892" y="11717"/>
                  </a:lnTo>
                  <a:lnTo>
                    <a:pt x="701355" y="617"/>
                  </a:lnTo>
                  <a:lnTo>
                    <a:pt x="719131" y="0"/>
                  </a:lnTo>
                  <a:lnTo>
                    <a:pt x="736219" y="27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5939" y="3441826"/>
              <a:ext cx="529590" cy="1165225"/>
            </a:xfrm>
            <a:custGeom>
              <a:avLst/>
              <a:gdLst/>
              <a:ahLst/>
              <a:cxnLst/>
              <a:rect l="l" t="t" r="r" b="b"/>
              <a:pathLst>
                <a:path w="529589" h="1165225">
                  <a:moveTo>
                    <a:pt x="529589" y="0"/>
                  </a:moveTo>
                  <a:lnTo>
                    <a:pt x="515353" y="59724"/>
                  </a:lnTo>
                  <a:lnTo>
                    <a:pt x="500387" y="118779"/>
                  </a:lnTo>
                  <a:lnTo>
                    <a:pt x="484722" y="177101"/>
                  </a:lnTo>
                  <a:lnTo>
                    <a:pt x="468388" y="234622"/>
                  </a:lnTo>
                  <a:lnTo>
                    <a:pt x="451415" y="291278"/>
                  </a:lnTo>
                  <a:lnTo>
                    <a:pt x="433831" y="347002"/>
                  </a:lnTo>
                  <a:lnTo>
                    <a:pt x="415668" y="401730"/>
                  </a:lnTo>
                  <a:lnTo>
                    <a:pt x="396955" y="455395"/>
                  </a:lnTo>
                  <a:lnTo>
                    <a:pt x="377721" y="507932"/>
                  </a:lnTo>
                  <a:lnTo>
                    <a:pt x="357997" y="559275"/>
                  </a:lnTo>
                  <a:lnTo>
                    <a:pt x="337812" y="609358"/>
                  </a:lnTo>
                  <a:lnTo>
                    <a:pt x="317196" y="658117"/>
                  </a:lnTo>
                  <a:lnTo>
                    <a:pt x="296179" y="705485"/>
                  </a:lnTo>
                  <a:lnTo>
                    <a:pt x="274791" y="751396"/>
                  </a:lnTo>
                  <a:lnTo>
                    <a:pt x="253061" y="795785"/>
                  </a:lnTo>
                  <a:lnTo>
                    <a:pt x="231019" y="838587"/>
                  </a:lnTo>
                  <a:lnTo>
                    <a:pt x="208695" y="879735"/>
                  </a:lnTo>
                  <a:lnTo>
                    <a:pt x="186118" y="919165"/>
                  </a:lnTo>
                  <a:lnTo>
                    <a:pt x="163319" y="956810"/>
                  </a:lnTo>
                  <a:lnTo>
                    <a:pt x="140328" y="992605"/>
                  </a:lnTo>
                  <a:lnTo>
                    <a:pt x="117173" y="1026484"/>
                  </a:lnTo>
                  <a:lnTo>
                    <a:pt x="93886" y="1058381"/>
                  </a:lnTo>
                  <a:lnTo>
                    <a:pt x="47030" y="1115969"/>
                  </a:lnTo>
                  <a:lnTo>
                    <a:pt x="23522" y="1141528"/>
                  </a:lnTo>
                  <a:lnTo>
                    <a:pt x="0" y="116484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81882" y="4590795"/>
              <a:ext cx="976630" cy="434975"/>
            </a:xfrm>
            <a:custGeom>
              <a:avLst/>
              <a:gdLst/>
              <a:ahLst/>
              <a:cxnLst/>
              <a:rect l="l" t="t" r="r" b="b"/>
              <a:pathLst>
                <a:path w="976629" h="434975">
                  <a:moveTo>
                    <a:pt x="976121" y="0"/>
                  </a:moveTo>
                  <a:lnTo>
                    <a:pt x="939080" y="38166"/>
                  </a:lnTo>
                  <a:lnTo>
                    <a:pt x="889025" y="77792"/>
                  </a:lnTo>
                  <a:lnTo>
                    <a:pt x="826848" y="118482"/>
                  </a:lnTo>
                  <a:lnTo>
                    <a:pt x="791492" y="139101"/>
                  </a:lnTo>
                  <a:lnTo>
                    <a:pt x="753440" y="159837"/>
                  </a:lnTo>
                  <a:lnTo>
                    <a:pt x="712803" y="180640"/>
                  </a:lnTo>
                  <a:lnTo>
                    <a:pt x="669693" y="201461"/>
                  </a:lnTo>
                  <a:lnTo>
                    <a:pt x="624220" y="222250"/>
                  </a:lnTo>
                  <a:lnTo>
                    <a:pt x="576497" y="242956"/>
                  </a:lnTo>
                  <a:lnTo>
                    <a:pt x="526635" y="263531"/>
                  </a:lnTo>
                  <a:lnTo>
                    <a:pt x="474746" y="283925"/>
                  </a:lnTo>
                  <a:lnTo>
                    <a:pt x="420939" y="304088"/>
                  </a:lnTo>
                  <a:lnTo>
                    <a:pt x="365328" y="323971"/>
                  </a:lnTo>
                  <a:lnTo>
                    <a:pt x="308024" y="343523"/>
                  </a:lnTo>
                  <a:lnTo>
                    <a:pt x="249137" y="362695"/>
                  </a:lnTo>
                  <a:lnTo>
                    <a:pt x="188780" y="381438"/>
                  </a:lnTo>
                  <a:lnTo>
                    <a:pt x="127064" y="399702"/>
                  </a:lnTo>
                  <a:lnTo>
                    <a:pt x="64100" y="417437"/>
                  </a:lnTo>
                  <a:lnTo>
                    <a:pt x="0" y="4345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5050" y="2059704"/>
              <a:ext cx="738505" cy="1378585"/>
            </a:xfrm>
            <a:custGeom>
              <a:avLst/>
              <a:gdLst/>
              <a:ahLst/>
              <a:cxnLst/>
              <a:rect l="l" t="t" r="r" b="b"/>
              <a:pathLst>
                <a:path w="738504" h="1378585">
                  <a:moveTo>
                    <a:pt x="0" y="3156"/>
                  </a:moveTo>
                  <a:lnTo>
                    <a:pt x="508" y="3029"/>
                  </a:lnTo>
                  <a:lnTo>
                    <a:pt x="888" y="2902"/>
                  </a:lnTo>
                  <a:lnTo>
                    <a:pt x="1397" y="2775"/>
                  </a:lnTo>
                  <a:lnTo>
                    <a:pt x="18495" y="0"/>
                  </a:lnTo>
                  <a:lnTo>
                    <a:pt x="36282" y="613"/>
                  </a:lnTo>
                  <a:lnTo>
                    <a:pt x="54719" y="4543"/>
                  </a:lnTo>
                  <a:lnTo>
                    <a:pt x="93389" y="22064"/>
                  </a:lnTo>
                  <a:lnTo>
                    <a:pt x="134195" y="51986"/>
                  </a:lnTo>
                  <a:lnTo>
                    <a:pt x="176829" y="93733"/>
                  </a:lnTo>
                  <a:lnTo>
                    <a:pt x="220983" y="146728"/>
                  </a:lnTo>
                  <a:lnTo>
                    <a:pt x="266347" y="210396"/>
                  </a:lnTo>
                  <a:lnTo>
                    <a:pt x="289387" y="246051"/>
                  </a:lnTo>
                  <a:lnTo>
                    <a:pt x="312613" y="284158"/>
                  </a:lnTo>
                  <a:lnTo>
                    <a:pt x="335988" y="324645"/>
                  </a:lnTo>
                  <a:lnTo>
                    <a:pt x="359473" y="367439"/>
                  </a:lnTo>
                  <a:lnTo>
                    <a:pt x="383029" y="412469"/>
                  </a:lnTo>
                  <a:lnTo>
                    <a:pt x="406617" y="459663"/>
                  </a:lnTo>
                  <a:lnTo>
                    <a:pt x="430200" y="508948"/>
                  </a:lnTo>
                  <a:lnTo>
                    <a:pt x="453738" y="560252"/>
                  </a:lnTo>
                  <a:lnTo>
                    <a:pt x="477193" y="613504"/>
                  </a:lnTo>
                  <a:lnTo>
                    <a:pt x="500526" y="668631"/>
                  </a:lnTo>
                  <a:lnTo>
                    <a:pt x="523699" y="725561"/>
                  </a:lnTo>
                  <a:lnTo>
                    <a:pt x="546673" y="784222"/>
                  </a:lnTo>
                  <a:lnTo>
                    <a:pt x="569409" y="844543"/>
                  </a:lnTo>
                  <a:lnTo>
                    <a:pt x="591870" y="906450"/>
                  </a:lnTo>
                  <a:lnTo>
                    <a:pt x="614016" y="969872"/>
                  </a:lnTo>
                  <a:lnTo>
                    <a:pt x="635808" y="1034738"/>
                  </a:lnTo>
                  <a:lnTo>
                    <a:pt x="657209" y="1100974"/>
                  </a:lnTo>
                  <a:lnTo>
                    <a:pt x="678180" y="1168508"/>
                  </a:lnTo>
                  <a:lnTo>
                    <a:pt x="698681" y="1237270"/>
                  </a:lnTo>
                  <a:lnTo>
                    <a:pt x="718676" y="1307186"/>
                  </a:lnTo>
                  <a:lnTo>
                    <a:pt x="738124" y="13781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83145" y="4552188"/>
              <a:ext cx="1066800" cy="485775"/>
            </a:xfrm>
            <a:custGeom>
              <a:avLst/>
              <a:gdLst/>
              <a:ahLst/>
              <a:cxnLst/>
              <a:rect l="l" t="t" r="r" b="b"/>
              <a:pathLst>
                <a:path w="1066800" h="485775">
                  <a:moveTo>
                    <a:pt x="1066419" y="485775"/>
                  </a:moveTo>
                  <a:lnTo>
                    <a:pt x="1016126" y="474170"/>
                  </a:lnTo>
                  <a:lnTo>
                    <a:pt x="965834" y="461899"/>
                  </a:lnTo>
                  <a:lnTo>
                    <a:pt x="903166" y="445643"/>
                  </a:lnTo>
                  <a:lnTo>
                    <a:pt x="841523" y="428572"/>
                  </a:lnTo>
                  <a:lnTo>
                    <a:pt x="781018" y="410740"/>
                  </a:lnTo>
                  <a:lnTo>
                    <a:pt x="721767" y="392201"/>
                  </a:lnTo>
                  <a:lnTo>
                    <a:pt x="663883" y="373011"/>
                  </a:lnTo>
                  <a:lnTo>
                    <a:pt x="607481" y="353222"/>
                  </a:lnTo>
                  <a:lnTo>
                    <a:pt x="552676" y="332892"/>
                  </a:lnTo>
                  <a:lnTo>
                    <a:pt x="499582" y="312073"/>
                  </a:lnTo>
                  <a:lnTo>
                    <a:pt x="448313" y="290821"/>
                  </a:lnTo>
                  <a:lnTo>
                    <a:pt x="398985" y="269191"/>
                  </a:lnTo>
                  <a:lnTo>
                    <a:pt x="351710" y="247237"/>
                  </a:lnTo>
                  <a:lnTo>
                    <a:pt x="306604" y="225013"/>
                  </a:lnTo>
                  <a:lnTo>
                    <a:pt x="263782" y="202575"/>
                  </a:lnTo>
                  <a:lnTo>
                    <a:pt x="223357" y="179977"/>
                  </a:lnTo>
                  <a:lnTo>
                    <a:pt x="185443" y="157274"/>
                  </a:lnTo>
                  <a:lnTo>
                    <a:pt x="150157" y="134521"/>
                  </a:lnTo>
                  <a:lnTo>
                    <a:pt x="117611" y="111771"/>
                  </a:lnTo>
                  <a:lnTo>
                    <a:pt x="61199" y="66503"/>
                  </a:lnTo>
                  <a:lnTo>
                    <a:pt x="17125" y="21908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01339" y="5042916"/>
              <a:ext cx="5132832" cy="1432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54425" y="5102225"/>
              <a:ext cx="5002530" cy="0"/>
            </a:xfrm>
            <a:custGeom>
              <a:avLst/>
              <a:gdLst/>
              <a:ahLst/>
              <a:cxnLst/>
              <a:rect l="l" t="t" r="r" b="b"/>
              <a:pathLst>
                <a:path w="5002530">
                  <a:moveTo>
                    <a:pt x="0" y="0"/>
                  </a:moveTo>
                  <a:lnTo>
                    <a:pt x="50021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65007" y="4771644"/>
              <a:ext cx="582168" cy="73304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58682" y="4839080"/>
            <a:ext cx="1727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Book Antiqua"/>
                <a:cs typeface="Book Antiqua"/>
              </a:rPr>
              <a:t>z</a:t>
            </a:r>
            <a:endParaRPr sz="2600">
              <a:latin typeface="Book Antiqua"/>
              <a:cs typeface="Book Antiqu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26564" y="2007107"/>
            <a:ext cx="2168652" cy="159410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449829" y="2117597"/>
            <a:ext cx="162306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ook Antiqua"/>
                <a:cs typeface="Book Antiqua"/>
              </a:rPr>
              <a:t>Sampling </a:t>
            </a:r>
            <a:r>
              <a:rPr sz="2400" dirty="0">
                <a:latin typeface="Book Antiqua"/>
                <a:cs typeface="Book Antiqua"/>
              </a:rPr>
              <a:t> distribution</a:t>
            </a:r>
            <a:endParaRPr sz="240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42376" y="362711"/>
            <a:ext cx="684276" cy="78943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930654" y="440789"/>
            <a:ext cx="797750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Upper-Tailed</a:t>
            </a:r>
            <a:r>
              <a:rPr spc="55" dirty="0"/>
              <a:t> </a:t>
            </a:r>
            <a:r>
              <a:rPr spc="-80" dirty="0"/>
              <a:t>Test</a:t>
            </a:r>
            <a:r>
              <a:rPr spc="25" dirty="0"/>
              <a:t> </a:t>
            </a:r>
            <a:r>
              <a:rPr spc="-5" dirty="0"/>
              <a:t>About</a:t>
            </a:r>
            <a:r>
              <a:rPr spc="1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5" dirty="0"/>
              <a:t>Population</a:t>
            </a:r>
            <a:r>
              <a:rPr spc="15" dirty="0"/>
              <a:t> </a:t>
            </a:r>
            <a:r>
              <a:rPr spc="-10" dirty="0"/>
              <a:t>Mean:</a:t>
            </a:r>
            <a:r>
              <a:rPr spc="40" dirty="0"/>
              <a:t> </a:t>
            </a:r>
            <a:r>
              <a:rPr sz="2950" b="0" i="1" spc="210" dirty="0">
                <a:latin typeface="Symbol"/>
                <a:cs typeface="Symbol"/>
              </a:rPr>
              <a:t></a:t>
            </a:r>
            <a:r>
              <a:rPr sz="2950" b="0" i="1" spc="-35" dirty="0">
                <a:latin typeface="Times New Roman"/>
                <a:cs typeface="Times New Roman"/>
              </a:rPr>
              <a:t> </a:t>
            </a:r>
            <a:r>
              <a:rPr spc="-10" dirty="0"/>
              <a:t>Known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84832" y="990600"/>
            <a:ext cx="3364992" cy="77114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308605" y="1102867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Critical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30955" y="2756890"/>
            <a:ext cx="1673860" cy="8435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3508" y="3071760"/>
            <a:ext cx="3038843" cy="1954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25" y="250401"/>
            <a:ext cx="12193905" cy="6583680"/>
            <a:chOff x="-1525" y="250401"/>
            <a:chExt cx="12193905" cy="65836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22888"/>
              <a:ext cx="12191987" cy="6106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1" y="250401"/>
              <a:ext cx="7929880" cy="5972810"/>
            </a:xfrm>
            <a:custGeom>
              <a:avLst/>
              <a:gdLst/>
              <a:ahLst/>
              <a:cxnLst/>
              <a:rect l="l" t="t" r="r" b="b"/>
              <a:pathLst>
                <a:path w="7929880" h="5972810">
                  <a:moveTo>
                    <a:pt x="0" y="5972488"/>
                  </a:moveTo>
                  <a:lnTo>
                    <a:pt x="0" y="0"/>
                  </a:lnTo>
                </a:path>
                <a:path w="7929880" h="5972810">
                  <a:moveTo>
                    <a:pt x="7478118" y="2705329"/>
                  </a:moveTo>
                  <a:lnTo>
                    <a:pt x="7929674" y="2705329"/>
                  </a:lnTo>
                </a:path>
                <a:path w="7929880" h="5972810">
                  <a:moveTo>
                    <a:pt x="4268416" y="3648836"/>
                  </a:moveTo>
                  <a:lnTo>
                    <a:pt x="7929674" y="3648836"/>
                  </a:lnTo>
                </a:path>
              </a:pathLst>
            </a:custGeom>
            <a:ln w="9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71529" y="3470254"/>
            <a:ext cx="789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D8563A"/>
                </a:solidFill>
                <a:latin typeface="Times New Roman"/>
                <a:cs typeface="Times New Roman"/>
              </a:rPr>
              <a:t>Out</a:t>
            </a:r>
            <a:r>
              <a:rPr sz="1400" spc="225" dirty="0">
                <a:solidFill>
                  <a:srgbClr val="D8563A"/>
                </a:solidFill>
                <a:latin typeface="Times New Roman"/>
                <a:cs typeface="Times New Roman"/>
              </a:rPr>
              <a:t> </a:t>
            </a:r>
            <a:r>
              <a:rPr sz="1400" spc="295" dirty="0">
                <a:solidFill>
                  <a:srgbClr val="D8563A"/>
                </a:solidFill>
                <a:latin typeface="Times New Roman"/>
                <a:cs typeface="Times New Roman"/>
              </a:rPr>
              <a:t>[7]: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5014" y="3470254"/>
            <a:ext cx="2007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15" dirty="0">
                <a:solidFill>
                  <a:srgbClr val="262128"/>
                </a:solidFill>
                <a:latin typeface="Times New Roman"/>
                <a:cs typeface="Times New Roman"/>
              </a:rPr>
              <a:t>l.</a:t>
            </a:r>
            <a:r>
              <a:rPr sz="1400" spc="105" dirty="0">
                <a:solidFill>
                  <a:srgbClr val="262128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262128"/>
                </a:solidFill>
                <a:latin typeface="Times New Roman"/>
                <a:cs typeface="Times New Roman"/>
              </a:rPr>
              <a:t>64485.362695,14722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597535"/>
            <a:ext cx="6912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Steps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Hypothesis</a:t>
            </a:r>
            <a:r>
              <a:rPr spc="5" dirty="0"/>
              <a:t> </a:t>
            </a:r>
            <a:r>
              <a:rPr spc="-45" dirty="0"/>
              <a:t>Testing</a:t>
            </a:r>
            <a:r>
              <a:rPr spc="5" dirty="0"/>
              <a:t> </a:t>
            </a:r>
            <a:r>
              <a:rPr spc="-5" dirty="0"/>
              <a:t>–</a:t>
            </a:r>
            <a:r>
              <a:rPr spc="10" dirty="0"/>
              <a:t> </a:t>
            </a:r>
            <a:r>
              <a:rPr spc="-5" dirty="0"/>
              <a:t>P</a:t>
            </a:r>
            <a:r>
              <a:rPr dirty="0"/>
              <a:t> </a:t>
            </a:r>
            <a:r>
              <a:rPr spc="-10" dirty="0"/>
              <a:t>value</a:t>
            </a:r>
            <a:r>
              <a:rPr spc="1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4822" y="1507616"/>
            <a:ext cx="5806440" cy="1004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1.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null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2.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100" i="1" spc="-35" dirty="0">
                <a:latin typeface="Symbol"/>
                <a:cs typeface="Symbol"/>
              </a:rPr>
              <a:t></a:t>
            </a:r>
            <a:r>
              <a:rPr sz="2000" spc="-3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822" y="2849118"/>
            <a:ext cx="5892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3.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4713" y="2849118"/>
            <a:ext cx="878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sta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6722" y="3519627"/>
            <a:ext cx="7155180" cy="167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-Value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4.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5.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Calibri"/>
                <a:cs typeface="Calibri"/>
              </a:rPr>
              <a:t>0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100" i="1" spc="-35" dirty="0">
                <a:latin typeface="Symbol"/>
                <a:cs typeface="Symbol"/>
              </a:rPr>
              <a:t></a:t>
            </a:r>
            <a:r>
              <a:rPr sz="2000" spc="-3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521" y="597535"/>
            <a:ext cx="4603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Book Antiqua"/>
                <a:cs typeface="Book Antiqua"/>
              </a:rPr>
              <a:t>Steps</a:t>
            </a:r>
            <a:r>
              <a:rPr spc="5" dirty="0">
                <a:latin typeface="Book Antiqua"/>
                <a:cs typeface="Book Antiqua"/>
              </a:rPr>
              <a:t> </a:t>
            </a:r>
            <a:r>
              <a:rPr spc="-5" dirty="0">
                <a:latin typeface="Book Antiqua"/>
                <a:cs typeface="Book Antiqua"/>
              </a:rPr>
              <a:t>of</a:t>
            </a:r>
            <a:r>
              <a:rPr dirty="0">
                <a:latin typeface="Book Antiqua"/>
                <a:cs typeface="Book Antiqua"/>
              </a:rPr>
              <a:t> </a:t>
            </a:r>
            <a:r>
              <a:rPr spc="-5" dirty="0">
                <a:latin typeface="Book Antiqua"/>
                <a:cs typeface="Book Antiqua"/>
              </a:rPr>
              <a:t>Hypothesis</a:t>
            </a:r>
            <a:r>
              <a:rPr spc="25" dirty="0">
                <a:latin typeface="Book Antiqua"/>
                <a:cs typeface="Book Antiqua"/>
              </a:rPr>
              <a:t> </a:t>
            </a:r>
            <a:r>
              <a:rPr spc="-5" dirty="0">
                <a:latin typeface="Book Antiqua"/>
                <a:cs typeface="Book Antiqua"/>
              </a:rPr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80688" y="3966971"/>
            <a:ext cx="436245" cy="567055"/>
            <a:chOff x="3980688" y="3966971"/>
            <a:chExt cx="436245" cy="567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688" y="4134611"/>
              <a:ext cx="321563" cy="3870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216" y="3966971"/>
              <a:ext cx="402336" cy="566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60194" y="1543938"/>
            <a:ext cx="247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Critical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4" y="2115390"/>
            <a:ext cx="4018279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1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4.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100" i="1" spc="-65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6334" y="2129155"/>
            <a:ext cx="3580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94" y="2738704"/>
            <a:ext cx="8065770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rule.</a:t>
            </a:r>
            <a:endParaRPr sz="2000">
              <a:latin typeface="Calibri"/>
              <a:cs typeface="Calibri"/>
            </a:endParaRPr>
          </a:p>
          <a:p>
            <a:pPr marL="50800" marR="17780">
              <a:lnSpc>
                <a:spcPct val="200100"/>
              </a:lnSpc>
              <a:spcBef>
                <a:spcPts val="480"/>
              </a:spcBef>
              <a:buSzPct val="95000"/>
              <a:buFont typeface="Arial"/>
              <a:buChar char="•"/>
              <a:tabLst>
                <a:tab pos="140970" algn="l"/>
              </a:tabLst>
            </a:pPr>
            <a:r>
              <a:rPr sz="2000" spc="-10" dirty="0">
                <a:latin typeface="Calibri"/>
                <a:cs typeface="Calibri"/>
              </a:rPr>
              <a:t>Step</a:t>
            </a:r>
            <a:r>
              <a:rPr sz="2000" dirty="0">
                <a:latin typeface="Calibri"/>
                <a:cs typeface="Calibri"/>
              </a:rPr>
              <a:t> 5.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</a:t>
            </a:r>
            <a:r>
              <a:rPr sz="2000" spc="-5" dirty="0">
                <a:latin typeface="Calibri"/>
                <a:cs typeface="Calibri"/>
              </a:rPr>
              <a:t> rejection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1950" spc="7" baseline="-21367" dirty="0">
                <a:latin typeface="Book Antiqua"/>
                <a:cs typeface="Book Antiqua"/>
              </a:rPr>
              <a:t>0</a:t>
            </a:r>
            <a:r>
              <a:rPr sz="2000" spc="5" dirty="0"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1" y="597535"/>
            <a:ext cx="2774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Hypothesis</a:t>
            </a:r>
            <a:r>
              <a:rPr spc="-4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594" y="1387322"/>
            <a:ext cx="8219440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29781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should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rejected.</a:t>
            </a:r>
            <a:endParaRPr sz="2000">
              <a:latin typeface="Calibri"/>
              <a:cs typeface="Calibri"/>
            </a:endParaRPr>
          </a:p>
          <a:p>
            <a:pPr marL="419100" marR="596265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hypothesis, denoted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H</a:t>
            </a:r>
            <a:r>
              <a:rPr sz="1950" spc="15" baseline="-21367" dirty="0">
                <a:latin typeface="Calibri"/>
                <a:cs typeface="Calibri"/>
              </a:rPr>
              <a:t>0</a:t>
            </a:r>
            <a:r>
              <a:rPr sz="1950" spc="24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tentative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marL="419100" marR="30480" indent="-3429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denoted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Ha,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opposite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419100" marR="204470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Calibri"/>
                <a:cs typeface="Calibri"/>
              </a:rPr>
              <a:t>The hypothesis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</a:t>
            </a:r>
            <a:r>
              <a:rPr sz="2000" spc="-5" dirty="0">
                <a:latin typeface="Calibri"/>
                <a:cs typeface="Calibri"/>
              </a:rPr>
              <a:t> uses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competing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H0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670" y="1373479"/>
            <a:ext cx="8753475" cy="438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279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obvious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formulated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structure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hypotheses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conclusion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researcher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wants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context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spc="-15" dirty="0">
                <a:latin typeface="Calibri"/>
                <a:cs typeface="Calibri"/>
              </a:rPr>
              <a:t> first.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Correct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hypothesis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2247"/>
            <a:ext cx="9693275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Alternative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Example: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believed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better.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old method.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2247"/>
            <a:ext cx="8428990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Alternative</a:t>
            </a:r>
            <a:r>
              <a:rPr sz="20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Research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Example: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bonus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 </a:t>
            </a:r>
            <a:r>
              <a:rPr sz="2000" spc="-15" dirty="0">
                <a:latin typeface="Calibri"/>
                <a:cs typeface="Calibri"/>
              </a:rPr>
              <a:t>attempt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bonus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bonus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 does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5094" y="1429893"/>
            <a:ext cx="8328025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Alternative</a:t>
            </a:r>
            <a:r>
              <a:rPr sz="20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Research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developed</a:t>
            </a:r>
            <a:r>
              <a:rPr sz="2000" dirty="0">
                <a:latin typeface="Calibri"/>
                <a:cs typeface="Calibri"/>
              </a:rPr>
              <a:t> with the </a:t>
            </a:r>
            <a:r>
              <a:rPr sz="2000" spc="-5" dirty="0">
                <a:latin typeface="Calibri"/>
                <a:cs typeface="Calibri"/>
              </a:rPr>
              <a:t>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lowering</a:t>
            </a:r>
            <a:r>
              <a:rPr sz="2000" spc="-10" dirty="0">
                <a:latin typeface="Calibri"/>
                <a:cs typeface="Calibri"/>
              </a:rPr>
              <a:t> Cholesterol-level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than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existing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Alternative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r>
              <a:rPr sz="2000" spc="-15" dirty="0">
                <a:latin typeface="Calibri"/>
                <a:cs typeface="Calibri"/>
              </a:rPr>
              <a:t> lowers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Cholesterol-level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than the</a:t>
            </a:r>
            <a:r>
              <a:rPr sz="2000" spc="-10" dirty="0">
                <a:latin typeface="Calibri"/>
                <a:cs typeface="Calibri"/>
              </a:rPr>
              <a:t> existing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Null</a:t>
            </a:r>
            <a:r>
              <a:rPr sz="20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756285" marR="375285" lvl="1" indent="-287020">
              <a:lnSpc>
                <a:spcPct val="15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Cholesterol-level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existing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2247"/>
            <a:ext cx="1026287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dirty="0">
                <a:latin typeface="Calibri"/>
                <a:cs typeface="Calibri"/>
              </a:rPr>
              <a:t> as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challenged</a:t>
            </a:r>
            <a:endParaRPr sz="2000">
              <a:latin typeface="Calibri"/>
              <a:cs typeface="Calibri"/>
            </a:endParaRPr>
          </a:p>
          <a:p>
            <a:pPr marL="355600" marR="320675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 begin 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belief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assumption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using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hypothesis</a:t>
            </a:r>
            <a:r>
              <a:rPr sz="2000" spc="-15" dirty="0">
                <a:latin typeface="Calibri"/>
                <a:cs typeface="Calibri"/>
              </a:rPr>
              <a:t> 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challenge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determine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evidence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conclude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incorrect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situations,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helpful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null</a:t>
            </a:r>
            <a:r>
              <a:rPr sz="2000" spc="-5" dirty="0">
                <a:latin typeface="Calibri"/>
                <a:cs typeface="Calibri"/>
              </a:rPr>
              <a:t> hypothesis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35" dirty="0"/>
              <a:t> </a:t>
            </a:r>
            <a:r>
              <a:rPr spc="-5" dirty="0"/>
              <a:t>Null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Alternative</a:t>
            </a:r>
            <a:r>
              <a:rPr spc="55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2247"/>
            <a:ext cx="6549390" cy="188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</a:t>
            </a:r>
            <a:r>
              <a:rPr sz="2000" dirty="0">
                <a:latin typeface="Calibri"/>
                <a:cs typeface="Calibri"/>
              </a:rPr>
              <a:t> as an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Challenged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5" dirty="0">
                <a:latin typeface="Calibri"/>
                <a:cs typeface="Calibri"/>
              </a:rPr>
              <a:t> on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milk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bottle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795140"/>
            <a:ext cx="2326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6197" y="3795140"/>
            <a:ext cx="1236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alibri"/>
                <a:cs typeface="Calibri"/>
              </a:rPr>
              <a:t>µ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313301"/>
            <a:ext cx="42424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Hypothesis: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incorrect.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µ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5326" y="3246373"/>
            <a:ext cx="2487549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 Antiqua</vt:lpstr>
      <vt:lpstr>Calibri</vt:lpstr>
      <vt:lpstr>Courier New</vt:lpstr>
      <vt:lpstr>Symbol</vt:lpstr>
      <vt:lpstr>Times New Roman</vt:lpstr>
      <vt:lpstr>Office Theme</vt:lpstr>
      <vt:lpstr>Hypothesis Testing</vt:lpstr>
      <vt:lpstr>Class Objectives</vt:lpstr>
      <vt:lpstr>Hypothesis Testing</vt:lpstr>
      <vt:lpstr>Developing Null and Alternative Hypotheses</vt:lpstr>
      <vt:lpstr>Developing Null and Alternative Hypotheses</vt:lpstr>
      <vt:lpstr>Developing Null and Alternative Hypotheses</vt:lpstr>
      <vt:lpstr>Developing Null and Alternative Hypotheses</vt:lpstr>
      <vt:lpstr>Developing Null and Alternative Hypotheses</vt:lpstr>
      <vt:lpstr>Developing Null and Alternative Hypotheses</vt:lpstr>
      <vt:lpstr>Null and Alternative Hypotheses about a Population Mean </vt:lpstr>
      <vt:lpstr>Null and Alternative Hypotheses</vt:lpstr>
      <vt:lpstr>Null and Alternative Hypotheses</vt:lpstr>
      <vt:lpstr>Type I Error</vt:lpstr>
      <vt:lpstr>Type II Error</vt:lpstr>
      <vt:lpstr>Type I and Type II Errors</vt:lpstr>
      <vt:lpstr>Three Approaches for Hypothesis Testing</vt:lpstr>
      <vt:lpstr>p-Value Approach to One-Tailed Hypothesis Testing</vt:lpstr>
      <vt:lpstr>Lower-Tailed Test About a Population Mean:  Known</vt:lpstr>
      <vt:lpstr>p-Value Approach</vt:lpstr>
      <vt:lpstr>Upper-Tailed Test About a Population Mean : Known</vt:lpstr>
      <vt:lpstr>p-Value Approach</vt:lpstr>
      <vt:lpstr>Critical Value Approach to One-Tailed Hypothesis Testing</vt:lpstr>
      <vt:lpstr>Lower-Tailed Test About a Population Mean:  Known</vt:lpstr>
      <vt:lpstr>PowerPoint Presentation</vt:lpstr>
      <vt:lpstr>Upper-Tailed Test About a Population Mean:  Known</vt:lpstr>
      <vt:lpstr>PowerPoint Presentation</vt:lpstr>
      <vt:lpstr>Steps of Hypothesis Testing – P value approach</vt:lpstr>
      <vt:lpstr>Steps of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9</dc:subject>
  <dc:creator>Dirk Yandell</dc:creator>
  <cp:lastModifiedBy>Ashwni  Goel</cp:lastModifiedBy>
  <cp:revision>1</cp:revision>
  <dcterms:created xsi:type="dcterms:W3CDTF">2024-03-05T07:56:09Z</dcterms:created>
  <dcterms:modified xsi:type="dcterms:W3CDTF">2024-03-05T08:17:08Z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2024-03-05T00:00:00Z</vt:filetime>
  </property>
</Properties>
</file>