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AE897-F3D3-4B16-814A-99B6DFDCA60A}" v="1" dt="2024-01-29T03:49:17.44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07563" y="1495755"/>
            <a:ext cx="3928872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43477" y="385648"/>
            <a:ext cx="125704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24150" y="1839341"/>
            <a:ext cx="5481955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4830267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Lecture</a:t>
            </a:r>
            <a:r>
              <a:rPr spc="-15" dirty="0"/>
              <a:t> </a:t>
            </a:r>
            <a:r>
              <a:rPr dirty="0"/>
              <a:t>6:</a:t>
            </a:r>
            <a:r>
              <a:rPr spc="-10" dirty="0"/>
              <a:t> </a:t>
            </a:r>
            <a:r>
              <a:rPr spc="-5" dirty="0"/>
              <a:t>Introduction</a:t>
            </a:r>
            <a:r>
              <a:rPr spc="-30" dirty="0"/>
              <a:t> </a:t>
            </a:r>
            <a:r>
              <a:rPr spc="-10" dirty="0"/>
              <a:t>to</a:t>
            </a:r>
            <a:r>
              <a:rPr spc="-20" dirty="0"/>
              <a:t> </a:t>
            </a:r>
            <a:r>
              <a:rPr spc="-5" dirty="0"/>
              <a:t>Probability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88841" y="2554477"/>
            <a:ext cx="1766570" cy="4133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200" b="1" spc="-40" dirty="0">
                <a:solidFill>
                  <a:srgbClr val="353B5F"/>
                </a:solidFill>
                <a:latin typeface="Calibri"/>
                <a:cs typeface="Calibri"/>
              </a:rPr>
              <a:t>Dr.</a:t>
            </a:r>
            <a:r>
              <a:rPr sz="1200" b="1" spc="-20" dirty="0">
                <a:solidFill>
                  <a:srgbClr val="353B5F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353B5F"/>
                </a:solidFill>
                <a:latin typeface="Calibri"/>
                <a:cs typeface="Calibri"/>
              </a:rPr>
              <a:t>A.</a:t>
            </a:r>
            <a:r>
              <a:rPr sz="1200" b="1" spc="-20" dirty="0">
                <a:solidFill>
                  <a:srgbClr val="353B5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353B5F"/>
                </a:solidFill>
                <a:latin typeface="Calibri"/>
                <a:cs typeface="Calibri"/>
              </a:rPr>
              <a:t>Ramesh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900" b="1" spc="-5" dirty="0">
                <a:solidFill>
                  <a:srgbClr val="5183B8"/>
                </a:solidFill>
                <a:latin typeface="Calibri"/>
                <a:cs typeface="Calibri"/>
              </a:rPr>
              <a:t>Department</a:t>
            </a:r>
            <a:r>
              <a:rPr sz="900" b="1" spc="5" dirty="0">
                <a:solidFill>
                  <a:srgbClr val="5183B8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5183B8"/>
                </a:solidFill>
                <a:latin typeface="Calibri"/>
                <a:cs typeface="Calibri"/>
              </a:rPr>
              <a:t>of</a:t>
            </a:r>
            <a:r>
              <a:rPr sz="900" b="1" dirty="0">
                <a:solidFill>
                  <a:srgbClr val="5183B8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5183B8"/>
                </a:solidFill>
                <a:latin typeface="Calibri"/>
                <a:cs typeface="Calibri"/>
              </a:rPr>
              <a:t>Management</a:t>
            </a:r>
            <a:r>
              <a:rPr sz="900" b="1" spc="5" dirty="0">
                <a:solidFill>
                  <a:srgbClr val="5183B8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5183B8"/>
                </a:solidFill>
                <a:latin typeface="Calibri"/>
                <a:cs typeface="Calibri"/>
              </a:rPr>
              <a:t>Studies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750" y="385648"/>
            <a:ext cx="3241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Subjective</a:t>
            </a:r>
            <a:r>
              <a:rPr spc="-5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7923530" cy="32569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Comes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5" dirty="0">
                <a:latin typeface="Calibri"/>
                <a:cs typeface="Calibri"/>
              </a:rPr>
              <a:t>person’s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intuition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reasoning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Subjective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individuals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(correctly) </a:t>
            </a:r>
            <a:r>
              <a:rPr sz="2000" dirty="0">
                <a:latin typeface="Calibri"/>
                <a:cs typeface="Calibri"/>
              </a:rPr>
              <a:t>assign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numeric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Degree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belief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Useful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unique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(single-trial)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introduction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Initial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public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offering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common</a:t>
            </a:r>
            <a:r>
              <a:rPr sz="2000" spc="-15" dirty="0">
                <a:latin typeface="Calibri"/>
                <a:cs typeface="Calibri"/>
              </a:rPr>
              <a:t> stock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Site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Sporting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7385" y="385648"/>
            <a:ext cx="3730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Probability</a:t>
            </a:r>
            <a:r>
              <a:rPr dirty="0"/>
              <a:t> </a:t>
            </a:r>
            <a:r>
              <a:rPr spc="-5" dirty="0"/>
              <a:t>-</a:t>
            </a:r>
            <a:r>
              <a:rPr spc="-15" dirty="0"/>
              <a:t> </a:t>
            </a:r>
            <a:r>
              <a:rPr spc="-30" dirty="0"/>
              <a:t>Terminology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3435350" cy="33185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Experiment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Calibri"/>
                <a:cs typeface="Calibri"/>
              </a:rPr>
              <a:t>Event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Elementary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Unions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Intersections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Mutually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Exclusive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Independent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Collectively</a:t>
            </a:r>
            <a:r>
              <a:rPr sz="2000" spc="-10" dirty="0">
                <a:latin typeface="Calibri"/>
                <a:cs typeface="Calibri"/>
              </a:rPr>
              <a:t> Exhaustive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Complementary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369" y="385648"/>
            <a:ext cx="6286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Experiment,</a:t>
            </a:r>
            <a:r>
              <a:rPr spc="10" dirty="0"/>
              <a:t> </a:t>
            </a:r>
            <a:r>
              <a:rPr spc="-30" dirty="0"/>
              <a:t>Trial,</a:t>
            </a:r>
            <a:r>
              <a:rPr spc="20" dirty="0"/>
              <a:t> </a:t>
            </a:r>
            <a:r>
              <a:rPr spc="-10" dirty="0"/>
              <a:t>Elementary</a:t>
            </a:r>
            <a:r>
              <a:rPr spc="10" dirty="0"/>
              <a:t> </a:t>
            </a:r>
            <a:r>
              <a:rPr spc="-25" dirty="0"/>
              <a:t>Event,</a:t>
            </a:r>
            <a:r>
              <a:rPr spc="5" dirty="0"/>
              <a:t> </a:t>
            </a:r>
            <a:r>
              <a:rPr spc="-30" dirty="0"/>
              <a:t>Event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1056" y="1017596"/>
            <a:ext cx="7560945" cy="34429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Experiment: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produces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outcomes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possible</a:t>
            </a:r>
            <a:r>
              <a:rPr sz="1800" spc="-15" dirty="0">
                <a:latin typeface="Calibri"/>
                <a:cs typeface="Calibri"/>
              </a:rPr>
              <a:t> outcome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Only one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outcome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trial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Trial:</a:t>
            </a:r>
            <a:r>
              <a:rPr sz="20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repetition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Elementary 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Event: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cannot </a:t>
            </a:r>
            <a:r>
              <a:rPr sz="2000" spc="-5" dirty="0">
                <a:latin typeface="Calibri"/>
                <a:cs typeface="Calibri"/>
              </a:rPr>
              <a:t>be decomposed or </a:t>
            </a:r>
            <a:r>
              <a:rPr sz="2000" spc="-20" dirty="0">
                <a:latin typeface="Calibri"/>
                <a:cs typeface="Calibri"/>
              </a:rPr>
              <a:t>broken </a:t>
            </a:r>
            <a:r>
              <a:rPr sz="2000" spc="-5" dirty="0">
                <a:latin typeface="Calibri"/>
                <a:cs typeface="Calibri"/>
              </a:rPr>
              <a:t>down </a:t>
            </a:r>
            <a:r>
              <a:rPr sz="2000" spc="-15" dirty="0">
                <a:latin typeface="Calibri"/>
                <a:cs typeface="Calibri"/>
              </a:rPr>
              <a:t>into </a:t>
            </a:r>
            <a:r>
              <a:rPr sz="2000" dirty="0">
                <a:latin typeface="Calibri"/>
                <a:cs typeface="Calibri"/>
              </a:rPr>
              <a:t>other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Event: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outcome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may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elementary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an </a:t>
            </a:r>
            <a:r>
              <a:rPr sz="1800" spc="-10" dirty="0">
                <a:latin typeface="Calibri"/>
                <a:cs typeface="Calibri"/>
              </a:rPr>
              <a:t>aggregate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elementary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events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usually </a:t>
            </a:r>
            <a:r>
              <a:rPr sz="1800" spc="-10" dirty="0">
                <a:latin typeface="Calibri"/>
                <a:cs typeface="Calibri"/>
              </a:rPr>
              <a:t>represented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uppercase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letter,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e.g.,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0350" y="385648"/>
            <a:ext cx="3546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</a:t>
            </a:r>
            <a:r>
              <a:rPr spc="-25" dirty="0"/>
              <a:t> </a:t>
            </a:r>
            <a:r>
              <a:rPr spc="-10" dirty="0"/>
              <a:t>Example</a:t>
            </a:r>
            <a:r>
              <a:rPr spc="-20" dirty="0"/>
              <a:t> </a:t>
            </a:r>
            <a:r>
              <a:rPr spc="-5" dirty="0"/>
              <a:t>Experiment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3423" y="966977"/>
            <a:ext cx="3918585" cy="23812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marR="5080" indent="-342900">
              <a:lnSpc>
                <a:spcPts val="192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Experiment: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randomly</a:t>
            </a:r>
            <a:r>
              <a:rPr sz="2000" spc="-5" dirty="0">
                <a:latin typeface="Calibri"/>
                <a:cs typeface="Calibri"/>
              </a:rPr>
              <a:t> select, </a:t>
            </a:r>
            <a:r>
              <a:rPr sz="2000" dirty="0">
                <a:latin typeface="Calibri"/>
                <a:cs typeface="Calibri"/>
              </a:rPr>
              <a:t> without </a:t>
            </a:r>
            <a:r>
              <a:rPr sz="2000" spc="-5" dirty="0">
                <a:latin typeface="Calibri"/>
                <a:cs typeface="Calibri"/>
              </a:rPr>
              <a:t>replacement, </a:t>
            </a:r>
            <a:r>
              <a:rPr sz="2000" spc="-10" dirty="0">
                <a:latin typeface="Calibri"/>
                <a:cs typeface="Calibri"/>
              </a:rPr>
              <a:t>two families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residents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-15" dirty="0">
                <a:latin typeface="Calibri"/>
                <a:cs typeface="Calibri"/>
              </a:rPr>
              <a:t> Tiny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Town</a:t>
            </a:r>
            <a:endParaRPr sz="2000">
              <a:latin typeface="Calibri"/>
              <a:cs typeface="Calibri"/>
            </a:endParaRPr>
          </a:p>
          <a:p>
            <a:pPr marL="355600" marR="417830" indent="-342900">
              <a:lnSpc>
                <a:spcPct val="7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Elementary </a:t>
            </a:r>
            <a:r>
              <a:rPr sz="2000" spc="-15" dirty="0">
                <a:latin typeface="Calibri"/>
                <a:cs typeface="Calibri"/>
              </a:rPr>
              <a:t>Event: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sample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families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03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Event:</a:t>
            </a:r>
            <a:r>
              <a:rPr sz="2000" dirty="0">
                <a:latin typeface="Calibri"/>
                <a:cs typeface="Calibri"/>
              </a:rPr>
              <a:t> each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family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039"/>
              </a:lnSpc>
            </a:pP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children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household</a:t>
            </a:r>
            <a:endParaRPr sz="2000">
              <a:latin typeface="Calibri"/>
              <a:cs typeface="Calibri"/>
            </a:endParaRPr>
          </a:p>
          <a:p>
            <a:pPr marL="355600" marR="109220" indent="-342900">
              <a:lnSpc>
                <a:spcPct val="7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Event: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families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own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total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four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automobiles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54359" y="1033894"/>
          <a:ext cx="4117340" cy="283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4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705">
                <a:tc gridSpan="3">
                  <a:txBody>
                    <a:bodyPr/>
                    <a:lstStyle/>
                    <a:p>
                      <a:pPr marL="107251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Tiny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Town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Population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1770" marB="0">
                    <a:lnL w="38100">
                      <a:solidFill>
                        <a:srgbClr val="4F81BC"/>
                      </a:solidFill>
                      <a:prstDash val="solid"/>
                    </a:lnL>
                    <a:lnR w="381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57150">
                      <a:solidFill>
                        <a:srgbClr val="4F81BC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Family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5715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83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Children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57480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Household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5715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0815" marR="158115" indent="85090">
                        <a:lnSpc>
                          <a:spcPts val="1939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Number 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omobi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75005" algn="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R="22225" algn="ctr">
                        <a:lnSpc>
                          <a:spcPts val="229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95"/>
                        </a:lnSpc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75005" algn="r">
                        <a:lnSpc>
                          <a:spcPts val="229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22860" algn="ctr">
                        <a:lnSpc>
                          <a:spcPts val="229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9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75005" algn="r">
                        <a:lnSpc>
                          <a:spcPts val="229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R="23495" algn="ctr">
                        <a:lnSpc>
                          <a:spcPts val="229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95"/>
                        </a:lnSpc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75005" algn="r">
                        <a:lnSpc>
                          <a:spcPts val="229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2538" y="385648"/>
            <a:ext cx="2059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Sample</a:t>
            </a:r>
            <a:r>
              <a:rPr spc="-50" dirty="0"/>
              <a:t> </a:t>
            </a:r>
            <a:r>
              <a:rPr spc="-5" dirty="0"/>
              <a:t>Space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5569585" cy="22205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elementary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Methods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describing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space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roster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listing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tree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diagram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builder</a:t>
            </a:r>
            <a:r>
              <a:rPr sz="2000" spc="-10" dirty="0">
                <a:latin typeface="Calibri"/>
                <a:cs typeface="Calibri"/>
              </a:rPr>
              <a:t> notation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5" dirty="0">
                <a:latin typeface="Calibri"/>
                <a:cs typeface="Calibri"/>
              </a:rPr>
              <a:t>Venn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diagram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141" y="385648"/>
            <a:ext cx="4601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6320" algn="l"/>
              </a:tabLst>
            </a:pPr>
            <a:r>
              <a:rPr spc="-5" dirty="0"/>
              <a:t>Sample</a:t>
            </a:r>
            <a:r>
              <a:rPr spc="20" dirty="0"/>
              <a:t> </a:t>
            </a:r>
            <a:r>
              <a:rPr spc="-5" dirty="0"/>
              <a:t>Space:	</a:t>
            </a:r>
            <a:r>
              <a:rPr spc="-25" dirty="0"/>
              <a:t>Roster</a:t>
            </a:r>
            <a:r>
              <a:rPr spc="-5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804354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04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Experiment: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randomly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replacement,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families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residents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Tiny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Town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pair in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space</a:t>
            </a:r>
            <a:r>
              <a:rPr sz="2000" dirty="0">
                <a:latin typeface="Calibri"/>
                <a:cs typeface="Calibri"/>
              </a:rPr>
              <a:t> is 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elementary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example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--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(D,C)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4050" y="2467355"/>
          <a:ext cx="4559935" cy="2119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Family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81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Children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67640">
                        <a:lnSpc>
                          <a:spcPts val="224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Household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ts val="181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of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ts val="224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Automobiles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ts val="2295"/>
                        </a:lnSpc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229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ts val="229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ts val="229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229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635" algn="ctr">
                        <a:lnSpc>
                          <a:spcPts val="229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ts val="2295"/>
                        </a:lnSpc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229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727700" y="2473705"/>
            <a:ext cx="2959100" cy="377825"/>
          </a:xfrm>
          <a:custGeom>
            <a:avLst/>
            <a:gdLst/>
            <a:ahLst/>
            <a:cxnLst/>
            <a:rect l="l" t="t" r="r" b="b"/>
            <a:pathLst>
              <a:path w="2959100" h="377825">
                <a:moveTo>
                  <a:pt x="0" y="377825"/>
                </a:moveTo>
                <a:lnTo>
                  <a:pt x="2959100" y="377825"/>
                </a:lnTo>
                <a:lnTo>
                  <a:pt x="2959100" y="0"/>
                </a:lnTo>
                <a:lnTo>
                  <a:pt x="0" y="0"/>
                </a:lnTo>
                <a:lnTo>
                  <a:pt x="0" y="377825"/>
                </a:lnTo>
                <a:close/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34050" y="2480055"/>
            <a:ext cx="2946400" cy="36512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266700">
              <a:lnSpc>
                <a:spcPts val="2395"/>
              </a:lnSpc>
            </a:pPr>
            <a:r>
              <a:rPr sz="2000" spc="-5" dirty="0">
                <a:latin typeface="Calibri"/>
                <a:cs typeface="Calibri"/>
              </a:rPr>
              <a:t>Listing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7700" y="2864243"/>
            <a:ext cx="2959100" cy="1730375"/>
          </a:xfrm>
          <a:custGeom>
            <a:avLst/>
            <a:gdLst/>
            <a:ahLst/>
            <a:cxnLst/>
            <a:rect l="l" t="t" r="r" b="b"/>
            <a:pathLst>
              <a:path w="2959100" h="1730375">
                <a:moveTo>
                  <a:pt x="0" y="1730375"/>
                </a:moveTo>
                <a:lnTo>
                  <a:pt x="2959100" y="1730375"/>
                </a:lnTo>
                <a:lnTo>
                  <a:pt x="2959100" y="0"/>
                </a:lnTo>
                <a:lnTo>
                  <a:pt x="0" y="0"/>
                </a:lnTo>
                <a:lnTo>
                  <a:pt x="0" y="1730375"/>
                </a:lnTo>
                <a:close/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34050" y="2870593"/>
            <a:ext cx="2946400" cy="1717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335"/>
              </a:spcBef>
            </a:pPr>
            <a:r>
              <a:rPr sz="2000" dirty="0">
                <a:latin typeface="Arial"/>
                <a:cs typeface="Arial"/>
              </a:rPr>
              <a:t>(A,B),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(A,C),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(A,D),</a:t>
            </a:r>
            <a:endParaRPr sz="200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(B,A),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(B,C),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(B,D),</a:t>
            </a:r>
            <a:endParaRPr sz="200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(C,A),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(C,B),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(C,D),</a:t>
            </a:r>
            <a:endParaRPr sz="200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(D,A),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(D,B),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(D,C)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130" y="221056"/>
            <a:ext cx="7468234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96590" marR="5080" indent="-3184525">
              <a:lnSpc>
                <a:spcPct val="100000"/>
              </a:lnSpc>
              <a:spcBef>
                <a:spcPts val="95"/>
              </a:spcBef>
              <a:tabLst>
                <a:tab pos="2063114" algn="l"/>
              </a:tabLst>
            </a:pPr>
            <a:r>
              <a:rPr sz="2500" spc="-5" dirty="0"/>
              <a:t>Sample</a:t>
            </a:r>
            <a:r>
              <a:rPr sz="2500" spc="20" dirty="0"/>
              <a:t> </a:t>
            </a:r>
            <a:r>
              <a:rPr sz="2500" spc="-5" dirty="0"/>
              <a:t>Space:	</a:t>
            </a:r>
            <a:r>
              <a:rPr sz="2500" spc="-45" dirty="0"/>
              <a:t>Tree</a:t>
            </a:r>
            <a:r>
              <a:rPr sz="2500" spc="-5" dirty="0"/>
              <a:t> </a:t>
            </a:r>
            <a:r>
              <a:rPr sz="2500" spc="-15" dirty="0"/>
              <a:t>Diagram</a:t>
            </a:r>
            <a:r>
              <a:rPr sz="2500" spc="25" dirty="0"/>
              <a:t> </a:t>
            </a:r>
            <a:r>
              <a:rPr sz="2500" spc="-15" dirty="0"/>
              <a:t>for </a:t>
            </a:r>
            <a:r>
              <a:rPr sz="2500" spc="-5" dirty="0"/>
              <a:t>Random</a:t>
            </a:r>
            <a:r>
              <a:rPr sz="2500" spc="15" dirty="0"/>
              <a:t> </a:t>
            </a:r>
            <a:r>
              <a:rPr sz="2500" spc="-5" dirty="0"/>
              <a:t>Sample</a:t>
            </a:r>
            <a:r>
              <a:rPr sz="2500" spc="20" dirty="0"/>
              <a:t> </a:t>
            </a:r>
            <a:r>
              <a:rPr sz="2500" spc="-5" dirty="0"/>
              <a:t>of</a:t>
            </a:r>
            <a:r>
              <a:rPr sz="2500" spc="5" dirty="0"/>
              <a:t> </a:t>
            </a:r>
            <a:r>
              <a:rPr sz="2500" spc="-40" dirty="0"/>
              <a:t>Two </a:t>
            </a:r>
            <a:r>
              <a:rPr sz="2500" spc="-550" dirty="0"/>
              <a:t> </a:t>
            </a:r>
            <a:r>
              <a:rPr sz="2500" spc="-15" dirty="0"/>
              <a:t>Families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3361" y="1212913"/>
            <a:ext cx="5240909" cy="34046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326" y="221056"/>
            <a:ext cx="737679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52140" marR="5080" indent="-3140075">
              <a:lnSpc>
                <a:spcPct val="100000"/>
              </a:lnSpc>
              <a:spcBef>
                <a:spcPts val="95"/>
              </a:spcBef>
              <a:tabLst>
                <a:tab pos="2061210" algn="l"/>
              </a:tabLst>
            </a:pPr>
            <a:r>
              <a:rPr sz="2500" spc="-5" dirty="0"/>
              <a:t>Sample</a:t>
            </a:r>
            <a:r>
              <a:rPr sz="2500" spc="5" dirty="0"/>
              <a:t> </a:t>
            </a:r>
            <a:r>
              <a:rPr sz="2500" dirty="0"/>
              <a:t>Space:	</a:t>
            </a:r>
            <a:r>
              <a:rPr sz="2500" spc="-10" dirty="0"/>
              <a:t>Set</a:t>
            </a:r>
            <a:r>
              <a:rPr sz="2500" dirty="0"/>
              <a:t> </a:t>
            </a:r>
            <a:r>
              <a:rPr sz="2500" spc="-10" dirty="0"/>
              <a:t>Notation</a:t>
            </a:r>
            <a:r>
              <a:rPr sz="2500" spc="10" dirty="0"/>
              <a:t> </a:t>
            </a:r>
            <a:r>
              <a:rPr sz="2500" spc="-15" dirty="0"/>
              <a:t>for</a:t>
            </a:r>
            <a:r>
              <a:rPr sz="2500" dirty="0"/>
              <a:t> </a:t>
            </a:r>
            <a:r>
              <a:rPr sz="2500" spc="-5" dirty="0"/>
              <a:t>Random</a:t>
            </a:r>
            <a:r>
              <a:rPr sz="2500" spc="5" dirty="0"/>
              <a:t> </a:t>
            </a:r>
            <a:r>
              <a:rPr sz="2500" spc="-5" dirty="0"/>
              <a:t>Sample</a:t>
            </a:r>
            <a:r>
              <a:rPr sz="2500" dirty="0"/>
              <a:t> </a:t>
            </a:r>
            <a:r>
              <a:rPr sz="2500" spc="-5" dirty="0"/>
              <a:t>of</a:t>
            </a:r>
            <a:r>
              <a:rPr sz="2500" spc="5" dirty="0"/>
              <a:t> </a:t>
            </a:r>
            <a:r>
              <a:rPr sz="2500" spc="-40" dirty="0"/>
              <a:t>Two </a:t>
            </a:r>
            <a:r>
              <a:rPr sz="2500" spc="-550" dirty="0"/>
              <a:t> </a:t>
            </a:r>
            <a:r>
              <a:rPr sz="2500" spc="-15" dirty="0"/>
              <a:t>Families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5463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 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{(x,y)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|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 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family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draw,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family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second</a:t>
            </a:r>
            <a:r>
              <a:rPr sz="2000" spc="-15" dirty="0">
                <a:latin typeface="Calibri"/>
                <a:cs typeface="Calibri"/>
              </a:rPr>
              <a:t> draw}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Concise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description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large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spaces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2538" y="385648"/>
            <a:ext cx="2058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Sample</a:t>
            </a:r>
            <a:r>
              <a:rPr spc="-50" dirty="0"/>
              <a:t> </a:t>
            </a:r>
            <a:r>
              <a:rPr spc="-5" dirty="0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425" y="1072133"/>
            <a:ext cx="60731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Useful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discussion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general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principles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concepts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8552" y="1671307"/>
            <a:ext cx="3136265" cy="306070"/>
          </a:xfrm>
          <a:custGeom>
            <a:avLst/>
            <a:gdLst/>
            <a:ahLst/>
            <a:cxnLst/>
            <a:rect l="l" t="t" r="r" b="b"/>
            <a:pathLst>
              <a:path w="3136265" h="306069">
                <a:moveTo>
                  <a:pt x="0" y="305447"/>
                </a:moveTo>
                <a:lnTo>
                  <a:pt x="3135757" y="305447"/>
                </a:lnTo>
                <a:lnTo>
                  <a:pt x="3135757" y="0"/>
                </a:lnTo>
                <a:lnTo>
                  <a:pt x="0" y="0"/>
                </a:lnTo>
                <a:lnTo>
                  <a:pt x="0" y="305447"/>
                </a:lnTo>
                <a:close/>
              </a:path>
            </a:pathLst>
          </a:custGeom>
          <a:ln w="57149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7127" y="1699882"/>
            <a:ext cx="3079115" cy="24892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219075">
              <a:lnSpc>
                <a:spcPts val="1905"/>
              </a:lnSpc>
            </a:pPr>
            <a:r>
              <a:rPr sz="1800" b="1" dirty="0">
                <a:latin typeface="Arial"/>
                <a:cs typeface="Arial"/>
              </a:rPr>
              <a:t>Listing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Sample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8552" y="1987042"/>
            <a:ext cx="3136265" cy="1398905"/>
          </a:xfrm>
          <a:custGeom>
            <a:avLst/>
            <a:gdLst/>
            <a:ahLst/>
            <a:cxnLst/>
            <a:rect l="l" t="t" r="r" b="b"/>
            <a:pathLst>
              <a:path w="3136265" h="1398904">
                <a:moveTo>
                  <a:pt x="0" y="1398905"/>
                </a:moveTo>
                <a:lnTo>
                  <a:pt x="3135757" y="1398905"/>
                </a:lnTo>
                <a:lnTo>
                  <a:pt x="3135757" y="0"/>
                </a:lnTo>
                <a:lnTo>
                  <a:pt x="0" y="0"/>
                </a:lnTo>
                <a:lnTo>
                  <a:pt x="0" y="1398905"/>
                </a:lnTo>
                <a:close/>
              </a:path>
            </a:pathLst>
          </a:custGeom>
          <a:ln w="5715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7127" y="2015617"/>
            <a:ext cx="307911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4732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latin typeface="Arial"/>
                <a:cs typeface="Arial"/>
              </a:rPr>
              <a:t>(A,B),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(A,C),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(A,D),</a:t>
            </a:r>
            <a:endParaRPr sz="20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(B,A),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(B,C),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(B,D),</a:t>
            </a:r>
            <a:endParaRPr sz="20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(C,A),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(C,B),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(C,D),</a:t>
            </a:r>
            <a:endParaRPr sz="2000">
              <a:latin typeface="Arial"/>
              <a:cs typeface="Arial"/>
            </a:endParaRPr>
          </a:p>
          <a:p>
            <a:pPr marL="153670">
              <a:lnSpc>
                <a:spcPts val="2200"/>
              </a:lnSpc>
            </a:pPr>
            <a:r>
              <a:rPr sz="2000" dirty="0">
                <a:latin typeface="Arial"/>
                <a:cs typeface="Arial"/>
              </a:rPr>
              <a:t>(D,A),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(D,B),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(D,C)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57089" y="1686712"/>
            <a:ext cx="3230245" cy="2515870"/>
            <a:chOff x="5157089" y="1686712"/>
            <a:chExt cx="3230245" cy="2515870"/>
          </a:xfrm>
        </p:grpSpPr>
        <p:sp>
          <p:nvSpPr>
            <p:cNvPr id="9" name="object 9"/>
            <p:cNvSpPr/>
            <p:nvPr/>
          </p:nvSpPr>
          <p:spPr>
            <a:xfrm>
              <a:off x="5157089" y="1686712"/>
              <a:ext cx="3230245" cy="2515870"/>
            </a:xfrm>
            <a:custGeom>
              <a:avLst/>
              <a:gdLst/>
              <a:ahLst/>
              <a:cxnLst/>
              <a:rect l="l" t="t" r="r" b="b"/>
              <a:pathLst>
                <a:path w="3230245" h="2515870">
                  <a:moveTo>
                    <a:pt x="3229991" y="0"/>
                  </a:moveTo>
                  <a:lnTo>
                    <a:pt x="0" y="0"/>
                  </a:lnTo>
                  <a:lnTo>
                    <a:pt x="0" y="2515489"/>
                  </a:lnTo>
                  <a:lnTo>
                    <a:pt x="3229991" y="2515489"/>
                  </a:lnTo>
                  <a:lnTo>
                    <a:pt x="322999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47360" y="2431135"/>
              <a:ext cx="2470150" cy="1535430"/>
            </a:xfrm>
            <a:custGeom>
              <a:avLst/>
              <a:gdLst/>
              <a:ahLst/>
              <a:cxnLst/>
              <a:rect l="l" t="t" r="r" b="b"/>
              <a:pathLst>
                <a:path w="2470150" h="1535429">
                  <a:moveTo>
                    <a:pt x="0" y="1534922"/>
                  </a:moveTo>
                  <a:lnTo>
                    <a:pt x="2469641" y="1534922"/>
                  </a:lnTo>
                  <a:lnTo>
                    <a:pt x="2469641" y="0"/>
                  </a:lnTo>
                  <a:lnTo>
                    <a:pt x="0" y="0"/>
                  </a:lnTo>
                  <a:lnTo>
                    <a:pt x="0" y="1534922"/>
                  </a:lnTo>
                  <a:close/>
                </a:path>
              </a:pathLst>
            </a:custGeom>
            <a:ln w="508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57089" y="1686712"/>
            <a:ext cx="3230245" cy="2515870"/>
          </a:xfrm>
          <a:prstGeom prst="rect">
            <a:avLst/>
          </a:prstGeom>
          <a:ln w="57150">
            <a:solidFill>
              <a:srgbClr val="F6BE69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602615">
              <a:lnSpc>
                <a:spcPct val="100000"/>
              </a:lnSpc>
              <a:spcBef>
                <a:spcPts val="1540"/>
              </a:spcBef>
            </a:pPr>
            <a:r>
              <a:rPr sz="2800" spc="-85" dirty="0">
                <a:solidFill>
                  <a:srgbClr val="EDEBE0"/>
                </a:solidFill>
                <a:latin typeface="Times New Roman"/>
                <a:cs typeface="Times New Roman"/>
              </a:rPr>
              <a:t>Venn</a:t>
            </a:r>
            <a:r>
              <a:rPr sz="2800" spc="-25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EDEBE0"/>
                </a:solidFill>
                <a:latin typeface="Times New Roman"/>
                <a:cs typeface="Times New Roman"/>
              </a:rPr>
              <a:t>Diagram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66078" y="2739389"/>
            <a:ext cx="824865" cy="980440"/>
            <a:chOff x="5966078" y="2739389"/>
            <a:chExt cx="824865" cy="98044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6078" y="2739389"/>
              <a:ext cx="138303" cy="1483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6078" y="3016630"/>
              <a:ext cx="138303" cy="1483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6078" y="3309238"/>
              <a:ext cx="138303" cy="1483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6078" y="3570986"/>
              <a:ext cx="138303" cy="1483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9232" y="2739389"/>
              <a:ext cx="138302" cy="1483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9232" y="3016630"/>
              <a:ext cx="138302" cy="14833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9232" y="3309238"/>
              <a:ext cx="138302" cy="1483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9232" y="3570986"/>
              <a:ext cx="138302" cy="14833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2386" y="2739389"/>
              <a:ext cx="138303" cy="1483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2386" y="3016630"/>
              <a:ext cx="138303" cy="14833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2386" y="3309238"/>
              <a:ext cx="138303" cy="1483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52386" y="3570986"/>
              <a:ext cx="138303" cy="148335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590" y="385648"/>
            <a:ext cx="19900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  <a:r>
              <a:rPr spc="-40" dirty="0"/>
              <a:t> </a:t>
            </a:r>
            <a:r>
              <a:rPr spc="-10" dirty="0"/>
              <a:t>of</a:t>
            </a:r>
            <a:r>
              <a:rPr spc="-30" dirty="0"/>
              <a:t> </a:t>
            </a:r>
            <a:r>
              <a:rPr spc="-10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60793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union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two</a:t>
            </a:r>
            <a:r>
              <a:rPr sz="2000" spc="-5" dirty="0">
                <a:latin typeface="Calibri"/>
                <a:cs typeface="Calibri"/>
              </a:rPr>
              <a:t> sets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instance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5" dirty="0">
                <a:latin typeface="Calibri"/>
                <a:cs typeface="Calibri"/>
              </a:rPr>
              <a:t>element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48" y="2100694"/>
            <a:ext cx="2492375" cy="1195705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2830"/>
              </a:lnSpc>
            </a:pPr>
            <a:r>
              <a:rPr sz="1800" i="1" spc="75" dirty="0">
                <a:latin typeface="Times New Roman"/>
                <a:cs typeface="Times New Roman"/>
              </a:rPr>
              <a:t>X</a:t>
            </a:r>
            <a:r>
              <a:rPr sz="1800" i="1" spc="22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Symbol"/>
                <a:cs typeface="Symbol"/>
              </a:rPr>
              <a:t>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2500" spc="-90" dirty="0">
                <a:latin typeface="Symbol"/>
                <a:cs typeface="Symbol"/>
              </a:rPr>
              <a:t></a:t>
            </a:r>
            <a:r>
              <a:rPr sz="1800" spc="-90" dirty="0">
                <a:latin typeface="Times New Roman"/>
                <a:cs typeface="Times New Roman"/>
              </a:rPr>
              <a:t>1,4,7,9</a:t>
            </a:r>
            <a:r>
              <a:rPr sz="2500" spc="-90" dirty="0">
                <a:latin typeface="Symbol"/>
                <a:cs typeface="Symbol"/>
              </a:rPr>
              <a:t></a:t>
            </a:r>
            <a:endParaRPr sz="2500">
              <a:latin typeface="Symbol"/>
              <a:cs typeface="Symbol"/>
            </a:endParaRPr>
          </a:p>
          <a:p>
            <a:pPr marL="50165">
              <a:lnSpc>
                <a:spcPct val="100000"/>
              </a:lnSpc>
              <a:spcBef>
                <a:spcPts val="75"/>
              </a:spcBef>
            </a:pPr>
            <a:r>
              <a:rPr sz="1800" i="1" spc="65" dirty="0">
                <a:latin typeface="Times New Roman"/>
                <a:cs typeface="Times New Roman"/>
              </a:rPr>
              <a:t>Y </a:t>
            </a:r>
            <a:r>
              <a:rPr sz="1800" spc="65" dirty="0">
                <a:latin typeface="Symbol"/>
                <a:cs typeface="Symbol"/>
              </a:rPr>
              <a:t>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Symbol"/>
                <a:cs typeface="Symbol"/>
              </a:rPr>
              <a:t></a:t>
            </a:r>
            <a:r>
              <a:rPr sz="1800" spc="-70" dirty="0">
                <a:latin typeface="Times New Roman"/>
                <a:cs typeface="Times New Roman"/>
              </a:rPr>
              <a:t>2,3,4,5,6</a:t>
            </a:r>
            <a:r>
              <a:rPr sz="2500" spc="-70" dirty="0">
                <a:latin typeface="Symbol"/>
                <a:cs typeface="Symbol"/>
              </a:rPr>
              <a:t></a:t>
            </a:r>
            <a:endParaRPr sz="2500">
              <a:latin typeface="Symbol"/>
              <a:cs typeface="Symbol"/>
            </a:endParaRPr>
          </a:p>
          <a:p>
            <a:pPr marL="87630">
              <a:lnSpc>
                <a:spcPct val="100000"/>
              </a:lnSpc>
              <a:spcBef>
                <a:spcPts val="75"/>
              </a:spcBef>
            </a:pPr>
            <a:r>
              <a:rPr sz="1800" i="1" spc="75" dirty="0">
                <a:latin typeface="Times New Roman"/>
                <a:cs typeface="Times New Roman"/>
              </a:rPr>
              <a:t>X</a:t>
            </a:r>
            <a:r>
              <a:rPr sz="1800" i="1" spc="8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Symbol"/>
                <a:cs typeface="Symbol"/>
              </a:rPr>
              <a:t></a:t>
            </a:r>
            <a:r>
              <a:rPr sz="1800" spc="-240" dirty="0">
                <a:latin typeface="Times New Roman"/>
                <a:cs typeface="Times New Roman"/>
              </a:rPr>
              <a:t> </a:t>
            </a:r>
            <a:r>
              <a:rPr sz="1800" i="1" spc="65" dirty="0">
                <a:latin typeface="Times New Roman"/>
                <a:cs typeface="Times New Roman"/>
              </a:rPr>
              <a:t>Y</a:t>
            </a:r>
            <a:r>
              <a:rPr sz="1800" i="1" spc="12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Symbol"/>
                <a:cs typeface="Symbol"/>
              </a:rPr>
              <a:t>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2500" spc="-484" dirty="0">
                <a:latin typeface="Symbol"/>
                <a:cs typeface="Symbol"/>
              </a:rPr>
              <a:t></a:t>
            </a:r>
            <a:r>
              <a:rPr sz="1800" spc="-100" dirty="0">
                <a:latin typeface="Times New Roman"/>
                <a:cs typeface="Times New Roman"/>
              </a:rPr>
              <a:t>1</a:t>
            </a:r>
            <a:r>
              <a:rPr sz="1800" spc="-10" dirty="0">
                <a:latin typeface="Times New Roman"/>
                <a:cs typeface="Times New Roman"/>
              </a:rPr>
              <a:t>,</a:t>
            </a:r>
            <a:r>
              <a:rPr sz="1800" spc="80" dirty="0">
                <a:latin typeface="Times New Roman"/>
                <a:cs typeface="Times New Roman"/>
              </a:rPr>
              <a:t>2</a:t>
            </a:r>
            <a:r>
              <a:rPr sz="1800" spc="-10" dirty="0">
                <a:latin typeface="Times New Roman"/>
                <a:cs typeface="Times New Roman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3</a:t>
            </a:r>
            <a:r>
              <a:rPr sz="1800" spc="-10" dirty="0">
                <a:latin typeface="Times New Roman"/>
                <a:cs typeface="Times New Roman"/>
              </a:rPr>
              <a:t>,</a:t>
            </a:r>
            <a:r>
              <a:rPr sz="1800" spc="75" dirty="0">
                <a:latin typeface="Times New Roman"/>
                <a:cs typeface="Times New Roman"/>
              </a:rPr>
              <a:t>4</a:t>
            </a:r>
            <a:r>
              <a:rPr sz="1800" spc="-65" dirty="0">
                <a:latin typeface="Times New Roman"/>
                <a:cs typeface="Times New Roman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5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15" dirty="0">
                <a:latin typeface="Times New Roman"/>
                <a:cs typeface="Times New Roman"/>
              </a:rPr>
              <a:t>6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75" dirty="0">
                <a:latin typeface="Times New Roman"/>
                <a:cs typeface="Times New Roman"/>
              </a:rPr>
              <a:t>7</a:t>
            </a:r>
            <a:r>
              <a:rPr sz="1800" spc="-10" dirty="0">
                <a:latin typeface="Times New Roman"/>
                <a:cs typeface="Times New Roman"/>
              </a:rPr>
              <a:t>,9</a:t>
            </a:r>
            <a:r>
              <a:rPr sz="2500" spc="-325" dirty="0">
                <a:latin typeface="Symbol"/>
                <a:cs typeface="Symbol"/>
              </a:rPr>
              <a:t>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482" y="3461639"/>
            <a:ext cx="4282440" cy="1050290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2460"/>
              </a:lnSpc>
            </a:pPr>
            <a:r>
              <a:rPr sz="2175" i="1" spc="480" baseline="1915" dirty="0">
                <a:latin typeface="Times New Roman"/>
                <a:cs typeface="Times New Roman"/>
              </a:rPr>
              <a:t>C</a:t>
            </a:r>
            <a:r>
              <a:rPr sz="2175" i="1" spc="202" baseline="1915" dirty="0">
                <a:latin typeface="Times New Roman"/>
                <a:cs typeface="Times New Roman"/>
              </a:rPr>
              <a:t> </a:t>
            </a:r>
            <a:r>
              <a:rPr sz="2175" spc="397" baseline="1915" dirty="0">
                <a:latin typeface="Symbol"/>
                <a:cs typeface="Symbol"/>
              </a:rPr>
              <a:t></a:t>
            </a:r>
            <a:r>
              <a:rPr sz="2175" spc="60" baseline="1915" dirty="0">
                <a:latin typeface="Times New Roman"/>
                <a:cs typeface="Times New Roman"/>
              </a:rPr>
              <a:t> </a:t>
            </a:r>
            <a:r>
              <a:rPr sz="2200" spc="-285" dirty="0">
                <a:latin typeface="Symbol"/>
                <a:cs typeface="Symbol"/>
              </a:rPr>
              <a:t></a:t>
            </a:r>
            <a:r>
              <a:rPr sz="2200" spc="-350" dirty="0">
                <a:latin typeface="Times New Roman"/>
                <a:cs typeface="Times New Roman"/>
              </a:rPr>
              <a:t> </a:t>
            </a:r>
            <a:r>
              <a:rPr sz="2175" i="1" spc="217" baseline="1915" dirty="0">
                <a:latin typeface="Times New Roman"/>
                <a:cs typeface="Times New Roman"/>
              </a:rPr>
              <a:t>I</a:t>
            </a:r>
            <a:r>
              <a:rPr sz="2175" i="1" spc="517" baseline="1915" dirty="0">
                <a:latin typeface="Times New Roman"/>
                <a:cs typeface="Times New Roman"/>
              </a:rPr>
              <a:t>BM</a:t>
            </a:r>
            <a:r>
              <a:rPr sz="2175" i="1" spc="-209" baseline="1915" dirty="0">
                <a:latin typeface="Times New Roman"/>
                <a:cs typeface="Times New Roman"/>
              </a:rPr>
              <a:t> </a:t>
            </a:r>
            <a:r>
              <a:rPr sz="2175" spc="179" baseline="1915" dirty="0">
                <a:latin typeface="Times New Roman"/>
                <a:cs typeface="Times New Roman"/>
              </a:rPr>
              <a:t>,</a:t>
            </a:r>
            <a:r>
              <a:rPr sz="2175" spc="-97" baseline="1915" dirty="0">
                <a:latin typeface="Times New Roman"/>
                <a:cs typeface="Times New Roman"/>
              </a:rPr>
              <a:t> </a:t>
            </a:r>
            <a:r>
              <a:rPr sz="2175" i="1" spc="502" baseline="1915" dirty="0">
                <a:latin typeface="Times New Roman"/>
                <a:cs typeface="Times New Roman"/>
              </a:rPr>
              <a:t>D</a:t>
            </a:r>
            <a:r>
              <a:rPr sz="2175" i="1" spc="442" baseline="1915" dirty="0">
                <a:latin typeface="Times New Roman"/>
                <a:cs typeface="Times New Roman"/>
              </a:rPr>
              <a:t>E</a:t>
            </a:r>
            <a:r>
              <a:rPr sz="2175" i="1" spc="569" baseline="1915" dirty="0">
                <a:latin typeface="Times New Roman"/>
                <a:cs typeface="Times New Roman"/>
              </a:rPr>
              <a:t>C</a:t>
            </a:r>
            <a:r>
              <a:rPr sz="2175" spc="179" baseline="1915" dirty="0">
                <a:latin typeface="Times New Roman"/>
                <a:cs typeface="Times New Roman"/>
              </a:rPr>
              <a:t>,</a:t>
            </a:r>
            <a:r>
              <a:rPr sz="2175" spc="82" baseline="1915" dirty="0">
                <a:latin typeface="Times New Roman"/>
                <a:cs typeface="Times New Roman"/>
              </a:rPr>
              <a:t> </a:t>
            </a:r>
            <a:r>
              <a:rPr sz="2175" i="1" spc="442" baseline="1915" dirty="0">
                <a:latin typeface="Times New Roman"/>
                <a:cs typeface="Times New Roman"/>
              </a:rPr>
              <a:t>A</a:t>
            </a:r>
            <a:r>
              <a:rPr sz="2175" i="1" spc="345" baseline="1915" dirty="0">
                <a:latin typeface="Times New Roman"/>
                <a:cs typeface="Times New Roman"/>
              </a:rPr>
              <a:t>p</a:t>
            </a:r>
            <a:r>
              <a:rPr sz="2175" i="1" spc="277" baseline="1915" dirty="0">
                <a:latin typeface="Times New Roman"/>
                <a:cs typeface="Times New Roman"/>
              </a:rPr>
              <a:t>pl</a:t>
            </a:r>
            <a:r>
              <a:rPr sz="2175" i="1" spc="202" baseline="1915" dirty="0">
                <a:latin typeface="Times New Roman"/>
                <a:cs typeface="Times New Roman"/>
              </a:rPr>
              <a:t>e</a:t>
            </a:r>
            <a:r>
              <a:rPr sz="2200" spc="-285" dirty="0">
                <a:latin typeface="Symbol"/>
                <a:cs typeface="Symbol"/>
              </a:rPr>
              <a:t></a:t>
            </a:r>
            <a:endParaRPr sz="2200">
              <a:latin typeface="Symbol"/>
              <a:cs typeface="Symbol"/>
            </a:endParaRPr>
          </a:p>
          <a:p>
            <a:pPr marL="73660">
              <a:lnSpc>
                <a:spcPts val="2630"/>
              </a:lnSpc>
            </a:pPr>
            <a:r>
              <a:rPr sz="2175" i="1" spc="442" baseline="1915" dirty="0">
                <a:latin typeface="Times New Roman"/>
                <a:cs typeface="Times New Roman"/>
              </a:rPr>
              <a:t>F </a:t>
            </a:r>
            <a:r>
              <a:rPr sz="2175" i="1" spc="-179" baseline="1915" dirty="0">
                <a:latin typeface="Times New Roman"/>
                <a:cs typeface="Times New Roman"/>
              </a:rPr>
              <a:t> </a:t>
            </a:r>
            <a:r>
              <a:rPr sz="2175" spc="397" baseline="1915" dirty="0">
                <a:latin typeface="Symbol"/>
                <a:cs typeface="Symbol"/>
              </a:rPr>
              <a:t></a:t>
            </a:r>
            <a:r>
              <a:rPr sz="2175" spc="60" baseline="1915" dirty="0">
                <a:latin typeface="Times New Roman"/>
                <a:cs typeface="Times New Roman"/>
              </a:rPr>
              <a:t> </a:t>
            </a:r>
            <a:r>
              <a:rPr sz="2200" spc="-285" dirty="0">
                <a:latin typeface="Symbol"/>
                <a:cs typeface="Symbol"/>
              </a:rPr>
              <a:t>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175" i="1" spc="442" baseline="1915" dirty="0">
                <a:latin typeface="Times New Roman"/>
                <a:cs typeface="Times New Roman"/>
              </a:rPr>
              <a:t>A</a:t>
            </a:r>
            <a:r>
              <a:rPr sz="2175" i="1" spc="345" baseline="1915" dirty="0">
                <a:latin typeface="Times New Roman"/>
                <a:cs typeface="Times New Roman"/>
              </a:rPr>
              <a:t>p</a:t>
            </a:r>
            <a:r>
              <a:rPr sz="2175" i="1" spc="277" baseline="1915" dirty="0">
                <a:latin typeface="Times New Roman"/>
                <a:cs typeface="Times New Roman"/>
              </a:rPr>
              <a:t>pl</a:t>
            </a:r>
            <a:r>
              <a:rPr sz="2175" i="1" spc="337" baseline="1915" dirty="0">
                <a:latin typeface="Times New Roman"/>
                <a:cs typeface="Times New Roman"/>
              </a:rPr>
              <a:t>e</a:t>
            </a:r>
            <a:r>
              <a:rPr sz="2175" spc="179" baseline="1915" dirty="0">
                <a:latin typeface="Times New Roman"/>
                <a:cs typeface="Times New Roman"/>
              </a:rPr>
              <a:t>,</a:t>
            </a:r>
            <a:r>
              <a:rPr sz="2175" spc="-277" baseline="1915" dirty="0">
                <a:latin typeface="Times New Roman"/>
                <a:cs typeface="Times New Roman"/>
              </a:rPr>
              <a:t> </a:t>
            </a:r>
            <a:r>
              <a:rPr sz="2175" i="1" spc="502" baseline="1915" dirty="0">
                <a:latin typeface="Times New Roman"/>
                <a:cs typeface="Times New Roman"/>
              </a:rPr>
              <a:t>G</a:t>
            </a:r>
            <a:r>
              <a:rPr sz="2175" i="1" spc="277" baseline="1915" dirty="0">
                <a:latin typeface="Times New Roman"/>
                <a:cs typeface="Times New Roman"/>
              </a:rPr>
              <a:t>r</a:t>
            </a:r>
            <a:r>
              <a:rPr sz="2175" i="1" spc="345" baseline="1915" dirty="0">
                <a:latin typeface="Times New Roman"/>
                <a:cs typeface="Times New Roman"/>
              </a:rPr>
              <a:t>a</a:t>
            </a:r>
            <a:r>
              <a:rPr sz="2175" i="1" spc="359" baseline="1915" dirty="0">
                <a:latin typeface="Times New Roman"/>
                <a:cs typeface="Times New Roman"/>
              </a:rPr>
              <a:t>p</a:t>
            </a:r>
            <a:r>
              <a:rPr sz="2175" i="1" spc="330" baseline="1915" dirty="0">
                <a:latin typeface="Times New Roman"/>
                <a:cs typeface="Times New Roman"/>
              </a:rPr>
              <a:t>e</a:t>
            </a:r>
            <a:r>
              <a:rPr sz="2175" spc="179" baseline="1915" dirty="0">
                <a:latin typeface="Times New Roman"/>
                <a:cs typeface="Times New Roman"/>
              </a:rPr>
              <a:t>,</a:t>
            </a:r>
            <a:r>
              <a:rPr sz="2175" spc="-7" baseline="1915" dirty="0">
                <a:latin typeface="Times New Roman"/>
                <a:cs typeface="Times New Roman"/>
              </a:rPr>
              <a:t> </a:t>
            </a:r>
            <a:r>
              <a:rPr sz="2175" i="1" spc="300" baseline="1915" dirty="0">
                <a:latin typeface="Times New Roman"/>
                <a:cs typeface="Times New Roman"/>
              </a:rPr>
              <a:t>Li</a:t>
            </a:r>
            <a:r>
              <a:rPr sz="2175" i="1" spc="502" baseline="1915" dirty="0">
                <a:latin typeface="Times New Roman"/>
                <a:cs typeface="Times New Roman"/>
              </a:rPr>
              <a:t>m</a:t>
            </a:r>
            <a:r>
              <a:rPr sz="2175" i="1" spc="209" baseline="1915" dirty="0">
                <a:latin typeface="Times New Roman"/>
                <a:cs typeface="Times New Roman"/>
              </a:rPr>
              <a:t>e</a:t>
            </a:r>
            <a:r>
              <a:rPr sz="2200" spc="-285" dirty="0">
                <a:latin typeface="Symbol"/>
                <a:cs typeface="Symbol"/>
              </a:rPr>
              <a:t></a:t>
            </a:r>
            <a:endParaRPr sz="2200">
              <a:latin typeface="Symbol"/>
              <a:cs typeface="Symbol"/>
            </a:endParaRPr>
          </a:p>
          <a:p>
            <a:pPr marL="58419">
              <a:lnSpc>
                <a:spcPts val="2635"/>
              </a:lnSpc>
            </a:pPr>
            <a:r>
              <a:rPr sz="2175" i="1" spc="480" baseline="1915" dirty="0">
                <a:latin typeface="Times New Roman"/>
                <a:cs typeface="Times New Roman"/>
              </a:rPr>
              <a:t>C</a:t>
            </a:r>
            <a:r>
              <a:rPr sz="2175" i="1" spc="-60" baseline="1915" dirty="0">
                <a:latin typeface="Times New Roman"/>
                <a:cs typeface="Times New Roman"/>
              </a:rPr>
              <a:t> </a:t>
            </a:r>
            <a:r>
              <a:rPr sz="2175" spc="555" baseline="1915" dirty="0">
                <a:latin typeface="Symbol"/>
                <a:cs typeface="Symbol"/>
              </a:rPr>
              <a:t></a:t>
            </a:r>
            <a:r>
              <a:rPr sz="2175" spc="67" baseline="1915" dirty="0">
                <a:latin typeface="Times New Roman"/>
                <a:cs typeface="Times New Roman"/>
              </a:rPr>
              <a:t> </a:t>
            </a:r>
            <a:r>
              <a:rPr sz="2175" i="1" spc="442" baseline="1915" dirty="0">
                <a:latin typeface="Times New Roman"/>
                <a:cs typeface="Times New Roman"/>
              </a:rPr>
              <a:t>F</a:t>
            </a:r>
            <a:r>
              <a:rPr sz="2175" i="1" spc="359" baseline="1915" dirty="0">
                <a:latin typeface="Times New Roman"/>
                <a:cs typeface="Times New Roman"/>
              </a:rPr>
              <a:t> </a:t>
            </a:r>
            <a:r>
              <a:rPr sz="2175" spc="397" baseline="1915" dirty="0">
                <a:latin typeface="Symbol"/>
                <a:cs typeface="Symbol"/>
              </a:rPr>
              <a:t></a:t>
            </a:r>
            <a:r>
              <a:rPr sz="2175" spc="67" baseline="1915" dirty="0">
                <a:latin typeface="Times New Roman"/>
                <a:cs typeface="Times New Roman"/>
              </a:rPr>
              <a:t> </a:t>
            </a:r>
            <a:r>
              <a:rPr sz="2200" spc="-285" dirty="0">
                <a:latin typeface="Symbol"/>
                <a:cs typeface="Symbol"/>
              </a:rPr>
              <a:t></a:t>
            </a:r>
            <a:r>
              <a:rPr sz="2200" spc="-350" dirty="0">
                <a:latin typeface="Times New Roman"/>
                <a:cs typeface="Times New Roman"/>
              </a:rPr>
              <a:t> </a:t>
            </a:r>
            <a:r>
              <a:rPr sz="2175" i="1" spc="419" baseline="1915" dirty="0">
                <a:latin typeface="Times New Roman"/>
                <a:cs typeface="Times New Roman"/>
              </a:rPr>
              <a:t>IBM</a:t>
            </a:r>
            <a:r>
              <a:rPr sz="2175" i="1" spc="-209" baseline="1915" dirty="0">
                <a:latin typeface="Times New Roman"/>
                <a:cs typeface="Times New Roman"/>
              </a:rPr>
              <a:t> </a:t>
            </a:r>
            <a:r>
              <a:rPr sz="2175" spc="179" baseline="1915" dirty="0">
                <a:latin typeface="Times New Roman"/>
                <a:cs typeface="Times New Roman"/>
              </a:rPr>
              <a:t>,</a:t>
            </a:r>
            <a:r>
              <a:rPr sz="2175" spc="-97" baseline="1915" dirty="0">
                <a:latin typeface="Times New Roman"/>
                <a:cs typeface="Times New Roman"/>
              </a:rPr>
              <a:t> </a:t>
            </a:r>
            <a:r>
              <a:rPr sz="2175" i="1" spc="419" baseline="1915" dirty="0">
                <a:latin typeface="Times New Roman"/>
                <a:cs typeface="Times New Roman"/>
              </a:rPr>
              <a:t>DEC</a:t>
            </a:r>
            <a:r>
              <a:rPr sz="2175" spc="419" baseline="1915" dirty="0">
                <a:latin typeface="Times New Roman"/>
                <a:cs typeface="Times New Roman"/>
              </a:rPr>
              <a:t>,</a:t>
            </a:r>
            <a:r>
              <a:rPr sz="2175" spc="75" baseline="1915" dirty="0">
                <a:latin typeface="Times New Roman"/>
                <a:cs typeface="Times New Roman"/>
              </a:rPr>
              <a:t> </a:t>
            </a:r>
            <a:r>
              <a:rPr sz="2175" i="1" spc="307" baseline="1915" dirty="0">
                <a:latin typeface="Times New Roman"/>
                <a:cs typeface="Times New Roman"/>
              </a:rPr>
              <a:t>Apple</a:t>
            </a:r>
            <a:r>
              <a:rPr sz="2175" spc="307" baseline="1915" dirty="0">
                <a:latin typeface="Times New Roman"/>
                <a:cs typeface="Times New Roman"/>
              </a:rPr>
              <a:t>,</a:t>
            </a:r>
            <a:r>
              <a:rPr sz="2175" spc="-277" baseline="1915" dirty="0">
                <a:latin typeface="Times New Roman"/>
                <a:cs typeface="Times New Roman"/>
              </a:rPr>
              <a:t> </a:t>
            </a:r>
            <a:r>
              <a:rPr sz="2175" i="1" spc="330" baseline="1915" dirty="0">
                <a:latin typeface="Times New Roman"/>
                <a:cs typeface="Times New Roman"/>
              </a:rPr>
              <a:t>Grape</a:t>
            </a:r>
            <a:r>
              <a:rPr sz="2175" spc="330" baseline="1915" dirty="0">
                <a:latin typeface="Times New Roman"/>
                <a:cs typeface="Times New Roman"/>
              </a:rPr>
              <a:t>,</a:t>
            </a:r>
            <a:r>
              <a:rPr sz="2175" baseline="1915" dirty="0">
                <a:latin typeface="Times New Roman"/>
                <a:cs typeface="Times New Roman"/>
              </a:rPr>
              <a:t> </a:t>
            </a:r>
            <a:r>
              <a:rPr sz="2175" i="1" spc="172" baseline="1915" dirty="0">
                <a:latin typeface="Times New Roman"/>
                <a:cs typeface="Times New Roman"/>
              </a:rPr>
              <a:t>Lime</a:t>
            </a:r>
            <a:r>
              <a:rPr sz="2200" spc="114" dirty="0">
                <a:latin typeface="Symbol"/>
                <a:cs typeface="Symbol"/>
              </a:rPr>
              <a:t></a:t>
            </a:r>
            <a:endParaRPr sz="2200">
              <a:latin typeface="Symbol"/>
              <a:cs typeface="Symbo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74461" y="2579979"/>
            <a:ext cx="2916555" cy="1137285"/>
            <a:chOff x="5474461" y="2579979"/>
            <a:chExt cx="2916555" cy="1137285"/>
          </a:xfrm>
        </p:grpSpPr>
        <p:sp>
          <p:nvSpPr>
            <p:cNvPr id="7" name="object 7"/>
            <p:cNvSpPr/>
            <p:nvPr/>
          </p:nvSpPr>
          <p:spPr>
            <a:xfrm>
              <a:off x="5499861" y="2609951"/>
              <a:ext cx="2865755" cy="1082040"/>
            </a:xfrm>
            <a:custGeom>
              <a:avLst/>
              <a:gdLst/>
              <a:ahLst/>
              <a:cxnLst/>
              <a:rect l="l" t="t" r="r" b="b"/>
              <a:pathLst>
                <a:path w="2865754" h="1082039">
                  <a:moveTo>
                    <a:pt x="2865501" y="0"/>
                  </a:moveTo>
                  <a:lnTo>
                    <a:pt x="0" y="0"/>
                  </a:lnTo>
                  <a:lnTo>
                    <a:pt x="0" y="1081430"/>
                  </a:lnTo>
                  <a:lnTo>
                    <a:pt x="2865501" y="1081430"/>
                  </a:lnTo>
                  <a:lnTo>
                    <a:pt x="286550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9861" y="2609951"/>
              <a:ext cx="2865755" cy="1082040"/>
            </a:xfrm>
            <a:custGeom>
              <a:avLst/>
              <a:gdLst/>
              <a:ahLst/>
              <a:cxnLst/>
              <a:rect l="l" t="t" r="r" b="b"/>
              <a:pathLst>
                <a:path w="2865754" h="1082039">
                  <a:moveTo>
                    <a:pt x="0" y="1081430"/>
                  </a:moveTo>
                  <a:lnTo>
                    <a:pt x="2865501" y="1081430"/>
                  </a:lnTo>
                  <a:lnTo>
                    <a:pt x="2865501" y="0"/>
                  </a:lnTo>
                  <a:lnTo>
                    <a:pt x="0" y="0"/>
                  </a:lnTo>
                  <a:lnTo>
                    <a:pt x="0" y="108143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55790" y="2605379"/>
              <a:ext cx="1798955" cy="1082040"/>
            </a:xfrm>
            <a:custGeom>
              <a:avLst/>
              <a:gdLst/>
              <a:ahLst/>
              <a:cxnLst/>
              <a:rect l="l" t="t" r="r" b="b"/>
              <a:pathLst>
                <a:path w="1798954" h="1082039">
                  <a:moveTo>
                    <a:pt x="0" y="1081430"/>
                  </a:moveTo>
                  <a:lnTo>
                    <a:pt x="1798955" y="1081430"/>
                  </a:lnTo>
                  <a:lnTo>
                    <a:pt x="1798955" y="0"/>
                  </a:lnTo>
                  <a:lnTo>
                    <a:pt x="0" y="0"/>
                  </a:lnTo>
                  <a:lnTo>
                    <a:pt x="0" y="1081430"/>
                  </a:lnTo>
                  <a:close/>
                </a:path>
              </a:pathLst>
            </a:custGeom>
            <a:ln w="508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1258" y="2961893"/>
              <a:ext cx="820039" cy="58648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71258" y="2961893"/>
              <a:ext cx="820419" cy="586740"/>
            </a:xfrm>
            <a:custGeom>
              <a:avLst/>
              <a:gdLst/>
              <a:ahLst/>
              <a:cxnLst/>
              <a:rect l="l" t="t" r="r" b="b"/>
              <a:pathLst>
                <a:path w="820420" h="586739">
                  <a:moveTo>
                    <a:pt x="0" y="293243"/>
                  </a:moveTo>
                  <a:lnTo>
                    <a:pt x="3744" y="253457"/>
                  </a:lnTo>
                  <a:lnTo>
                    <a:pt x="14651" y="215297"/>
                  </a:lnTo>
                  <a:lnTo>
                    <a:pt x="32232" y="179111"/>
                  </a:lnTo>
                  <a:lnTo>
                    <a:pt x="55997" y="145250"/>
                  </a:lnTo>
                  <a:lnTo>
                    <a:pt x="85458" y="114063"/>
                  </a:lnTo>
                  <a:lnTo>
                    <a:pt x="120126" y="85899"/>
                  </a:lnTo>
                  <a:lnTo>
                    <a:pt x="159511" y="61109"/>
                  </a:lnTo>
                  <a:lnTo>
                    <a:pt x="203124" y="40042"/>
                  </a:lnTo>
                  <a:lnTo>
                    <a:pt x="250477" y="23048"/>
                  </a:lnTo>
                  <a:lnTo>
                    <a:pt x="301081" y="10476"/>
                  </a:lnTo>
                  <a:lnTo>
                    <a:pt x="354445" y="2677"/>
                  </a:lnTo>
                  <a:lnTo>
                    <a:pt x="410083" y="0"/>
                  </a:lnTo>
                  <a:lnTo>
                    <a:pt x="465717" y="2677"/>
                  </a:lnTo>
                  <a:lnTo>
                    <a:pt x="519075" y="10476"/>
                  </a:lnTo>
                  <a:lnTo>
                    <a:pt x="569668" y="23048"/>
                  </a:lnTo>
                  <a:lnTo>
                    <a:pt x="617008" y="40042"/>
                  </a:lnTo>
                  <a:lnTo>
                    <a:pt x="660607" y="61109"/>
                  </a:lnTo>
                  <a:lnTo>
                    <a:pt x="699976" y="85899"/>
                  </a:lnTo>
                  <a:lnTo>
                    <a:pt x="734628" y="114063"/>
                  </a:lnTo>
                  <a:lnTo>
                    <a:pt x="764074" y="145250"/>
                  </a:lnTo>
                  <a:lnTo>
                    <a:pt x="787826" y="179111"/>
                  </a:lnTo>
                  <a:lnTo>
                    <a:pt x="805396" y="215297"/>
                  </a:lnTo>
                  <a:lnTo>
                    <a:pt x="816297" y="253457"/>
                  </a:lnTo>
                  <a:lnTo>
                    <a:pt x="820039" y="293243"/>
                  </a:lnTo>
                  <a:lnTo>
                    <a:pt x="816297" y="333055"/>
                  </a:lnTo>
                  <a:lnTo>
                    <a:pt x="805396" y="371232"/>
                  </a:lnTo>
                  <a:lnTo>
                    <a:pt x="787826" y="407427"/>
                  </a:lnTo>
                  <a:lnTo>
                    <a:pt x="764074" y="441292"/>
                  </a:lnTo>
                  <a:lnTo>
                    <a:pt x="734628" y="472476"/>
                  </a:lnTo>
                  <a:lnTo>
                    <a:pt x="699976" y="500634"/>
                  </a:lnTo>
                  <a:lnTo>
                    <a:pt x="660607" y="525415"/>
                  </a:lnTo>
                  <a:lnTo>
                    <a:pt x="617008" y="546471"/>
                  </a:lnTo>
                  <a:lnTo>
                    <a:pt x="569668" y="563455"/>
                  </a:lnTo>
                  <a:lnTo>
                    <a:pt x="519075" y="576017"/>
                  </a:lnTo>
                  <a:lnTo>
                    <a:pt x="465717" y="583810"/>
                  </a:lnTo>
                  <a:lnTo>
                    <a:pt x="410083" y="586486"/>
                  </a:lnTo>
                  <a:lnTo>
                    <a:pt x="354445" y="583810"/>
                  </a:lnTo>
                  <a:lnTo>
                    <a:pt x="301081" y="576017"/>
                  </a:lnTo>
                  <a:lnTo>
                    <a:pt x="250477" y="563455"/>
                  </a:lnTo>
                  <a:lnTo>
                    <a:pt x="203124" y="546471"/>
                  </a:lnTo>
                  <a:lnTo>
                    <a:pt x="159511" y="525415"/>
                  </a:lnTo>
                  <a:lnTo>
                    <a:pt x="120126" y="500633"/>
                  </a:lnTo>
                  <a:lnTo>
                    <a:pt x="85458" y="472476"/>
                  </a:lnTo>
                  <a:lnTo>
                    <a:pt x="55997" y="441292"/>
                  </a:lnTo>
                  <a:lnTo>
                    <a:pt x="32232" y="407427"/>
                  </a:lnTo>
                  <a:lnTo>
                    <a:pt x="14651" y="371232"/>
                  </a:lnTo>
                  <a:lnTo>
                    <a:pt x="3744" y="333055"/>
                  </a:lnTo>
                  <a:lnTo>
                    <a:pt x="0" y="293243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4089" y="2950844"/>
              <a:ext cx="820038" cy="58661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24089" y="2950844"/>
              <a:ext cx="820419" cy="586740"/>
            </a:xfrm>
            <a:custGeom>
              <a:avLst/>
              <a:gdLst/>
              <a:ahLst/>
              <a:cxnLst/>
              <a:rect l="l" t="t" r="r" b="b"/>
              <a:pathLst>
                <a:path w="820420" h="586739">
                  <a:moveTo>
                    <a:pt x="0" y="293369"/>
                  </a:moveTo>
                  <a:lnTo>
                    <a:pt x="3744" y="253555"/>
                  </a:lnTo>
                  <a:lnTo>
                    <a:pt x="14651" y="215370"/>
                  </a:lnTo>
                  <a:lnTo>
                    <a:pt x="32232" y="179165"/>
                  </a:lnTo>
                  <a:lnTo>
                    <a:pt x="55997" y="145288"/>
                  </a:lnTo>
                  <a:lnTo>
                    <a:pt x="85458" y="114088"/>
                  </a:lnTo>
                  <a:lnTo>
                    <a:pt x="120126" y="85915"/>
                  </a:lnTo>
                  <a:lnTo>
                    <a:pt x="159511" y="61118"/>
                  </a:lnTo>
                  <a:lnTo>
                    <a:pt x="203124" y="40047"/>
                  </a:lnTo>
                  <a:lnTo>
                    <a:pt x="250477" y="23050"/>
                  </a:lnTo>
                  <a:lnTo>
                    <a:pt x="301081" y="10477"/>
                  </a:lnTo>
                  <a:lnTo>
                    <a:pt x="354445" y="2677"/>
                  </a:lnTo>
                  <a:lnTo>
                    <a:pt x="410082" y="0"/>
                  </a:lnTo>
                  <a:lnTo>
                    <a:pt x="465717" y="2677"/>
                  </a:lnTo>
                  <a:lnTo>
                    <a:pt x="519075" y="10477"/>
                  </a:lnTo>
                  <a:lnTo>
                    <a:pt x="569668" y="23050"/>
                  </a:lnTo>
                  <a:lnTo>
                    <a:pt x="617008" y="40047"/>
                  </a:lnTo>
                  <a:lnTo>
                    <a:pt x="660607" y="61118"/>
                  </a:lnTo>
                  <a:lnTo>
                    <a:pt x="699976" y="85915"/>
                  </a:lnTo>
                  <a:lnTo>
                    <a:pt x="734628" y="114088"/>
                  </a:lnTo>
                  <a:lnTo>
                    <a:pt x="764074" y="145288"/>
                  </a:lnTo>
                  <a:lnTo>
                    <a:pt x="787826" y="179165"/>
                  </a:lnTo>
                  <a:lnTo>
                    <a:pt x="805396" y="215370"/>
                  </a:lnTo>
                  <a:lnTo>
                    <a:pt x="816297" y="253555"/>
                  </a:lnTo>
                  <a:lnTo>
                    <a:pt x="820038" y="293369"/>
                  </a:lnTo>
                  <a:lnTo>
                    <a:pt x="816297" y="333155"/>
                  </a:lnTo>
                  <a:lnTo>
                    <a:pt x="805396" y="371315"/>
                  </a:lnTo>
                  <a:lnTo>
                    <a:pt x="787826" y="407501"/>
                  </a:lnTo>
                  <a:lnTo>
                    <a:pt x="764074" y="441362"/>
                  </a:lnTo>
                  <a:lnTo>
                    <a:pt x="734628" y="472549"/>
                  </a:lnTo>
                  <a:lnTo>
                    <a:pt x="699976" y="500713"/>
                  </a:lnTo>
                  <a:lnTo>
                    <a:pt x="660607" y="525503"/>
                  </a:lnTo>
                  <a:lnTo>
                    <a:pt x="617008" y="546570"/>
                  </a:lnTo>
                  <a:lnTo>
                    <a:pt x="569668" y="563564"/>
                  </a:lnTo>
                  <a:lnTo>
                    <a:pt x="519075" y="576136"/>
                  </a:lnTo>
                  <a:lnTo>
                    <a:pt x="465717" y="583935"/>
                  </a:lnTo>
                  <a:lnTo>
                    <a:pt x="410082" y="586613"/>
                  </a:lnTo>
                  <a:lnTo>
                    <a:pt x="354445" y="583935"/>
                  </a:lnTo>
                  <a:lnTo>
                    <a:pt x="301081" y="576136"/>
                  </a:lnTo>
                  <a:lnTo>
                    <a:pt x="250477" y="563564"/>
                  </a:lnTo>
                  <a:lnTo>
                    <a:pt x="203124" y="546570"/>
                  </a:lnTo>
                  <a:lnTo>
                    <a:pt x="159511" y="525503"/>
                  </a:lnTo>
                  <a:lnTo>
                    <a:pt x="120126" y="500713"/>
                  </a:lnTo>
                  <a:lnTo>
                    <a:pt x="85458" y="472549"/>
                  </a:lnTo>
                  <a:lnTo>
                    <a:pt x="55997" y="441362"/>
                  </a:lnTo>
                  <a:lnTo>
                    <a:pt x="32232" y="407501"/>
                  </a:lnTo>
                  <a:lnTo>
                    <a:pt x="14651" y="371315"/>
                  </a:lnTo>
                  <a:lnTo>
                    <a:pt x="3744" y="333155"/>
                  </a:lnTo>
                  <a:lnTo>
                    <a:pt x="0" y="293369"/>
                  </a:lnTo>
                  <a:close/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47407" y="3029711"/>
              <a:ext cx="148590" cy="456565"/>
            </a:xfrm>
            <a:custGeom>
              <a:avLst/>
              <a:gdLst/>
              <a:ahLst/>
              <a:cxnLst/>
              <a:rect l="l" t="t" r="r" b="b"/>
              <a:pathLst>
                <a:path w="148590" h="456564">
                  <a:moveTo>
                    <a:pt x="0" y="0"/>
                  </a:moveTo>
                  <a:lnTo>
                    <a:pt x="10287" y="5461"/>
                  </a:lnTo>
                  <a:lnTo>
                    <a:pt x="20700" y="11049"/>
                  </a:lnTo>
                  <a:lnTo>
                    <a:pt x="30988" y="19304"/>
                  </a:lnTo>
                  <a:lnTo>
                    <a:pt x="37973" y="27558"/>
                  </a:lnTo>
                  <a:lnTo>
                    <a:pt x="48387" y="33019"/>
                  </a:lnTo>
                  <a:lnTo>
                    <a:pt x="51816" y="41275"/>
                  </a:lnTo>
                  <a:lnTo>
                    <a:pt x="62102" y="43942"/>
                  </a:lnTo>
                  <a:lnTo>
                    <a:pt x="69088" y="52196"/>
                  </a:lnTo>
                  <a:lnTo>
                    <a:pt x="79375" y="57785"/>
                  </a:lnTo>
                  <a:lnTo>
                    <a:pt x="86360" y="66039"/>
                  </a:lnTo>
                  <a:lnTo>
                    <a:pt x="93218" y="74294"/>
                  </a:lnTo>
                  <a:lnTo>
                    <a:pt x="100202" y="82550"/>
                  </a:lnTo>
                  <a:lnTo>
                    <a:pt x="103632" y="90677"/>
                  </a:lnTo>
                  <a:lnTo>
                    <a:pt x="107061" y="98932"/>
                  </a:lnTo>
                  <a:lnTo>
                    <a:pt x="113919" y="107187"/>
                  </a:lnTo>
                  <a:lnTo>
                    <a:pt x="120903" y="115443"/>
                  </a:lnTo>
                  <a:lnTo>
                    <a:pt x="124333" y="123698"/>
                  </a:lnTo>
                  <a:lnTo>
                    <a:pt x="127762" y="131952"/>
                  </a:lnTo>
                  <a:lnTo>
                    <a:pt x="134747" y="140207"/>
                  </a:lnTo>
                  <a:lnTo>
                    <a:pt x="138175" y="148462"/>
                  </a:lnTo>
                  <a:lnTo>
                    <a:pt x="141604" y="156718"/>
                  </a:lnTo>
                  <a:lnTo>
                    <a:pt x="145034" y="164973"/>
                  </a:lnTo>
                  <a:lnTo>
                    <a:pt x="145034" y="173227"/>
                  </a:lnTo>
                  <a:lnTo>
                    <a:pt x="148463" y="181482"/>
                  </a:lnTo>
                  <a:lnTo>
                    <a:pt x="148463" y="189737"/>
                  </a:lnTo>
                  <a:lnTo>
                    <a:pt x="148463" y="288670"/>
                  </a:lnTo>
                  <a:lnTo>
                    <a:pt x="141604" y="296925"/>
                  </a:lnTo>
                  <a:lnTo>
                    <a:pt x="141604" y="305181"/>
                  </a:lnTo>
                  <a:lnTo>
                    <a:pt x="131191" y="313436"/>
                  </a:lnTo>
                  <a:lnTo>
                    <a:pt x="127762" y="321690"/>
                  </a:lnTo>
                  <a:lnTo>
                    <a:pt x="127762" y="329945"/>
                  </a:lnTo>
                  <a:lnTo>
                    <a:pt x="117475" y="335406"/>
                  </a:lnTo>
                  <a:lnTo>
                    <a:pt x="113919" y="343662"/>
                  </a:lnTo>
                  <a:lnTo>
                    <a:pt x="113919" y="351917"/>
                  </a:lnTo>
                  <a:lnTo>
                    <a:pt x="107061" y="360171"/>
                  </a:lnTo>
                  <a:lnTo>
                    <a:pt x="100202" y="368426"/>
                  </a:lnTo>
                  <a:lnTo>
                    <a:pt x="93218" y="376681"/>
                  </a:lnTo>
                  <a:lnTo>
                    <a:pt x="86360" y="384937"/>
                  </a:lnTo>
                  <a:lnTo>
                    <a:pt x="82931" y="393192"/>
                  </a:lnTo>
                  <a:lnTo>
                    <a:pt x="75946" y="401446"/>
                  </a:lnTo>
                  <a:lnTo>
                    <a:pt x="65659" y="406907"/>
                  </a:lnTo>
                  <a:lnTo>
                    <a:pt x="58674" y="415163"/>
                  </a:lnTo>
                  <a:lnTo>
                    <a:pt x="48387" y="420624"/>
                  </a:lnTo>
                  <a:lnTo>
                    <a:pt x="37973" y="426212"/>
                  </a:lnTo>
                  <a:lnTo>
                    <a:pt x="30988" y="434467"/>
                  </a:lnTo>
                  <a:lnTo>
                    <a:pt x="24129" y="442594"/>
                  </a:lnTo>
                  <a:lnTo>
                    <a:pt x="13716" y="448182"/>
                  </a:lnTo>
                  <a:lnTo>
                    <a:pt x="3428" y="456438"/>
                  </a:lnTo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66990" y="2522931"/>
            <a:ext cx="26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800080"/>
                </a:solidFill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7024116" y="2531186"/>
            <a:ext cx="26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4022" y="385648"/>
            <a:ext cx="2698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Lecture</a:t>
            </a:r>
            <a:r>
              <a:rPr spc="-70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8070215" cy="1793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Comprehend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different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ways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assigning</a:t>
            </a:r>
            <a:r>
              <a:rPr sz="2000" spc="-5" dirty="0">
                <a:latin typeface="Calibri"/>
                <a:cs typeface="Calibri"/>
              </a:rPr>
              <a:t> probability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Understand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apply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marginal, </a:t>
            </a:r>
            <a:r>
              <a:rPr sz="2000" dirty="0">
                <a:latin typeface="Calibri"/>
                <a:cs typeface="Calibri"/>
              </a:rPr>
              <a:t>union,</a:t>
            </a:r>
            <a:r>
              <a:rPr sz="2000" spc="-10" dirty="0">
                <a:latin typeface="Calibri"/>
                <a:cs typeface="Calibri"/>
              </a:rPr>
              <a:t> joint,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conditional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probabilities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Solve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laws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probability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addition,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multiplication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conditional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Revise</a:t>
            </a:r>
            <a:r>
              <a:rPr sz="2000" spc="-5" dirty="0">
                <a:latin typeface="Calibri"/>
                <a:cs typeface="Calibri"/>
              </a:rPr>
              <a:t> probabilities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Bayes’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rule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85648"/>
            <a:ext cx="7849870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3520" algn="ctr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Intersection</a:t>
            </a:r>
            <a:r>
              <a:rPr sz="2800" b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 Sets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intersection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spc="-5" dirty="0">
                <a:latin typeface="Calibri"/>
                <a:cs typeface="Calibri"/>
              </a:rPr>
              <a:t>sets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element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common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1598041"/>
            <a:ext cx="9271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0415" y="1616075"/>
            <a:ext cx="2082800" cy="1333500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ts val="3245"/>
              </a:lnSpc>
            </a:pPr>
            <a:r>
              <a:rPr sz="2100" i="1" spc="325" dirty="0">
                <a:latin typeface="Times New Roman"/>
                <a:cs typeface="Times New Roman"/>
              </a:rPr>
              <a:t>X</a:t>
            </a:r>
            <a:r>
              <a:rPr sz="2100" i="1" spc="415" dirty="0">
                <a:latin typeface="Times New Roman"/>
                <a:cs typeface="Times New Roman"/>
              </a:rPr>
              <a:t> </a:t>
            </a:r>
            <a:r>
              <a:rPr sz="2100" spc="290" dirty="0">
                <a:latin typeface="Symbol"/>
                <a:cs typeface="Symbol"/>
              </a:rPr>
              <a:t>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900" spc="55" dirty="0">
                <a:latin typeface="Symbol"/>
                <a:cs typeface="Symbol"/>
              </a:rPr>
              <a:t></a:t>
            </a:r>
            <a:r>
              <a:rPr sz="2100" spc="55" dirty="0">
                <a:latin typeface="Times New Roman"/>
                <a:cs typeface="Times New Roman"/>
              </a:rPr>
              <a:t>1,4,7,9</a:t>
            </a:r>
            <a:r>
              <a:rPr sz="2900" spc="55" dirty="0">
                <a:latin typeface="Symbol"/>
                <a:cs typeface="Symbol"/>
              </a:rPr>
              <a:t></a:t>
            </a:r>
            <a:endParaRPr sz="2900">
              <a:latin typeface="Symbol"/>
              <a:cs typeface="Symbol"/>
            </a:endParaRPr>
          </a:p>
          <a:p>
            <a:pPr marL="59690">
              <a:lnSpc>
                <a:spcPct val="100000"/>
              </a:lnSpc>
              <a:spcBef>
                <a:spcPts val="75"/>
              </a:spcBef>
            </a:pPr>
            <a:r>
              <a:rPr sz="2100" i="1" spc="295" dirty="0">
                <a:latin typeface="Times New Roman"/>
                <a:cs typeface="Times New Roman"/>
              </a:rPr>
              <a:t>Y</a:t>
            </a:r>
            <a:r>
              <a:rPr sz="2100" i="1" spc="225" dirty="0">
                <a:latin typeface="Times New Roman"/>
                <a:cs typeface="Times New Roman"/>
              </a:rPr>
              <a:t> </a:t>
            </a:r>
            <a:r>
              <a:rPr sz="2100" spc="290" dirty="0">
                <a:latin typeface="Symbol"/>
                <a:cs typeface="Symbol"/>
              </a:rPr>
              <a:t>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900" spc="75" dirty="0">
                <a:latin typeface="Symbol"/>
                <a:cs typeface="Symbol"/>
              </a:rPr>
              <a:t></a:t>
            </a:r>
            <a:r>
              <a:rPr sz="2100" spc="75" dirty="0">
                <a:latin typeface="Times New Roman"/>
                <a:cs typeface="Times New Roman"/>
              </a:rPr>
              <a:t>2,3,4,5,6</a:t>
            </a:r>
            <a:r>
              <a:rPr sz="2900" spc="75" dirty="0">
                <a:latin typeface="Symbol"/>
                <a:cs typeface="Symbol"/>
              </a:rPr>
              <a:t></a:t>
            </a:r>
            <a:endParaRPr sz="2900">
              <a:latin typeface="Symbol"/>
              <a:cs typeface="Symbol"/>
            </a:endParaRPr>
          </a:p>
          <a:p>
            <a:pPr marL="112395">
              <a:lnSpc>
                <a:spcPct val="100000"/>
              </a:lnSpc>
              <a:spcBef>
                <a:spcPts val="380"/>
              </a:spcBef>
            </a:pPr>
            <a:r>
              <a:rPr sz="2100" i="1" spc="325" dirty="0">
                <a:latin typeface="Times New Roman"/>
                <a:cs typeface="Times New Roman"/>
              </a:rPr>
              <a:t>X</a:t>
            </a:r>
            <a:r>
              <a:rPr sz="2100" i="1" spc="225" dirty="0">
                <a:latin typeface="Times New Roman"/>
                <a:cs typeface="Times New Roman"/>
              </a:rPr>
              <a:t> </a:t>
            </a:r>
            <a:r>
              <a:rPr sz="2100" spc="409" dirty="0">
                <a:latin typeface="Symbol"/>
                <a:cs typeface="Symbol"/>
              </a:rPr>
              <a:t></a:t>
            </a:r>
            <a:r>
              <a:rPr sz="2100" spc="-215" dirty="0">
                <a:latin typeface="Times New Roman"/>
                <a:cs typeface="Times New Roman"/>
              </a:rPr>
              <a:t> </a:t>
            </a:r>
            <a:r>
              <a:rPr sz="2100" i="1" spc="295" dirty="0">
                <a:latin typeface="Times New Roman"/>
                <a:cs typeface="Times New Roman"/>
              </a:rPr>
              <a:t>Y</a:t>
            </a:r>
            <a:r>
              <a:rPr sz="2100" i="1" dirty="0">
                <a:latin typeface="Times New Roman"/>
                <a:cs typeface="Times New Roman"/>
              </a:rPr>
              <a:t> </a:t>
            </a:r>
            <a:r>
              <a:rPr sz="2100" i="1" spc="-245" dirty="0">
                <a:latin typeface="Times New Roman"/>
                <a:cs typeface="Times New Roman"/>
              </a:rPr>
              <a:t> </a:t>
            </a:r>
            <a:r>
              <a:rPr sz="2100" spc="290" dirty="0">
                <a:latin typeface="Symbol"/>
                <a:cs typeface="Symbol"/>
              </a:rPr>
              <a:t>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3600" spc="15" baseline="3472" dirty="0">
                <a:latin typeface="Symbol"/>
                <a:cs typeface="Symbol"/>
              </a:rPr>
              <a:t></a:t>
            </a:r>
            <a:r>
              <a:rPr sz="2100" spc="180" dirty="0">
                <a:latin typeface="Times New Roman"/>
                <a:cs typeface="Times New Roman"/>
              </a:rPr>
              <a:t>4</a:t>
            </a:r>
            <a:r>
              <a:rPr sz="3600" spc="-150" baseline="3472" dirty="0">
                <a:latin typeface="Symbol"/>
                <a:cs typeface="Symbol"/>
              </a:rPr>
              <a:t></a:t>
            </a:r>
            <a:endParaRPr sz="3600" baseline="3472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3133991"/>
            <a:ext cx="3829050" cy="1461135"/>
          </a:xfrm>
          <a:custGeom>
            <a:avLst/>
            <a:gdLst/>
            <a:ahLst/>
            <a:cxnLst/>
            <a:rect l="l" t="t" r="r" b="b"/>
            <a:pathLst>
              <a:path w="3829050" h="1461135">
                <a:moveTo>
                  <a:pt x="3829050" y="0"/>
                </a:moveTo>
                <a:lnTo>
                  <a:pt x="0" y="0"/>
                </a:lnTo>
                <a:lnTo>
                  <a:pt x="0" y="1460627"/>
                </a:lnTo>
                <a:lnTo>
                  <a:pt x="3829050" y="1460627"/>
                </a:lnTo>
                <a:lnTo>
                  <a:pt x="382905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5379" y="3047317"/>
            <a:ext cx="3710940" cy="14979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50"/>
              </a:lnSpc>
              <a:spcBef>
                <a:spcPts val="240"/>
              </a:spcBef>
            </a:pPr>
            <a:r>
              <a:rPr sz="3225" i="1" spc="652" baseline="1291" dirty="0">
                <a:latin typeface="Times New Roman"/>
                <a:cs typeface="Times New Roman"/>
              </a:rPr>
              <a:t>C</a:t>
            </a:r>
            <a:r>
              <a:rPr sz="3225" i="1" spc="270" baseline="1291" dirty="0">
                <a:latin typeface="Times New Roman"/>
                <a:cs typeface="Times New Roman"/>
              </a:rPr>
              <a:t> </a:t>
            </a:r>
            <a:r>
              <a:rPr sz="3225" spc="540" baseline="1291" dirty="0">
                <a:latin typeface="Symbol"/>
                <a:cs typeface="Symbol"/>
              </a:rPr>
              <a:t></a:t>
            </a:r>
            <a:r>
              <a:rPr sz="3225" spc="75" baseline="1291" dirty="0">
                <a:latin typeface="Times New Roman"/>
                <a:cs typeface="Times New Roman"/>
              </a:rPr>
              <a:t> </a:t>
            </a:r>
            <a:r>
              <a:rPr sz="3250" spc="-440" dirty="0">
                <a:latin typeface="Symbol"/>
                <a:cs typeface="Symbol"/>
              </a:rPr>
              <a:t></a:t>
            </a:r>
            <a:r>
              <a:rPr sz="3250" spc="-525" dirty="0">
                <a:latin typeface="Times New Roman"/>
                <a:cs typeface="Times New Roman"/>
              </a:rPr>
              <a:t> </a:t>
            </a:r>
            <a:r>
              <a:rPr sz="3225" i="1" spc="292" baseline="1291" dirty="0">
                <a:latin typeface="Times New Roman"/>
                <a:cs typeface="Times New Roman"/>
              </a:rPr>
              <a:t>I</a:t>
            </a:r>
            <a:r>
              <a:rPr sz="3225" i="1" spc="577" baseline="1291" dirty="0">
                <a:latin typeface="Times New Roman"/>
                <a:cs typeface="Times New Roman"/>
              </a:rPr>
              <a:t>B</a:t>
            </a:r>
            <a:r>
              <a:rPr sz="3225" i="1" spc="817" baseline="1291" dirty="0">
                <a:latin typeface="Times New Roman"/>
                <a:cs typeface="Times New Roman"/>
              </a:rPr>
              <a:t>M</a:t>
            </a:r>
            <a:r>
              <a:rPr sz="3225" i="1" spc="-315" baseline="1291" dirty="0">
                <a:latin typeface="Times New Roman"/>
                <a:cs typeface="Times New Roman"/>
              </a:rPr>
              <a:t> </a:t>
            </a:r>
            <a:r>
              <a:rPr sz="3225" spc="240" baseline="1291" dirty="0">
                <a:latin typeface="Times New Roman"/>
                <a:cs typeface="Times New Roman"/>
              </a:rPr>
              <a:t>,</a:t>
            </a:r>
            <a:r>
              <a:rPr sz="3225" spc="-157" baseline="1291" dirty="0">
                <a:latin typeface="Times New Roman"/>
                <a:cs typeface="Times New Roman"/>
              </a:rPr>
              <a:t> </a:t>
            </a:r>
            <a:r>
              <a:rPr sz="3225" i="1" spc="630" baseline="1291" dirty="0">
                <a:latin typeface="Times New Roman"/>
                <a:cs typeface="Times New Roman"/>
              </a:rPr>
              <a:t>DE</a:t>
            </a:r>
            <a:r>
              <a:rPr sz="3225" i="1" spc="794" baseline="1291" dirty="0">
                <a:latin typeface="Times New Roman"/>
                <a:cs typeface="Times New Roman"/>
              </a:rPr>
              <a:t>C</a:t>
            </a:r>
            <a:r>
              <a:rPr sz="3225" spc="240" baseline="1291" dirty="0">
                <a:latin typeface="Times New Roman"/>
                <a:cs typeface="Times New Roman"/>
              </a:rPr>
              <a:t>,</a:t>
            </a:r>
            <a:r>
              <a:rPr sz="3225" spc="97" baseline="1291" dirty="0">
                <a:latin typeface="Times New Roman"/>
                <a:cs typeface="Times New Roman"/>
              </a:rPr>
              <a:t> </a:t>
            </a:r>
            <a:r>
              <a:rPr sz="3225" i="1" spc="577" baseline="1291" dirty="0">
                <a:latin typeface="Times New Roman"/>
                <a:cs typeface="Times New Roman"/>
              </a:rPr>
              <a:t>A</a:t>
            </a:r>
            <a:r>
              <a:rPr sz="3225" i="1" spc="487" baseline="1291" dirty="0">
                <a:latin typeface="Times New Roman"/>
                <a:cs typeface="Times New Roman"/>
              </a:rPr>
              <a:t>p</a:t>
            </a:r>
            <a:r>
              <a:rPr sz="3225" i="1" spc="465" baseline="1291" dirty="0">
                <a:latin typeface="Times New Roman"/>
                <a:cs typeface="Times New Roman"/>
              </a:rPr>
              <a:t>p</a:t>
            </a:r>
            <a:r>
              <a:rPr sz="3225" i="1" spc="270" baseline="1291" dirty="0">
                <a:latin typeface="Times New Roman"/>
                <a:cs typeface="Times New Roman"/>
              </a:rPr>
              <a:t>l</a:t>
            </a:r>
            <a:r>
              <a:rPr sz="3225" i="1" spc="277" baseline="1291" dirty="0">
                <a:latin typeface="Times New Roman"/>
                <a:cs typeface="Times New Roman"/>
              </a:rPr>
              <a:t>e</a:t>
            </a:r>
            <a:r>
              <a:rPr sz="3250" spc="-440" dirty="0">
                <a:latin typeface="Symbol"/>
                <a:cs typeface="Symbol"/>
              </a:rPr>
              <a:t></a:t>
            </a:r>
            <a:r>
              <a:rPr sz="3250" spc="-229" dirty="0">
                <a:latin typeface="Times New Roman"/>
                <a:cs typeface="Times New Roman"/>
              </a:rPr>
              <a:t> </a:t>
            </a:r>
            <a:r>
              <a:rPr sz="3225" i="1" spc="600" baseline="1291" dirty="0">
                <a:latin typeface="Times New Roman"/>
                <a:cs typeface="Times New Roman"/>
              </a:rPr>
              <a:t>F</a:t>
            </a:r>
            <a:r>
              <a:rPr sz="3225" i="1" baseline="1291" dirty="0">
                <a:latin typeface="Times New Roman"/>
                <a:cs typeface="Times New Roman"/>
              </a:rPr>
              <a:t> </a:t>
            </a:r>
            <a:r>
              <a:rPr sz="3225" i="1" spc="-300" baseline="1291" dirty="0">
                <a:latin typeface="Times New Roman"/>
                <a:cs typeface="Times New Roman"/>
              </a:rPr>
              <a:t> </a:t>
            </a:r>
            <a:r>
              <a:rPr sz="3225" spc="540" baseline="1291" dirty="0">
                <a:latin typeface="Symbol"/>
                <a:cs typeface="Symbol"/>
              </a:rPr>
              <a:t></a:t>
            </a:r>
            <a:r>
              <a:rPr sz="3225" spc="75" baseline="1291" dirty="0">
                <a:latin typeface="Times New Roman"/>
                <a:cs typeface="Times New Roman"/>
              </a:rPr>
              <a:t> </a:t>
            </a:r>
            <a:r>
              <a:rPr sz="3250" spc="-440" dirty="0">
                <a:latin typeface="Symbol"/>
                <a:cs typeface="Symbol"/>
              </a:rPr>
              <a:t></a:t>
            </a:r>
            <a:r>
              <a:rPr sz="3250" spc="-350" dirty="0">
                <a:latin typeface="Times New Roman"/>
                <a:cs typeface="Times New Roman"/>
              </a:rPr>
              <a:t> </a:t>
            </a:r>
            <a:r>
              <a:rPr sz="3225" i="1" spc="577" baseline="1291" dirty="0">
                <a:latin typeface="Times New Roman"/>
                <a:cs typeface="Times New Roman"/>
              </a:rPr>
              <a:t>A</a:t>
            </a:r>
            <a:r>
              <a:rPr sz="3225" i="1" spc="487" baseline="1291" dirty="0">
                <a:latin typeface="Times New Roman"/>
                <a:cs typeface="Times New Roman"/>
              </a:rPr>
              <a:t>p</a:t>
            </a:r>
            <a:r>
              <a:rPr sz="3225" i="1" spc="465" baseline="1291" dirty="0">
                <a:latin typeface="Times New Roman"/>
                <a:cs typeface="Times New Roman"/>
              </a:rPr>
              <a:t>p</a:t>
            </a:r>
            <a:r>
              <a:rPr sz="3225" i="1" spc="270" baseline="1291" dirty="0">
                <a:latin typeface="Times New Roman"/>
                <a:cs typeface="Times New Roman"/>
              </a:rPr>
              <a:t>l</a:t>
            </a:r>
            <a:r>
              <a:rPr sz="3225" i="1" spc="472" baseline="1291" dirty="0">
                <a:latin typeface="Times New Roman"/>
                <a:cs typeface="Times New Roman"/>
              </a:rPr>
              <a:t>e</a:t>
            </a:r>
            <a:r>
              <a:rPr sz="3225" spc="240" baseline="1291" dirty="0">
                <a:latin typeface="Times New Roman"/>
                <a:cs typeface="Times New Roman"/>
              </a:rPr>
              <a:t>,</a:t>
            </a:r>
            <a:r>
              <a:rPr sz="3225" spc="-427" baseline="1291" dirty="0">
                <a:latin typeface="Times New Roman"/>
                <a:cs typeface="Times New Roman"/>
              </a:rPr>
              <a:t> </a:t>
            </a:r>
            <a:r>
              <a:rPr sz="3225" i="1" spc="682" baseline="1291" dirty="0">
                <a:latin typeface="Times New Roman"/>
                <a:cs typeface="Times New Roman"/>
              </a:rPr>
              <a:t>G</a:t>
            </a:r>
            <a:r>
              <a:rPr sz="3225" i="1" spc="382" baseline="1291" dirty="0">
                <a:latin typeface="Times New Roman"/>
                <a:cs typeface="Times New Roman"/>
              </a:rPr>
              <a:t>r</a:t>
            </a:r>
            <a:r>
              <a:rPr sz="3225" i="1" spc="472" baseline="1291" dirty="0">
                <a:latin typeface="Times New Roman"/>
                <a:cs typeface="Times New Roman"/>
              </a:rPr>
              <a:t>a</a:t>
            </a:r>
            <a:r>
              <a:rPr sz="3225" i="1" spc="487" baseline="1291" dirty="0">
                <a:latin typeface="Times New Roman"/>
                <a:cs typeface="Times New Roman"/>
              </a:rPr>
              <a:t>p</a:t>
            </a:r>
            <a:r>
              <a:rPr sz="3225" i="1" spc="457" baseline="1291" dirty="0">
                <a:latin typeface="Times New Roman"/>
                <a:cs typeface="Times New Roman"/>
              </a:rPr>
              <a:t>e</a:t>
            </a:r>
            <a:r>
              <a:rPr sz="3225" spc="240" baseline="1291" dirty="0">
                <a:latin typeface="Times New Roman"/>
                <a:cs typeface="Times New Roman"/>
              </a:rPr>
              <a:t>,</a:t>
            </a:r>
            <a:r>
              <a:rPr sz="3225" spc="-30" baseline="1291" dirty="0">
                <a:latin typeface="Times New Roman"/>
                <a:cs typeface="Times New Roman"/>
              </a:rPr>
              <a:t> </a:t>
            </a:r>
            <a:r>
              <a:rPr sz="3225" i="1" spc="405" baseline="1291" dirty="0">
                <a:latin typeface="Times New Roman"/>
                <a:cs typeface="Times New Roman"/>
              </a:rPr>
              <a:t>Li</a:t>
            </a:r>
            <a:r>
              <a:rPr sz="3225" i="1" spc="682" baseline="1291" dirty="0">
                <a:latin typeface="Times New Roman"/>
                <a:cs typeface="Times New Roman"/>
              </a:rPr>
              <a:t>m</a:t>
            </a:r>
            <a:r>
              <a:rPr sz="3225" i="1" spc="270" baseline="1291" dirty="0">
                <a:latin typeface="Times New Roman"/>
                <a:cs typeface="Times New Roman"/>
              </a:rPr>
              <a:t>e</a:t>
            </a:r>
            <a:r>
              <a:rPr sz="3250" spc="-440" dirty="0">
                <a:latin typeface="Symbol"/>
                <a:cs typeface="Symbol"/>
              </a:rPr>
              <a:t></a:t>
            </a:r>
            <a:r>
              <a:rPr sz="3250" spc="-229" dirty="0">
                <a:latin typeface="Times New Roman"/>
                <a:cs typeface="Times New Roman"/>
              </a:rPr>
              <a:t> </a:t>
            </a:r>
            <a:r>
              <a:rPr sz="3225" i="1" spc="652" baseline="1291" dirty="0">
                <a:latin typeface="Times New Roman"/>
                <a:cs typeface="Times New Roman"/>
              </a:rPr>
              <a:t>C</a:t>
            </a:r>
            <a:r>
              <a:rPr sz="3225" i="1" spc="-112" baseline="1291" dirty="0">
                <a:latin typeface="Times New Roman"/>
                <a:cs typeface="Times New Roman"/>
              </a:rPr>
              <a:t> </a:t>
            </a:r>
            <a:r>
              <a:rPr sz="3225" spc="757" baseline="1291" dirty="0">
                <a:latin typeface="Symbol"/>
                <a:cs typeface="Symbol"/>
              </a:rPr>
              <a:t></a:t>
            </a:r>
            <a:r>
              <a:rPr sz="3225" spc="75" baseline="1291" dirty="0">
                <a:latin typeface="Times New Roman"/>
                <a:cs typeface="Times New Roman"/>
              </a:rPr>
              <a:t> </a:t>
            </a:r>
            <a:r>
              <a:rPr sz="3225" i="1" spc="600" baseline="1291" dirty="0">
                <a:latin typeface="Times New Roman"/>
                <a:cs typeface="Times New Roman"/>
              </a:rPr>
              <a:t>F</a:t>
            </a:r>
            <a:r>
              <a:rPr sz="3225" i="1" baseline="1291" dirty="0">
                <a:latin typeface="Times New Roman"/>
                <a:cs typeface="Times New Roman"/>
              </a:rPr>
              <a:t> </a:t>
            </a:r>
            <a:r>
              <a:rPr sz="3225" i="1" spc="-292" baseline="1291" dirty="0">
                <a:latin typeface="Times New Roman"/>
                <a:cs typeface="Times New Roman"/>
              </a:rPr>
              <a:t> </a:t>
            </a:r>
            <a:r>
              <a:rPr sz="3225" spc="540" baseline="1291" dirty="0">
                <a:latin typeface="Symbol"/>
                <a:cs typeface="Symbol"/>
              </a:rPr>
              <a:t></a:t>
            </a:r>
            <a:r>
              <a:rPr sz="3225" spc="67" baseline="1291" dirty="0">
                <a:latin typeface="Times New Roman"/>
                <a:cs typeface="Times New Roman"/>
              </a:rPr>
              <a:t> </a:t>
            </a:r>
            <a:r>
              <a:rPr sz="3250" spc="-440" dirty="0">
                <a:latin typeface="Symbol"/>
                <a:cs typeface="Symbol"/>
              </a:rPr>
              <a:t></a:t>
            </a:r>
            <a:r>
              <a:rPr sz="3250" spc="-350" dirty="0">
                <a:latin typeface="Times New Roman"/>
                <a:cs typeface="Times New Roman"/>
              </a:rPr>
              <a:t> </a:t>
            </a:r>
            <a:r>
              <a:rPr sz="3225" i="1" spc="577" baseline="1291" dirty="0">
                <a:latin typeface="Times New Roman"/>
                <a:cs typeface="Times New Roman"/>
              </a:rPr>
              <a:t>A</a:t>
            </a:r>
            <a:r>
              <a:rPr sz="3225" i="1" spc="487" baseline="1291" dirty="0">
                <a:latin typeface="Times New Roman"/>
                <a:cs typeface="Times New Roman"/>
              </a:rPr>
              <a:t>p</a:t>
            </a:r>
            <a:r>
              <a:rPr sz="3225" i="1" spc="465" baseline="1291" dirty="0">
                <a:latin typeface="Times New Roman"/>
                <a:cs typeface="Times New Roman"/>
              </a:rPr>
              <a:t>p</a:t>
            </a:r>
            <a:r>
              <a:rPr sz="3225" i="1" spc="270" baseline="1291" dirty="0">
                <a:latin typeface="Times New Roman"/>
                <a:cs typeface="Times New Roman"/>
              </a:rPr>
              <a:t>l</a:t>
            </a:r>
            <a:r>
              <a:rPr sz="3225" i="1" spc="277" baseline="1291" dirty="0">
                <a:latin typeface="Times New Roman"/>
                <a:cs typeface="Times New Roman"/>
              </a:rPr>
              <a:t>e</a:t>
            </a:r>
            <a:r>
              <a:rPr sz="3250" spc="-440" dirty="0">
                <a:latin typeface="Symbol"/>
                <a:cs typeface="Symbol"/>
              </a:rPr>
              <a:t>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4690" y="3108591"/>
            <a:ext cx="3879850" cy="1511935"/>
          </a:xfrm>
          <a:custGeom>
            <a:avLst/>
            <a:gdLst/>
            <a:ahLst/>
            <a:cxnLst/>
            <a:rect l="l" t="t" r="r" b="b"/>
            <a:pathLst>
              <a:path w="3879850" h="1511935">
                <a:moveTo>
                  <a:pt x="0" y="1511427"/>
                </a:moveTo>
                <a:lnTo>
                  <a:pt x="3879850" y="1511427"/>
                </a:lnTo>
                <a:lnTo>
                  <a:pt x="3879850" y="0"/>
                </a:lnTo>
                <a:lnTo>
                  <a:pt x="0" y="0"/>
                </a:lnTo>
                <a:lnTo>
                  <a:pt x="0" y="1511427"/>
                </a:lnTo>
                <a:close/>
              </a:path>
            </a:pathLst>
          </a:custGeom>
          <a:ln w="50799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769611" y="1827529"/>
            <a:ext cx="4000500" cy="1924050"/>
            <a:chOff x="4769611" y="1827529"/>
            <a:chExt cx="4000500" cy="1924050"/>
          </a:xfrm>
        </p:grpSpPr>
        <p:sp>
          <p:nvSpPr>
            <p:cNvPr id="9" name="object 9"/>
            <p:cNvSpPr/>
            <p:nvPr/>
          </p:nvSpPr>
          <p:spPr>
            <a:xfrm>
              <a:off x="4795011" y="1852929"/>
              <a:ext cx="3949700" cy="1873250"/>
            </a:xfrm>
            <a:custGeom>
              <a:avLst/>
              <a:gdLst/>
              <a:ahLst/>
              <a:cxnLst/>
              <a:rect l="l" t="t" r="r" b="b"/>
              <a:pathLst>
                <a:path w="3949700" h="1873250">
                  <a:moveTo>
                    <a:pt x="3949699" y="0"/>
                  </a:moveTo>
                  <a:lnTo>
                    <a:pt x="0" y="0"/>
                  </a:lnTo>
                  <a:lnTo>
                    <a:pt x="0" y="1873250"/>
                  </a:lnTo>
                  <a:lnTo>
                    <a:pt x="3949699" y="1873250"/>
                  </a:lnTo>
                  <a:lnTo>
                    <a:pt x="394969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5011" y="1852929"/>
              <a:ext cx="3949700" cy="1873250"/>
            </a:xfrm>
            <a:custGeom>
              <a:avLst/>
              <a:gdLst/>
              <a:ahLst/>
              <a:cxnLst/>
              <a:rect l="l" t="t" r="r" b="b"/>
              <a:pathLst>
                <a:path w="3949700" h="1873250">
                  <a:moveTo>
                    <a:pt x="0" y="1873250"/>
                  </a:moveTo>
                  <a:lnTo>
                    <a:pt x="3949699" y="1873250"/>
                  </a:lnTo>
                  <a:lnTo>
                    <a:pt x="3949699" y="0"/>
                  </a:lnTo>
                  <a:lnTo>
                    <a:pt x="0" y="0"/>
                  </a:lnTo>
                  <a:lnTo>
                    <a:pt x="0" y="187325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55511" y="1852929"/>
              <a:ext cx="2386330" cy="1873250"/>
            </a:xfrm>
            <a:custGeom>
              <a:avLst/>
              <a:gdLst/>
              <a:ahLst/>
              <a:cxnLst/>
              <a:rect l="l" t="t" r="r" b="b"/>
              <a:pathLst>
                <a:path w="2386329" h="1873250">
                  <a:moveTo>
                    <a:pt x="0" y="1873250"/>
                  </a:moveTo>
                  <a:lnTo>
                    <a:pt x="2386076" y="1873250"/>
                  </a:lnTo>
                  <a:lnTo>
                    <a:pt x="2386076" y="0"/>
                  </a:lnTo>
                  <a:lnTo>
                    <a:pt x="0" y="0"/>
                  </a:lnTo>
                  <a:lnTo>
                    <a:pt x="0" y="1873250"/>
                  </a:lnTo>
                  <a:close/>
                </a:path>
              </a:pathLst>
            </a:custGeom>
            <a:ln w="508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47611" y="2462529"/>
              <a:ext cx="1130300" cy="1016000"/>
            </a:xfrm>
            <a:custGeom>
              <a:avLst/>
              <a:gdLst/>
              <a:ahLst/>
              <a:cxnLst/>
              <a:rect l="l" t="t" r="r" b="b"/>
              <a:pathLst>
                <a:path w="1130300" h="1016000">
                  <a:moveTo>
                    <a:pt x="565150" y="0"/>
                  </a:moveTo>
                  <a:lnTo>
                    <a:pt x="513722" y="2076"/>
                  </a:lnTo>
                  <a:lnTo>
                    <a:pt x="463585" y="8185"/>
                  </a:lnTo>
                  <a:lnTo>
                    <a:pt x="414940" y="18147"/>
                  </a:lnTo>
                  <a:lnTo>
                    <a:pt x="367985" y="31783"/>
                  </a:lnTo>
                  <a:lnTo>
                    <a:pt x="322920" y="48914"/>
                  </a:lnTo>
                  <a:lnTo>
                    <a:pt x="279945" y="69360"/>
                  </a:lnTo>
                  <a:lnTo>
                    <a:pt x="239260" y="92942"/>
                  </a:lnTo>
                  <a:lnTo>
                    <a:pt x="201065" y="119481"/>
                  </a:lnTo>
                  <a:lnTo>
                    <a:pt x="165560" y="148796"/>
                  </a:lnTo>
                  <a:lnTo>
                    <a:pt x="132944" y="180709"/>
                  </a:lnTo>
                  <a:lnTo>
                    <a:pt x="103416" y="215040"/>
                  </a:lnTo>
                  <a:lnTo>
                    <a:pt x="77178" y="251610"/>
                  </a:lnTo>
                  <a:lnTo>
                    <a:pt x="54428" y="290239"/>
                  </a:lnTo>
                  <a:lnTo>
                    <a:pt x="35366" y="330749"/>
                  </a:lnTo>
                  <a:lnTo>
                    <a:pt x="20193" y="372959"/>
                  </a:lnTo>
                  <a:lnTo>
                    <a:pt x="9108" y="416691"/>
                  </a:lnTo>
                  <a:lnTo>
                    <a:pt x="2310" y="461764"/>
                  </a:lnTo>
                  <a:lnTo>
                    <a:pt x="0" y="508000"/>
                  </a:lnTo>
                  <a:lnTo>
                    <a:pt x="2310" y="554235"/>
                  </a:lnTo>
                  <a:lnTo>
                    <a:pt x="9108" y="599308"/>
                  </a:lnTo>
                  <a:lnTo>
                    <a:pt x="20193" y="643040"/>
                  </a:lnTo>
                  <a:lnTo>
                    <a:pt x="35366" y="685250"/>
                  </a:lnTo>
                  <a:lnTo>
                    <a:pt x="54428" y="725760"/>
                  </a:lnTo>
                  <a:lnTo>
                    <a:pt x="77178" y="764389"/>
                  </a:lnTo>
                  <a:lnTo>
                    <a:pt x="103416" y="800959"/>
                  </a:lnTo>
                  <a:lnTo>
                    <a:pt x="132944" y="835290"/>
                  </a:lnTo>
                  <a:lnTo>
                    <a:pt x="165560" y="867203"/>
                  </a:lnTo>
                  <a:lnTo>
                    <a:pt x="201065" y="896518"/>
                  </a:lnTo>
                  <a:lnTo>
                    <a:pt x="239260" y="923057"/>
                  </a:lnTo>
                  <a:lnTo>
                    <a:pt x="279945" y="946639"/>
                  </a:lnTo>
                  <a:lnTo>
                    <a:pt x="322920" y="967085"/>
                  </a:lnTo>
                  <a:lnTo>
                    <a:pt x="367985" y="984216"/>
                  </a:lnTo>
                  <a:lnTo>
                    <a:pt x="414940" y="997852"/>
                  </a:lnTo>
                  <a:lnTo>
                    <a:pt x="463585" y="1007814"/>
                  </a:lnTo>
                  <a:lnTo>
                    <a:pt x="513722" y="1013923"/>
                  </a:lnTo>
                  <a:lnTo>
                    <a:pt x="565150" y="1016000"/>
                  </a:lnTo>
                  <a:lnTo>
                    <a:pt x="616596" y="1013923"/>
                  </a:lnTo>
                  <a:lnTo>
                    <a:pt x="666747" y="1007814"/>
                  </a:lnTo>
                  <a:lnTo>
                    <a:pt x="715403" y="997852"/>
                  </a:lnTo>
                  <a:lnTo>
                    <a:pt x="762366" y="984216"/>
                  </a:lnTo>
                  <a:lnTo>
                    <a:pt x="807434" y="967085"/>
                  </a:lnTo>
                  <a:lnTo>
                    <a:pt x="850410" y="946639"/>
                  </a:lnTo>
                  <a:lnTo>
                    <a:pt x="891094" y="923057"/>
                  </a:lnTo>
                  <a:lnTo>
                    <a:pt x="929286" y="896518"/>
                  </a:lnTo>
                  <a:lnTo>
                    <a:pt x="964787" y="867203"/>
                  </a:lnTo>
                  <a:lnTo>
                    <a:pt x="997397" y="835290"/>
                  </a:lnTo>
                  <a:lnTo>
                    <a:pt x="1026918" y="800959"/>
                  </a:lnTo>
                  <a:lnTo>
                    <a:pt x="1053149" y="764389"/>
                  </a:lnTo>
                  <a:lnTo>
                    <a:pt x="1075892" y="725760"/>
                  </a:lnTo>
                  <a:lnTo>
                    <a:pt x="1094947" y="685250"/>
                  </a:lnTo>
                  <a:lnTo>
                    <a:pt x="1110115" y="643040"/>
                  </a:lnTo>
                  <a:lnTo>
                    <a:pt x="1121196" y="599308"/>
                  </a:lnTo>
                  <a:lnTo>
                    <a:pt x="1127990" y="554235"/>
                  </a:lnTo>
                  <a:lnTo>
                    <a:pt x="1130300" y="508000"/>
                  </a:lnTo>
                  <a:lnTo>
                    <a:pt x="1127990" y="461764"/>
                  </a:lnTo>
                  <a:lnTo>
                    <a:pt x="1121196" y="416691"/>
                  </a:lnTo>
                  <a:lnTo>
                    <a:pt x="1110115" y="372959"/>
                  </a:lnTo>
                  <a:lnTo>
                    <a:pt x="1094947" y="330749"/>
                  </a:lnTo>
                  <a:lnTo>
                    <a:pt x="1075892" y="290239"/>
                  </a:lnTo>
                  <a:lnTo>
                    <a:pt x="1053149" y="251610"/>
                  </a:lnTo>
                  <a:lnTo>
                    <a:pt x="1026918" y="215040"/>
                  </a:lnTo>
                  <a:lnTo>
                    <a:pt x="997397" y="180709"/>
                  </a:lnTo>
                  <a:lnTo>
                    <a:pt x="964787" y="148796"/>
                  </a:lnTo>
                  <a:lnTo>
                    <a:pt x="929286" y="119481"/>
                  </a:lnTo>
                  <a:lnTo>
                    <a:pt x="891094" y="92942"/>
                  </a:lnTo>
                  <a:lnTo>
                    <a:pt x="850410" y="69360"/>
                  </a:lnTo>
                  <a:lnTo>
                    <a:pt x="807434" y="48914"/>
                  </a:lnTo>
                  <a:lnTo>
                    <a:pt x="762366" y="31783"/>
                  </a:lnTo>
                  <a:lnTo>
                    <a:pt x="715403" y="18147"/>
                  </a:lnTo>
                  <a:lnTo>
                    <a:pt x="666747" y="8185"/>
                  </a:lnTo>
                  <a:lnTo>
                    <a:pt x="616596" y="2076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47611" y="2462529"/>
              <a:ext cx="1130300" cy="1016000"/>
            </a:xfrm>
            <a:custGeom>
              <a:avLst/>
              <a:gdLst/>
              <a:ahLst/>
              <a:cxnLst/>
              <a:rect l="l" t="t" r="r" b="b"/>
              <a:pathLst>
                <a:path w="1130300" h="1016000">
                  <a:moveTo>
                    <a:pt x="0" y="508000"/>
                  </a:moveTo>
                  <a:lnTo>
                    <a:pt x="2310" y="461764"/>
                  </a:lnTo>
                  <a:lnTo>
                    <a:pt x="9108" y="416691"/>
                  </a:lnTo>
                  <a:lnTo>
                    <a:pt x="20193" y="372959"/>
                  </a:lnTo>
                  <a:lnTo>
                    <a:pt x="35366" y="330749"/>
                  </a:lnTo>
                  <a:lnTo>
                    <a:pt x="54428" y="290239"/>
                  </a:lnTo>
                  <a:lnTo>
                    <a:pt x="77178" y="251610"/>
                  </a:lnTo>
                  <a:lnTo>
                    <a:pt x="103416" y="215040"/>
                  </a:lnTo>
                  <a:lnTo>
                    <a:pt x="132944" y="180709"/>
                  </a:lnTo>
                  <a:lnTo>
                    <a:pt x="165560" y="148796"/>
                  </a:lnTo>
                  <a:lnTo>
                    <a:pt x="201065" y="119481"/>
                  </a:lnTo>
                  <a:lnTo>
                    <a:pt x="239260" y="92942"/>
                  </a:lnTo>
                  <a:lnTo>
                    <a:pt x="279945" y="69360"/>
                  </a:lnTo>
                  <a:lnTo>
                    <a:pt x="322920" y="48914"/>
                  </a:lnTo>
                  <a:lnTo>
                    <a:pt x="367985" y="31783"/>
                  </a:lnTo>
                  <a:lnTo>
                    <a:pt x="414940" y="18147"/>
                  </a:lnTo>
                  <a:lnTo>
                    <a:pt x="463585" y="8185"/>
                  </a:lnTo>
                  <a:lnTo>
                    <a:pt x="513722" y="2076"/>
                  </a:lnTo>
                  <a:lnTo>
                    <a:pt x="565150" y="0"/>
                  </a:lnTo>
                  <a:lnTo>
                    <a:pt x="616596" y="2076"/>
                  </a:lnTo>
                  <a:lnTo>
                    <a:pt x="666747" y="8185"/>
                  </a:lnTo>
                  <a:lnTo>
                    <a:pt x="715403" y="18147"/>
                  </a:lnTo>
                  <a:lnTo>
                    <a:pt x="762366" y="31783"/>
                  </a:lnTo>
                  <a:lnTo>
                    <a:pt x="807434" y="48914"/>
                  </a:lnTo>
                  <a:lnTo>
                    <a:pt x="850410" y="69360"/>
                  </a:lnTo>
                  <a:lnTo>
                    <a:pt x="891094" y="92942"/>
                  </a:lnTo>
                  <a:lnTo>
                    <a:pt x="929286" y="119481"/>
                  </a:lnTo>
                  <a:lnTo>
                    <a:pt x="964787" y="148796"/>
                  </a:lnTo>
                  <a:lnTo>
                    <a:pt x="997397" y="180709"/>
                  </a:lnTo>
                  <a:lnTo>
                    <a:pt x="1026918" y="215040"/>
                  </a:lnTo>
                  <a:lnTo>
                    <a:pt x="1053149" y="251610"/>
                  </a:lnTo>
                  <a:lnTo>
                    <a:pt x="1075892" y="290239"/>
                  </a:lnTo>
                  <a:lnTo>
                    <a:pt x="1094947" y="330749"/>
                  </a:lnTo>
                  <a:lnTo>
                    <a:pt x="1110115" y="372959"/>
                  </a:lnTo>
                  <a:lnTo>
                    <a:pt x="1121196" y="416691"/>
                  </a:lnTo>
                  <a:lnTo>
                    <a:pt x="1127990" y="461764"/>
                  </a:lnTo>
                  <a:lnTo>
                    <a:pt x="1130300" y="508000"/>
                  </a:lnTo>
                  <a:lnTo>
                    <a:pt x="1127990" y="554235"/>
                  </a:lnTo>
                  <a:lnTo>
                    <a:pt x="1121196" y="599308"/>
                  </a:lnTo>
                  <a:lnTo>
                    <a:pt x="1110115" y="643040"/>
                  </a:lnTo>
                  <a:lnTo>
                    <a:pt x="1094947" y="685250"/>
                  </a:lnTo>
                  <a:lnTo>
                    <a:pt x="1075892" y="725760"/>
                  </a:lnTo>
                  <a:lnTo>
                    <a:pt x="1053149" y="764389"/>
                  </a:lnTo>
                  <a:lnTo>
                    <a:pt x="1026918" y="800959"/>
                  </a:lnTo>
                  <a:lnTo>
                    <a:pt x="997397" y="835290"/>
                  </a:lnTo>
                  <a:lnTo>
                    <a:pt x="964787" y="867203"/>
                  </a:lnTo>
                  <a:lnTo>
                    <a:pt x="929286" y="896518"/>
                  </a:lnTo>
                  <a:lnTo>
                    <a:pt x="891094" y="923057"/>
                  </a:lnTo>
                  <a:lnTo>
                    <a:pt x="850410" y="946639"/>
                  </a:lnTo>
                  <a:lnTo>
                    <a:pt x="807434" y="967085"/>
                  </a:lnTo>
                  <a:lnTo>
                    <a:pt x="762366" y="984216"/>
                  </a:lnTo>
                  <a:lnTo>
                    <a:pt x="715403" y="997852"/>
                  </a:lnTo>
                  <a:lnTo>
                    <a:pt x="666747" y="1007814"/>
                  </a:lnTo>
                  <a:lnTo>
                    <a:pt x="616596" y="1013923"/>
                  </a:lnTo>
                  <a:lnTo>
                    <a:pt x="565150" y="1016000"/>
                  </a:lnTo>
                  <a:lnTo>
                    <a:pt x="513722" y="1013923"/>
                  </a:lnTo>
                  <a:lnTo>
                    <a:pt x="463585" y="1007814"/>
                  </a:lnTo>
                  <a:lnTo>
                    <a:pt x="414940" y="997852"/>
                  </a:lnTo>
                  <a:lnTo>
                    <a:pt x="367985" y="984216"/>
                  </a:lnTo>
                  <a:lnTo>
                    <a:pt x="322920" y="967085"/>
                  </a:lnTo>
                  <a:lnTo>
                    <a:pt x="279945" y="946639"/>
                  </a:lnTo>
                  <a:lnTo>
                    <a:pt x="239260" y="923057"/>
                  </a:lnTo>
                  <a:lnTo>
                    <a:pt x="201065" y="896518"/>
                  </a:lnTo>
                  <a:lnTo>
                    <a:pt x="165560" y="867203"/>
                  </a:lnTo>
                  <a:lnTo>
                    <a:pt x="132944" y="835290"/>
                  </a:lnTo>
                  <a:lnTo>
                    <a:pt x="103416" y="800959"/>
                  </a:lnTo>
                  <a:lnTo>
                    <a:pt x="77178" y="764389"/>
                  </a:lnTo>
                  <a:lnTo>
                    <a:pt x="54428" y="725760"/>
                  </a:lnTo>
                  <a:lnTo>
                    <a:pt x="35366" y="685250"/>
                  </a:lnTo>
                  <a:lnTo>
                    <a:pt x="20193" y="643040"/>
                  </a:lnTo>
                  <a:lnTo>
                    <a:pt x="9108" y="599308"/>
                  </a:lnTo>
                  <a:lnTo>
                    <a:pt x="2310" y="554235"/>
                  </a:lnTo>
                  <a:lnTo>
                    <a:pt x="0" y="508000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09611" y="2443479"/>
              <a:ext cx="1130300" cy="1016000"/>
            </a:xfrm>
            <a:custGeom>
              <a:avLst/>
              <a:gdLst/>
              <a:ahLst/>
              <a:cxnLst/>
              <a:rect l="l" t="t" r="r" b="b"/>
              <a:pathLst>
                <a:path w="1130300" h="1016000">
                  <a:moveTo>
                    <a:pt x="565150" y="0"/>
                  </a:moveTo>
                  <a:lnTo>
                    <a:pt x="513722" y="2076"/>
                  </a:lnTo>
                  <a:lnTo>
                    <a:pt x="463585" y="8185"/>
                  </a:lnTo>
                  <a:lnTo>
                    <a:pt x="414940" y="18147"/>
                  </a:lnTo>
                  <a:lnTo>
                    <a:pt x="367985" y="31783"/>
                  </a:lnTo>
                  <a:lnTo>
                    <a:pt x="322920" y="48914"/>
                  </a:lnTo>
                  <a:lnTo>
                    <a:pt x="279945" y="69360"/>
                  </a:lnTo>
                  <a:lnTo>
                    <a:pt x="239260" y="92942"/>
                  </a:lnTo>
                  <a:lnTo>
                    <a:pt x="201065" y="119481"/>
                  </a:lnTo>
                  <a:lnTo>
                    <a:pt x="165560" y="148796"/>
                  </a:lnTo>
                  <a:lnTo>
                    <a:pt x="132944" y="180709"/>
                  </a:lnTo>
                  <a:lnTo>
                    <a:pt x="103416" y="215040"/>
                  </a:lnTo>
                  <a:lnTo>
                    <a:pt x="77178" y="251610"/>
                  </a:lnTo>
                  <a:lnTo>
                    <a:pt x="54428" y="290239"/>
                  </a:lnTo>
                  <a:lnTo>
                    <a:pt x="35366" y="330749"/>
                  </a:lnTo>
                  <a:lnTo>
                    <a:pt x="20193" y="372959"/>
                  </a:lnTo>
                  <a:lnTo>
                    <a:pt x="9108" y="416691"/>
                  </a:lnTo>
                  <a:lnTo>
                    <a:pt x="2310" y="461764"/>
                  </a:lnTo>
                  <a:lnTo>
                    <a:pt x="0" y="508000"/>
                  </a:lnTo>
                  <a:lnTo>
                    <a:pt x="2310" y="554235"/>
                  </a:lnTo>
                  <a:lnTo>
                    <a:pt x="9108" y="599308"/>
                  </a:lnTo>
                  <a:lnTo>
                    <a:pt x="20193" y="643040"/>
                  </a:lnTo>
                  <a:lnTo>
                    <a:pt x="35366" y="685250"/>
                  </a:lnTo>
                  <a:lnTo>
                    <a:pt x="54428" y="725760"/>
                  </a:lnTo>
                  <a:lnTo>
                    <a:pt x="77178" y="764389"/>
                  </a:lnTo>
                  <a:lnTo>
                    <a:pt x="103416" y="800959"/>
                  </a:lnTo>
                  <a:lnTo>
                    <a:pt x="132944" y="835290"/>
                  </a:lnTo>
                  <a:lnTo>
                    <a:pt x="165560" y="867203"/>
                  </a:lnTo>
                  <a:lnTo>
                    <a:pt x="201065" y="896518"/>
                  </a:lnTo>
                  <a:lnTo>
                    <a:pt x="239260" y="923057"/>
                  </a:lnTo>
                  <a:lnTo>
                    <a:pt x="279945" y="946639"/>
                  </a:lnTo>
                  <a:lnTo>
                    <a:pt x="322920" y="967085"/>
                  </a:lnTo>
                  <a:lnTo>
                    <a:pt x="367985" y="984216"/>
                  </a:lnTo>
                  <a:lnTo>
                    <a:pt x="414940" y="997852"/>
                  </a:lnTo>
                  <a:lnTo>
                    <a:pt x="463585" y="1007814"/>
                  </a:lnTo>
                  <a:lnTo>
                    <a:pt x="513722" y="1013923"/>
                  </a:lnTo>
                  <a:lnTo>
                    <a:pt x="565150" y="1016000"/>
                  </a:lnTo>
                  <a:lnTo>
                    <a:pt x="616596" y="1013923"/>
                  </a:lnTo>
                  <a:lnTo>
                    <a:pt x="666747" y="1007814"/>
                  </a:lnTo>
                  <a:lnTo>
                    <a:pt x="715403" y="997852"/>
                  </a:lnTo>
                  <a:lnTo>
                    <a:pt x="762366" y="984216"/>
                  </a:lnTo>
                  <a:lnTo>
                    <a:pt x="807434" y="967085"/>
                  </a:lnTo>
                  <a:lnTo>
                    <a:pt x="850410" y="946639"/>
                  </a:lnTo>
                  <a:lnTo>
                    <a:pt x="891094" y="923057"/>
                  </a:lnTo>
                  <a:lnTo>
                    <a:pt x="929286" y="896518"/>
                  </a:lnTo>
                  <a:lnTo>
                    <a:pt x="964787" y="867203"/>
                  </a:lnTo>
                  <a:lnTo>
                    <a:pt x="997397" y="835290"/>
                  </a:lnTo>
                  <a:lnTo>
                    <a:pt x="1026918" y="800959"/>
                  </a:lnTo>
                  <a:lnTo>
                    <a:pt x="1053149" y="764389"/>
                  </a:lnTo>
                  <a:lnTo>
                    <a:pt x="1075892" y="725760"/>
                  </a:lnTo>
                  <a:lnTo>
                    <a:pt x="1094947" y="685250"/>
                  </a:lnTo>
                  <a:lnTo>
                    <a:pt x="1110115" y="643040"/>
                  </a:lnTo>
                  <a:lnTo>
                    <a:pt x="1121196" y="599308"/>
                  </a:lnTo>
                  <a:lnTo>
                    <a:pt x="1127990" y="554235"/>
                  </a:lnTo>
                  <a:lnTo>
                    <a:pt x="1130300" y="508000"/>
                  </a:lnTo>
                  <a:lnTo>
                    <a:pt x="1127990" y="461764"/>
                  </a:lnTo>
                  <a:lnTo>
                    <a:pt x="1121196" y="416691"/>
                  </a:lnTo>
                  <a:lnTo>
                    <a:pt x="1110115" y="372959"/>
                  </a:lnTo>
                  <a:lnTo>
                    <a:pt x="1094947" y="330749"/>
                  </a:lnTo>
                  <a:lnTo>
                    <a:pt x="1075892" y="290239"/>
                  </a:lnTo>
                  <a:lnTo>
                    <a:pt x="1053149" y="251610"/>
                  </a:lnTo>
                  <a:lnTo>
                    <a:pt x="1026918" y="215040"/>
                  </a:lnTo>
                  <a:lnTo>
                    <a:pt x="997397" y="180709"/>
                  </a:lnTo>
                  <a:lnTo>
                    <a:pt x="964787" y="148796"/>
                  </a:lnTo>
                  <a:lnTo>
                    <a:pt x="929286" y="119481"/>
                  </a:lnTo>
                  <a:lnTo>
                    <a:pt x="891094" y="92942"/>
                  </a:lnTo>
                  <a:lnTo>
                    <a:pt x="850410" y="69360"/>
                  </a:lnTo>
                  <a:lnTo>
                    <a:pt x="807434" y="48914"/>
                  </a:lnTo>
                  <a:lnTo>
                    <a:pt x="762366" y="31783"/>
                  </a:lnTo>
                  <a:lnTo>
                    <a:pt x="715403" y="18147"/>
                  </a:lnTo>
                  <a:lnTo>
                    <a:pt x="666747" y="8185"/>
                  </a:lnTo>
                  <a:lnTo>
                    <a:pt x="616596" y="2076"/>
                  </a:lnTo>
                  <a:lnTo>
                    <a:pt x="56515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09611" y="2443479"/>
              <a:ext cx="1130300" cy="1016000"/>
            </a:xfrm>
            <a:custGeom>
              <a:avLst/>
              <a:gdLst/>
              <a:ahLst/>
              <a:cxnLst/>
              <a:rect l="l" t="t" r="r" b="b"/>
              <a:pathLst>
                <a:path w="1130300" h="1016000">
                  <a:moveTo>
                    <a:pt x="0" y="508000"/>
                  </a:moveTo>
                  <a:lnTo>
                    <a:pt x="2310" y="461764"/>
                  </a:lnTo>
                  <a:lnTo>
                    <a:pt x="9108" y="416691"/>
                  </a:lnTo>
                  <a:lnTo>
                    <a:pt x="20193" y="372959"/>
                  </a:lnTo>
                  <a:lnTo>
                    <a:pt x="35366" y="330749"/>
                  </a:lnTo>
                  <a:lnTo>
                    <a:pt x="54428" y="290239"/>
                  </a:lnTo>
                  <a:lnTo>
                    <a:pt x="77178" y="251610"/>
                  </a:lnTo>
                  <a:lnTo>
                    <a:pt x="103416" y="215040"/>
                  </a:lnTo>
                  <a:lnTo>
                    <a:pt x="132944" y="180709"/>
                  </a:lnTo>
                  <a:lnTo>
                    <a:pt x="165560" y="148796"/>
                  </a:lnTo>
                  <a:lnTo>
                    <a:pt x="201065" y="119481"/>
                  </a:lnTo>
                  <a:lnTo>
                    <a:pt x="239260" y="92942"/>
                  </a:lnTo>
                  <a:lnTo>
                    <a:pt x="279945" y="69360"/>
                  </a:lnTo>
                  <a:lnTo>
                    <a:pt x="322920" y="48914"/>
                  </a:lnTo>
                  <a:lnTo>
                    <a:pt x="367985" y="31783"/>
                  </a:lnTo>
                  <a:lnTo>
                    <a:pt x="414940" y="18147"/>
                  </a:lnTo>
                  <a:lnTo>
                    <a:pt x="463585" y="8185"/>
                  </a:lnTo>
                  <a:lnTo>
                    <a:pt x="513722" y="2076"/>
                  </a:lnTo>
                  <a:lnTo>
                    <a:pt x="565150" y="0"/>
                  </a:lnTo>
                  <a:lnTo>
                    <a:pt x="616596" y="2076"/>
                  </a:lnTo>
                  <a:lnTo>
                    <a:pt x="666747" y="8185"/>
                  </a:lnTo>
                  <a:lnTo>
                    <a:pt x="715403" y="18147"/>
                  </a:lnTo>
                  <a:lnTo>
                    <a:pt x="762366" y="31783"/>
                  </a:lnTo>
                  <a:lnTo>
                    <a:pt x="807434" y="48914"/>
                  </a:lnTo>
                  <a:lnTo>
                    <a:pt x="850410" y="69360"/>
                  </a:lnTo>
                  <a:lnTo>
                    <a:pt x="891094" y="92942"/>
                  </a:lnTo>
                  <a:lnTo>
                    <a:pt x="929286" y="119481"/>
                  </a:lnTo>
                  <a:lnTo>
                    <a:pt x="964787" y="148796"/>
                  </a:lnTo>
                  <a:lnTo>
                    <a:pt x="997397" y="180709"/>
                  </a:lnTo>
                  <a:lnTo>
                    <a:pt x="1026918" y="215040"/>
                  </a:lnTo>
                  <a:lnTo>
                    <a:pt x="1053149" y="251610"/>
                  </a:lnTo>
                  <a:lnTo>
                    <a:pt x="1075892" y="290239"/>
                  </a:lnTo>
                  <a:lnTo>
                    <a:pt x="1094947" y="330749"/>
                  </a:lnTo>
                  <a:lnTo>
                    <a:pt x="1110115" y="372959"/>
                  </a:lnTo>
                  <a:lnTo>
                    <a:pt x="1121196" y="416691"/>
                  </a:lnTo>
                  <a:lnTo>
                    <a:pt x="1127990" y="461764"/>
                  </a:lnTo>
                  <a:lnTo>
                    <a:pt x="1130300" y="508000"/>
                  </a:lnTo>
                  <a:lnTo>
                    <a:pt x="1127990" y="554235"/>
                  </a:lnTo>
                  <a:lnTo>
                    <a:pt x="1121196" y="599308"/>
                  </a:lnTo>
                  <a:lnTo>
                    <a:pt x="1110115" y="643040"/>
                  </a:lnTo>
                  <a:lnTo>
                    <a:pt x="1094947" y="685250"/>
                  </a:lnTo>
                  <a:lnTo>
                    <a:pt x="1075892" y="725760"/>
                  </a:lnTo>
                  <a:lnTo>
                    <a:pt x="1053149" y="764389"/>
                  </a:lnTo>
                  <a:lnTo>
                    <a:pt x="1026918" y="800959"/>
                  </a:lnTo>
                  <a:lnTo>
                    <a:pt x="997397" y="835290"/>
                  </a:lnTo>
                  <a:lnTo>
                    <a:pt x="964787" y="867203"/>
                  </a:lnTo>
                  <a:lnTo>
                    <a:pt x="929286" y="896518"/>
                  </a:lnTo>
                  <a:lnTo>
                    <a:pt x="891094" y="923057"/>
                  </a:lnTo>
                  <a:lnTo>
                    <a:pt x="850410" y="946639"/>
                  </a:lnTo>
                  <a:lnTo>
                    <a:pt x="807434" y="967085"/>
                  </a:lnTo>
                  <a:lnTo>
                    <a:pt x="762366" y="984216"/>
                  </a:lnTo>
                  <a:lnTo>
                    <a:pt x="715403" y="997852"/>
                  </a:lnTo>
                  <a:lnTo>
                    <a:pt x="666747" y="1007814"/>
                  </a:lnTo>
                  <a:lnTo>
                    <a:pt x="616596" y="1013923"/>
                  </a:lnTo>
                  <a:lnTo>
                    <a:pt x="565150" y="1016000"/>
                  </a:lnTo>
                  <a:lnTo>
                    <a:pt x="513722" y="1013923"/>
                  </a:lnTo>
                  <a:lnTo>
                    <a:pt x="463585" y="1007814"/>
                  </a:lnTo>
                  <a:lnTo>
                    <a:pt x="414940" y="997852"/>
                  </a:lnTo>
                  <a:lnTo>
                    <a:pt x="367985" y="984216"/>
                  </a:lnTo>
                  <a:lnTo>
                    <a:pt x="322920" y="967085"/>
                  </a:lnTo>
                  <a:lnTo>
                    <a:pt x="279945" y="946639"/>
                  </a:lnTo>
                  <a:lnTo>
                    <a:pt x="239260" y="923057"/>
                  </a:lnTo>
                  <a:lnTo>
                    <a:pt x="201065" y="896518"/>
                  </a:lnTo>
                  <a:lnTo>
                    <a:pt x="165560" y="867203"/>
                  </a:lnTo>
                  <a:lnTo>
                    <a:pt x="132944" y="835290"/>
                  </a:lnTo>
                  <a:lnTo>
                    <a:pt x="103416" y="800959"/>
                  </a:lnTo>
                  <a:lnTo>
                    <a:pt x="77178" y="764389"/>
                  </a:lnTo>
                  <a:lnTo>
                    <a:pt x="54428" y="725760"/>
                  </a:lnTo>
                  <a:lnTo>
                    <a:pt x="35366" y="685250"/>
                  </a:lnTo>
                  <a:lnTo>
                    <a:pt x="20193" y="643040"/>
                  </a:lnTo>
                  <a:lnTo>
                    <a:pt x="9108" y="599308"/>
                  </a:lnTo>
                  <a:lnTo>
                    <a:pt x="2310" y="554235"/>
                  </a:lnTo>
                  <a:lnTo>
                    <a:pt x="0" y="508000"/>
                  </a:lnTo>
                  <a:close/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76133" y="2006346"/>
            <a:ext cx="196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800080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6806" y="2031619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282688" y="2535554"/>
            <a:ext cx="427355" cy="860425"/>
            <a:chOff x="7282688" y="2535554"/>
            <a:chExt cx="427355" cy="860425"/>
          </a:xfrm>
        </p:grpSpPr>
        <p:sp>
          <p:nvSpPr>
            <p:cNvPr id="19" name="object 19"/>
            <p:cNvSpPr/>
            <p:nvPr/>
          </p:nvSpPr>
          <p:spPr>
            <a:xfrm>
              <a:off x="7479538" y="2580004"/>
              <a:ext cx="205104" cy="790575"/>
            </a:xfrm>
            <a:custGeom>
              <a:avLst/>
              <a:gdLst/>
              <a:ahLst/>
              <a:cxnLst/>
              <a:rect l="l" t="t" r="r" b="b"/>
              <a:pathLst>
                <a:path w="205104" h="790575">
                  <a:moveTo>
                    <a:pt x="0" y="0"/>
                  </a:moveTo>
                  <a:lnTo>
                    <a:pt x="4698" y="790575"/>
                  </a:lnTo>
                  <a:lnTo>
                    <a:pt x="19050" y="776224"/>
                  </a:lnTo>
                  <a:lnTo>
                    <a:pt x="33273" y="766699"/>
                  </a:lnTo>
                  <a:lnTo>
                    <a:pt x="52323" y="738124"/>
                  </a:lnTo>
                  <a:lnTo>
                    <a:pt x="80898" y="719074"/>
                  </a:lnTo>
                  <a:lnTo>
                    <a:pt x="90423" y="704850"/>
                  </a:lnTo>
                  <a:lnTo>
                    <a:pt x="104775" y="695325"/>
                  </a:lnTo>
                  <a:lnTo>
                    <a:pt x="114300" y="680974"/>
                  </a:lnTo>
                  <a:lnTo>
                    <a:pt x="118998" y="666750"/>
                  </a:lnTo>
                  <a:lnTo>
                    <a:pt x="157098" y="609600"/>
                  </a:lnTo>
                  <a:lnTo>
                    <a:pt x="157098" y="595249"/>
                  </a:lnTo>
                  <a:lnTo>
                    <a:pt x="161925" y="581025"/>
                  </a:lnTo>
                  <a:lnTo>
                    <a:pt x="176148" y="571500"/>
                  </a:lnTo>
                  <a:lnTo>
                    <a:pt x="176148" y="557149"/>
                  </a:lnTo>
                  <a:lnTo>
                    <a:pt x="180975" y="542925"/>
                  </a:lnTo>
                  <a:lnTo>
                    <a:pt x="195198" y="528574"/>
                  </a:lnTo>
                  <a:lnTo>
                    <a:pt x="195198" y="514350"/>
                  </a:lnTo>
                  <a:lnTo>
                    <a:pt x="204723" y="499999"/>
                  </a:lnTo>
                  <a:lnTo>
                    <a:pt x="204723" y="314325"/>
                  </a:lnTo>
                  <a:lnTo>
                    <a:pt x="200025" y="299974"/>
                  </a:lnTo>
                  <a:lnTo>
                    <a:pt x="200025" y="285750"/>
                  </a:lnTo>
                  <a:lnTo>
                    <a:pt x="185673" y="242824"/>
                  </a:lnTo>
                  <a:lnTo>
                    <a:pt x="176148" y="228600"/>
                  </a:lnTo>
                  <a:lnTo>
                    <a:pt x="166623" y="200025"/>
                  </a:lnTo>
                  <a:lnTo>
                    <a:pt x="147573" y="171450"/>
                  </a:lnTo>
                  <a:lnTo>
                    <a:pt x="138048" y="142875"/>
                  </a:lnTo>
                  <a:lnTo>
                    <a:pt x="109473" y="99949"/>
                  </a:lnTo>
                  <a:lnTo>
                    <a:pt x="95250" y="90424"/>
                  </a:lnTo>
                  <a:lnTo>
                    <a:pt x="85725" y="76200"/>
                  </a:lnTo>
                  <a:lnTo>
                    <a:pt x="71373" y="71374"/>
                  </a:lnTo>
                  <a:lnTo>
                    <a:pt x="66675" y="57150"/>
                  </a:lnTo>
                  <a:lnTo>
                    <a:pt x="52323" y="47625"/>
                  </a:lnTo>
                  <a:lnTo>
                    <a:pt x="42798" y="33274"/>
                  </a:lnTo>
                  <a:lnTo>
                    <a:pt x="28575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79538" y="2580004"/>
              <a:ext cx="205104" cy="790575"/>
            </a:xfrm>
            <a:custGeom>
              <a:avLst/>
              <a:gdLst/>
              <a:ahLst/>
              <a:cxnLst/>
              <a:rect l="l" t="t" r="r" b="b"/>
              <a:pathLst>
                <a:path w="205104" h="790575">
                  <a:moveTo>
                    <a:pt x="0" y="0"/>
                  </a:moveTo>
                  <a:lnTo>
                    <a:pt x="14223" y="9525"/>
                  </a:lnTo>
                  <a:lnTo>
                    <a:pt x="28575" y="19050"/>
                  </a:lnTo>
                  <a:lnTo>
                    <a:pt x="42798" y="33274"/>
                  </a:lnTo>
                  <a:lnTo>
                    <a:pt x="52323" y="47625"/>
                  </a:lnTo>
                  <a:lnTo>
                    <a:pt x="66675" y="57150"/>
                  </a:lnTo>
                  <a:lnTo>
                    <a:pt x="71373" y="71374"/>
                  </a:lnTo>
                  <a:lnTo>
                    <a:pt x="85725" y="76200"/>
                  </a:lnTo>
                  <a:lnTo>
                    <a:pt x="95250" y="90424"/>
                  </a:lnTo>
                  <a:lnTo>
                    <a:pt x="109473" y="99949"/>
                  </a:lnTo>
                  <a:lnTo>
                    <a:pt x="118998" y="114300"/>
                  </a:lnTo>
                  <a:lnTo>
                    <a:pt x="128523" y="128524"/>
                  </a:lnTo>
                  <a:lnTo>
                    <a:pt x="138048" y="142875"/>
                  </a:lnTo>
                  <a:lnTo>
                    <a:pt x="142875" y="157099"/>
                  </a:lnTo>
                  <a:lnTo>
                    <a:pt x="147573" y="171450"/>
                  </a:lnTo>
                  <a:lnTo>
                    <a:pt x="157098" y="185674"/>
                  </a:lnTo>
                  <a:lnTo>
                    <a:pt x="166623" y="200025"/>
                  </a:lnTo>
                  <a:lnTo>
                    <a:pt x="171450" y="214249"/>
                  </a:lnTo>
                  <a:lnTo>
                    <a:pt x="176148" y="228600"/>
                  </a:lnTo>
                  <a:lnTo>
                    <a:pt x="185673" y="242824"/>
                  </a:lnTo>
                  <a:lnTo>
                    <a:pt x="190500" y="257175"/>
                  </a:lnTo>
                  <a:lnTo>
                    <a:pt x="195198" y="271399"/>
                  </a:lnTo>
                  <a:lnTo>
                    <a:pt x="200025" y="285750"/>
                  </a:lnTo>
                  <a:lnTo>
                    <a:pt x="200025" y="299974"/>
                  </a:lnTo>
                  <a:lnTo>
                    <a:pt x="204723" y="314325"/>
                  </a:lnTo>
                  <a:lnTo>
                    <a:pt x="204723" y="328549"/>
                  </a:lnTo>
                  <a:lnTo>
                    <a:pt x="204723" y="499999"/>
                  </a:lnTo>
                  <a:lnTo>
                    <a:pt x="195198" y="514350"/>
                  </a:lnTo>
                  <a:lnTo>
                    <a:pt x="195198" y="528574"/>
                  </a:lnTo>
                  <a:lnTo>
                    <a:pt x="180975" y="542925"/>
                  </a:lnTo>
                  <a:lnTo>
                    <a:pt x="176148" y="557149"/>
                  </a:lnTo>
                  <a:lnTo>
                    <a:pt x="176148" y="571500"/>
                  </a:lnTo>
                  <a:lnTo>
                    <a:pt x="161925" y="581025"/>
                  </a:lnTo>
                  <a:lnTo>
                    <a:pt x="157098" y="595249"/>
                  </a:lnTo>
                  <a:lnTo>
                    <a:pt x="157098" y="609600"/>
                  </a:lnTo>
                  <a:lnTo>
                    <a:pt x="147573" y="623824"/>
                  </a:lnTo>
                  <a:lnTo>
                    <a:pt x="138048" y="638175"/>
                  </a:lnTo>
                  <a:lnTo>
                    <a:pt x="128523" y="652399"/>
                  </a:lnTo>
                  <a:lnTo>
                    <a:pt x="118998" y="666750"/>
                  </a:lnTo>
                  <a:lnTo>
                    <a:pt x="114300" y="680974"/>
                  </a:lnTo>
                  <a:lnTo>
                    <a:pt x="104775" y="695325"/>
                  </a:lnTo>
                  <a:lnTo>
                    <a:pt x="90423" y="704850"/>
                  </a:lnTo>
                  <a:lnTo>
                    <a:pt x="80898" y="719074"/>
                  </a:lnTo>
                  <a:lnTo>
                    <a:pt x="66675" y="728599"/>
                  </a:lnTo>
                  <a:lnTo>
                    <a:pt x="52323" y="738124"/>
                  </a:lnTo>
                  <a:lnTo>
                    <a:pt x="42798" y="752475"/>
                  </a:lnTo>
                  <a:lnTo>
                    <a:pt x="33273" y="766699"/>
                  </a:lnTo>
                  <a:lnTo>
                    <a:pt x="19050" y="776224"/>
                  </a:lnTo>
                  <a:lnTo>
                    <a:pt x="4698" y="790575"/>
                  </a:lnTo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08088" y="2560954"/>
              <a:ext cx="228600" cy="795655"/>
            </a:xfrm>
            <a:custGeom>
              <a:avLst/>
              <a:gdLst/>
              <a:ahLst/>
              <a:cxnLst/>
              <a:rect l="l" t="t" r="r" b="b"/>
              <a:pathLst>
                <a:path w="228600" h="795654">
                  <a:moveTo>
                    <a:pt x="195198" y="0"/>
                  </a:moveTo>
                  <a:lnTo>
                    <a:pt x="185673" y="14224"/>
                  </a:lnTo>
                  <a:lnTo>
                    <a:pt x="171450" y="23749"/>
                  </a:lnTo>
                  <a:lnTo>
                    <a:pt x="166623" y="38100"/>
                  </a:lnTo>
                  <a:lnTo>
                    <a:pt x="152400" y="42799"/>
                  </a:lnTo>
                  <a:lnTo>
                    <a:pt x="142875" y="57150"/>
                  </a:lnTo>
                  <a:lnTo>
                    <a:pt x="128523" y="66675"/>
                  </a:lnTo>
                  <a:lnTo>
                    <a:pt x="123825" y="80899"/>
                  </a:lnTo>
                  <a:lnTo>
                    <a:pt x="114300" y="95250"/>
                  </a:lnTo>
                  <a:lnTo>
                    <a:pt x="99948" y="109474"/>
                  </a:lnTo>
                  <a:lnTo>
                    <a:pt x="90423" y="123825"/>
                  </a:lnTo>
                  <a:lnTo>
                    <a:pt x="76200" y="133350"/>
                  </a:lnTo>
                  <a:lnTo>
                    <a:pt x="66675" y="147574"/>
                  </a:lnTo>
                  <a:lnTo>
                    <a:pt x="61848" y="161925"/>
                  </a:lnTo>
                  <a:lnTo>
                    <a:pt x="52323" y="176149"/>
                  </a:lnTo>
                  <a:lnTo>
                    <a:pt x="33273" y="233299"/>
                  </a:lnTo>
                  <a:lnTo>
                    <a:pt x="23748" y="247650"/>
                  </a:lnTo>
                  <a:lnTo>
                    <a:pt x="14223" y="276225"/>
                  </a:lnTo>
                  <a:lnTo>
                    <a:pt x="14223" y="304800"/>
                  </a:lnTo>
                  <a:lnTo>
                    <a:pt x="4698" y="333375"/>
                  </a:lnTo>
                  <a:lnTo>
                    <a:pt x="4698" y="347599"/>
                  </a:lnTo>
                  <a:lnTo>
                    <a:pt x="0" y="361950"/>
                  </a:lnTo>
                  <a:lnTo>
                    <a:pt x="0" y="461899"/>
                  </a:lnTo>
                  <a:lnTo>
                    <a:pt x="19050" y="519049"/>
                  </a:lnTo>
                  <a:lnTo>
                    <a:pt x="19050" y="533400"/>
                  </a:lnTo>
                  <a:lnTo>
                    <a:pt x="33273" y="576199"/>
                  </a:lnTo>
                  <a:lnTo>
                    <a:pt x="42798" y="590550"/>
                  </a:lnTo>
                  <a:lnTo>
                    <a:pt x="47625" y="604774"/>
                  </a:lnTo>
                  <a:lnTo>
                    <a:pt x="123825" y="719074"/>
                  </a:lnTo>
                  <a:lnTo>
                    <a:pt x="138048" y="728599"/>
                  </a:lnTo>
                  <a:lnTo>
                    <a:pt x="157098" y="757174"/>
                  </a:lnTo>
                  <a:lnTo>
                    <a:pt x="185673" y="776224"/>
                  </a:lnTo>
                  <a:lnTo>
                    <a:pt x="214248" y="785749"/>
                  </a:lnTo>
                  <a:lnTo>
                    <a:pt x="228600" y="795274"/>
                  </a:lnTo>
                  <a:lnTo>
                    <a:pt x="19519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08088" y="2560954"/>
              <a:ext cx="228600" cy="795655"/>
            </a:xfrm>
            <a:custGeom>
              <a:avLst/>
              <a:gdLst/>
              <a:ahLst/>
              <a:cxnLst/>
              <a:rect l="l" t="t" r="r" b="b"/>
              <a:pathLst>
                <a:path w="228600" h="795654">
                  <a:moveTo>
                    <a:pt x="195198" y="0"/>
                  </a:moveTo>
                  <a:lnTo>
                    <a:pt x="185673" y="14224"/>
                  </a:lnTo>
                  <a:lnTo>
                    <a:pt x="171450" y="23749"/>
                  </a:lnTo>
                  <a:lnTo>
                    <a:pt x="166623" y="38100"/>
                  </a:lnTo>
                  <a:lnTo>
                    <a:pt x="152400" y="42799"/>
                  </a:lnTo>
                  <a:lnTo>
                    <a:pt x="142875" y="57150"/>
                  </a:lnTo>
                  <a:lnTo>
                    <a:pt x="128523" y="66675"/>
                  </a:lnTo>
                  <a:lnTo>
                    <a:pt x="123825" y="80899"/>
                  </a:lnTo>
                  <a:lnTo>
                    <a:pt x="114300" y="95250"/>
                  </a:lnTo>
                  <a:lnTo>
                    <a:pt x="99948" y="109474"/>
                  </a:lnTo>
                  <a:lnTo>
                    <a:pt x="90423" y="123825"/>
                  </a:lnTo>
                  <a:lnTo>
                    <a:pt x="76200" y="133350"/>
                  </a:lnTo>
                  <a:lnTo>
                    <a:pt x="66675" y="147574"/>
                  </a:lnTo>
                  <a:lnTo>
                    <a:pt x="61848" y="161925"/>
                  </a:lnTo>
                  <a:lnTo>
                    <a:pt x="52323" y="176149"/>
                  </a:lnTo>
                  <a:lnTo>
                    <a:pt x="47625" y="190500"/>
                  </a:lnTo>
                  <a:lnTo>
                    <a:pt x="42798" y="204724"/>
                  </a:lnTo>
                  <a:lnTo>
                    <a:pt x="38100" y="219075"/>
                  </a:lnTo>
                  <a:lnTo>
                    <a:pt x="33273" y="233299"/>
                  </a:lnTo>
                  <a:lnTo>
                    <a:pt x="23748" y="247650"/>
                  </a:lnTo>
                  <a:lnTo>
                    <a:pt x="19050" y="261874"/>
                  </a:lnTo>
                  <a:lnTo>
                    <a:pt x="14223" y="276225"/>
                  </a:lnTo>
                  <a:lnTo>
                    <a:pt x="14223" y="290449"/>
                  </a:lnTo>
                  <a:lnTo>
                    <a:pt x="14223" y="304800"/>
                  </a:lnTo>
                  <a:lnTo>
                    <a:pt x="9525" y="319024"/>
                  </a:lnTo>
                  <a:lnTo>
                    <a:pt x="4698" y="333375"/>
                  </a:lnTo>
                  <a:lnTo>
                    <a:pt x="4698" y="347599"/>
                  </a:lnTo>
                  <a:lnTo>
                    <a:pt x="0" y="361950"/>
                  </a:lnTo>
                  <a:lnTo>
                    <a:pt x="0" y="376174"/>
                  </a:lnTo>
                  <a:lnTo>
                    <a:pt x="0" y="390525"/>
                  </a:lnTo>
                  <a:lnTo>
                    <a:pt x="0" y="461899"/>
                  </a:lnTo>
                  <a:lnTo>
                    <a:pt x="4698" y="476250"/>
                  </a:lnTo>
                  <a:lnTo>
                    <a:pt x="9525" y="490474"/>
                  </a:lnTo>
                  <a:lnTo>
                    <a:pt x="14223" y="504825"/>
                  </a:lnTo>
                  <a:lnTo>
                    <a:pt x="19050" y="519049"/>
                  </a:lnTo>
                  <a:lnTo>
                    <a:pt x="19050" y="533400"/>
                  </a:lnTo>
                  <a:lnTo>
                    <a:pt x="23748" y="547624"/>
                  </a:lnTo>
                  <a:lnTo>
                    <a:pt x="28575" y="561975"/>
                  </a:lnTo>
                  <a:lnTo>
                    <a:pt x="33273" y="576199"/>
                  </a:lnTo>
                  <a:lnTo>
                    <a:pt x="42798" y="590550"/>
                  </a:lnTo>
                  <a:lnTo>
                    <a:pt x="47625" y="604774"/>
                  </a:lnTo>
                  <a:lnTo>
                    <a:pt x="57150" y="619125"/>
                  </a:lnTo>
                  <a:lnTo>
                    <a:pt x="66675" y="633349"/>
                  </a:lnTo>
                  <a:lnTo>
                    <a:pt x="76200" y="647700"/>
                  </a:lnTo>
                  <a:lnTo>
                    <a:pt x="85725" y="661924"/>
                  </a:lnTo>
                  <a:lnTo>
                    <a:pt x="95250" y="676275"/>
                  </a:lnTo>
                  <a:lnTo>
                    <a:pt x="104775" y="690499"/>
                  </a:lnTo>
                  <a:lnTo>
                    <a:pt x="114300" y="704850"/>
                  </a:lnTo>
                  <a:lnTo>
                    <a:pt x="123825" y="719074"/>
                  </a:lnTo>
                  <a:lnTo>
                    <a:pt x="138048" y="728599"/>
                  </a:lnTo>
                  <a:lnTo>
                    <a:pt x="147573" y="742950"/>
                  </a:lnTo>
                  <a:lnTo>
                    <a:pt x="157098" y="757174"/>
                  </a:lnTo>
                  <a:lnTo>
                    <a:pt x="171450" y="766699"/>
                  </a:lnTo>
                  <a:lnTo>
                    <a:pt x="185673" y="776224"/>
                  </a:lnTo>
                  <a:lnTo>
                    <a:pt x="200025" y="781050"/>
                  </a:lnTo>
                  <a:lnTo>
                    <a:pt x="214248" y="785749"/>
                  </a:lnTo>
                  <a:lnTo>
                    <a:pt x="228600" y="795274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666" y="385648"/>
            <a:ext cx="7520940" cy="1323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6730"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Mutually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Exclusive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Events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Events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common</a:t>
            </a:r>
            <a:r>
              <a:rPr sz="2000" spc="-10" dirty="0">
                <a:latin typeface="Calibri"/>
                <a:cs typeface="Calibri"/>
              </a:rPr>
              <a:t> outcomes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Occurrence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precludes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occurrence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8187" y="3271837"/>
            <a:ext cx="2974975" cy="1374775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0495">
              <a:lnSpc>
                <a:spcPts val="3080"/>
              </a:lnSpc>
              <a:tabLst>
                <a:tab pos="624840" algn="l"/>
              </a:tabLst>
            </a:pPr>
            <a:r>
              <a:rPr sz="2000" i="1" spc="1080" dirty="0">
                <a:latin typeface="Times New Roman"/>
                <a:cs typeface="Times New Roman"/>
              </a:rPr>
              <a:t>X	</a:t>
            </a:r>
            <a:r>
              <a:rPr sz="2000" spc="969" dirty="0">
                <a:latin typeface="Symbol"/>
                <a:cs typeface="Symbol"/>
              </a:rPr>
              <a:t>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750" spc="509" dirty="0">
                <a:latin typeface="Symbol"/>
                <a:cs typeface="Symbol"/>
              </a:rPr>
              <a:t></a:t>
            </a:r>
            <a:r>
              <a:rPr sz="2000" spc="509" dirty="0">
                <a:latin typeface="Times New Roman"/>
                <a:cs typeface="Times New Roman"/>
              </a:rPr>
              <a:t>1,7,9</a:t>
            </a:r>
            <a:r>
              <a:rPr sz="2750" spc="509" dirty="0">
                <a:latin typeface="Symbol"/>
                <a:cs typeface="Symbol"/>
              </a:rPr>
              <a:t></a:t>
            </a:r>
            <a:endParaRPr sz="2750">
              <a:latin typeface="Symbol"/>
              <a:cs typeface="Symbol"/>
            </a:endParaRPr>
          </a:p>
          <a:p>
            <a:pPr marL="74930">
              <a:lnSpc>
                <a:spcPts val="3270"/>
              </a:lnSpc>
              <a:spcBef>
                <a:spcPts val="70"/>
              </a:spcBef>
              <a:tabLst>
                <a:tab pos="490220" algn="l"/>
              </a:tabLst>
            </a:pPr>
            <a:r>
              <a:rPr sz="2000" i="1" spc="980" dirty="0">
                <a:latin typeface="Times New Roman"/>
                <a:cs typeface="Times New Roman"/>
              </a:rPr>
              <a:t>Y	</a:t>
            </a:r>
            <a:r>
              <a:rPr sz="2000" spc="969" dirty="0">
                <a:latin typeface="Symbol"/>
                <a:cs typeface="Symbol"/>
              </a:rPr>
              <a:t>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750" spc="555" dirty="0">
                <a:latin typeface="Symbol"/>
                <a:cs typeface="Symbol"/>
              </a:rPr>
              <a:t></a:t>
            </a:r>
            <a:r>
              <a:rPr sz="2000" spc="555" dirty="0">
                <a:latin typeface="Times New Roman"/>
                <a:cs typeface="Times New Roman"/>
              </a:rPr>
              <a:t>2,3,4,5,6</a:t>
            </a:r>
            <a:r>
              <a:rPr sz="2750" spc="555" dirty="0">
                <a:latin typeface="Symbol"/>
                <a:cs typeface="Symbol"/>
              </a:rPr>
              <a:t></a:t>
            </a:r>
            <a:endParaRPr sz="2750">
              <a:latin typeface="Symbol"/>
              <a:cs typeface="Symbol"/>
            </a:endParaRPr>
          </a:p>
          <a:p>
            <a:pPr marL="150495">
              <a:lnSpc>
                <a:spcPts val="3750"/>
              </a:lnSpc>
              <a:tabLst>
                <a:tab pos="581660" algn="l"/>
                <a:tab pos="1423670" algn="l"/>
                <a:tab pos="2197100" algn="l"/>
              </a:tabLst>
            </a:pPr>
            <a:r>
              <a:rPr sz="3000" i="1" spc="1620" baseline="2777" dirty="0">
                <a:latin typeface="Times New Roman"/>
                <a:cs typeface="Times New Roman"/>
              </a:rPr>
              <a:t>X	</a:t>
            </a:r>
            <a:r>
              <a:rPr sz="3000" spc="2032" baseline="2777" dirty="0">
                <a:latin typeface="Symbol"/>
                <a:cs typeface="Symbol"/>
              </a:rPr>
              <a:t></a:t>
            </a:r>
            <a:r>
              <a:rPr sz="3000" spc="-60" baseline="2777" dirty="0">
                <a:latin typeface="Times New Roman"/>
                <a:cs typeface="Times New Roman"/>
              </a:rPr>
              <a:t> </a:t>
            </a:r>
            <a:r>
              <a:rPr sz="3000" i="1" spc="1470" baseline="2777" dirty="0">
                <a:latin typeface="Times New Roman"/>
                <a:cs typeface="Times New Roman"/>
              </a:rPr>
              <a:t>Y	</a:t>
            </a:r>
            <a:r>
              <a:rPr sz="3000" spc="1455" baseline="2777" dirty="0">
                <a:latin typeface="Symbol"/>
                <a:cs typeface="Symbol"/>
              </a:rPr>
              <a:t></a:t>
            </a:r>
            <a:r>
              <a:rPr sz="3000" spc="457" baseline="2777" dirty="0">
                <a:latin typeface="Times New Roman"/>
                <a:cs typeface="Times New Roman"/>
              </a:rPr>
              <a:t> </a:t>
            </a:r>
            <a:r>
              <a:rPr sz="3150" spc="280" dirty="0">
                <a:latin typeface="Symbol"/>
                <a:cs typeface="Symbol"/>
              </a:rPr>
              <a:t></a:t>
            </a:r>
            <a:r>
              <a:rPr sz="3150" spc="280" dirty="0">
                <a:latin typeface="Times New Roman"/>
                <a:cs typeface="Times New Roman"/>
              </a:rPr>
              <a:t>	</a:t>
            </a:r>
            <a:r>
              <a:rPr sz="3150" spc="280" dirty="0">
                <a:latin typeface="Symbol"/>
                <a:cs typeface="Symbol"/>
              </a:rPr>
              <a:t>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187" y="1965325"/>
            <a:ext cx="3194050" cy="1209675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2630"/>
              </a:lnSpc>
            </a:pPr>
            <a:r>
              <a:rPr sz="1800" i="1" spc="455" dirty="0">
                <a:latin typeface="Times New Roman"/>
                <a:cs typeface="Times New Roman"/>
              </a:rPr>
              <a:t>C</a:t>
            </a:r>
            <a:r>
              <a:rPr sz="1800" i="1" spc="229" dirty="0">
                <a:latin typeface="Times New Roman"/>
                <a:cs typeface="Times New Roman"/>
              </a:rPr>
              <a:t> </a:t>
            </a:r>
            <a:r>
              <a:rPr sz="1800" spc="375" dirty="0">
                <a:latin typeface="Symbol"/>
                <a:cs typeface="Symbol"/>
              </a:rPr>
              <a:t>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3600" spc="480" baseline="-3472" dirty="0">
                <a:latin typeface="Symbol"/>
                <a:cs typeface="Symbol"/>
              </a:rPr>
              <a:t></a:t>
            </a:r>
            <a:r>
              <a:rPr sz="1800" i="1" spc="320" dirty="0">
                <a:latin typeface="Times New Roman"/>
                <a:cs typeface="Times New Roman"/>
              </a:rPr>
              <a:t>IBM</a:t>
            </a:r>
            <a:r>
              <a:rPr sz="1800" i="1" spc="-85" dirty="0">
                <a:latin typeface="Times New Roman"/>
                <a:cs typeface="Times New Roman"/>
              </a:rPr>
              <a:t> </a:t>
            </a:r>
            <a:r>
              <a:rPr sz="1800" spc="170" dirty="0">
                <a:latin typeface="Times New Roman"/>
                <a:cs typeface="Times New Roman"/>
              </a:rPr>
              <a:t>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i="1" spc="409" dirty="0">
                <a:latin typeface="Times New Roman"/>
                <a:cs typeface="Times New Roman"/>
              </a:rPr>
              <a:t>DEC</a:t>
            </a:r>
            <a:r>
              <a:rPr sz="1800" spc="409" dirty="0">
                <a:latin typeface="Times New Roman"/>
                <a:cs typeface="Times New Roman"/>
              </a:rPr>
              <a:t>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i="1" spc="245" dirty="0">
                <a:latin typeface="Times New Roman"/>
                <a:cs typeface="Times New Roman"/>
              </a:rPr>
              <a:t>Apple</a:t>
            </a:r>
            <a:r>
              <a:rPr sz="3600" spc="367" baseline="-3472" dirty="0">
                <a:latin typeface="Symbol"/>
                <a:cs typeface="Symbol"/>
              </a:rPr>
              <a:t></a:t>
            </a:r>
            <a:endParaRPr sz="3600" baseline="-3472">
              <a:latin typeface="Symbol"/>
              <a:cs typeface="Symbol"/>
            </a:endParaRPr>
          </a:p>
          <a:p>
            <a:pPr marL="62865" marR="753110" indent="19050">
              <a:lnSpc>
                <a:spcPts val="3070"/>
              </a:lnSpc>
              <a:spcBef>
                <a:spcPts val="135"/>
              </a:spcBef>
            </a:pPr>
            <a:r>
              <a:rPr sz="1800" i="1" spc="420" dirty="0">
                <a:latin typeface="Times New Roman"/>
                <a:cs typeface="Times New Roman"/>
              </a:rPr>
              <a:t>F</a:t>
            </a:r>
            <a:r>
              <a:rPr sz="1800" i="1" spc="330" dirty="0">
                <a:latin typeface="Times New Roman"/>
                <a:cs typeface="Times New Roman"/>
              </a:rPr>
              <a:t> </a:t>
            </a:r>
            <a:r>
              <a:rPr sz="1800" spc="375" dirty="0">
                <a:latin typeface="Symbol"/>
                <a:cs typeface="Symbol"/>
              </a:rPr>
              <a:t>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3600" spc="382" baseline="-3472" dirty="0">
                <a:latin typeface="Symbol"/>
                <a:cs typeface="Symbol"/>
              </a:rPr>
              <a:t></a:t>
            </a:r>
            <a:r>
              <a:rPr sz="1800" i="1" spc="254" dirty="0">
                <a:latin typeface="Times New Roman"/>
                <a:cs typeface="Times New Roman"/>
              </a:rPr>
              <a:t>Grape</a:t>
            </a:r>
            <a:r>
              <a:rPr sz="1800" spc="254" dirty="0">
                <a:latin typeface="Times New Roman"/>
                <a:cs typeface="Times New Roman"/>
              </a:rPr>
              <a:t>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i="1" spc="250" dirty="0">
                <a:latin typeface="Times New Roman"/>
                <a:cs typeface="Times New Roman"/>
              </a:rPr>
              <a:t>Lime</a:t>
            </a:r>
            <a:r>
              <a:rPr sz="3600" spc="375" baseline="-3472" dirty="0">
                <a:latin typeface="Symbol"/>
                <a:cs typeface="Symbol"/>
              </a:rPr>
              <a:t></a:t>
            </a:r>
            <a:r>
              <a:rPr sz="3600" spc="-877" baseline="-3472" dirty="0">
                <a:latin typeface="Times New Roman"/>
                <a:cs typeface="Times New Roman"/>
              </a:rPr>
              <a:t> </a:t>
            </a:r>
            <a:r>
              <a:rPr sz="1800" i="1" spc="455" dirty="0">
                <a:latin typeface="Times New Roman"/>
                <a:cs typeface="Times New Roman"/>
              </a:rPr>
              <a:t>C</a:t>
            </a:r>
            <a:r>
              <a:rPr sz="1800" i="1" spc="50" dirty="0">
                <a:latin typeface="Times New Roman"/>
                <a:cs typeface="Times New Roman"/>
              </a:rPr>
              <a:t> </a:t>
            </a:r>
            <a:r>
              <a:rPr sz="1800" spc="525" dirty="0">
                <a:latin typeface="Symbol"/>
                <a:cs typeface="Symbol"/>
              </a:rPr>
              <a:t>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420" dirty="0">
                <a:latin typeface="Times New Roman"/>
                <a:cs typeface="Times New Roman"/>
              </a:rPr>
              <a:t>F</a:t>
            </a:r>
            <a:r>
              <a:rPr sz="1800" i="1" spc="345" dirty="0">
                <a:latin typeface="Times New Roman"/>
                <a:cs typeface="Times New Roman"/>
              </a:rPr>
              <a:t> </a:t>
            </a:r>
            <a:r>
              <a:rPr sz="1800" spc="375" dirty="0">
                <a:latin typeface="Symbol"/>
                <a:cs typeface="Symbol"/>
              </a:rPr>
              <a:t>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3600" spc="30" baseline="-3472" dirty="0">
                <a:latin typeface="Symbol"/>
                <a:cs typeface="Symbol"/>
              </a:rPr>
              <a:t></a:t>
            </a:r>
            <a:r>
              <a:rPr sz="3600" spc="525" baseline="-3472" dirty="0">
                <a:latin typeface="Times New Roman"/>
                <a:cs typeface="Times New Roman"/>
              </a:rPr>
              <a:t> </a:t>
            </a:r>
            <a:r>
              <a:rPr sz="3600" spc="30" baseline="-3472" dirty="0">
                <a:latin typeface="Symbol"/>
                <a:cs typeface="Symbol"/>
              </a:rPr>
              <a:t></a:t>
            </a:r>
            <a:endParaRPr sz="3600" baseline="-3472">
              <a:latin typeface="Symbol"/>
              <a:cs typeface="Symbo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64050" y="2336800"/>
            <a:ext cx="4629150" cy="1752600"/>
            <a:chOff x="4464050" y="2336800"/>
            <a:chExt cx="4629150" cy="1752600"/>
          </a:xfrm>
        </p:grpSpPr>
        <p:sp>
          <p:nvSpPr>
            <p:cNvPr id="6" name="object 6"/>
            <p:cNvSpPr/>
            <p:nvPr/>
          </p:nvSpPr>
          <p:spPr>
            <a:xfrm>
              <a:off x="4489450" y="2362200"/>
              <a:ext cx="4578350" cy="1701800"/>
            </a:xfrm>
            <a:custGeom>
              <a:avLst/>
              <a:gdLst/>
              <a:ahLst/>
              <a:cxnLst/>
              <a:rect l="l" t="t" r="r" b="b"/>
              <a:pathLst>
                <a:path w="4578350" h="1701800">
                  <a:moveTo>
                    <a:pt x="4578350" y="0"/>
                  </a:moveTo>
                  <a:lnTo>
                    <a:pt x="0" y="0"/>
                  </a:lnTo>
                  <a:lnTo>
                    <a:pt x="0" y="1701800"/>
                  </a:lnTo>
                  <a:lnTo>
                    <a:pt x="4578350" y="1701800"/>
                  </a:lnTo>
                  <a:lnTo>
                    <a:pt x="457835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9450" y="2362200"/>
              <a:ext cx="4578350" cy="1701800"/>
            </a:xfrm>
            <a:custGeom>
              <a:avLst/>
              <a:gdLst/>
              <a:ahLst/>
              <a:cxnLst/>
              <a:rect l="l" t="t" r="r" b="b"/>
              <a:pathLst>
                <a:path w="4578350" h="1701800">
                  <a:moveTo>
                    <a:pt x="0" y="1701800"/>
                  </a:moveTo>
                  <a:lnTo>
                    <a:pt x="4578350" y="1701800"/>
                  </a:lnTo>
                  <a:lnTo>
                    <a:pt x="4578350" y="0"/>
                  </a:lnTo>
                  <a:lnTo>
                    <a:pt x="0" y="0"/>
                  </a:lnTo>
                  <a:lnTo>
                    <a:pt x="0" y="170180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84925" y="2743200"/>
              <a:ext cx="1144905" cy="1016000"/>
            </a:xfrm>
            <a:custGeom>
              <a:avLst/>
              <a:gdLst/>
              <a:ahLst/>
              <a:cxnLst/>
              <a:rect l="l" t="t" r="r" b="b"/>
              <a:pathLst>
                <a:path w="1144904" h="1016000">
                  <a:moveTo>
                    <a:pt x="572262" y="0"/>
                  </a:moveTo>
                  <a:lnTo>
                    <a:pt x="520166" y="2076"/>
                  </a:lnTo>
                  <a:lnTo>
                    <a:pt x="469383" y="8185"/>
                  </a:lnTo>
                  <a:lnTo>
                    <a:pt x="420114" y="18147"/>
                  </a:lnTo>
                  <a:lnTo>
                    <a:pt x="372560" y="31783"/>
                  </a:lnTo>
                  <a:lnTo>
                    <a:pt x="326924" y="48914"/>
                  </a:lnTo>
                  <a:lnTo>
                    <a:pt x="283407" y="69360"/>
                  </a:lnTo>
                  <a:lnTo>
                    <a:pt x="242212" y="92942"/>
                  </a:lnTo>
                  <a:lnTo>
                    <a:pt x="203539" y="119481"/>
                  </a:lnTo>
                  <a:lnTo>
                    <a:pt x="167592" y="148796"/>
                  </a:lnTo>
                  <a:lnTo>
                    <a:pt x="134571" y="180709"/>
                  </a:lnTo>
                  <a:lnTo>
                    <a:pt x="104680" y="215040"/>
                  </a:lnTo>
                  <a:lnTo>
                    <a:pt x="78119" y="251610"/>
                  </a:lnTo>
                  <a:lnTo>
                    <a:pt x="55090" y="290239"/>
                  </a:lnTo>
                  <a:lnTo>
                    <a:pt x="35796" y="330749"/>
                  </a:lnTo>
                  <a:lnTo>
                    <a:pt x="20438" y="372959"/>
                  </a:lnTo>
                  <a:lnTo>
                    <a:pt x="9218" y="416691"/>
                  </a:lnTo>
                  <a:lnTo>
                    <a:pt x="2338" y="461764"/>
                  </a:lnTo>
                  <a:lnTo>
                    <a:pt x="0" y="508000"/>
                  </a:lnTo>
                  <a:lnTo>
                    <a:pt x="2338" y="554235"/>
                  </a:lnTo>
                  <a:lnTo>
                    <a:pt x="9218" y="599308"/>
                  </a:lnTo>
                  <a:lnTo>
                    <a:pt x="20438" y="643040"/>
                  </a:lnTo>
                  <a:lnTo>
                    <a:pt x="35796" y="685250"/>
                  </a:lnTo>
                  <a:lnTo>
                    <a:pt x="55090" y="725760"/>
                  </a:lnTo>
                  <a:lnTo>
                    <a:pt x="78119" y="764389"/>
                  </a:lnTo>
                  <a:lnTo>
                    <a:pt x="104680" y="800959"/>
                  </a:lnTo>
                  <a:lnTo>
                    <a:pt x="134571" y="835290"/>
                  </a:lnTo>
                  <a:lnTo>
                    <a:pt x="167592" y="867203"/>
                  </a:lnTo>
                  <a:lnTo>
                    <a:pt x="203539" y="896518"/>
                  </a:lnTo>
                  <a:lnTo>
                    <a:pt x="242212" y="923057"/>
                  </a:lnTo>
                  <a:lnTo>
                    <a:pt x="283407" y="946639"/>
                  </a:lnTo>
                  <a:lnTo>
                    <a:pt x="326924" y="967085"/>
                  </a:lnTo>
                  <a:lnTo>
                    <a:pt x="372560" y="984216"/>
                  </a:lnTo>
                  <a:lnTo>
                    <a:pt x="420114" y="997852"/>
                  </a:lnTo>
                  <a:lnTo>
                    <a:pt x="469383" y="1007814"/>
                  </a:lnTo>
                  <a:lnTo>
                    <a:pt x="520166" y="1013923"/>
                  </a:lnTo>
                  <a:lnTo>
                    <a:pt x="572262" y="1016000"/>
                  </a:lnTo>
                  <a:lnTo>
                    <a:pt x="624338" y="1013923"/>
                  </a:lnTo>
                  <a:lnTo>
                    <a:pt x="675106" y="1007814"/>
                  </a:lnTo>
                  <a:lnTo>
                    <a:pt x="724365" y="997852"/>
                  </a:lnTo>
                  <a:lnTo>
                    <a:pt x="771912" y="984216"/>
                  </a:lnTo>
                  <a:lnTo>
                    <a:pt x="817544" y="967085"/>
                  </a:lnTo>
                  <a:lnTo>
                    <a:pt x="861059" y="946639"/>
                  </a:lnTo>
                  <a:lnTo>
                    <a:pt x="902256" y="923057"/>
                  </a:lnTo>
                  <a:lnTo>
                    <a:pt x="940932" y="896518"/>
                  </a:lnTo>
                  <a:lnTo>
                    <a:pt x="976883" y="867203"/>
                  </a:lnTo>
                  <a:lnTo>
                    <a:pt x="1009910" y="835290"/>
                  </a:lnTo>
                  <a:lnTo>
                    <a:pt x="1039808" y="800959"/>
                  </a:lnTo>
                  <a:lnTo>
                    <a:pt x="1066376" y="764389"/>
                  </a:lnTo>
                  <a:lnTo>
                    <a:pt x="1089412" y="725760"/>
                  </a:lnTo>
                  <a:lnTo>
                    <a:pt x="1108713" y="685250"/>
                  </a:lnTo>
                  <a:lnTo>
                    <a:pt x="1124076" y="643040"/>
                  </a:lnTo>
                  <a:lnTo>
                    <a:pt x="1135301" y="599308"/>
                  </a:lnTo>
                  <a:lnTo>
                    <a:pt x="1142184" y="554235"/>
                  </a:lnTo>
                  <a:lnTo>
                    <a:pt x="1144524" y="508000"/>
                  </a:lnTo>
                  <a:lnTo>
                    <a:pt x="1142184" y="461764"/>
                  </a:lnTo>
                  <a:lnTo>
                    <a:pt x="1135301" y="416691"/>
                  </a:lnTo>
                  <a:lnTo>
                    <a:pt x="1124077" y="372959"/>
                  </a:lnTo>
                  <a:lnTo>
                    <a:pt x="1108713" y="330749"/>
                  </a:lnTo>
                  <a:lnTo>
                    <a:pt x="1089412" y="290239"/>
                  </a:lnTo>
                  <a:lnTo>
                    <a:pt x="1066376" y="251610"/>
                  </a:lnTo>
                  <a:lnTo>
                    <a:pt x="1039808" y="215040"/>
                  </a:lnTo>
                  <a:lnTo>
                    <a:pt x="1009910" y="180709"/>
                  </a:lnTo>
                  <a:lnTo>
                    <a:pt x="976884" y="148796"/>
                  </a:lnTo>
                  <a:lnTo>
                    <a:pt x="940932" y="119481"/>
                  </a:lnTo>
                  <a:lnTo>
                    <a:pt x="902256" y="92942"/>
                  </a:lnTo>
                  <a:lnTo>
                    <a:pt x="861060" y="69360"/>
                  </a:lnTo>
                  <a:lnTo>
                    <a:pt x="817544" y="48914"/>
                  </a:lnTo>
                  <a:lnTo>
                    <a:pt x="771912" y="31783"/>
                  </a:lnTo>
                  <a:lnTo>
                    <a:pt x="724365" y="18147"/>
                  </a:lnTo>
                  <a:lnTo>
                    <a:pt x="675106" y="8185"/>
                  </a:lnTo>
                  <a:lnTo>
                    <a:pt x="624338" y="2076"/>
                  </a:lnTo>
                  <a:lnTo>
                    <a:pt x="572262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84925" y="2743200"/>
              <a:ext cx="1144905" cy="1016000"/>
            </a:xfrm>
            <a:custGeom>
              <a:avLst/>
              <a:gdLst/>
              <a:ahLst/>
              <a:cxnLst/>
              <a:rect l="l" t="t" r="r" b="b"/>
              <a:pathLst>
                <a:path w="1144904" h="1016000">
                  <a:moveTo>
                    <a:pt x="0" y="508000"/>
                  </a:moveTo>
                  <a:lnTo>
                    <a:pt x="2338" y="461764"/>
                  </a:lnTo>
                  <a:lnTo>
                    <a:pt x="9218" y="416691"/>
                  </a:lnTo>
                  <a:lnTo>
                    <a:pt x="20438" y="372959"/>
                  </a:lnTo>
                  <a:lnTo>
                    <a:pt x="35796" y="330749"/>
                  </a:lnTo>
                  <a:lnTo>
                    <a:pt x="55090" y="290239"/>
                  </a:lnTo>
                  <a:lnTo>
                    <a:pt x="78119" y="251610"/>
                  </a:lnTo>
                  <a:lnTo>
                    <a:pt x="104680" y="215040"/>
                  </a:lnTo>
                  <a:lnTo>
                    <a:pt x="134571" y="180709"/>
                  </a:lnTo>
                  <a:lnTo>
                    <a:pt x="167592" y="148796"/>
                  </a:lnTo>
                  <a:lnTo>
                    <a:pt x="203539" y="119481"/>
                  </a:lnTo>
                  <a:lnTo>
                    <a:pt x="242212" y="92942"/>
                  </a:lnTo>
                  <a:lnTo>
                    <a:pt x="283407" y="69360"/>
                  </a:lnTo>
                  <a:lnTo>
                    <a:pt x="326924" y="48914"/>
                  </a:lnTo>
                  <a:lnTo>
                    <a:pt x="372560" y="31783"/>
                  </a:lnTo>
                  <a:lnTo>
                    <a:pt x="420114" y="18147"/>
                  </a:lnTo>
                  <a:lnTo>
                    <a:pt x="469383" y="8185"/>
                  </a:lnTo>
                  <a:lnTo>
                    <a:pt x="520166" y="2076"/>
                  </a:lnTo>
                  <a:lnTo>
                    <a:pt x="572262" y="0"/>
                  </a:lnTo>
                  <a:lnTo>
                    <a:pt x="624338" y="2076"/>
                  </a:lnTo>
                  <a:lnTo>
                    <a:pt x="675106" y="8185"/>
                  </a:lnTo>
                  <a:lnTo>
                    <a:pt x="724365" y="18147"/>
                  </a:lnTo>
                  <a:lnTo>
                    <a:pt x="771912" y="31783"/>
                  </a:lnTo>
                  <a:lnTo>
                    <a:pt x="817544" y="48914"/>
                  </a:lnTo>
                  <a:lnTo>
                    <a:pt x="861060" y="69360"/>
                  </a:lnTo>
                  <a:lnTo>
                    <a:pt x="902256" y="92942"/>
                  </a:lnTo>
                  <a:lnTo>
                    <a:pt x="940932" y="119481"/>
                  </a:lnTo>
                  <a:lnTo>
                    <a:pt x="976884" y="148796"/>
                  </a:lnTo>
                  <a:lnTo>
                    <a:pt x="1009910" y="180709"/>
                  </a:lnTo>
                  <a:lnTo>
                    <a:pt x="1039808" y="215040"/>
                  </a:lnTo>
                  <a:lnTo>
                    <a:pt x="1066376" y="251610"/>
                  </a:lnTo>
                  <a:lnTo>
                    <a:pt x="1089412" y="290239"/>
                  </a:lnTo>
                  <a:lnTo>
                    <a:pt x="1108713" y="330749"/>
                  </a:lnTo>
                  <a:lnTo>
                    <a:pt x="1124077" y="372959"/>
                  </a:lnTo>
                  <a:lnTo>
                    <a:pt x="1135301" y="416691"/>
                  </a:lnTo>
                  <a:lnTo>
                    <a:pt x="1142184" y="461764"/>
                  </a:lnTo>
                  <a:lnTo>
                    <a:pt x="1144524" y="508000"/>
                  </a:lnTo>
                  <a:lnTo>
                    <a:pt x="1142184" y="554235"/>
                  </a:lnTo>
                  <a:lnTo>
                    <a:pt x="1135301" y="599308"/>
                  </a:lnTo>
                  <a:lnTo>
                    <a:pt x="1124076" y="643040"/>
                  </a:lnTo>
                  <a:lnTo>
                    <a:pt x="1108713" y="685250"/>
                  </a:lnTo>
                  <a:lnTo>
                    <a:pt x="1089412" y="725760"/>
                  </a:lnTo>
                  <a:lnTo>
                    <a:pt x="1066376" y="764389"/>
                  </a:lnTo>
                  <a:lnTo>
                    <a:pt x="1039808" y="800959"/>
                  </a:lnTo>
                  <a:lnTo>
                    <a:pt x="1009910" y="835290"/>
                  </a:lnTo>
                  <a:lnTo>
                    <a:pt x="976883" y="867203"/>
                  </a:lnTo>
                  <a:lnTo>
                    <a:pt x="940932" y="896518"/>
                  </a:lnTo>
                  <a:lnTo>
                    <a:pt x="902256" y="923057"/>
                  </a:lnTo>
                  <a:lnTo>
                    <a:pt x="861059" y="946639"/>
                  </a:lnTo>
                  <a:lnTo>
                    <a:pt x="817544" y="967085"/>
                  </a:lnTo>
                  <a:lnTo>
                    <a:pt x="771912" y="984216"/>
                  </a:lnTo>
                  <a:lnTo>
                    <a:pt x="724365" y="997852"/>
                  </a:lnTo>
                  <a:lnTo>
                    <a:pt x="675106" y="1007814"/>
                  </a:lnTo>
                  <a:lnTo>
                    <a:pt x="624338" y="1013923"/>
                  </a:lnTo>
                  <a:lnTo>
                    <a:pt x="572262" y="1016000"/>
                  </a:lnTo>
                  <a:lnTo>
                    <a:pt x="520166" y="1013923"/>
                  </a:lnTo>
                  <a:lnTo>
                    <a:pt x="469383" y="1007814"/>
                  </a:lnTo>
                  <a:lnTo>
                    <a:pt x="420114" y="997852"/>
                  </a:lnTo>
                  <a:lnTo>
                    <a:pt x="372560" y="984216"/>
                  </a:lnTo>
                  <a:lnTo>
                    <a:pt x="326924" y="967085"/>
                  </a:lnTo>
                  <a:lnTo>
                    <a:pt x="283407" y="946639"/>
                  </a:lnTo>
                  <a:lnTo>
                    <a:pt x="242212" y="923057"/>
                  </a:lnTo>
                  <a:lnTo>
                    <a:pt x="203539" y="896518"/>
                  </a:lnTo>
                  <a:lnTo>
                    <a:pt x="167592" y="867203"/>
                  </a:lnTo>
                  <a:lnTo>
                    <a:pt x="134571" y="835290"/>
                  </a:lnTo>
                  <a:lnTo>
                    <a:pt x="104680" y="800959"/>
                  </a:lnTo>
                  <a:lnTo>
                    <a:pt x="78119" y="764389"/>
                  </a:lnTo>
                  <a:lnTo>
                    <a:pt x="55090" y="725760"/>
                  </a:lnTo>
                  <a:lnTo>
                    <a:pt x="35796" y="685250"/>
                  </a:lnTo>
                  <a:lnTo>
                    <a:pt x="20438" y="643040"/>
                  </a:lnTo>
                  <a:lnTo>
                    <a:pt x="9218" y="599308"/>
                  </a:lnTo>
                  <a:lnTo>
                    <a:pt x="2338" y="554235"/>
                  </a:lnTo>
                  <a:lnTo>
                    <a:pt x="0" y="508000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4301" y="2743200"/>
              <a:ext cx="1144905" cy="1016000"/>
            </a:xfrm>
            <a:custGeom>
              <a:avLst/>
              <a:gdLst/>
              <a:ahLst/>
              <a:cxnLst/>
              <a:rect l="l" t="t" r="r" b="b"/>
              <a:pathLst>
                <a:path w="1144904" h="1016000">
                  <a:moveTo>
                    <a:pt x="572262" y="0"/>
                  </a:moveTo>
                  <a:lnTo>
                    <a:pt x="520166" y="2076"/>
                  </a:lnTo>
                  <a:lnTo>
                    <a:pt x="469383" y="8185"/>
                  </a:lnTo>
                  <a:lnTo>
                    <a:pt x="420114" y="18147"/>
                  </a:lnTo>
                  <a:lnTo>
                    <a:pt x="372560" y="31783"/>
                  </a:lnTo>
                  <a:lnTo>
                    <a:pt x="326924" y="48914"/>
                  </a:lnTo>
                  <a:lnTo>
                    <a:pt x="283407" y="69360"/>
                  </a:lnTo>
                  <a:lnTo>
                    <a:pt x="242212" y="92942"/>
                  </a:lnTo>
                  <a:lnTo>
                    <a:pt x="203539" y="119481"/>
                  </a:lnTo>
                  <a:lnTo>
                    <a:pt x="167592" y="148796"/>
                  </a:lnTo>
                  <a:lnTo>
                    <a:pt x="134571" y="180709"/>
                  </a:lnTo>
                  <a:lnTo>
                    <a:pt x="104680" y="215040"/>
                  </a:lnTo>
                  <a:lnTo>
                    <a:pt x="78119" y="251610"/>
                  </a:lnTo>
                  <a:lnTo>
                    <a:pt x="55090" y="290239"/>
                  </a:lnTo>
                  <a:lnTo>
                    <a:pt x="35796" y="330749"/>
                  </a:lnTo>
                  <a:lnTo>
                    <a:pt x="20438" y="372959"/>
                  </a:lnTo>
                  <a:lnTo>
                    <a:pt x="9218" y="416691"/>
                  </a:lnTo>
                  <a:lnTo>
                    <a:pt x="2338" y="461764"/>
                  </a:lnTo>
                  <a:lnTo>
                    <a:pt x="0" y="508000"/>
                  </a:lnTo>
                  <a:lnTo>
                    <a:pt x="2338" y="554235"/>
                  </a:lnTo>
                  <a:lnTo>
                    <a:pt x="9218" y="599308"/>
                  </a:lnTo>
                  <a:lnTo>
                    <a:pt x="20438" y="643040"/>
                  </a:lnTo>
                  <a:lnTo>
                    <a:pt x="35796" y="685250"/>
                  </a:lnTo>
                  <a:lnTo>
                    <a:pt x="55090" y="725760"/>
                  </a:lnTo>
                  <a:lnTo>
                    <a:pt x="78119" y="764389"/>
                  </a:lnTo>
                  <a:lnTo>
                    <a:pt x="104680" y="800959"/>
                  </a:lnTo>
                  <a:lnTo>
                    <a:pt x="134571" y="835290"/>
                  </a:lnTo>
                  <a:lnTo>
                    <a:pt x="167592" y="867203"/>
                  </a:lnTo>
                  <a:lnTo>
                    <a:pt x="203539" y="896518"/>
                  </a:lnTo>
                  <a:lnTo>
                    <a:pt x="242212" y="923057"/>
                  </a:lnTo>
                  <a:lnTo>
                    <a:pt x="283407" y="946639"/>
                  </a:lnTo>
                  <a:lnTo>
                    <a:pt x="326924" y="967085"/>
                  </a:lnTo>
                  <a:lnTo>
                    <a:pt x="372560" y="984216"/>
                  </a:lnTo>
                  <a:lnTo>
                    <a:pt x="420114" y="997852"/>
                  </a:lnTo>
                  <a:lnTo>
                    <a:pt x="469383" y="1007814"/>
                  </a:lnTo>
                  <a:lnTo>
                    <a:pt x="520166" y="1013923"/>
                  </a:lnTo>
                  <a:lnTo>
                    <a:pt x="572262" y="1016000"/>
                  </a:lnTo>
                  <a:lnTo>
                    <a:pt x="624338" y="1013923"/>
                  </a:lnTo>
                  <a:lnTo>
                    <a:pt x="675106" y="1007814"/>
                  </a:lnTo>
                  <a:lnTo>
                    <a:pt x="724365" y="997852"/>
                  </a:lnTo>
                  <a:lnTo>
                    <a:pt x="771912" y="984216"/>
                  </a:lnTo>
                  <a:lnTo>
                    <a:pt x="817544" y="967085"/>
                  </a:lnTo>
                  <a:lnTo>
                    <a:pt x="861059" y="946639"/>
                  </a:lnTo>
                  <a:lnTo>
                    <a:pt x="902256" y="923057"/>
                  </a:lnTo>
                  <a:lnTo>
                    <a:pt x="940932" y="896518"/>
                  </a:lnTo>
                  <a:lnTo>
                    <a:pt x="976883" y="867203"/>
                  </a:lnTo>
                  <a:lnTo>
                    <a:pt x="1009910" y="835290"/>
                  </a:lnTo>
                  <a:lnTo>
                    <a:pt x="1039808" y="800959"/>
                  </a:lnTo>
                  <a:lnTo>
                    <a:pt x="1066376" y="764389"/>
                  </a:lnTo>
                  <a:lnTo>
                    <a:pt x="1089412" y="725760"/>
                  </a:lnTo>
                  <a:lnTo>
                    <a:pt x="1108713" y="685250"/>
                  </a:lnTo>
                  <a:lnTo>
                    <a:pt x="1124076" y="643040"/>
                  </a:lnTo>
                  <a:lnTo>
                    <a:pt x="1135301" y="599308"/>
                  </a:lnTo>
                  <a:lnTo>
                    <a:pt x="1142184" y="554235"/>
                  </a:lnTo>
                  <a:lnTo>
                    <a:pt x="1144524" y="508000"/>
                  </a:lnTo>
                  <a:lnTo>
                    <a:pt x="1142184" y="461764"/>
                  </a:lnTo>
                  <a:lnTo>
                    <a:pt x="1135301" y="416691"/>
                  </a:lnTo>
                  <a:lnTo>
                    <a:pt x="1124077" y="372959"/>
                  </a:lnTo>
                  <a:lnTo>
                    <a:pt x="1108713" y="330749"/>
                  </a:lnTo>
                  <a:lnTo>
                    <a:pt x="1089412" y="290239"/>
                  </a:lnTo>
                  <a:lnTo>
                    <a:pt x="1066376" y="251610"/>
                  </a:lnTo>
                  <a:lnTo>
                    <a:pt x="1039808" y="215040"/>
                  </a:lnTo>
                  <a:lnTo>
                    <a:pt x="1009910" y="180709"/>
                  </a:lnTo>
                  <a:lnTo>
                    <a:pt x="976884" y="148796"/>
                  </a:lnTo>
                  <a:lnTo>
                    <a:pt x="940932" y="119481"/>
                  </a:lnTo>
                  <a:lnTo>
                    <a:pt x="902256" y="92942"/>
                  </a:lnTo>
                  <a:lnTo>
                    <a:pt x="861059" y="69360"/>
                  </a:lnTo>
                  <a:lnTo>
                    <a:pt x="817544" y="48914"/>
                  </a:lnTo>
                  <a:lnTo>
                    <a:pt x="771912" y="31783"/>
                  </a:lnTo>
                  <a:lnTo>
                    <a:pt x="724365" y="18147"/>
                  </a:lnTo>
                  <a:lnTo>
                    <a:pt x="675106" y="8185"/>
                  </a:lnTo>
                  <a:lnTo>
                    <a:pt x="624338" y="2076"/>
                  </a:lnTo>
                  <a:lnTo>
                    <a:pt x="572262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4301" y="2743200"/>
              <a:ext cx="1144905" cy="1016000"/>
            </a:xfrm>
            <a:custGeom>
              <a:avLst/>
              <a:gdLst/>
              <a:ahLst/>
              <a:cxnLst/>
              <a:rect l="l" t="t" r="r" b="b"/>
              <a:pathLst>
                <a:path w="1144904" h="1016000">
                  <a:moveTo>
                    <a:pt x="0" y="508000"/>
                  </a:moveTo>
                  <a:lnTo>
                    <a:pt x="2338" y="461764"/>
                  </a:lnTo>
                  <a:lnTo>
                    <a:pt x="9218" y="416691"/>
                  </a:lnTo>
                  <a:lnTo>
                    <a:pt x="20438" y="372959"/>
                  </a:lnTo>
                  <a:lnTo>
                    <a:pt x="35796" y="330749"/>
                  </a:lnTo>
                  <a:lnTo>
                    <a:pt x="55090" y="290239"/>
                  </a:lnTo>
                  <a:lnTo>
                    <a:pt x="78119" y="251610"/>
                  </a:lnTo>
                  <a:lnTo>
                    <a:pt x="104680" y="215040"/>
                  </a:lnTo>
                  <a:lnTo>
                    <a:pt x="134571" y="180709"/>
                  </a:lnTo>
                  <a:lnTo>
                    <a:pt x="167592" y="148796"/>
                  </a:lnTo>
                  <a:lnTo>
                    <a:pt x="203539" y="119481"/>
                  </a:lnTo>
                  <a:lnTo>
                    <a:pt x="242212" y="92942"/>
                  </a:lnTo>
                  <a:lnTo>
                    <a:pt x="283407" y="69360"/>
                  </a:lnTo>
                  <a:lnTo>
                    <a:pt x="326924" y="48914"/>
                  </a:lnTo>
                  <a:lnTo>
                    <a:pt x="372560" y="31783"/>
                  </a:lnTo>
                  <a:lnTo>
                    <a:pt x="420114" y="18147"/>
                  </a:lnTo>
                  <a:lnTo>
                    <a:pt x="469383" y="8185"/>
                  </a:lnTo>
                  <a:lnTo>
                    <a:pt x="520166" y="2076"/>
                  </a:lnTo>
                  <a:lnTo>
                    <a:pt x="572262" y="0"/>
                  </a:lnTo>
                  <a:lnTo>
                    <a:pt x="624338" y="2076"/>
                  </a:lnTo>
                  <a:lnTo>
                    <a:pt x="675106" y="8185"/>
                  </a:lnTo>
                  <a:lnTo>
                    <a:pt x="724365" y="18147"/>
                  </a:lnTo>
                  <a:lnTo>
                    <a:pt x="771912" y="31783"/>
                  </a:lnTo>
                  <a:lnTo>
                    <a:pt x="817544" y="48914"/>
                  </a:lnTo>
                  <a:lnTo>
                    <a:pt x="861059" y="69360"/>
                  </a:lnTo>
                  <a:lnTo>
                    <a:pt x="902256" y="92942"/>
                  </a:lnTo>
                  <a:lnTo>
                    <a:pt x="940932" y="119481"/>
                  </a:lnTo>
                  <a:lnTo>
                    <a:pt x="976884" y="148796"/>
                  </a:lnTo>
                  <a:lnTo>
                    <a:pt x="1009910" y="180709"/>
                  </a:lnTo>
                  <a:lnTo>
                    <a:pt x="1039808" y="215040"/>
                  </a:lnTo>
                  <a:lnTo>
                    <a:pt x="1066376" y="251610"/>
                  </a:lnTo>
                  <a:lnTo>
                    <a:pt x="1089412" y="290239"/>
                  </a:lnTo>
                  <a:lnTo>
                    <a:pt x="1108713" y="330749"/>
                  </a:lnTo>
                  <a:lnTo>
                    <a:pt x="1124077" y="372959"/>
                  </a:lnTo>
                  <a:lnTo>
                    <a:pt x="1135301" y="416691"/>
                  </a:lnTo>
                  <a:lnTo>
                    <a:pt x="1142184" y="461764"/>
                  </a:lnTo>
                  <a:lnTo>
                    <a:pt x="1144524" y="508000"/>
                  </a:lnTo>
                  <a:lnTo>
                    <a:pt x="1142184" y="554235"/>
                  </a:lnTo>
                  <a:lnTo>
                    <a:pt x="1135301" y="599308"/>
                  </a:lnTo>
                  <a:lnTo>
                    <a:pt x="1124076" y="643040"/>
                  </a:lnTo>
                  <a:lnTo>
                    <a:pt x="1108713" y="685250"/>
                  </a:lnTo>
                  <a:lnTo>
                    <a:pt x="1089412" y="725760"/>
                  </a:lnTo>
                  <a:lnTo>
                    <a:pt x="1066376" y="764389"/>
                  </a:lnTo>
                  <a:lnTo>
                    <a:pt x="1039808" y="800959"/>
                  </a:lnTo>
                  <a:lnTo>
                    <a:pt x="1009910" y="835290"/>
                  </a:lnTo>
                  <a:lnTo>
                    <a:pt x="976883" y="867203"/>
                  </a:lnTo>
                  <a:lnTo>
                    <a:pt x="940932" y="896518"/>
                  </a:lnTo>
                  <a:lnTo>
                    <a:pt x="902256" y="923057"/>
                  </a:lnTo>
                  <a:lnTo>
                    <a:pt x="861059" y="946639"/>
                  </a:lnTo>
                  <a:lnTo>
                    <a:pt x="817544" y="967085"/>
                  </a:lnTo>
                  <a:lnTo>
                    <a:pt x="771912" y="984216"/>
                  </a:lnTo>
                  <a:lnTo>
                    <a:pt x="724365" y="997852"/>
                  </a:lnTo>
                  <a:lnTo>
                    <a:pt x="675106" y="1007814"/>
                  </a:lnTo>
                  <a:lnTo>
                    <a:pt x="624338" y="1013923"/>
                  </a:lnTo>
                  <a:lnTo>
                    <a:pt x="572262" y="1016000"/>
                  </a:lnTo>
                  <a:lnTo>
                    <a:pt x="520166" y="1013923"/>
                  </a:lnTo>
                  <a:lnTo>
                    <a:pt x="469383" y="1007814"/>
                  </a:lnTo>
                  <a:lnTo>
                    <a:pt x="420114" y="997852"/>
                  </a:lnTo>
                  <a:lnTo>
                    <a:pt x="372560" y="984216"/>
                  </a:lnTo>
                  <a:lnTo>
                    <a:pt x="326924" y="967085"/>
                  </a:lnTo>
                  <a:lnTo>
                    <a:pt x="283407" y="946639"/>
                  </a:lnTo>
                  <a:lnTo>
                    <a:pt x="242212" y="923057"/>
                  </a:lnTo>
                  <a:lnTo>
                    <a:pt x="203539" y="896518"/>
                  </a:lnTo>
                  <a:lnTo>
                    <a:pt x="167592" y="867203"/>
                  </a:lnTo>
                  <a:lnTo>
                    <a:pt x="134571" y="835290"/>
                  </a:lnTo>
                  <a:lnTo>
                    <a:pt x="104680" y="800959"/>
                  </a:lnTo>
                  <a:lnTo>
                    <a:pt x="78119" y="764389"/>
                  </a:lnTo>
                  <a:lnTo>
                    <a:pt x="55090" y="725760"/>
                  </a:lnTo>
                  <a:lnTo>
                    <a:pt x="35796" y="685250"/>
                  </a:lnTo>
                  <a:lnTo>
                    <a:pt x="20438" y="643040"/>
                  </a:lnTo>
                  <a:lnTo>
                    <a:pt x="9218" y="599308"/>
                  </a:lnTo>
                  <a:lnTo>
                    <a:pt x="2338" y="554235"/>
                  </a:lnTo>
                  <a:lnTo>
                    <a:pt x="0" y="508000"/>
                  </a:lnTo>
                  <a:close/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81726" y="2514600"/>
            <a:ext cx="2872105" cy="1397000"/>
          </a:xfrm>
          <a:prstGeom prst="rect">
            <a:avLst/>
          </a:prstGeom>
          <a:ln w="50800">
            <a:solidFill>
              <a:srgbClr val="EDEBE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imes New Roman"/>
              <a:cs typeface="Times New Roman"/>
            </a:endParaRPr>
          </a:p>
          <a:p>
            <a:pPr marL="635635">
              <a:lnSpc>
                <a:spcPct val="100000"/>
              </a:lnSpc>
              <a:tabLst>
                <a:tab pos="2019935" algn="l"/>
              </a:tabLst>
            </a:pPr>
            <a:r>
              <a:rPr sz="28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X	</a:t>
            </a:r>
            <a:r>
              <a:rPr sz="2800" b="1" spc="-5" dirty="0">
                <a:solidFill>
                  <a:srgbClr val="800080"/>
                </a:solidFill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6362700" y="4168775"/>
            <a:ext cx="2216150" cy="471805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135">
              <a:lnSpc>
                <a:spcPts val="3115"/>
              </a:lnSpc>
            </a:pPr>
            <a:r>
              <a:rPr sz="2800" i="1" spc="225" dirty="0">
                <a:latin typeface="Times New Roman"/>
                <a:cs typeface="Times New Roman"/>
              </a:rPr>
              <a:t>P</a:t>
            </a:r>
            <a:r>
              <a:rPr sz="2800" spc="120" dirty="0">
                <a:latin typeface="Times New Roman"/>
                <a:cs typeface="Times New Roman"/>
              </a:rPr>
              <a:t>(</a:t>
            </a:r>
            <a:r>
              <a:rPr sz="2800" spc="-395" dirty="0">
                <a:latin typeface="Times New Roman"/>
                <a:cs typeface="Times New Roman"/>
              </a:rPr>
              <a:t> </a:t>
            </a:r>
            <a:r>
              <a:rPr sz="2800" i="1" spc="225" dirty="0">
                <a:latin typeface="Times New Roman"/>
                <a:cs typeface="Times New Roman"/>
              </a:rPr>
              <a:t>X</a:t>
            </a:r>
            <a:r>
              <a:rPr sz="2800" i="1" spc="-130" dirty="0">
                <a:latin typeface="Times New Roman"/>
                <a:cs typeface="Times New Roman"/>
              </a:rPr>
              <a:t> </a:t>
            </a:r>
            <a:r>
              <a:rPr sz="2800" spc="280" dirty="0">
                <a:latin typeface="Symbol"/>
                <a:cs typeface="Symbol"/>
              </a:rPr>
              <a:t></a:t>
            </a:r>
            <a:r>
              <a:rPr sz="2800" spc="-325" dirty="0">
                <a:latin typeface="Times New Roman"/>
                <a:cs typeface="Times New Roman"/>
              </a:rPr>
              <a:t> </a:t>
            </a:r>
            <a:r>
              <a:rPr sz="2800" i="1" spc="204" dirty="0">
                <a:latin typeface="Times New Roman"/>
                <a:cs typeface="Times New Roman"/>
              </a:rPr>
              <a:t>Y</a:t>
            </a:r>
            <a:r>
              <a:rPr sz="2800" i="1" spc="-415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)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200" dirty="0">
                <a:latin typeface="Symbol"/>
                <a:cs typeface="Symbol"/>
              </a:rPr>
              <a:t>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8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9910" y="385648"/>
            <a:ext cx="2963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Independent</a:t>
            </a:r>
            <a:r>
              <a:rPr spc="-25" dirty="0"/>
              <a:t> Events</a:t>
            </a:r>
          </a:p>
        </p:txBody>
      </p:sp>
      <p:sp>
        <p:nvSpPr>
          <p:cNvPr id="3" name="object 3"/>
          <p:cNvSpPr/>
          <p:nvPr/>
        </p:nvSpPr>
        <p:spPr>
          <a:xfrm>
            <a:off x="1791246" y="3411584"/>
            <a:ext cx="5077460" cy="440055"/>
          </a:xfrm>
          <a:custGeom>
            <a:avLst/>
            <a:gdLst/>
            <a:ahLst/>
            <a:cxnLst/>
            <a:rect l="l" t="t" r="r" b="b"/>
            <a:pathLst>
              <a:path w="5077459" h="440054">
                <a:moveTo>
                  <a:pt x="5076938" y="0"/>
                </a:moveTo>
                <a:lnTo>
                  <a:pt x="0" y="0"/>
                </a:lnTo>
                <a:lnTo>
                  <a:pt x="0" y="439815"/>
                </a:lnTo>
                <a:lnTo>
                  <a:pt x="5076938" y="439815"/>
                </a:lnTo>
                <a:lnTo>
                  <a:pt x="50769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216913"/>
            <a:ext cx="8046084" cy="2593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9209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Occurrence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5" dirty="0">
                <a:latin typeface="Calibri"/>
                <a:cs typeface="Calibri"/>
              </a:rPr>
              <a:t> event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affect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occurrence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nonoccurrence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5" dirty="0">
                <a:latin typeface="Calibri"/>
                <a:cs typeface="Calibri"/>
              </a:rPr>
              <a:t> event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conditional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dirty="0">
                <a:latin typeface="Calibri"/>
                <a:cs typeface="Calibri"/>
              </a:rPr>
              <a:t> Y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marginal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X.</a:t>
            </a:r>
            <a:endParaRPr sz="2000">
              <a:latin typeface="Calibri"/>
              <a:cs typeface="Calibri"/>
            </a:endParaRPr>
          </a:p>
          <a:p>
            <a:pPr marL="355600" marR="635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conditional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 of 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dirty="0">
                <a:latin typeface="Calibri"/>
                <a:cs typeface="Calibri"/>
              </a:rPr>
              <a:t> X 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marginal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20" dirty="0">
                <a:latin typeface="Calibri"/>
                <a:cs typeface="Calibri"/>
              </a:rPr>
              <a:t>Y.</a:t>
            </a:r>
            <a:endParaRPr sz="2000">
              <a:latin typeface="Calibri"/>
              <a:cs typeface="Calibri"/>
            </a:endParaRPr>
          </a:p>
          <a:p>
            <a:pPr marR="441325" algn="ctr">
              <a:lnSpc>
                <a:spcPct val="100000"/>
              </a:lnSpc>
              <a:spcBef>
                <a:spcPts val="1365"/>
              </a:spcBef>
            </a:pPr>
            <a:r>
              <a:rPr sz="2900" i="1" spc="-35" dirty="0">
                <a:latin typeface="Times New Roman"/>
                <a:cs typeface="Times New Roman"/>
              </a:rPr>
              <a:t>P</a:t>
            </a:r>
            <a:r>
              <a:rPr sz="2900" spc="-35" dirty="0">
                <a:latin typeface="Times New Roman"/>
                <a:cs typeface="Times New Roman"/>
              </a:rPr>
              <a:t>(</a:t>
            </a:r>
            <a:r>
              <a:rPr sz="2900" spc="-440" dirty="0">
                <a:latin typeface="Times New Roman"/>
                <a:cs typeface="Times New Roman"/>
              </a:rPr>
              <a:t> </a:t>
            </a:r>
            <a:r>
              <a:rPr sz="2900" i="1" spc="50" dirty="0">
                <a:latin typeface="Times New Roman"/>
                <a:cs typeface="Times New Roman"/>
              </a:rPr>
              <a:t>X</a:t>
            </a:r>
            <a:r>
              <a:rPr sz="2900" spc="180" dirty="0">
                <a:latin typeface="Times New Roman"/>
                <a:cs typeface="Times New Roman"/>
              </a:rPr>
              <a:t>|</a:t>
            </a:r>
            <a:r>
              <a:rPr sz="2900" i="1" spc="-55" dirty="0">
                <a:latin typeface="Times New Roman"/>
                <a:cs typeface="Times New Roman"/>
              </a:rPr>
              <a:t>Y</a:t>
            </a:r>
            <a:r>
              <a:rPr sz="2900" i="1" spc="-445" dirty="0">
                <a:latin typeface="Times New Roman"/>
                <a:cs typeface="Times New Roman"/>
              </a:rPr>
              <a:t> </a:t>
            </a:r>
            <a:r>
              <a:rPr sz="2900" spc="-35" dirty="0">
                <a:latin typeface="Times New Roman"/>
                <a:cs typeface="Times New Roman"/>
              </a:rPr>
              <a:t>)</a:t>
            </a:r>
            <a:r>
              <a:rPr sz="2900" spc="-125" dirty="0">
                <a:latin typeface="Times New Roman"/>
                <a:cs typeface="Times New Roman"/>
              </a:rPr>
              <a:t> </a:t>
            </a:r>
            <a:r>
              <a:rPr sz="2900" spc="-50" dirty="0">
                <a:latin typeface="Symbol"/>
                <a:cs typeface="Symbol"/>
              </a:rPr>
              <a:t></a:t>
            </a:r>
            <a:r>
              <a:rPr sz="2900" spc="45" dirty="0">
                <a:latin typeface="Times New Roman"/>
                <a:cs typeface="Times New Roman"/>
              </a:rPr>
              <a:t> </a:t>
            </a:r>
            <a:r>
              <a:rPr sz="2900" i="1" spc="-40" dirty="0">
                <a:latin typeface="Times New Roman"/>
                <a:cs typeface="Times New Roman"/>
              </a:rPr>
              <a:t>P</a:t>
            </a:r>
            <a:r>
              <a:rPr sz="2900" spc="-35" dirty="0">
                <a:latin typeface="Times New Roman"/>
                <a:cs typeface="Times New Roman"/>
              </a:rPr>
              <a:t>(</a:t>
            </a:r>
            <a:r>
              <a:rPr sz="2900" spc="-440" dirty="0">
                <a:latin typeface="Times New Roman"/>
                <a:cs typeface="Times New Roman"/>
              </a:rPr>
              <a:t> </a:t>
            </a:r>
            <a:r>
              <a:rPr sz="2900" i="1" spc="160" dirty="0">
                <a:latin typeface="Times New Roman"/>
                <a:cs typeface="Times New Roman"/>
              </a:rPr>
              <a:t>X</a:t>
            </a:r>
            <a:r>
              <a:rPr sz="2900" spc="-35" dirty="0">
                <a:latin typeface="Times New Roman"/>
                <a:cs typeface="Times New Roman"/>
              </a:rPr>
              <a:t>)</a:t>
            </a:r>
            <a:r>
              <a:rPr sz="2900" spc="75" dirty="0">
                <a:latin typeface="Times New Roman"/>
                <a:cs typeface="Times New Roman"/>
              </a:rPr>
              <a:t> </a:t>
            </a:r>
            <a:r>
              <a:rPr sz="2900" i="1" spc="-110" dirty="0">
                <a:latin typeface="Times New Roman"/>
                <a:cs typeface="Times New Roman"/>
              </a:rPr>
              <a:t>a</a:t>
            </a:r>
            <a:r>
              <a:rPr sz="2900" i="1" spc="-95" dirty="0">
                <a:latin typeface="Times New Roman"/>
                <a:cs typeface="Times New Roman"/>
              </a:rPr>
              <a:t>n</a:t>
            </a:r>
            <a:r>
              <a:rPr sz="2900" i="1" spc="-50" dirty="0">
                <a:latin typeface="Times New Roman"/>
                <a:cs typeface="Times New Roman"/>
              </a:rPr>
              <a:t>d</a:t>
            </a:r>
            <a:r>
              <a:rPr sz="2900" i="1" spc="15" dirty="0">
                <a:latin typeface="Times New Roman"/>
                <a:cs typeface="Times New Roman"/>
              </a:rPr>
              <a:t> </a:t>
            </a:r>
            <a:r>
              <a:rPr sz="2900" i="1" spc="-35" dirty="0">
                <a:latin typeface="Times New Roman"/>
                <a:cs typeface="Times New Roman"/>
              </a:rPr>
              <a:t>P</a:t>
            </a:r>
            <a:r>
              <a:rPr sz="2900" spc="10" dirty="0">
                <a:latin typeface="Times New Roman"/>
                <a:cs typeface="Times New Roman"/>
              </a:rPr>
              <a:t>(</a:t>
            </a:r>
            <a:r>
              <a:rPr sz="2900" i="1" spc="114" dirty="0">
                <a:latin typeface="Times New Roman"/>
                <a:cs typeface="Times New Roman"/>
              </a:rPr>
              <a:t>Y</a:t>
            </a:r>
            <a:r>
              <a:rPr sz="2900" spc="-20" dirty="0">
                <a:latin typeface="Times New Roman"/>
                <a:cs typeface="Times New Roman"/>
              </a:rPr>
              <a:t>|</a:t>
            </a:r>
            <a:r>
              <a:rPr sz="2900" spc="-290" dirty="0">
                <a:latin typeface="Times New Roman"/>
                <a:cs typeface="Times New Roman"/>
              </a:rPr>
              <a:t> </a:t>
            </a:r>
            <a:r>
              <a:rPr sz="2900" i="1" spc="165" dirty="0">
                <a:latin typeface="Times New Roman"/>
                <a:cs typeface="Times New Roman"/>
              </a:rPr>
              <a:t>X</a:t>
            </a:r>
            <a:r>
              <a:rPr sz="2900" spc="-35" dirty="0">
                <a:latin typeface="Times New Roman"/>
                <a:cs typeface="Times New Roman"/>
              </a:rPr>
              <a:t>)</a:t>
            </a:r>
            <a:r>
              <a:rPr sz="2900" spc="-125" dirty="0">
                <a:latin typeface="Times New Roman"/>
                <a:cs typeface="Times New Roman"/>
              </a:rPr>
              <a:t> </a:t>
            </a:r>
            <a:r>
              <a:rPr sz="2900" spc="-50" dirty="0">
                <a:latin typeface="Symbol"/>
                <a:cs typeface="Symbol"/>
              </a:rPr>
              <a:t></a:t>
            </a:r>
            <a:r>
              <a:rPr sz="2900" spc="40" dirty="0">
                <a:latin typeface="Times New Roman"/>
                <a:cs typeface="Times New Roman"/>
              </a:rPr>
              <a:t> </a:t>
            </a:r>
            <a:r>
              <a:rPr sz="2900" i="1" spc="-35" dirty="0">
                <a:latin typeface="Times New Roman"/>
                <a:cs typeface="Times New Roman"/>
              </a:rPr>
              <a:t>P</a:t>
            </a:r>
            <a:r>
              <a:rPr sz="2900" spc="10" dirty="0">
                <a:latin typeface="Times New Roman"/>
                <a:cs typeface="Times New Roman"/>
              </a:rPr>
              <a:t>(</a:t>
            </a:r>
            <a:r>
              <a:rPr sz="2900" i="1" spc="-55" dirty="0">
                <a:latin typeface="Times New Roman"/>
                <a:cs typeface="Times New Roman"/>
              </a:rPr>
              <a:t>Y</a:t>
            </a:r>
            <a:r>
              <a:rPr sz="2900" i="1" spc="-445" dirty="0">
                <a:latin typeface="Times New Roman"/>
                <a:cs typeface="Times New Roman"/>
              </a:rPr>
              <a:t> </a:t>
            </a:r>
            <a:r>
              <a:rPr sz="2900" spc="-3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8463" y="3369473"/>
            <a:ext cx="5167630" cy="528955"/>
          </a:xfrm>
          <a:custGeom>
            <a:avLst/>
            <a:gdLst/>
            <a:ahLst/>
            <a:cxnLst/>
            <a:rect l="l" t="t" r="r" b="b"/>
            <a:pathLst>
              <a:path w="5167630" h="528954">
                <a:moveTo>
                  <a:pt x="5167258" y="0"/>
                </a:moveTo>
                <a:lnTo>
                  <a:pt x="0" y="0"/>
                </a:lnTo>
                <a:lnTo>
                  <a:pt x="0" y="528714"/>
                </a:lnTo>
                <a:lnTo>
                  <a:pt x="5167258" y="528714"/>
                </a:lnTo>
                <a:lnTo>
                  <a:pt x="5167258" y="505320"/>
                </a:lnTo>
                <a:lnTo>
                  <a:pt x="42783" y="505320"/>
                </a:lnTo>
                <a:lnTo>
                  <a:pt x="19014" y="481926"/>
                </a:lnTo>
                <a:lnTo>
                  <a:pt x="42783" y="481926"/>
                </a:lnTo>
                <a:lnTo>
                  <a:pt x="42783" y="42110"/>
                </a:lnTo>
                <a:lnTo>
                  <a:pt x="19014" y="42110"/>
                </a:lnTo>
                <a:lnTo>
                  <a:pt x="42783" y="18715"/>
                </a:lnTo>
                <a:lnTo>
                  <a:pt x="5167258" y="18715"/>
                </a:lnTo>
                <a:lnTo>
                  <a:pt x="5167258" y="0"/>
                </a:lnTo>
                <a:close/>
              </a:path>
              <a:path w="5167630" h="528954">
                <a:moveTo>
                  <a:pt x="42783" y="481926"/>
                </a:moveTo>
                <a:lnTo>
                  <a:pt x="19014" y="481926"/>
                </a:lnTo>
                <a:lnTo>
                  <a:pt x="42783" y="505320"/>
                </a:lnTo>
                <a:lnTo>
                  <a:pt x="42783" y="481926"/>
                </a:lnTo>
                <a:close/>
              </a:path>
              <a:path w="5167630" h="528954">
                <a:moveTo>
                  <a:pt x="5119721" y="481926"/>
                </a:moveTo>
                <a:lnTo>
                  <a:pt x="42783" y="481926"/>
                </a:lnTo>
                <a:lnTo>
                  <a:pt x="42783" y="505320"/>
                </a:lnTo>
                <a:lnTo>
                  <a:pt x="5119721" y="505320"/>
                </a:lnTo>
                <a:lnTo>
                  <a:pt x="5119721" y="481926"/>
                </a:lnTo>
                <a:close/>
              </a:path>
              <a:path w="5167630" h="528954">
                <a:moveTo>
                  <a:pt x="5119721" y="18715"/>
                </a:moveTo>
                <a:lnTo>
                  <a:pt x="5119721" y="505320"/>
                </a:lnTo>
                <a:lnTo>
                  <a:pt x="5143426" y="481926"/>
                </a:lnTo>
                <a:lnTo>
                  <a:pt x="5167258" y="481926"/>
                </a:lnTo>
                <a:lnTo>
                  <a:pt x="5167258" y="42110"/>
                </a:lnTo>
                <a:lnTo>
                  <a:pt x="5143426" y="42110"/>
                </a:lnTo>
                <a:lnTo>
                  <a:pt x="5119721" y="18715"/>
                </a:lnTo>
                <a:close/>
              </a:path>
              <a:path w="5167630" h="528954">
                <a:moveTo>
                  <a:pt x="5167258" y="481926"/>
                </a:moveTo>
                <a:lnTo>
                  <a:pt x="5143426" y="481926"/>
                </a:lnTo>
                <a:lnTo>
                  <a:pt x="5119721" y="505320"/>
                </a:lnTo>
                <a:lnTo>
                  <a:pt x="5167258" y="505320"/>
                </a:lnTo>
                <a:lnTo>
                  <a:pt x="5167258" y="481926"/>
                </a:lnTo>
                <a:close/>
              </a:path>
              <a:path w="5167630" h="528954">
                <a:moveTo>
                  <a:pt x="42783" y="18715"/>
                </a:moveTo>
                <a:lnTo>
                  <a:pt x="19014" y="42110"/>
                </a:lnTo>
                <a:lnTo>
                  <a:pt x="42783" y="42110"/>
                </a:lnTo>
                <a:lnTo>
                  <a:pt x="42783" y="18715"/>
                </a:lnTo>
                <a:close/>
              </a:path>
              <a:path w="5167630" h="528954">
                <a:moveTo>
                  <a:pt x="5119721" y="18715"/>
                </a:moveTo>
                <a:lnTo>
                  <a:pt x="42783" y="18715"/>
                </a:lnTo>
                <a:lnTo>
                  <a:pt x="42783" y="42110"/>
                </a:lnTo>
                <a:lnTo>
                  <a:pt x="5119721" y="42110"/>
                </a:lnTo>
                <a:lnTo>
                  <a:pt x="5119721" y="18715"/>
                </a:lnTo>
                <a:close/>
              </a:path>
              <a:path w="5167630" h="528954">
                <a:moveTo>
                  <a:pt x="5167258" y="18715"/>
                </a:moveTo>
                <a:lnTo>
                  <a:pt x="5119721" y="18715"/>
                </a:lnTo>
                <a:lnTo>
                  <a:pt x="5143426" y="42110"/>
                </a:lnTo>
                <a:lnTo>
                  <a:pt x="5167258" y="42110"/>
                </a:lnTo>
                <a:lnTo>
                  <a:pt x="5167258" y="18715"/>
                </a:lnTo>
                <a:close/>
              </a:path>
            </a:pathLst>
          </a:custGeom>
          <a:solidFill>
            <a:srgbClr val="F6BE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8008" y="385648"/>
            <a:ext cx="4426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Collectively</a:t>
            </a:r>
            <a:r>
              <a:rPr spc="20" dirty="0"/>
              <a:t> </a:t>
            </a:r>
            <a:r>
              <a:rPr spc="-10" dirty="0"/>
              <a:t>Exhaustive </a:t>
            </a:r>
            <a:r>
              <a:rPr spc="-25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5445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Contains </a:t>
            </a:r>
            <a:r>
              <a:rPr sz="2000" spc="-5" dirty="0">
                <a:latin typeface="Calibri"/>
                <a:cs typeface="Calibri"/>
              </a:rPr>
              <a:t>all elementary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66800" y="1767090"/>
            <a:ext cx="5777230" cy="2853055"/>
            <a:chOff x="1066800" y="1767090"/>
            <a:chExt cx="5777230" cy="2853055"/>
          </a:xfrm>
        </p:grpSpPr>
        <p:sp>
          <p:nvSpPr>
            <p:cNvPr id="5" name="object 5"/>
            <p:cNvSpPr/>
            <p:nvPr/>
          </p:nvSpPr>
          <p:spPr>
            <a:xfrm>
              <a:off x="1092200" y="1792490"/>
              <a:ext cx="5726430" cy="2802255"/>
            </a:xfrm>
            <a:custGeom>
              <a:avLst/>
              <a:gdLst/>
              <a:ahLst/>
              <a:cxnLst/>
              <a:rect l="l" t="t" r="r" b="b"/>
              <a:pathLst>
                <a:path w="5726430" h="2802254">
                  <a:moveTo>
                    <a:pt x="5726430" y="0"/>
                  </a:moveTo>
                  <a:lnTo>
                    <a:pt x="0" y="0"/>
                  </a:lnTo>
                  <a:lnTo>
                    <a:pt x="0" y="2802128"/>
                  </a:lnTo>
                  <a:lnTo>
                    <a:pt x="5726430" y="2802128"/>
                  </a:lnTo>
                  <a:lnTo>
                    <a:pt x="5726430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2200" y="1792490"/>
              <a:ext cx="5726430" cy="2802255"/>
            </a:xfrm>
            <a:custGeom>
              <a:avLst/>
              <a:gdLst/>
              <a:ahLst/>
              <a:cxnLst/>
              <a:rect l="l" t="t" r="r" b="b"/>
              <a:pathLst>
                <a:path w="5726430" h="2802254">
                  <a:moveTo>
                    <a:pt x="0" y="2802128"/>
                  </a:moveTo>
                  <a:lnTo>
                    <a:pt x="5726430" y="2802128"/>
                  </a:lnTo>
                  <a:lnTo>
                    <a:pt x="5726430" y="0"/>
                  </a:lnTo>
                  <a:lnTo>
                    <a:pt x="0" y="0"/>
                  </a:lnTo>
                  <a:lnTo>
                    <a:pt x="0" y="2802128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9950" y="2049653"/>
              <a:ext cx="3734435" cy="1325880"/>
            </a:xfrm>
            <a:custGeom>
              <a:avLst/>
              <a:gdLst/>
              <a:ahLst/>
              <a:cxnLst/>
              <a:rect l="l" t="t" r="r" b="b"/>
              <a:pathLst>
                <a:path w="3734435" h="1325879">
                  <a:moveTo>
                    <a:pt x="3734308" y="0"/>
                  </a:moveTo>
                  <a:lnTo>
                    <a:pt x="0" y="0"/>
                  </a:lnTo>
                  <a:lnTo>
                    <a:pt x="0" y="1325753"/>
                  </a:lnTo>
                  <a:lnTo>
                    <a:pt x="3734308" y="1325753"/>
                  </a:lnTo>
                  <a:lnTo>
                    <a:pt x="3734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9950" y="2049653"/>
              <a:ext cx="3734435" cy="1325880"/>
            </a:xfrm>
            <a:custGeom>
              <a:avLst/>
              <a:gdLst/>
              <a:ahLst/>
              <a:cxnLst/>
              <a:rect l="l" t="t" r="r" b="b"/>
              <a:pathLst>
                <a:path w="3734435" h="1325879">
                  <a:moveTo>
                    <a:pt x="0" y="1325753"/>
                  </a:moveTo>
                  <a:lnTo>
                    <a:pt x="3734308" y="1325753"/>
                  </a:lnTo>
                  <a:lnTo>
                    <a:pt x="3734308" y="0"/>
                  </a:lnTo>
                  <a:lnTo>
                    <a:pt x="0" y="0"/>
                  </a:lnTo>
                  <a:lnTo>
                    <a:pt x="0" y="1325753"/>
                  </a:lnTo>
                  <a:close/>
                </a:path>
              </a:pathLst>
            </a:custGeom>
            <a:ln w="508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94813" y="2101735"/>
              <a:ext cx="1035685" cy="1221740"/>
            </a:xfrm>
            <a:custGeom>
              <a:avLst/>
              <a:gdLst/>
              <a:ahLst/>
              <a:cxnLst/>
              <a:rect l="l" t="t" r="r" b="b"/>
              <a:pathLst>
                <a:path w="1035685" h="1221739">
                  <a:moveTo>
                    <a:pt x="0" y="1221600"/>
                  </a:moveTo>
                  <a:lnTo>
                    <a:pt x="1035558" y="1221600"/>
                  </a:lnTo>
                  <a:lnTo>
                    <a:pt x="1035558" y="0"/>
                  </a:lnTo>
                  <a:lnTo>
                    <a:pt x="0" y="0"/>
                  </a:lnTo>
                  <a:lnTo>
                    <a:pt x="0" y="122160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813" y="2101735"/>
              <a:ext cx="1048385" cy="1221740"/>
            </a:xfrm>
            <a:custGeom>
              <a:avLst/>
              <a:gdLst/>
              <a:ahLst/>
              <a:cxnLst/>
              <a:rect l="l" t="t" r="r" b="b"/>
              <a:pathLst>
                <a:path w="1048385" h="1221739">
                  <a:moveTo>
                    <a:pt x="0" y="1221600"/>
                  </a:moveTo>
                  <a:lnTo>
                    <a:pt x="1047813" y="1221600"/>
                  </a:lnTo>
                  <a:lnTo>
                    <a:pt x="1047813" y="0"/>
                  </a:lnTo>
                  <a:lnTo>
                    <a:pt x="0" y="0"/>
                  </a:lnTo>
                  <a:lnTo>
                    <a:pt x="0" y="1221600"/>
                  </a:lnTo>
                  <a:close/>
                </a:path>
              </a:pathLst>
            </a:custGeom>
            <a:ln w="508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0991" y="2535936"/>
              <a:ext cx="774065" cy="335915"/>
            </a:xfrm>
            <a:custGeom>
              <a:avLst/>
              <a:gdLst/>
              <a:ahLst/>
              <a:cxnLst/>
              <a:rect l="l" t="t" r="r" b="b"/>
              <a:pathLst>
                <a:path w="774064" h="335914">
                  <a:moveTo>
                    <a:pt x="386841" y="0"/>
                  </a:moveTo>
                  <a:lnTo>
                    <a:pt x="324102" y="2197"/>
                  </a:lnTo>
                  <a:lnTo>
                    <a:pt x="264582" y="8560"/>
                  </a:lnTo>
                  <a:lnTo>
                    <a:pt x="209080" y="18742"/>
                  </a:lnTo>
                  <a:lnTo>
                    <a:pt x="158392" y="32398"/>
                  </a:lnTo>
                  <a:lnTo>
                    <a:pt x="113315" y="49180"/>
                  </a:lnTo>
                  <a:lnTo>
                    <a:pt x="74647" y="68744"/>
                  </a:lnTo>
                  <a:lnTo>
                    <a:pt x="43184" y="90743"/>
                  </a:lnTo>
                  <a:lnTo>
                    <a:pt x="5063" y="140664"/>
                  </a:lnTo>
                  <a:lnTo>
                    <a:pt x="0" y="167894"/>
                  </a:lnTo>
                  <a:lnTo>
                    <a:pt x="5063" y="195123"/>
                  </a:lnTo>
                  <a:lnTo>
                    <a:pt x="43184" y="245044"/>
                  </a:lnTo>
                  <a:lnTo>
                    <a:pt x="74647" y="267043"/>
                  </a:lnTo>
                  <a:lnTo>
                    <a:pt x="113315" y="286607"/>
                  </a:lnTo>
                  <a:lnTo>
                    <a:pt x="158392" y="303389"/>
                  </a:lnTo>
                  <a:lnTo>
                    <a:pt x="209080" y="317045"/>
                  </a:lnTo>
                  <a:lnTo>
                    <a:pt x="264582" y="327227"/>
                  </a:lnTo>
                  <a:lnTo>
                    <a:pt x="324102" y="333590"/>
                  </a:lnTo>
                  <a:lnTo>
                    <a:pt x="386841" y="335788"/>
                  </a:lnTo>
                  <a:lnTo>
                    <a:pt x="449581" y="333590"/>
                  </a:lnTo>
                  <a:lnTo>
                    <a:pt x="509101" y="327227"/>
                  </a:lnTo>
                  <a:lnTo>
                    <a:pt x="564603" y="317045"/>
                  </a:lnTo>
                  <a:lnTo>
                    <a:pt x="615291" y="303389"/>
                  </a:lnTo>
                  <a:lnTo>
                    <a:pt x="660368" y="286607"/>
                  </a:lnTo>
                  <a:lnTo>
                    <a:pt x="699036" y="267043"/>
                  </a:lnTo>
                  <a:lnTo>
                    <a:pt x="730499" y="245044"/>
                  </a:lnTo>
                  <a:lnTo>
                    <a:pt x="768620" y="195123"/>
                  </a:lnTo>
                  <a:lnTo>
                    <a:pt x="773683" y="167894"/>
                  </a:lnTo>
                  <a:lnTo>
                    <a:pt x="768620" y="140664"/>
                  </a:lnTo>
                  <a:lnTo>
                    <a:pt x="730499" y="90743"/>
                  </a:lnTo>
                  <a:lnTo>
                    <a:pt x="699036" y="68744"/>
                  </a:lnTo>
                  <a:lnTo>
                    <a:pt x="660368" y="49180"/>
                  </a:lnTo>
                  <a:lnTo>
                    <a:pt x="615291" y="32398"/>
                  </a:lnTo>
                  <a:lnTo>
                    <a:pt x="564603" y="18742"/>
                  </a:lnTo>
                  <a:lnTo>
                    <a:pt x="509101" y="8560"/>
                  </a:lnTo>
                  <a:lnTo>
                    <a:pt x="449581" y="2197"/>
                  </a:lnTo>
                  <a:lnTo>
                    <a:pt x="386841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0991" y="2535936"/>
              <a:ext cx="774065" cy="335915"/>
            </a:xfrm>
            <a:custGeom>
              <a:avLst/>
              <a:gdLst/>
              <a:ahLst/>
              <a:cxnLst/>
              <a:rect l="l" t="t" r="r" b="b"/>
              <a:pathLst>
                <a:path w="774064" h="335914">
                  <a:moveTo>
                    <a:pt x="0" y="167894"/>
                  </a:moveTo>
                  <a:lnTo>
                    <a:pt x="19724" y="114832"/>
                  </a:lnTo>
                  <a:lnTo>
                    <a:pt x="74647" y="68744"/>
                  </a:lnTo>
                  <a:lnTo>
                    <a:pt x="113315" y="49180"/>
                  </a:lnTo>
                  <a:lnTo>
                    <a:pt x="158392" y="32398"/>
                  </a:lnTo>
                  <a:lnTo>
                    <a:pt x="209080" y="18742"/>
                  </a:lnTo>
                  <a:lnTo>
                    <a:pt x="264582" y="8560"/>
                  </a:lnTo>
                  <a:lnTo>
                    <a:pt x="324102" y="2197"/>
                  </a:lnTo>
                  <a:lnTo>
                    <a:pt x="386841" y="0"/>
                  </a:lnTo>
                  <a:lnTo>
                    <a:pt x="449581" y="2197"/>
                  </a:lnTo>
                  <a:lnTo>
                    <a:pt x="509101" y="8560"/>
                  </a:lnTo>
                  <a:lnTo>
                    <a:pt x="564603" y="18742"/>
                  </a:lnTo>
                  <a:lnTo>
                    <a:pt x="615291" y="32398"/>
                  </a:lnTo>
                  <a:lnTo>
                    <a:pt x="660368" y="49180"/>
                  </a:lnTo>
                  <a:lnTo>
                    <a:pt x="699036" y="68744"/>
                  </a:lnTo>
                  <a:lnTo>
                    <a:pt x="730499" y="90743"/>
                  </a:lnTo>
                  <a:lnTo>
                    <a:pt x="768620" y="140664"/>
                  </a:lnTo>
                  <a:lnTo>
                    <a:pt x="773683" y="167894"/>
                  </a:lnTo>
                  <a:lnTo>
                    <a:pt x="768620" y="195123"/>
                  </a:lnTo>
                  <a:lnTo>
                    <a:pt x="730499" y="245044"/>
                  </a:lnTo>
                  <a:lnTo>
                    <a:pt x="699036" y="267043"/>
                  </a:lnTo>
                  <a:lnTo>
                    <a:pt x="660368" y="286607"/>
                  </a:lnTo>
                  <a:lnTo>
                    <a:pt x="615291" y="303389"/>
                  </a:lnTo>
                  <a:lnTo>
                    <a:pt x="564603" y="317045"/>
                  </a:lnTo>
                  <a:lnTo>
                    <a:pt x="509101" y="327227"/>
                  </a:lnTo>
                  <a:lnTo>
                    <a:pt x="449581" y="333590"/>
                  </a:lnTo>
                  <a:lnTo>
                    <a:pt x="386841" y="335788"/>
                  </a:lnTo>
                  <a:lnTo>
                    <a:pt x="324102" y="333590"/>
                  </a:lnTo>
                  <a:lnTo>
                    <a:pt x="264582" y="327227"/>
                  </a:lnTo>
                  <a:lnTo>
                    <a:pt x="209080" y="317045"/>
                  </a:lnTo>
                  <a:lnTo>
                    <a:pt x="158392" y="303389"/>
                  </a:lnTo>
                  <a:lnTo>
                    <a:pt x="113315" y="286607"/>
                  </a:lnTo>
                  <a:lnTo>
                    <a:pt x="74647" y="267043"/>
                  </a:lnTo>
                  <a:lnTo>
                    <a:pt x="43184" y="245044"/>
                  </a:lnTo>
                  <a:lnTo>
                    <a:pt x="5063" y="195123"/>
                  </a:lnTo>
                  <a:lnTo>
                    <a:pt x="0" y="167894"/>
                  </a:lnTo>
                  <a:close/>
                </a:path>
              </a:pathLst>
            </a:custGeom>
            <a:ln w="508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35554" y="2466212"/>
            <a:ext cx="398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775" baseline="-21021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04972" y="2076335"/>
            <a:ext cx="1513205" cy="1272540"/>
            <a:chOff x="3204972" y="2076335"/>
            <a:chExt cx="1513205" cy="1272540"/>
          </a:xfrm>
        </p:grpSpPr>
        <p:sp>
          <p:nvSpPr>
            <p:cNvPr id="15" name="object 15"/>
            <p:cNvSpPr/>
            <p:nvPr/>
          </p:nvSpPr>
          <p:spPr>
            <a:xfrm>
              <a:off x="3230372" y="2101735"/>
              <a:ext cx="1462405" cy="1221740"/>
            </a:xfrm>
            <a:custGeom>
              <a:avLst/>
              <a:gdLst/>
              <a:ahLst/>
              <a:cxnLst/>
              <a:rect l="l" t="t" r="r" b="b"/>
              <a:pathLst>
                <a:path w="1462404" h="1221739">
                  <a:moveTo>
                    <a:pt x="1462024" y="0"/>
                  </a:moveTo>
                  <a:lnTo>
                    <a:pt x="0" y="0"/>
                  </a:lnTo>
                  <a:lnTo>
                    <a:pt x="0" y="1221600"/>
                  </a:lnTo>
                  <a:lnTo>
                    <a:pt x="1462024" y="1221600"/>
                  </a:lnTo>
                  <a:lnTo>
                    <a:pt x="146202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30372" y="2101735"/>
              <a:ext cx="1462405" cy="1221740"/>
            </a:xfrm>
            <a:custGeom>
              <a:avLst/>
              <a:gdLst/>
              <a:ahLst/>
              <a:cxnLst/>
              <a:rect l="l" t="t" r="r" b="b"/>
              <a:pathLst>
                <a:path w="1462404" h="1221739">
                  <a:moveTo>
                    <a:pt x="0" y="1221600"/>
                  </a:moveTo>
                  <a:lnTo>
                    <a:pt x="1462024" y="1221600"/>
                  </a:lnTo>
                  <a:lnTo>
                    <a:pt x="1462024" y="0"/>
                  </a:lnTo>
                  <a:lnTo>
                    <a:pt x="0" y="0"/>
                  </a:lnTo>
                  <a:lnTo>
                    <a:pt x="0" y="1221600"/>
                  </a:lnTo>
                  <a:close/>
                </a:path>
              </a:pathLst>
            </a:custGeom>
            <a:ln w="50800">
              <a:solidFill>
                <a:srgbClr val="66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25393" y="2535935"/>
              <a:ext cx="833119" cy="335915"/>
            </a:xfrm>
            <a:custGeom>
              <a:avLst/>
              <a:gdLst/>
              <a:ahLst/>
              <a:cxnLst/>
              <a:rect l="l" t="t" r="r" b="b"/>
              <a:pathLst>
                <a:path w="833120" h="335914">
                  <a:moveTo>
                    <a:pt x="416433" y="0"/>
                  </a:moveTo>
                  <a:lnTo>
                    <a:pt x="348883" y="2197"/>
                  </a:lnTo>
                  <a:lnTo>
                    <a:pt x="284805" y="8560"/>
                  </a:lnTo>
                  <a:lnTo>
                    <a:pt x="225054" y="18742"/>
                  </a:lnTo>
                  <a:lnTo>
                    <a:pt x="170489" y="32398"/>
                  </a:lnTo>
                  <a:lnTo>
                    <a:pt x="121967" y="49180"/>
                  </a:lnTo>
                  <a:lnTo>
                    <a:pt x="80345" y="68744"/>
                  </a:lnTo>
                  <a:lnTo>
                    <a:pt x="46480" y="90743"/>
                  </a:lnTo>
                  <a:lnTo>
                    <a:pt x="5450" y="140664"/>
                  </a:lnTo>
                  <a:lnTo>
                    <a:pt x="0" y="167894"/>
                  </a:lnTo>
                  <a:lnTo>
                    <a:pt x="5450" y="195123"/>
                  </a:lnTo>
                  <a:lnTo>
                    <a:pt x="46480" y="245044"/>
                  </a:lnTo>
                  <a:lnTo>
                    <a:pt x="80345" y="267043"/>
                  </a:lnTo>
                  <a:lnTo>
                    <a:pt x="121967" y="286607"/>
                  </a:lnTo>
                  <a:lnTo>
                    <a:pt x="170489" y="303389"/>
                  </a:lnTo>
                  <a:lnTo>
                    <a:pt x="225054" y="317045"/>
                  </a:lnTo>
                  <a:lnTo>
                    <a:pt x="284805" y="327227"/>
                  </a:lnTo>
                  <a:lnTo>
                    <a:pt x="348883" y="333590"/>
                  </a:lnTo>
                  <a:lnTo>
                    <a:pt x="416433" y="335788"/>
                  </a:lnTo>
                  <a:lnTo>
                    <a:pt x="483947" y="333590"/>
                  </a:lnTo>
                  <a:lnTo>
                    <a:pt x="547998" y="327227"/>
                  </a:lnTo>
                  <a:lnTo>
                    <a:pt x="607727" y="317045"/>
                  </a:lnTo>
                  <a:lnTo>
                    <a:pt x="662276" y="303389"/>
                  </a:lnTo>
                  <a:lnTo>
                    <a:pt x="710787" y="286607"/>
                  </a:lnTo>
                  <a:lnTo>
                    <a:pt x="752401" y="267043"/>
                  </a:lnTo>
                  <a:lnTo>
                    <a:pt x="786262" y="245044"/>
                  </a:lnTo>
                  <a:lnTo>
                    <a:pt x="827288" y="195123"/>
                  </a:lnTo>
                  <a:lnTo>
                    <a:pt x="832739" y="167894"/>
                  </a:lnTo>
                  <a:lnTo>
                    <a:pt x="827288" y="140664"/>
                  </a:lnTo>
                  <a:lnTo>
                    <a:pt x="786262" y="90743"/>
                  </a:lnTo>
                  <a:lnTo>
                    <a:pt x="752401" y="68744"/>
                  </a:lnTo>
                  <a:lnTo>
                    <a:pt x="710787" y="49180"/>
                  </a:lnTo>
                  <a:lnTo>
                    <a:pt x="662276" y="32398"/>
                  </a:lnTo>
                  <a:lnTo>
                    <a:pt x="607727" y="18742"/>
                  </a:lnTo>
                  <a:lnTo>
                    <a:pt x="547998" y="8560"/>
                  </a:lnTo>
                  <a:lnTo>
                    <a:pt x="483947" y="2197"/>
                  </a:lnTo>
                  <a:lnTo>
                    <a:pt x="41643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25393" y="2535935"/>
              <a:ext cx="833119" cy="335915"/>
            </a:xfrm>
            <a:custGeom>
              <a:avLst/>
              <a:gdLst/>
              <a:ahLst/>
              <a:cxnLst/>
              <a:rect l="l" t="t" r="r" b="b"/>
              <a:pathLst>
                <a:path w="833120" h="335914">
                  <a:moveTo>
                    <a:pt x="0" y="167894"/>
                  </a:moveTo>
                  <a:lnTo>
                    <a:pt x="21229" y="114832"/>
                  </a:lnTo>
                  <a:lnTo>
                    <a:pt x="80345" y="68744"/>
                  </a:lnTo>
                  <a:lnTo>
                    <a:pt x="121967" y="49180"/>
                  </a:lnTo>
                  <a:lnTo>
                    <a:pt x="170489" y="32398"/>
                  </a:lnTo>
                  <a:lnTo>
                    <a:pt x="225054" y="18742"/>
                  </a:lnTo>
                  <a:lnTo>
                    <a:pt x="284805" y="8560"/>
                  </a:lnTo>
                  <a:lnTo>
                    <a:pt x="348883" y="2197"/>
                  </a:lnTo>
                  <a:lnTo>
                    <a:pt x="416433" y="0"/>
                  </a:lnTo>
                  <a:lnTo>
                    <a:pt x="483947" y="2197"/>
                  </a:lnTo>
                  <a:lnTo>
                    <a:pt x="547998" y="8560"/>
                  </a:lnTo>
                  <a:lnTo>
                    <a:pt x="607727" y="18742"/>
                  </a:lnTo>
                  <a:lnTo>
                    <a:pt x="662276" y="32398"/>
                  </a:lnTo>
                  <a:lnTo>
                    <a:pt x="710787" y="49180"/>
                  </a:lnTo>
                  <a:lnTo>
                    <a:pt x="752401" y="68744"/>
                  </a:lnTo>
                  <a:lnTo>
                    <a:pt x="786262" y="90743"/>
                  </a:lnTo>
                  <a:lnTo>
                    <a:pt x="827288" y="140664"/>
                  </a:lnTo>
                  <a:lnTo>
                    <a:pt x="832739" y="167894"/>
                  </a:lnTo>
                  <a:lnTo>
                    <a:pt x="827288" y="195123"/>
                  </a:lnTo>
                  <a:lnTo>
                    <a:pt x="786262" y="245044"/>
                  </a:lnTo>
                  <a:lnTo>
                    <a:pt x="752401" y="267043"/>
                  </a:lnTo>
                  <a:lnTo>
                    <a:pt x="710787" y="286607"/>
                  </a:lnTo>
                  <a:lnTo>
                    <a:pt x="662276" y="303389"/>
                  </a:lnTo>
                  <a:lnTo>
                    <a:pt x="607727" y="317045"/>
                  </a:lnTo>
                  <a:lnTo>
                    <a:pt x="547998" y="327227"/>
                  </a:lnTo>
                  <a:lnTo>
                    <a:pt x="483947" y="333590"/>
                  </a:lnTo>
                  <a:lnTo>
                    <a:pt x="416433" y="335788"/>
                  </a:lnTo>
                  <a:lnTo>
                    <a:pt x="348883" y="333590"/>
                  </a:lnTo>
                  <a:lnTo>
                    <a:pt x="284805" y="327227"/>
                  </a:lnTo>
                  <a:lnTo>
                    <a:pt x="225054" y="317045"/>
                  </a:lnTo>
                  <a:lnTo>
                    <a:pt x="170489" y="303389"/>
                  </a:lnTo>
                  <a:lnTo>
                    <a:pt x="121967" y="286607"/>
                  </a:lnTo>
                  <a:lnTo>
                    <a:pt x="80345" y="267043"/>
                  </a:lnTo>
                  <a:lnTo>
                    <a:pt x="46480" y="245044"/>
                  </a:lnTo>
                  <a:lnTo>
                    <a:pt x="5450" y="195123"/>
                  </a:lnTo>
                  <a:lnTo>
                    <a:pt x="0" y="167894"/>
                  </a:lnTo>
                  <a:close/>
                </a:path>
              </a:pathLst>
            </a:custGeom>
            <a:ln w="50800">
              <a:solidFill>
                <a:srgbClr val="66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48913" y="2466212"/>
            <a:ext cx="398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775" baseline="-21021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09667" y="2076335"/>
            <a:ext cx="1135380" cy="1272540"/>
            <a:chOff x="4709667" y="2076335"/>
            <a:chExt cx="1135380" cy="1272540"/>
          </a:xfrm>
        </p:grpSpPr>
        <p:sp>
          <p:nvSpPr>
            <p:cNvPr id="21" name="object 21"/>
            <p:cNvSpPr/>
            <p:nvPr/>
          </p:nvSpPr>
          <p:spPr>
            <a:xfrm>
              <a:off x="4735067" y="2101735"/>
              <a:ext cx="1084580" cy="1221740"/>
            </a:xfrm>
            <a:custGeom>
              <a:avLst/>
              <a:gdLst/>
              <a:ahLst/>
              <a:cxnLst/>
              <a:rect l="l" t="t" r="r" b="b"/>
              <a:pathLst>
                <a:path w="1084579" h="1221739">
                  <a:moveTo>
                    <a:pt x="1084364" y="0"/>
                  </a:moveTo>
                  <a:lnTo>
                    <a:pt x="0" y="0"/>
                  </a:lnTo>
                  <a:lnTo>
                    <a:pt x="0" y="1221600"/>
                  </a:lnTo>
                  <a:lnTo>
                    <a:pt x="1084364" y="1221600"/>
                  </a:lnTo>
                  <a:lnTo>
                    <a:pt x="1084364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35067" y="2101735"/>
              <a:ext cx="1084580" cy="1221740"/>
            </a:xfrm>
            <a:custGeom>
              <a:avLst/>
              <a:gdLst/>
              <a:ahLst/>
              <a:cxnLst/>
              <a:rect l="l" t="t" r="r" b="b"/>
              <a:pathLst>
                <a:path w="1084579" h="1221739">
                  <a:moveTo>
                    <a:pt x="0" y="1221600"/>
                  </a:moveTo>
                  <a:lnTo>
                    <a:pt x="1084364" y="1221600"/>
                  </a:lnTo>
                  <a:lnTo>
                    <a:pt x="1084364" y="0"/>
                  </a:lnTo>
                  <a:lnTo>
                    <a:pt x="0" y="0"/>
                  </a:lnTo>
                  <a:lnTo>
                    <a:pt x="0" y="1221600"/>
                  </a:lnTo>
                  <a:close/>
                </a:path>
              </a:pathLst>
            </a:custGeom>
            <a:ln w="50800">
              <a:solidFill>
                <a:srgbClr val="66FF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17820" y="2535935"/>
              <a:ext cx="774065" cy="335915"/>
            </a:xfrm>
            <a:custGeom>
              <a:avLst/>
              <a:gdLst/>
              <a:ahLst/>
              <a:cxnLst/>
              <a:rect l="l" t="t" r="r" b="b"/>
              <a:pathLst>
                <a:path w="774064" h="335914">
                  <a:moveTo>
                    <a:pt x="386841" y="0"/>
                  </a:moveTo>
                  <a:lnTo>
                    <a:pt x="324102" y="2197"/>
                  </a:lnTo>
                  <a:lnTo>
                    <a:pt x="264582" y="8560"/>
                  </a:lnTo>
                  <a:lnTo>
                    <a:pt x="209080" y="18742"/>
                  </a:lnTo>
                  <a:lnTo>
                    <a:pt x="158392" y="32398"/>
                  </a:lnTo>
                  <a:lnTo>
                    <a:pt x="113315" y="49180"/>
                  </a:lnTo>
                  <a:lnTo>
                    <a:pt x="74647" y="68744"/>
                  </a:lnTo>
                  <a:lnTo>
                    <a:pt x="43184" y="90743"/>
                  </a:lnTo>
                  <a:lnTo>
                    <a:pt x="5063" y="140664"/>
                  </a:lnTo>
                  <a:lnTo>
                    <a:pt x="0" y="167894"/>
                  </a:lnTo>
                  <a:lnTo>
                    <a:pt x="5063" y="195123"/>
                  </a:lnTo>
                  <a:lnTo>
                    <a:pt x="43184" y="245044"/>
                  </a:lnTo>
                  <a:lnTo>
                    <a:pt x="74647" y="267043"/>
                  </a:lnTo>
                  <a:lnTo>
                    <a:pt x="113315" y="286607"/>
                  </a:lnTo>
                  <a:lnTo>
                    <a:pt x="158392" y="303389"/>
                  </a:lnTo>
                  <a:lnTo>
                    <a:pt x="209080" y="317045"/>
                  </a:lnTo>
                  <a:lnTo>
                    <a:pt x="264582" y="327227"/>
                  </a:lnTo>
                  <a:lnTo>
                    <a:pt x="324102" y="333590"/>
                  </a:lnTo>
                  <a:lnTo>
                    <a:pt x="386841" y="335788"/>
                  </a:lnTo>
                  <a:lnTo>
                    <a:pt x="449612" y="333590"/>
                  </a:lnTo>
                  <a:lnTo>
                    <a:pt x="509150" y="327227"/>
                  </a:lnTo>
                  <a:lnTo>
                    <a:pt x="564659" y="317045"/>
                  </a:lnTo>
                  <a:lnTo>
                    <a:pt x="615346" y="303389"/>
                  </a:lnTo>
                  <a:lnTo>
                    <a:pt x="660415" y="286607"/>
                  </a:lnTo>
                  <a:lnTo>
                    <a:pt x="699073" y="267043"/>
                  </a:lnTo>
                  <a:lnTo>
                    <a:pt x="730523" y="245044"/>
                  </a:lnTo>
                  <a:lnTo>
                    <a:pt x="768623" y="195123"/>
                  </a:lnTo>
                  <a:lnTo>
                    <a:pt x="773683" y="167894"/>
                  </a:lnTo>
                  <a:lnTo>
                    <a:pt x="768623" y="140664"/>
                  </a:lnTo>
                  <a:lnTo>
                    <a:pt x="730523" y="90743"/>
                  </a:lnTo>
                  <a:lnTo>
                    <a:pt x="699073" y="68744"/>
                  </a:lnTo>
                  <a:lnTo>
                    <a:pt x="660415" y="49180"/>
                  </a:lnTo>
                  <a:lnTo>
                    <a:pt x="615346" y="32398"/>
                  </a:lnTo>
                  <a:lnTo>
                    <a:pt x="564659" y="18742"/>
                  </a:lnTo>
                  <a:lnTo>
                    <a:pt x="509150" y="8560"/>
                  </a:lnTo>
                  <a:lnTo>
                    <a:pt x="449612" y="2197"/>
                  </a:lnTo>
                  <a:lnTo>
                    <a:pt x="386841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17820" y="2535935"/>
              <a:ext cx="774065" cy="335915"/>
            </a:xfrm>
            <a:custGeom>
              <a:avLst/>
              <a:gdLst/>
              <a:ahLst/>
              <a:cxnLst/>
              <a:rect l="l" t="t" r="r" b="b"/>
              <a:pathLst>
                <a:path w="774064" h="335914">
                  <a:moveTo>
                    <a:pt x="0" y="167894"/>
                  </a:moveTo>
                  <a:lnTo>
                    <a:pt x="19724" y="114832"/>
                  </a:lnTo>
                  <a:lnTo>
                    <a:pt x="74647" y="68744"/>
                  </a:lnTo>
                  <a:lnTo>
                    <a:pt x="113315" y="49180"/>
                  </a:lnTo>
                  <a:lnTo>
                    <a:pt x="158392" y="32398"/>
                  </a:lnTo>
                  <a:lnTo>
                    <a:pt x="209080" y="18742"/>
                  </a:lnTo>
                  <a:lnTo>
                    <a:pt x="264582" y="8560"/>
                  </a:lnTo>
                  <a:lnTo>
                    <a:pt x="324102" y="2197"/>
                  </a:lnTo>
                  <a:lnTo>
                    <a:pt x="386841" y="0"/>
                  </a:lnTo>
                  <a:lnTo>
                    <a:pt x="449612" y="2197"/>
                  </a:lnTo>
                  <a:lnTo>
                    <a:pt x="509150" y="8560"/>
                  </a:lnTo>
                  <a:lnTo>
                    <a:pt x="564659" y="18742"/>
                  </a:lnTo>
                  <a:lnTo>
                    <a:pt x="615346" y="32398"/>
                  </a:lnTo>
                  <a:lnTo>
                    <a:pt x="660415" y="49180"/>
                  </a:lnTo>
                  <a:lnTo>
                    <a:pt x="699073" y="68744"/>
                  </a:lnTo>
                  <a:lnTo>
                    <a:pt x="730523" y="90743"/>
                  </a:lnTo>
                  <a:lnTo>
                    <a:pt x="768623" y="140664"/>
                  </a:lnTo>
                  <a:lnTo>
                    <a:pt x="773683" y="167894"/>
                  </a:lnTo>
                  <a:lnTo>
                    <a:pt x="768623" y="195123"/>
                  </a:lnTo>
                  <a:lnTo>
                    <a:pt x="730523" y="245044"/>
                  </a:lnTo>
                  <a:lnTo>
                    <a:pt x="699073" y="267043"/>
                  </a:lnTo>
                  <a:lnTo>
                    <a:pt x="660415" y="286607"/>
                  </a:lnTo>
                  <a:lnTo>
                    <a:pt x="615346" y="303389"/>
                  </a:lnTo>
                  <a:lnTo>
                    <a:pt x="564659" y="317045"/>
                  </a:lnTo>
                  <a:lnTo>
                    <a:pt x="509150" y="327227"/>
                  </a:lnTo>
                  <a:lnTo>
                    <a:pt x="449612" y="333590"/>
                  </a:lnTo>
                  <a:lnTo>
                    <a:pt x="386841" y="335788"/>
                  </a:lnTo>
                  <a:lnTo>
                    <a:pt x="324102" y="333590"/>
                  </a:lnTo>
                  <a:lnTo>
                    <a:pt x="264582" y="327227"/>
                  </a:lnTo>
                  <a:lnTo>
                    <a:pt x="209080" y="317045"/>
                  </a:lnTo>
                  <a:lnTo>
                    <a:pt x="158392" y="303389"/>
                  </a:lnTo>
                  <a:lnTo>
                    <a:pt x="113315" y="286607"/>
                  </a:lnTo>
                  <a:lnTo>
                    <a:pt x="74647" y="267043"/>
                  </a:lnTo>
                  <a:lnTo>
                    <a:pt x="43184" y="245044"/>
                  </a:lnTo>
                  <a:lnTo>
                    <a:pt x="5063" y="195123"/>
                  </a:lnTo>
                  <a:lnTo>
                    <a:pt x="0" y="167894"/>
                  </a:lnTo>
                  <a:close/>
                </a:path>
              </a:pathLst>
            </a:custGeom>
            <a:ln w="50800">
              <a:solidFill>
                <a:srgbClr val="66FF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112892" y="2466212"/>
            <a:ext cx="398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2094229" y="3611067"/>
            <a:ext cx="30549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0504D"/>
                </a:solidFill>
                <a:latin typeface="Calibri"/>
                <a:cs typeface="Calibri"/>
              </a:rPr>
              <a:t>Sample</a:t>
            </a:r>
            <a:r>
              <a:rPr sz="20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Space</a:t>
            </a:r>
            <a:r>
              <a:rPr sz="20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with</a:t>
            </a:r>
            <a:r>
              <a:rPr sz="20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504D"/>
                </a:solidFill>
                <a:latin typeface="Calibri"/>
                <a:cs typeface="Calibri"/>
              </a:rPr>
              <a:t>three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2000" spc="-10" dirty="0">
                <a:solidFill>
                  <a:srgbClr val="C0504D"/>
                </a:solidFill>
                <a:latin typeface="Calibri"/>
                <a:cs typeface="Calibri"/>
              </a:rPr>
              <a:t>collectively</a:t>
            </a:r>
            <a:r>
              <a:rPr sz="2000" spc="2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0504D"/>
                </a:solidFill>
                <a:latin typeface="Calibri"/>
                <a:cs typeface="Calibri"/>
              </a:rPr>
              <a:t>exhaustive</a:t>
            </a:r>
            <a:r>
              <a:rPr sz="2000" spc="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504D"/>
                </a:solidFill>
                <a:latin typeface="Calibri"/>
                <a:cs typeface="Calibri"/>
              </a:rPr>
              <a:t>events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85648"/>
            <a:ext cx="794575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364"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Complementary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Events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elementary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event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80" dirty="0">
                <a:latin typeface="Calibri"/>
                <a:cs typeface="Calibri"/>
              </a:rPr>
              <a:t>‘A’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in 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complementary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2198192"/>
            <a:ext cx="4064000" cy="1816100"/>
          </a:xfrm>
          <a:custGeom>
            <a:avLst/>
            <a:gdLst/>
            <a:ahLst/>
            <a:cxnLst/>
            <a:rect l="l" t="t" r="r" b="b"/>
            <a:pathLst>
              <a:path w="4064000" h="1816100">
                <a:moveTo>
                  <a:pt x="4064000" y="0"/>
                </a:moveTo>
                <a:lnTo>
                  <a:pt x="0" y="0"/>
                </a:lnTo>
                <a:lnTo>
                  <a:pt x="0" y="1816100"/>
                </a:lnTo>
                <a:lnTo>
                  <a:pt x="4064000" y="1816100"/>
                </a:lnTo>
                <a:lnTo>
                  <a:pt x="406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6775" y="2379852"/>
            <a:ext cx="4082415" cy="543560"/>
          </a:xfrm>
          <a:custGeom>
            <a:avLst/>
            <a:gdLst/>
            <a:ahLst/>
            <a:cxnLst/>
            <a:rect l="l" t="t" r="r" b="b"/>
            <a:pathLst>
              <a:path w="4082415" h="543560">
                <a:moveTo>
                  <a:pt x="4082415" y="0"/>
                </a:moveTo>
                <a:lnTo>
                  <a:pt x="0" y="0"/>
                </a:lnTo>
                <a:lnTo>
                  <a:pt x="0" y="543306"/>
                </a:lnTo>
                <a:lnTo>
                  <a:pt x="4082415" y="543306"/>
                </a:lnTo>
                <a:lnTo>
                  <a:pt x="408241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11431" y="2289644"/>
            <a:ext cx="4051300" cy="581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50" i="1" spc="140" dirty="0">
                <a:latin typeface="Times New Roman"/>
                <a:cs typeface="Times New Roman"/>
              </a:rPr>
              <a:t>P</a:t>
            </a:r>
            <a:r>
              <a:rPr sz="3650" spc="240" dirty="0">
                <a:latin typeface="Times New Roman"/>
                <a:cs typeface="Times New Roman"/>
              </a:rPr>
              <a:t>(</a:t>
            </a:r>
            <a:r>
              <a:rPr sz="3650" i="1" spc="20" dirty="0">
                <a:latin typeface="Times New Roman"/>
                <a:cs typeface="Times New Roman"/>
              </a:rPr>
              <a:t>Sa</a:t>
            </a:r>
            <a:r>
              <a:rPr sz="3650" i="1" spc="45" dirty="0">
                <a:latin typeface="Times New Roman"/>
                <a:cs typeface="Times New Roman"/>
              </a:rPr>
              <a:t>m</a:t>
            </a:r>
            <a:r>
              <a:rPr sz="3650" i="1" spc="20" dirty="0">
                <a:latin typeface="Times New Roman"/>
                <a:cs typeface="Times New Roman"/>
              </a:rPr>
              <a:t>p</a:t>
            </a:r>
            <a:r>
              <a:rPr sz="3650" i="1" spc="-5" dirty="0">
                <a:latin typeface="Times New Roman"/>
                <a:cs typeface="Times New Roman"/>
              </a:rPr>
              <a:t>l</a:t>
            </a:r>
            <a:r>
              <a:rPr sz="3650" i="1" spc="85" dirty="0">
                <a:latin typeface="Times New Roman"/>
                <a:cs typeface="Times New Roman"/>
              </a:rPr>
              <a:t>e</a:t>
            </a:r>
            <a:r>
              <a:rPr sz="3650" i="1" spc="170" dirty="0">
                <a:latin typeface="Times New Roman"/>
                <a:cs typeface="Times New Roman"/>
              </a:rPr>
              <a:t> </a:t>
            </a:r>
            <a:r>
              <a:rPr sz="3650" i="1" spc="20" dirty="0">
                <a:latin typeface="Times New Roman"/>
                <a:cs typeface="Times New Roman"/>
              </a:rPr>
              <a:t>Spa</a:t>
            </a:r>
            <a:r>
              <a:rPr sz="3650" i="1" spc="-114" dirty="0">
                <a:latin typeface="Times New Roman"/>
                <a:cs typeface="Times New Roman"/>
              </a:rPr>
              <a:t>c</a:t>
            </a:r>
            <a:r>
              <a:rPr sz="3650" i="1" spc="85" dirty="0">
                <a:latin typeface="Times New Roman"/>
                <a:cs typeface="Times New Roman"/>
              </a:rPr>
              <a:t>e</a:t>
            </a:r>
            <a:r>
              <a:rPr sz="3650" i="1" spc="-555" dirty="0">
                <a:latin typeface="Times New Roman"/>
                <a:cs typeface="Times New Roman"/>
              </a:rPr>
              <a:t> </a:t>
            </a:r>
            <a:r>
              <a:rPr sz="3650" spc="65" dirty="0">
                <a:latin typeface="Times New Roman"/>
                <a:cs typeface="Times New Roman"/>
              </a:rPr>
              <a:t>)</a:t>
            </a:r>
            <a:r>
              <a:rPr sz="3650" spc="-105" dirty="0">
                <a:latin typeface="Times New Roman"/>
                <a:cs typeface="Times New Roman"/>
              </a:rPr>
              <a:t> </a:t>
            </a:r>
            <a:r>
              <a:rPr sz="3650" spc="110" dirty="0">
                <a:latin typeface="Symbol"/>
                <a:cs typeface="Symbol"/>
              </a:rPr>
              <a:t></a:t>
            </a:r>
            <a:r>
              <a:rPr sz="3650" spc="-350" dirty="0">
                <a:latin typeface="Times New Roman"/>
                <a:cs typeface="Times New Roman"/>
              </a:rPr>
              <a:t> </a:t>
            </a:r>
            <a:r>
              <a:rPr sz="3650" spc="100" dirty="0">
                <a:latin typeface="Times New Roman"/>
                <a:cs typeface="Times New Roman"/>
              </a:rPr>
              <a:t>1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1375" y="2354452"/>
            <a:ext cx="4133215" cy="594360"/>
          </a:xfrm>
          <a:custGeom>
            <a:avLst/>
            <a:gdLst/>
            <a:ahLst/>
            <a:cxnLst/>
            <a:rect l="l" t="t" r="r" b="b"/>
            <a:pathLst>
              <a:path w="4133215" h="594360">
                <a:moveTo>
                  <a:pt x="0" y="594106"/>
                </a:moveTo>
                <a:lnTo>
                  <a:pt x="4133215" y="594106"/>
                </a:lnTo>
                <a:lnTo>
                  <a:pt x="4133215" y="0"/>
                </a:lnTo>
                <a:lnTo>
                  <a:pt x="0" y="0"/>
                </a:lnTo>
                <a:lnTo>
                  <a:pt x="0" y="594106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51375" y="3178543"/>
            <a:ext cx="3111500" cy="556895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"/>
              </a:spcBef>
            </a:pPr>
            <a:r>
              <a:rPr sz="2950" i="1" spc="320" dirty="0">
                <a:latin typeface="Times New Roman"/>
                <a:cs typeface="Times New Roman"/>
              </a:rPr>
              <a:t>P</a:t>
            </a:r>
            <a:r>
              <a:rPr sz="2950" spc="155" dirty="0">
                <a:latin typeface="Times New Roman"/>
                <a:cs typeface="Times New Roman"/>
              </a:rPr>
              <a:t>(</a:t>
            </a:r>
            <a:r>
              <a:rPr sz="2950" spc="-270" dirty="0">
                <a:latin typeface="Times New Roman"/>
                <a:cs typeface="Times New Roman"/>
              </a:rPr>
              <a:t> </a:t>
            </a:r>
            <a:r>
              <a:rPr sz="2950" i="1" spc="285" dirty="0">
                <a:latin typeface="Times New Roman"/>
                <a:cs typeface="Times New Roman"/>
              </a:rPr>
              <a:t>A</a:t>
            </a:r>
            <a:r>
              <a:rPr sz="2950" spc="170" dirty="0">
                <a:latin typeface="Symbol"/>
                <a:cs typeface="Symbol"/>
              </a:rPr>
              <a:t></a:t>
            </a:r>
            <a:r>
              <a:rPr sz="2950" spc="155" dirty="0">
                <a:latin typeface="Times New Roman"/>
                <a:cs typeface="Times New Roman"/>
              </a:rPr>
              <a:t>)</a:t>
            </a:r>
            <a:r>
              <a:rPr sz="2950" spc="60" dirty="0">
                <a:latin typeface="Times New Roman"/>
                <a:cs typeface="Times New Roman"/>
              </a:rPr>
              <a:t> </a:t>
            </a:r>
            <a:r>
              <a:rPr sz="2950" spc="254" dirty="0">
                <a:latin typeface="Symbol"/>
                <a:cs typeface="Symbol"/>
              </a:rPr>
              <a:t></a:t>
            </a:r>
            <a:r>
              <a:rPr sz="2950" spc="-210" dirty="0">
                <a:latin typeface="Times New Roman"/>
                <a:cs typeface="Times New Roman"/>
              </a:rPr>
              <a:t> </a:t>
            </a:r>
            <a:r>
              <a:rPr sz="2950" spc="450" dirty="0">
                <a:latin typeface="Times New Roman"/>
                <a:cs typeface="Times New Roman"/>
              </a:rPr>
              <a:t>1</a:t>
            </a:r>
            <a:r>
              <a:rPr sz="2950" spc="254" dirty="0">
                <a:latin typeface="Symbol"/>
                <a:cs typeface="Symbol"/>
              </a:rPr>
              <a:t></a:t>
            </a:r>
            <a:r>
              <a:rPr sz="2950" spc="90" dirty="0">
                <a:latin typeface="Times New Roman"/>
                <a:cs typeface="Times New Roman"/>
              </a:rPr>
              <a:t> </a:t>
            </a:r>
            <a:r>
              <a:rPr sz="2950" i="1" spc="315" dirty="0">
                <a:latin typeface="Times New Roman"/>
                <a:cs typeface="Times New Roman"/>
              </a:rPr>
              <a:t>P</a:t>
            </a:r>
            <a:r>
              <a:rPr sz="2950" spc="155" dirty="0">
                <a:latin typeface="Times New Roman"/>
                <a:cs typeface="Times New Roman"/>
              </a:rPr>
              <a:t>(</a:t>
            </a:r>
            <a:r>
              <a:rPr sz="2950" spc="-270" dirty="0">
                <a:latin typeface="Times New Roman"/>
                <a:cs typeface="Times New Roman"/>
              </a:rPr>
              <a:t> </a:t>
            </a:r>
            <a:r>
              <a:rPr sz="2950" i="1" spc="210" dirty="0">
                <a:latin typeface="Times New Roman"/>
                <a:cs typeface="Times New Roman"/>
              </a:rPr>
              <a:t>A</a:t>
            </a:r>
            <a:r>
              <a:rPr sz="2950" spc="155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2198192"/>
            <a:ext cx="4064000" cy="181610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62560" marR="313309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Sample  </a:t>
            </a:r>
            <a:r>
              <a:rPr sz="2000" dirty="0">
                <a:latin typeface="Calibri"/>
                <a:cs typeface="Calibri"/>
              </a:rPr>
              <a:t>Space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07539" y="2561589"/>
            <a:ext cx="2465070" cy="1294130"/>
            <a:chOff x="1907539" y="2561589"/>
            <a:chExt cx="2465070" cy="12941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7539" y="2561589"/>
              <a:ext cx="2464562" cy="12938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73985" y="2758185"/>
              <a:ext cx="981710" cy="941705"/>
            </a:xfrm>
            <a:custGeom>
              <a:avLst/>
              <a:gdLst/>
              <a:ahLst/>
              <a:cxnLst/>
              <a:rect l="l" t="t" r="r" b="b"/>
              <a:pathLst>
                <a:path w="981710" h="941704">
                  <a:moveTo>
                    <a:pt x="490855" y="0"/>
                  </a:moveTo>
                  <a:lnTo>
                    <a:pt x="440680" y="2431"/>
                  </a:lnTo>
                  <a:lnTo>
                    <a:pt x="391951" y="9566"/>
                  </a:lnTo>
                  <a:lnTo>
                    <a:pt x="344917" y="21169"/>
                  </a:lnTo>
                  <a:lnTo>
                    <a:pt x="299823" y="37002"/>
                  </a:lnTo>
                  <a:lnTo>
                    <a:pt x="256917" y="56829"/>
                  </a:lnTo>
                  <a:lnTo>
                    <a:pt x="216445" y="80414"/>
                  </a:lnTo>
                  <a:lnTo>
                    <a:pt x="178656" y="107518"/>
                  </a:lnTo>
                  <a:lnTo>
                    <a:pt x="143795" y="137906"/>
                  </a:lnTo>
                  <a:lnTo>
                    <a:pt x="112111" y="171340"/>
                  </a:lnTo>
                  <a:lnTo>
                    <a:pt x="83849" y="207584"/>
                  </a:lnTo>
                  <a:lnTo>
                    <a:pt x="59258" y="246400"/>
                  </a:lnTo>
                  <a:lnTo>
                    <a:pt x="38584" y="287553"/>
                  </a:lnTo>
                  <a:lnTo>
                    <a:pt x="22074" y="330805"/>
                  </a:lnTo>
                  <a:lnTo>
                    <a:pt x="9975" y="375920"/>
                  </a:lnTo>
                  <a:lnTo>
                    <a:pt x="2535" y="422660"/>
                  </a:lnTo>
                  <a:lnTo>
                    <a:pt x="0" y="470788"/>
                  </a:lnTo>
                  <a:lnTo>
                    <a:pt x="2535" y="518940"/>
                  </a:lnTo>
                  <a:lnTo>
                    <a:pt x="9975" y="565699"/>
                  </a:lnTo>
                  <a:lnTo>
                    <a:pt x="22074" y="610831"/>
                  </a:lnTo>
                  <a:lnTo>
                    <a:pt x="38584" y="654097"/>
                  </a:lnTo>
                  <a:lnTo>
                    <a:pt x="59258" y="695262"/>
                  </a:lnTo>
                  <a:lnTo>
                    <a:pt x="83849" y="734089"/>
                  </a:lnTo>
                  <a:lnTo>
                    <a:pt x="112111" y="770342"/>
                  </a:lnTo>
                  <a:lnTo>
                    <a:pt x="143795" y="803782"/>
                  </a:lnTo>
                  <a:lnTo>
                    <a:pt x="178656" y="834175"/>
                  </a:lnTo>
                  <a:lnTo>
                    <a:pt x="216445" y="861284"/>
                  </a:lnTo>
                  <a:lnTo>
                    <a:pt x="256917" y="884871"/>
                  </a:lnTo>
                  <a:lnTo>
                    <a:pt x="299823" y="904700"/>
                  </a:lnTo>
                  <a:lnTo>
                    <a:pt x="344917" y="920534"/>
                  </a:lnTo>
                  <a:lnTo>
                    <a:pt x="391951" y="932138"/>
                  </a:lnTo>
                  <a:lnTo>
                    <a:pt x="440680" y="939273"/>
                  </a:lnTo>
                  <a:lnTo>
                    <a:pt x="490855" y="941704"/>
                  </a:lnTo>
                  <a:lnTo>
                    <a:pt x="541028" y="939273"/>
                  </a:lnTo>
                  <a:lnTo>
                    <a:pt x="589752" y="932138"/>
                  </a:lnTo>
                  <a:lnTo>
                    <a:pt x="636781" y="920534"/>
                  </a:lnTo>
                  <a:lnTo>
                    <a:pt x="681866" y="904700"/>
                  </a:lnTo>
                  <a:lnTo>
                    <a:pt x="724763" y="884871"/>
                  </a:lnTo>
                  <a:lnTo>
                    <a:pt x="765224" y="861284"/>
                  </a:lnTo>
                  <a:lnTo>
                    <a:pt x="803002" y="834175"/>
                  </a:lnTo>
                  <a:lnTo>
                    <a:pt x="837850" y="803782"/>
                  </a:lnTo>
                  <a:lnTo>
                    <a:pt x="869523" y="770342"/>
                  </a:lnTo>
                  <a:lnTo>
                    <a:pt x="897773" y="734089"/>
                  </a:lnTo>
                  <a:lnTo>
                    <a:pt x="922354" y="695262"/>
                  </a:lnTo>
                  <a:lnTo>
                    <a:pt x="943018" y="654097"/>
                  </a:lnTo>
                  <a:lnTo>
                    <a:pt x="959520" y="610831"/>
                  </a:lnTo>
                  <a:lnTo>
                    <a:pt x="971613" y="565699"/>
                  </a:lnTo>
                  <a:lnTo>
                    <a:pt x="979049" y="518940"/>
                  </a:lnTo>
                  <a:lnTo>
                    <a:pt x="981582" y="470788"/>
                  </a:lnTo>
                  <a:lnTo>
                    <a:pt x="979049" y="422660"/>
                  </a:lnTo>
                  <a:lnTo>
                    <a:pt x="971613" y="375920"/>
                  </a:lnTo>
                  <a:lnTo>
                    <a:pt x="959520" y="330805"/>
                  </a:lnTo>
                  <a:lnTo>
                    <a:pt x="943018" y="287553"/>
                  </a:lnTo>
                  <a:lnTo>
                    <a:pt x="922354" y="246400"/>
                  </a:lnTo>
                  <a:lnTo>
                    <a:pt x="897773" y="207584"/>
                  </a:lnTo>
                  <a:lnTo>
                    <a:pt x="869523" y="171340"/>
                  </a:lnTo>
                  <a:lnTo>
                    <a:pt x="837850" y="137906"/>
                  </a:lnTo>
                  <a:lnTo>
                    <a:pt x="803002" y="107518"/>
                  </a:lnTo>
                  <a:lnTo>
                    <a:pt x="765224" y="80414"/>
                  </a:lnTo>
                  <a:lnTo>
                    <a:pt x="724763" y="56829"/>
                  </a:lnTo>
                  <a:lnTo>
                    <a:pt x="681866" y="37002"/>
                  </a:lnTo>
                  <a:lnTo>
                    <a:pt x="636781" y="21169"/>
                  </a:lnTo>
                  <a:lnTo>
                    <a:pt x="589752" y="9566"/>
                  </a:lnTo>
                  <a:lnTo>
                    <a:pt x="541028" y="2431"/>
                  </a:lnTo>
                  <a:lnTo>
                    <a:pt x="4908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3985" y="2758185"/>
              <a:ext cx="981710" cy="941705"/>
            </a:xfrm>
            <a:custGeom>
              <a:avLst/>
              <a:gdLst/>
              <a:ahLst/>
              <a:cxnLst/>
              <a:rect l="l" t="t" r="r" b="b"/>
              <a:pathLst>
                <a:path w="981710" h="941704">
                  <a:moveTo>
                    <a:pt x="0" y="470788"/>
                  </a:moveTo>
                  <a:lnTo>
                    <a:pt x="2535" y="422660"/>
                  </a:lnTo>
                  <a:lnTo>
                    <a:pt x="9975" y="375920"/>
                  </a:lnTo>
                  <a:lnTo>
                    <a:pt x="22074" y="330805"/>
                  </a:lnTo>
                  <a:lnTo>
                    <a:pt x="38584" y="287553"/>
                  </a:lnTo>
                  <a:lnTo>
                    <a:pt x="59258" y="246400"/>
                  </a:lnTo>
                  <a:lnTo>
                    <a:pt x="83849" y="207584"/>
                  </a:lnTo>
                  <a:lnTo>
                    <a:pt x="112111" y="171340"/>
                  </a:lnTo>
                  <a:lnTo>
                    <a:pt x="143795" y="137906"/>
                  </a:lnTo>
                  <a:lnTo>
                    <a:pt x="178656" y="107518"/>
                  </a:lnTo>
                  <a:lnTo>
                    <a:pt x="216445" y="80414"/>
                  </a:lnTo>
                  <a:lnTo>
                    <a:pt x="256917" y="56829"/>
                  </a:lnTo>
                  <a:lnTo>
                    <a:pt x="299823" y="37002"/>
                  </a:lnTo>
                  <a:lnTo>
                    <a:pt x="344917" y="21169"/>
                  </a:lnTo>
                  <a:lnTo>
                    <a:pt x="391951" y="9566"/>
                  </a:lnTo>
                  <a:lnTo>
                    <a:pt x="440680" y="2431"/>
                  </a:lnTo>
                  <a:lnTo>
                    <a:pt x="490855" y="0"/>
                  </a:lnTo>
                  <a:lnTo>
                    <a:pt x="541028" y="2431"/>
                  </a:lnTo>
                  <a:lnTo>
                    <a:pt x="589752" y="9566"/>
                  </a:lnTo>
                  <a:lnTo>
                    <a:pt x="636781" y="21169"/>
                  </a:lnTo>
                  <a:lnTo>
                    <a:pt x="681866" y="37002"/>
                  </a:lnTo>
                  <a:lnTo>
                    <a:pt x="724763" y="56829"/>
                  </a:lnTo>
                  <a:lnTo>
                    <a:pt x="765224" y="80414"/>
                  </a:lnTo>
                  <a:lnTo>
                    <a:pt x="803002" y="107518"/>
                  </a:lnTo>
                  <a:lnTo>
                    <a:pt x="837850" y="137906"/>
                  </a:lnTo>
                  <a:lnTo>
                    <a:pt x="869523" y="171340"/>
                  </a:lnTo>
                  <a:lnTo>
                    <a:pt x="897773" y="207584"/>
                  </a:lnTo>
                  <a:lnTo>
                    <a:pt x="922354" y="246400"/>
                  </a:lnTo>
                  <a:lnTo>
                    <a:pt x="943018" y="287553"/>
                  </a:lnTo>
                  <a:lnTo>
                    <a:pt x="959520" y="330805"/>
                  </a:lnTo>
                  <a:lnTo>
                    <a:pt x="971613" y="375920"/>
                  </a:lnTo>
                  <a:lnTo>
                    <a:pt x="979049" y="422660"/>
                  </a:lnTo>
                  <a:lnTo>
                    <a:pt x="981582" y="470788"/>
                  </a:lnTo>
                  <a:lnTo>
                    <a:pt x="979049" y="518940"/>
                  </a:lnTo>
                  <a:lnTo>
                    <a:pt x="971613" y="565699"/>
                  </a:lnTo>
                  <a:lnTo>
                    <a:pt x="959520" y="610831"/>
                  </a:lnTo>
                  <a:lnTo>
                    <a:pt x="943018" y="654097"/>
                  </a:lnTo>
                  <a:lnTo>
                    <a:pt x="922354" y="695262"/>
                  </a:lnTo>
                  <a:lnTo>
                    <a:pt x="897773" y="734089"/>
                  </a:lnTo>
                  <a:lnTo>
                    <a:pt x="869523" y="770342"/>
                  </a:lnTo>
                  <a:lnTo>
                    <a:pt x="837850" y="803782"/>
                  </a:lnTo>
                  <a:lnTo>
                    <a:pt x="803002" y="834175"/>
                  </a:lnTo>
                  <a:lnTo>
                    <a:pt x="765224" y="861284"/>
                  </a:lnTo>
                  <a:lnTo>
                    <a:pt x="724763" y="884871"/>
                  </a:lnTo>
                  <a:lnTo>
                    <a:pt x="681866" y="904700"/>
                  </a:lnTo>
                  <a:lnTo>
                    <a:pt x="636781" y="920534"/>
                  </a:lnTo>
                  <a:lnTo>
                    <a:pt x="589752" y="932138"/>
                  </a:lnTo>
                  <a:lnTo>
                    <a:pt x="541028" y="939273"/>
                  </a:lnTo>
                  <a:lnTo>
                    <a:pt x="490855" y="941704"/>
                  </a:lnTo>
                  <a:lnTo>
                    <a:pt x="440680" y="939273"/>
                  </a:lnTo>
                  <a:lnTo>
                    <a:pt x="391951" y="932138"/>
                  </a:lnTo>
                  <a:lnTo>
                    <a:pt x="344917" y="920534"/>
                  </a:lnTo>
                  <a:lnTo>
                    <a:pt x="299823" y="904700"/>
                  </a:lnTo>
                  <a:lnTo>
                    <a:pt x="256917" y="884871"/>
                  </a:lnTo>
                  <a:lnTo>
                    <a:pt x="216445" y="861284"/>
                  </a:lnTo>
                  <a:lnTo>
                    <a:pt x="178656" y="834175"/>
                  </a:lnTo>
                  <a:lnTo>
                    <a:pt x="143795" y="803782"/>
                  </a:lnTo>
                  <a:lnTo>
                    <a:pt x="112111" y="770342"/>
                  </a:lnTo>
                  <a:lnTo>
                    <a:pt x="83849" y="734089"/>
                  </a:lnTo>
                  <a:lnTo>
                    <a:pt x="59258" y="695262"/>
                  </a:lnTo>
                  <a:lnTo>
                    <a:pt x="38584" y="654097"/>
                  </a:lnTo>
                  <a:lnTo>
                    <a:pt x="22074" y="610831"/>
                  </a:lnTo>
                  <a:lnTo>
                    <a:pt x="9975" y="565699"/>
                  </a:lnTo>
                  <a:lnTo>
                    <a:pt x="2535" y="518940"/>
                  </a:lnTo>
                  <a:lnTo>
                    <a:pt x="0" y="470788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07539" y="2561589"/>
            <a:ext cx="2465070" cy="1294130"/>
          </a:xfrm>
          <a:prstGeom prst="rect">
            <a:avLst/>
          </a:prstGeom>
          <a:ln w="50800">
            <a:solidFill>
              <a:srgbClr val="EDEBE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669925">
              <a:lnSpc>
                <a:spcPct val="100000"/>
              </a:lnSpc>
              <a:spcBef>
                <a:spcPts val="1435"/>
              </a:spcBef>
              <a:tabLst>
                <a:tab pos="1618615" algn="l"/>
              </a:tabLst>
            </a:pPr>
            <a:r>
              <a:rPr sz="4200" b="1" spc="-7" baseline="-2976" dirty="0">
                <a:latin typeface="Times New Roman"/>
                <a:cs typeface="Times New Roman"/>
              </a:rPr>
              <a:t>A	</a:t>
            </a:r>
            <a:r>
              <a:rPr sz="4550" i="1" spc="70" dirty="0">
                <a:latin typeface="Times New Roman"/>
                <a:cs typeface="Times New Roman"/>
              </a:rPr>
              <a:t>A</a:t>
            </a:r>
            <a:r>
              <a:rPr sz="4550" spc="70" dirty="0">
                <a:latin typeface="Symbol"/>
                <a:cs typeface="Symbol"/>
              </a:rPr>
              <a:t></a:t>
            </a:r>
            <a:endParaRPr sz="4550">
              <a:latin typeface="Symbol"/>
              <a:cs typeface="Symbo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861" y="385648"/>
            <a:ext cx="3733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 </a:t>
            </a:r>
            <a:r>
              <a:rPr spc="-5" dirty="0"/>
              <a:t>the</a:t>
            </a:r>
            <a:r>
              <a:rPr spc="-10" dirty="0"/>
              <a:t> Possibilities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7056120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mn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Rule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Sampling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Population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Replacement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Combinations: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Population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Replacement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0970" y="385648"/>
            <a:ext cx="1242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mn</a:t>
            </a:r>
            <a:r>
              <a:rPr spc="-65" dirty="0"/>
              <a:t> </a:t>
            </a:r>
            <a:r>
              <a:rPr spc="-10" dirty="0"/>
              <a:t>Rule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5140" y="1216913"/>
            <a:ext cx="814197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0" marR="685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dirty="0">
                <a:latin typeface="Calibri"/>
                <a:cs typeface="Calibri"/>
              </a:rPr>
              <a:t>If an </a:t>
            </a:r>
            <a:r>
              <a:rPr sz="2000" spc="-10" dirty="0">
                <a:latin typeface="Calibri"/>
                <a:cs typeface="Calibri"/>
              </a:rPr>
              <a:t>operation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done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 </a:t>
            </a:r>
            <a:r>
              <a:rPr sz="2000" spc="-25" dirty="0">
                <a:latin typeface="Calibri"/>
                <a:cs typeface="Calibri"/>
              </a:rPr>
              <a:t>ways </a:t>
            </a:r>
            <a:r>
              <a:rPr sz="2000" dirty="0">
                <a:latin typeface="Calibri"/>
                <a:cs typeface="Calibri"/>
              </a:rPr>
              <a:t>and a </a:t>
            </a:r>
            <a:r>
              <a:rPr sz="2000" spc="-5" dirty="0">
                <a:latin typeface="Calibri"/>
                <a:cs typeface="Calibri"/>
              </a:rPr>
              <a:t>second </a:t>
            </a:r>
            <a:r>
              <a:rPr sz="2000" spc="-10" dirty="0">
                <a:latin typeface="Calibri"/>
                <a:cs typeface="Calibri"/>
              </a:rPr>
              <a:t>operation </a:t>
            </a:r>
            <a:r>
              <a:rPr sz="2000" spc="-5" dirty="0">
                <a:latin typeface="Calibri"/>
                <a:cs typeface="Calibri"/>
              </a:rPr>
              <a:t>can be </a:t>
            </a:r>
            <a:r>
              <a:rPr sz="2000" dirty="0">
                <a:latin typeface="Calibri"/>
                <a:cs typeface="Calibri"/>
              </a:rPr>
              <a:t>done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ways,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5" dirty="0">
                <a:latin typeface="Calibri"/>
                <a:cs typeface="Calibri"/>
              </a:rPr>
              <a:t> there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mn </a:t>
            </a:r>
            <a:r>
              <a:rPr sz="2000" spc="-25" dirty="0">
                <a:latin typeface="Calibri"/>
                <a:cs typeface="Calibri"/>
              </a:rPr>
              <a:t>ways</a:t>
            </a:r>
            <a:r>
              <a:rPr sz="2000" spc="-15" dirty="0">
                <a:latin typeface="Calibri"/>
                <a:cs typeface="Calibri"/>
              </a:rPr>
              <a:t> 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two operations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0" dirty="0">
                <a:latin typeface="Calibri"/>
                <a:cs typeface="Calibri"/>
              </a:rPr>
              <a:t>order.</a:t>
            </a:r>
            <a:endParaRPr sz="2000">
              <a:latin typeface="Calibri"/>
              <a:cs typeface="Calibri"/>
            </a:endParaRPr>
          </a:p>
          <a:p>
            <a:pPr marL="347980" marR="699770" indent="-285115">
              <a:lnSpc>
                <a:spcPts val="2880"/>
              </a:lnSpc>
              <a:spcBef>
                <a:spcPts val="17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dirty="0"/>
              <a:t>	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dirty="0">
                <a:latin typeface="Calibri"/>
                <a:cs typeface="Calibri"/>
              </a:rPr>
              <a:t>rule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easily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extend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stages,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25" dirty="0">
                <a:latin typeface="Calibri"/>
                <a:cs typeface="Calibri"/>
              </a:rPr>
              <a:t>ways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1950" baseline="-21367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.n</a:t>
            </a:r>
            <a:r>
              <a:rPr sz="1950" baseline="-21367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.n</a:t>
            </a:r>
            <a:r>
              <a:rPr sz="1950" baseline="-21367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..n</a:t>
            </a:r>
            <a:r>
              <a:rPr sz="1950" baseline="-21367" dirty="0">
                <a:latin typeface="Calibri"/>
                <a:cs typeface="Calibri"/>
              </a:rPr>
              <a:t>k</a:t>
            </a:r>
            <a:endParaRPr sz="1950" baseline="-21367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spc="-5" dirty="0">
                <a:latin typeface="Calibri"/>
                <a:cs typeface="Calibri"/>
              </a:rPr>
              <a:t>Example: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Toss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5" dirty="0">
                <a:latin typeface="Calibri"/>
                <a:cs typeface="Calibri"/>
              </a:rPr>
              <a:t> coins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total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simple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 x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=4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9690" y="385648"/>
            <a:ext cx="6884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Sampling</a:t>
            </a:r>
            <a:r>
              <a:rPr spc="10" dirty="0"/>
              <a:t> </a:t>
            </a:r>
            <a:r>
              <a:rPr spc="-15" dirty="0"/>
              <a:t>from</a:t>
            </a:r>
            <a:r>
              <a:rPr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15" dirty="0"/>
              <a:t>Population</a:t>
            </a:r>
            <a:r>
              <a:rPr spc="10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10" dirty="0"/>
              <a:t>Replacement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1216913"/>
            <a:ext cx="799084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558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20" dirty="0">
                <a:latin typeface="Calibri"/>
                <a:cs typeface="Calibri"/>
              </a:rPr>
              <a:t>tray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1,000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individual </a:t>
            </a:r>
            <a:r>
              <a:rPr sz="2000" spc="-15" dirty="0">
                <a:latin typeface="Calibri"/>
                <a:cs typeface="Calibri"/>
              </a:rPr>
              <a:t>tax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returns.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randomly </a:t>
            </a:r>
            <a:r>
              <a:rPr sz="2000" spc="-5" dirty="0">
                <a:latin typeface="Calibri"/>
                <a:cs typeface="Calibri"/>
              </a:rPr>
              <a:t> selected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replacement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45" dirty="0">
                <a:latin typeface="Calibri"/>
                <a:cs typeface="Calibri"/>
              </a:rPr>
              <a:t>tray,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0" dirty="0">
                <a:latin typeface="Calibri"/>
                <a:cs typeface="Calibri"/>
              </a:rPr>
              <a:t> many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there?</a:t>
            </a:r>
            <a:endParaRPr sz="20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spc="5" dirty="0">
                <a:latin typeface="Calibri"/>
                <a:cs typeface="Calibri"/>
              </a:rPr>
              <a:t>(N)</a:t>
            </a:r>
            <a:r>
              <a:rPr sz="1950" spc="7" baseline="25641" dirty="0">
                <a:latin typeface="Calibri"/>
                <a:cs typeface="Calibri"/>
              </a:rPr>
              <a:t>n</a:t>
            </a:r>
            <a:r>
              <a:rPr sz="1950" spc="209" baseline="2564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(1,000)</a:t>
            </a:r>
            <a:r>
              <a:rPr sz="1950" spc="7" baseline="25641" dirty="0">
                <a:latin typeface="Calibri"/>
                <a:cs typeface="Calibri"/>
              </a:rPr>
              <a:t>3</a:t>
            </a:r>
            <a:r>
              <a:rPr sz="1950" spc="172" baseline="2564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1,000,000,000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490" y="385648"/>
            <a:ext cx="2065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86066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20" dirty="0">
                <a:latin typeface="Calibri"/>
                <a:cs typeface="Calibri"/>
              </a:rPr>
              <a:t>tray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1,000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individual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tax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randomly </a:t>
            </a:r>
            <a:r>
              <a:rPr sz="2000" spc="-5" dirty="0">
                <a:latin typeface="Calibri"/>
                <a:cs typeface="Calibri"/>
              </a:rPr>
              <a:t> selected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without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replacement</a:t>
            </a:r>
            <a:r>
              <a:rPr sz="20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tray,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there?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8543" y="2697497"/>
            <a:ext cx="7001509" cy="1020444"/>
            <a:chOff x="968543" y="2697497"/>
            <a:chExt cx="7001509" cy="1020444"/>
          </a:xfrm>
        </p:grpSpPr>
        <p:sp>
          <p:nvSpPr>
            <p:cNvPr id="5" name="object 5"/>
            <p:cNvSpPr/>
            <p:nvPr/>
          </p:nvSpPr>
          <p:spPr>
            <a:xfrm>
              <a:off x="968543" y="2697497"/>
              <a:ext cx="7001509" cy="1020444"/>
            </a:xfrm>
            <a:custGeom>
              <a:avLst/>
              <a:gdLst/>
              <a:ahLst/>
              <a:cxnLst/>
              <a:rect l="l" t="t" r="r" b="b"/>
              <a:pathLst>
                <a:path w="7001509" h="1020445">
                  <a:moveTo>
                    <a:pt x="7001406" y="0"/>
                  </a:moveTo>
                  <a:lnTo>
                    <a:pt x="0" y="0"/>
                  </a:lnTo>
                  <a:lnTo>
                    <a:pt x="0" y="1020141"/>
                  </a:lnTo>
                  <a:lnTo>
                    <a:pt x="7001406" y="1020141"/>
                  </a:lnTo>
                  <a:lnTo>
                    <a:pt x="70014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9931" y="3208295"/>
              <a:ext cx="4542790" cy="0"/>
            </a:xfrm>
            <a:custGeom>
              <a:avLst/>
              <a:gdLst/>
              <a:ahLst/>
              <a:cxnLst/>
              <a:rect l="l" t="t" r="r" b="b"/>
              <a:pathLst>
                <a:path w="4542790">
                  <a:moveTo>
                    <a:pt x="0" y="0"/>
                  </a:moveTo>
                  <a:lnTo>
                    <a:pt x="338694" y="0"/>
                  </a:lnTo>
                </a:path>
                <a:path w="4542790">
                  <a:moveTo>
                    <a:pt x="896353" y="0"/>
                  </a:moveTo>
                  <a:lnTo>
                    <a:pt x="2361357" y="0"/>
                  </a:lnTo>
                </a:path>
                <a:path w="4542790">
                  <a:moveTo>
                    <a:pt x="2747468" y="0"/>
                  </a:moveTo>
                  <a:lnTo>
                    <a:pt x="4542328" y="0"/>
                  </a:lnTo>
                </a:path>
              </a:pathLst>
            </a:custGeom>
            <a:ln w="15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38689" y="2925406"/>
            <a:ext cx="208026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00" spc="55" dirty="0">
                <a:latin typeface="Symbol"/>
                <a:cs typeface="Symbol"/>
              </a:rPr>
              <a:t></a:t>
            </a:r>
            <a:r>
              <a:rPr sz="2800" spc="-3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166</a:t>
            </a:r>
            <a:r>
              <a:rPr sz="2800" spc="5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167</a:t>
            </a:r>
            <a:r>
              <a:rPr sz="2800" spc="45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0</a:t>
            </a:r>
            <a:r>
              <a:rPr sz="2800" spc="220" dirty="0">
                <a:latin typeface="Times New Roman"/>
                <a:cs typeface="Times New Roman"/>
              </a:rPr>
              <a:t>0</a:t>
            </a:r>
            <a:r>
              <a:rPr sz="2800" spc="5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1275" y="2621983"/>
            <a:ext cx="1833880" cy="104330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R="48895" algn="ctr">
              <a:lnSpc>
                <a:spcPct val="100000"/>
              </a:lnSpc>
              <a:spcBef>
                <a:spcPts val="735"/>
              </a:spcBef>
            </a:pPr>
            <a:r>
              <a:rPr sz="2800" spc="-15" dirty="0">
                <a:latin typeface="Times New Roman"/>
                <a:cs typeface="Times New Roman"/>
              </a:rPr>
              <a:t>1000!</a:t>
            </a:r>
            <a:endParaRPr sz="28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645"/>
              </a:spcBef>
            </a:pPr>
            <a:r>
              <a:rPr sz="2800" spc="-290" dirty="0">
                <a:latin typeface="Times New Roman"/>
                <a:cs typeface="Times New Roman"/>
              </a:rPr>
              <a:t>3</a:t>
            </a:r>
            <a:r>
              <a:rPr sz="2800" spc="50" dirty="0">
                <a:latin typeface="Times New Roman"/>
                <a:cs typeface="Times New Roman"/>
              </a:rPr>
              <a:t>!</a:t>
            </a:r>
            <a:r>
              <a:rPr sz="2800" spc="-225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100</a:t>
            </a:r>
            <a:r>
              <a:rPr sz="2800" spc="50" dirty="0">
                <a:latin typeface="Times New Roman"/>
                <a:cs typeface="Times New Roman"/>
              </a:rPr>
              <a:t>0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Symbol"/>
                <a:cs typeface="Symbol"/>
              </a:rPr>
              <a:t>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3</a:t>
            </a:r>
            <a:r>
              <a:rPr sz="2800" spc="80" dirty="0">
                <a:latin typeface="Times New Roman"/>
                <a:cs typeface="Times New Roman"/>
              </a:rPr>
              <a:t>)!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7627" y="2925406"/>
            <a:ext cx="21526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00" spc="55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2338" y="3249984"/>
            <a:ext cx="72644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72135" algn="l"/>
              </a:tabLst>
            </a:pPr>
            <a:r>
              <a:rPr sz="2800" spc="35" dirty="0">
                <a:latin typeface="Symbol"/>
                <a:cs typeface="Symbol"/>
              </a:rPr>
              <a:t></a:t>
            </a:r>
            <a:r>
              <a:rPr sz="2800" spc="35" dirty="0">
                <a:latin typeface="Times New Roman"/>
                <a:cs typeface="Times New Roman"/>
              </a:rPr>
              <a:t>	</a:t>
            </a:r>
            <a:r>
              <a:rPr sz="2800" spc="35" dirty="0">
                <a:latin typeface="Symbol"/>
                <a:cs typeface="Symbol"/>
              </a:rPr>
              <a:t>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1102" y="2621983"/>
            <a:ext cx="1493520" cy="104330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735"/>
              </a:spcBef>
            </a:pPr>
            <a:r>
              <a:rPr sz="2800" i="1" spc="90" dirty="0">
                <a:latin typeface="Times New Roman"/>
                <a:cs typeface="Times New Roman"/>
              </a:rPr>
              <a:t>N</a:t>
            </a:r>
            <a:r>
              <a:rPr sz="2800" spc="90" dirty="0">
                <a:latin typeface="Times New Roman"/>
                <a:cs typeface="Times New Roman"/>
              </a:rPr>
              <a:t>!</a:t>
            </a:r>
            <a:endParaRPr sz="28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645"/>
              </a:spcBef>
            </a:pPr>
            <a:r>
              <a:rPr sz="2800" i="1" spc="-150" dirty="0">
                <a:latin typeface="Times New Roman"/>
                <a:cs typeface="Times New Roman"/>
              </a:rPr>
              <a:t>n</a:t>
            </a:r>
            <a:r>
              <a:rPr sz="2800" spc="45" dirty="0">
                <a:latin typeface="Times New Roman"/>
                <a:cs typeface="Times New Roman"/>
              </a:rPr>
              <a:t>!</a:t>
            </a:r>
            <a:r>
              <a:rPr sz="2800" spc="220" dirty="0">
                <a:latin typeface="Times New Roman"/>
                <a:cs typeface="Times New Roman"/>
              </a:rPr>
              <a:t>(</a:t>
            </a:r>
            <a:r>
              <a:rPr sz="2800" i="1" spc="65" dirty="0">
                <a:latin typeface="Times New Roman"/>
                <a:cs typeface="Times New Roman"/>
              </a:rPr>
              <a:t>N</a:t>
            </a:r>
            <a:r>
              <a:rPr sz="2800" i="1" spc="50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Symbol"/>
                <a:cs typeface="Symbol"/>
              </a:rPr>
              <a:t></a:t>
            </a:r>
            <a:r>
              <a:rPr sz="2800" spc="-240" dirty="0">
                <a:latin typeface="Times New Roman"/>
                <a:cs typeface="Times New Roman"/>
              </a:rPr>
              <a:t> </a:t>
            </a:r>
            <a:r>
              <a:rPr sz="2800" i="1" spc="75" dirty="0">
                <a:latin typeface="Times New Roman"/>
                <a:cs typeface="Times New Roman"/>
              </a:rPr>
              <a:t>n</a:t>
            </a:r>
            <a:r>
              <a:rPr sz="2800" spc="80" dirty="0">
                <a:latin typeface="Times New Roman"/>
                <a:cs typeface="Times New Roman"/>
              </a:rPr>
              <a:t>)!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6938" y="2955348"/>
            <a:ext cx="77724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800" spc="35" dirty="0">
                <a:latin typeface="Symbol"/>
                <a:cs typeface="Symbol"/>
              </a:rPr>
              <a:t>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4200" i="1" spc="75" baseline="-39682" dirty="0">
                <a:latin typeface="Times New Roman"/>
                <a:cs typeface="Times New Roman"/>
              </a:rPr>
              <a:t>n</a:t>
            </a:r>
            <a:r>
              <a:rPr sz="4200" i="1" spc="300" baseline="-39682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Symbol"/>
                <a:cs typeface="Symbol"/>
              </a:rPr>
              <a:t>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6938" y="2724226"/>
            <a:ext cx="106045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800" spc="35" dirty="0">
                <a:latin typeface="Symbol"/>
                <a:cs typeface="Symbol"/>
              </a:rPr>
              <a:t>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4200" i="1" spc="97" baseline="3968" dirty="0">
                <a:latin typeface="Times New Roman"/>
                <a:cs typeface="Times New Roman"/>
              </a:rPr>
              <a:t>N</a:t>
            </a:r>
            <a:r>
              <a:rPr sz="4200" i="1" spc="52" baseline="3968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Symbol"/>
                <a:cs typeface="Symbol"/>
              </a:rPr>
              <a:t>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4200" spc="82" baseline="-31746" dirty="0">
                <a:latin typeface="Symbol"/>
                <a:cs typeface="Symbol"/>
              </a:rPr>
              <a:t></a:t>
            </a:r>
            <a:endParaRPr sz="4200" baseline="-31746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6222" y="2645545"/>
            <a:ext cx="7110730" cy="1129030"/>
          </a:xfrm>
          <a:custGeom>
            <a:avLst/>
            <a:gdLst/>
            <a:ahLst/>
            <a:cxnLst/>
            <a:rect l="l" t="t" r="r" b="b"/>
            <a:pathLst>
              <a:path w="7110730" h="1129029">
                <a:moveTo>
                  <a:pt x="7110676" y="0"/>
                </a:moveTo>
                <a:lnTo>
                  <a:pt x="0" y="0"/>
                </a:lnTo>
                <a:lnTo>
                  <a:pt x="0" y="1128767"/>
                </a:lnTo>
                <a:lnTo>
                  <a:pt x="7110676" y="1128767"/>
                </a:lnTo>
                <a:lnTo>
                  <a:pt x="7110676" y="1100430"/>
                </a:lnTo>
                <a:lnTo>
                  <a:pt x="52320" y="1100430"/>
                </a:lnTo>
                <a:lnTo>
                  <a:pt x="23781" y="1072093"/>
                </a:lnTo>
                <a:lnTo>
                  <a:pt x="52320" y="1072093"/>
                </a:lnTo>
                <a:lnTo>
                  <a:pt x="52320" y="51952"/>
                </a:lnTo>
                <a:lnTo>
                  <a:pt x="23781" y="51952"/>
                </a:lnTo>
                <a:lnTo>
                  <a:pt x="52320" y="23614"/>
                </a:lnTo>
                <a:lnTo>
                  <a:pt x="7110676" y="23614"/>
                </a:lnTo>
                <a:lnTo>
                  <a:pt x="7110676" y="0"/>
                </a:lnTo>
                <a:close/>
              </a:path>
              <a:path w="7110730" h="1129029">
                <a:moveTo>
                  <a:pt x="7053726" y="23614"/>
                </a:moveTo>
                <a:lnTo>
                  <a:pt x="52320" y="23614"/>
                </a:lnTo>
                <a:lnTo>
                  <a:pt x="52320" y="1100430"/>
                </a:lnTo>
                <a:lnTo>
                  <a:pt x="7053726" y="1100430"/>
                </a:lnTo>
                <a:lnTo>
                  <a:pt x="7053726" y="23614"/>
                </a:lnTo>
                <a:close/>
              </a:path>
              <a:path w="7110730" h="1129029">
                <a:moveTo>
                  <a:pt x="7110676" y="23614"/>
                </a:moveTo>
                <a:lnTo>
                  <a:pt x="7053726" y="23614"/>
                </a:lnTo>
                <a:lnTo>
                  <a:pt x="7082264" y="51952"/>
                </a:lnTo>
                <a:lnTo>
                  <a:pt x="7053726" y="51952"/>
                </a:lnTo>
                <a:lnTo>
                  <a:pt x="7053726" y="1072093"/>
                </a:lnTo>
                <a:lnTo>
                  <a:pt x="7082264" y="1072093"/>
                </a:lnTo>
                <a:lnTo>
                  <a:pt x="7053726" y="1100430"/>
                </a:lnTo>
                <a:lnTo>
                  <a:pt x="7110676" y="1100430"/>
                </a:lnTo>
                <a:lnTo>
                  <a:pt x="7110676" y="23614"/>
                </a:lnTo>
                <a:close/>
              </a:path>
            </a:pathLst>
          </a:custGeom>
          <a:solidFill>
            <a:srgbClr val="F6BE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673" y="385648"/>
            <a:ext cx="3693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Four</a:t>
            </a:r>
            <a:r>
              <a:rPr dirty="0"/>
              <a:t> </a:t>
            </a:r>
            <a:r>
              <a:rPr spc="-25" dirty="0"/>
              <a:t>Types</a:t>
            </a:r>
            <a:r>
              <a:rPr spc="-5" dirty="0"/>
              <a:t> of </a:t>
            </a:r>
            <a:r>
              <a:rPr spc="-10" dirty="0"/>
              <a:t>Probability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61995" y="1460627"/>
            <a:ext cx="5930265" cy="3091180"/>
            <a:chOff x="2761995" y="1460627"/>
            <a:chExt cx="5930265" cy="3091180"/>
          </a:xfrm>
        </p:grpSpPr>
        <p:sp>
          <p:nvSpPr>
            <p:cNvPr id="4" name="object 4"/>
            <p:cNvSpPr/>
            <p:nvPr/>
          </p:nvSpPr>
          <p:spPr>
            <a:xfrm>
              <a:off x="2768345" y="1466977"/>
              <a:ext cx="1964689" cy="3078480"/>
            </a:xfrm>
            <a:custGeom>
              <a:avLst/>
              <a:gdLst/>
              <a:ahLst/>
              <a:cxnLst/>
              <a:rect l="l" t="t" r="r" b="b"/>
              <a:pathLst>
                <a:path w="1964689" h="3078479">
                  <a:moveTo>
                    <a:pt x="1964435" y="0"/>
                  </a:moveTo>
                  <a:lnTo>
                    <a:pt x="0" y="0"/>
                  </a:lnTo>
                  <a:lnTo>
                    <a:pt x="0" y="3078353"/>
                  </a:lnTo>
                  <a:lnTo>
                    <a:pt x="1964435" y="3078353"/>
                  </a:lnTo>
                  <a:lnTo>
                    <a:pt x="19644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68345" y="1466977"/>
              <a:ext cx="1964689" cy="3078480"/>
            </a:xfrm>
            <a:custGeom>
              <a:avLst/>
              <a:gdLst/>
              <a:ahLst/>
              <a:cxnLst/>
              <a:rect l="l" t="t" r="r" b="b"/>
              <a:pathLst>
                <a:path w="1964689" h="3078479">
                  <a:moveTo>
                    <a:pt x="0" y="3078353"/>
                  </a:moveTo>
                  <a:lnTo>
                    <a:pt x="1964435" y="3078353"/>
                  </a:lnTo>
                  <a:lnTo>
                    <a:pt x="1964435" y="0"/>
                  </a:lnTo>
                  <a:lnTo>
                    <a:pt x="0" y="0"/>
                  </a:lnTo>
                  <a:lnTo>
                    <a:pt x="0" y="307835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44719" y="1466977"/>
              <a:ext cx="1964689" cy="3078480"/>
            </a:xfrm>
            <a:custGeom>
              <a:avLst/>
              <a:gdLst/>
              <a:ahLst/>
              <a:cxnLst/>
              <a:rect l="l" t="t" r="r" b="b"/>
              <a:pathLst>
                <a:path w="1964690" h="3078479">
                  <a:moveTo>
                    <a:pt x="1964435" y="0"/>
                  </a:moveTo>
                  <a:lnTo>
                    <a:pt x="0" y="0"/>
                  </a:lnTo>
                  <a:lnTo>
                    <a:pt x="0" y="3078353"/>
                  </a:lnTo>
                  <a:lnTo>
                    <a:pt x="1964435" y="3078353"/>
                  </a:lnTo>
                  <a:lnTo>
                    <a:pt x="19644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4719" y="1466977"/>
              <a:ext cx="1964689" cy="3078480"/>
            </a:xfrm>
            <a:custGeom>
              <a:avLst/>
              <a:gdLst/>
              <a:ahLst/>
              <a:cxnLst/>
              <a:rect l="l" t="t" r="r" b="b"/>
              <a:pathLst>
                <a:path w="1964690" h="3078479">
                  <a:moveTo>
                    <a:pt x="0" y="3078353"/>
                  </a:moveTo>
                  <a:lnTo>
                    <a:pt x="1964435" y="3078353"/>
                  </a:lnTo>
                  <a:lnTo>
                    <a:pt x="1964435" y="0"/>
                  </a:lnTo>
                  <a:lnTo>
                    <a:pt x="0" y="0"/>
                  </a:lnTo>
                  <a:lnTo>
                    <a:pt x="0" y="307835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21220" y="1466977"/>
              <a:ext cx="1964689" cy="3078480"/>
            </a:xfrm>
            <a:custGeom>
              <a:avLst/>
              <a:gdLst/>
              <a:ahLst/>
              <a:cxnLst/>
              <a:rect l="l" t="t" r="r" b="b"/>
              <a:pathLst>
                <a:path w="1964690" h="3078479">
                  <a:moveTo>
                    <a:pt x="1964436" y="0"/>
                  </a:moveTo>
                  <a:lnTo>
                    <a:pt x="0" y="0"/>
                  </a:lnTo>
                  <a:lnTo>
                    <a:pt x="0" y="3078353"/>
                  </a:lnTo>
                  <a:lnTo>
                    <a:pt x="1964436" y="3078353"/>
                  </a:lnTo>
                  <a:lnTo>
                    <a:pt x="1964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21220" y="1466977"/>
              <a:ext cx="1964689" cy="3078480"/>
            </a:xfrm>
            <a:custGeom>
              <a:avLst/>
              <a:gdLst/>
              <a:ahLst/>
              <a:cxnLst/>
              <a:rect l="l" t="t" r="r" b="b"/>
              <a:pathLst>
                <a:path w="1964690" h="3078479">
                  <a:moveTo>
                    <a:pt x="0" y="3078353"/>
                  </a:moveTo>
                  <a:lnTo>
                    <a:pt x="1964436" y="3078353"/>
                  </a:lnTo>
                  <a:lnTo>
                    <a:pt x="1964436" y="0"/>
                  </a:lnTo>
                  <a:lnTo>
                    <a:pt x="0" y="0"/>
                  </a:lnTo>
                  <a:lnTo>
                    <a:pt x="0" y="307835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11982" y="3337712"/>
              <a:ext cx="1686560" cy="1106170"/>
            </a:xfrm>
            <a:custGeom>
              <a:avLst/>
              <a:gdLst/>
              <a:ahLst/>
              <a:cxnLst/>
              <a:rect l="l" t="t" r="r" b="b"/>
              <a:pathLst>
                <a:path w="1686560" h="1106170">
                  <a:moveTo>
                    <a:pt x="0" y="1106042"/>
                  </a:moveTo>
                  <a:lnTo>
                    <a:pt x="1686051" y="1106042"/>
                  </a:lnTo>
                  <a:lnTo>
                    <a:pt x="1686051" y="0"/>
                  </a:lnTo>
                  <a:lnTo>
                    <a:pt x="0" y="0"/>
                  </a:lnTo>
                  <a:lnTo>
                    <a:pt x="0" y="110604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9777" y="3666490"/>
              <a:ext cx="850519" cy="7222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9777" y="3666490"/>
              <a:ext cx="850900" cy="722630"/>
            </a:xfrm>
            <a:custGeom>
              <a:avLst/>
              <a:gdLst/>
              <a:ahLst/>
              <a:cxnLst/>
              <a:rect l="l" t="t" r="r" b="b"/>
              <a:pathLst>
                <a:path w="850900" h="722629">
                  <a:moveTo>
                    <a:pt x="0" y="361099"/>
                  </a:moveTo>
                  <a:lnTo>
                    <a:pt x="3313" y="315803"/>
                  </a:lnTo>
                  <a:lnTo>
                    <a:pt x="12986" y="272187"/>
                  </a:lnTo>
                  <a:lnTo>
                    <a:pt x="28622" y="230588"/>
                  </a:lnTo>
                  <a:lnTo>
                    <a:pt x="49823" y="191345"/>
                  </a:lnTo>
                  <a:lnTo>
                    <a:pt x="76189" y="154796"/>
                  </a:lnTo>
                  <a:lnTo>
                    <a:pt x="107324" y="121279"/>
                  </a:lnTo>
                  <a:lnTo>
                    <a:pt x="142828" y="91133"/>
                  </a:lnTo>
                  <a:lnTo>
                    <a:pt x="182304" y="64697"/>
                  </a:lnTo>
                  <a:lnTo>
                    <a:pt x="225354" y="42308"/>
                  </a:lnTo>
                  <a:lnTo>
                    <a:pt x="271578" y="24306"/>
                  </a:lnTo>
                  <a:lnTo>
                    <a:pt x="320580" y="11028"/>
                  </a:lnTo>
                  <a:lnTo>
                    <a:pt x="371961" y="2813"/>
                  </a:lnTo>
                  <a:lnTo>
                    <a:pt x="425323" y="0"/>
                  </a:lnTo>
                  <a:lnTo>
                    <a:pt x="478657" y="2813"/>
                  </a:lnTo>
                  <a:lnTo>
                    <a:pt x="530015" y="11028"/>
                  </a:lnTo>
                  <a:lnTo>
                    <a:pt x="578997" y="24306"/>
                  </a:lnTo>
                  <a:lnTo>
                    <a:pt x="625207" y="42308"/>
                  </a:lnTo>
                  <a:lnTo>
                    <a:pt x="668243" y="64697"/>
                  </a:lnTo>
                  <a:lnTo>
                    <a:pt x="707710" y="91133"/>
                  </a:lnTo>
                  <a:lnTo>
                    <a:pt x="743207" y="121279"/>
                  </a:lnTo>
                  <a:lnTo>
                    <a:pt x="774336" y="154796"/>
                  </a:lnTo>
                  <a:lnTo>
                    <a:pt x="800699" y="191345"/>
                  </a:lnTo>
                  <a:lnTo>
                    <a:pt x="821897" y="230588"/>
                  </a:lnTo>
                  <a:lnTo>
                    <a:pt x="837532" y="272187"/>
                  </a:lnTo>
                  <a:lnTo>
                    <a:pt x="847206" y="315803"/>
                  </a:lnTo>
                  <a:lnTo>
                    <a:pt x="850519" y="361099"/>
                  </a:lnTo>
                  <a:lnTo>
                    <a:pt x="847206" y="406400"/>
                  </a:lnTo>
                  <a:lnTo>
                    <a:pt x="837532" y="450022"/>
                  </a:lnTo>
                  <a:lnTo>
                    <a:pt x="821897" y="491626"/>
                  </a:lnTo>
                  <a:lnTo>
                    <a:pt x="800699" y="530875"/>
                  </a:lnTo>
                  <a:lnTo>
                    <a:pt x="774336" y="567430"/>
                  </a:lnTo>
                  <a:lnTo>
                    <a:pt x="743207" y="600951"/>
                  </a:lnTo>
                  <a:lnTo>
                    <a:pt x="707710" y="631101"/>
                  </a:lnTo>
                  <a:lnTo>
                    <a:pt x="668243" y="657541"/>
                  </a:lnTo>
                  <a:lnTo>
                    <a:pt x="625207" y="679933"/>
                  </a:lnTo>
                  <a:lnTo>
                    <a:pt x="578997" y="697938"/>
                  </a:lnTo>
                  <a:lnTo>
                    <a:pt x="530015" y="711218"/>
                  </a:lnTo>
                  <a:lnTo>
                    <a:pt x="478657" y="719435"/>
                  </a:lnTo>
                  <a:lnTo>
                    <a:pt x="425323" y="722249"/>
                  </a:lnTo>
                  <a:lnTo>
                    <a:pt x="371961" y="719435"/>
                  </a:lnTo>
                  <a:lnTo>
                    <a:pt x="320580" y="711218"/>
                  </a:lnTo>
                  <a:lnTo>
                    <a:pt x="271578" y="697938"/>
                  </a:lnTo>
                  <a:lnTo>
                    <a:pt x="225354" y="679933"/>
                  </a:lnTo>
                  <a:lnTo>
                    <a:pt x="182304" y="657541"/>
                  </a:lnTo>
                  <a:lnTo>
                    <a:pt x="142828" y="631101"/>
                  </a:lnTo>
                  <a:lnTo>
                    <a:pt x="107324" y="600951"/>
                  </a:lnTo>
                  <a:lnTo>
                    <a:pt x="76189" y="567430"/>
                  </a:lnTo>
                  <a:lnTo>
                    <a:pt x="49823" y="530875"/>
                  </a:lnTo>
                  <a:lnTo>
                    <a:pt x="28622" y="491626"/>
                  </a:lnTo>
                  <a:lnTo>
                    <a:pt x="12986" y="450022"/>
                  </a:lnTo>
                  <a:lnTo>
                    <a:pt x="3313" y="406400"/>
                  </a:lnTo>
                  <a:lnTo>
                    <a:pt x="0" y="361099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9278" y="3653790"/>
              <a:ext cx="851916" cy="72224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29278" y="3653790"/>
              <a:ext cx="852169" cy="722630"/>
            </a:xfrm>
            <a:custGeom>
              <a:avLst/>
              <a:gdLst/>
              <a:ahLst/>
              <a:cxnLst/>
              <a:rect l="l" t="t" r="r" b="b"/>
              <a:pathLst>
                <a:path w="852170" h="722629">
                  <a:moveTo>
                    <a:pt x="0" y="361099"/>
                  </a:moveTo>
                  <a:lnTo>
                    <a:pt x="3319" y="315803"/>
                  </a:lnTo>
                  <a:lnTo>
                    <a:pt x="13011" y="272187"/>
                  </a:lnTo>
                  <a:lnTo>
                    <a:pt x="28677" y="230588"/>
                  </a:lnTo>
                  <a:lnTo>
                    <a:pt x="49916" y="191345"/>
                  </a:lnTo>
                  <a:lnTo>
                    <a:pt x="76330" y="154796"/>
                  </a:lnTo>
                  <a:lnTo>
                    <a:pt x="107517" y="121279"/>
                  </a:lnTo>
                  <a:lnTo>
                    <a:pt x="143080" y="91133"/>
                  </a:lnTo>
                  <a:lnTo>
                    <a:pt x="182619" y="64697"/>
                  </a:lnTo>
                  <a:lnTo>
                    <a:pt x="225733" y="42308"/>
                  </a:lnTo>
                  <a:lnTo>
                    <a:pt x="272023" y="24306"/>
                  </a:lnTo>
                  <a:lnTo>
                    <a:pt x="321091" y="11028"/>
                  </a:lnTo>
                  <a:lnTo>
                    <a:pt x="372535" y="2813"/>
                  </a:lnTo>
                  <a:lnTo>
                    <a:pt x="425958" y="0"/>
                  </a:lnTo>
                  <a:lnTo>
                    <a:pt x="479405" y="2813"/>
                  </a:lnTo>
                  <a:lnTo>
                    <a:pt x="530866" y="11028"/>
                  </a:lnTo>
                  <a:lnTo>
                    <a:pt x="579944" y="24306"/>
                  </a:lnTo>
                  <a:lnTo>
                    <a:pt x="626238" y="42308"/>
                  </a:lnTo>
                  <a:lnTo>
                    <a:pt x="669352" y="64697"/>
                  </a:lnTo>
                  <a:lnTo>
                    <a:pt x="708886" y="91133"/>
                  </a:lnTo>
                  <a:lnTo>
                    <a:pt x="744441" y="121279"/>
                  </a:lnTo>
                  <a:lnTo>
                    <a:pt x="775620" y="154796"/>
                  </a:lnTo>
                  <a:lnTo>
                    <a:pt x="802024" y="191345"/>
                  </a:lnTo>
                  <a:lnTo>
                    <a:pt x="823254" y="230588"/>
                  </a:lnTo>
                  <a:lnTo>
                    <a:pt x="838911" y="272187"/>
                  </a:lnTo>
                  <a:lnTo>
                    <a:pt x="848598" y="315803"/>
                  </a:lnTo>
                  <a:lnTo>
                    <a:pt x="851916" y="361099"/>
                  </a:lnTo>
                  <a:lnTo>
                    <a:pt x="848598" y="406400"/>
                  </a:lnTo>
                  <a:lnTo>
                    <a:pt x="838911" y="450022"/>
                  </a:lnTo>
                  <a:lnTo>
                    <a:pt x="823254" y="491626"/>
                  </a:lnTo>
                  <a:lnTo>
                    <a:pt x="802024" y="530875"/>
                  </a:lnTo>
                  <a:lnTo>
                    <a:pt x="775620" y="567430"/>
                  </a:lnTo>
                  <a:lnTo>
                    <a:pt x="744441" y="600951"/>
                  </a:lnTo>
                  <a:lnTo>
                    <a:pt x="708886" y="631101"/>
                  </a:lnTo>
                  <a:lnTo>
                    <a:pt x="669352" y="657541"/>
                  </a:lnTo>
                  <a:lnTo>
                    <a:pt x="626238" y="679933"/>
                  </a:lnTo>
                  <a:lnTo>
                    <a:pt x="579944" y="697938"/>
                  </a:lnTo>
                  <a:lnTo>
                    <a:pt x="530866" y="711218"/>
                  </a:lnTo>
                  <a:lnTo>
                    <a:pt x="479405" y="719435"/>
                  </a:lnTo>
                  <a:lnTo>
                    <a:pt x="425958" y="722249"/>
                  </a:lnTo>
                  <a:lnTo>
                    <a:pt x="372535" y="719435"/>
                  </a:lnTo>
                  <a:lnTo>
                    <a:pt x="321091" y="711218"/>
                  </a:lnTo>
                  <a:lnTo>
                    <a:pt x="272023" y="697938"/>
                  </a:lnTo>
                  <a:lnTo>
                    <a:pt x="225733" y="679933"/>
                  </a:lnTo>
                  <a:lnTo>
                    <a:pt x="182619" y="657541"/>
                  </a:lnTo>
                  <a:lnTo>
                    <a:pt x="143080" y="631101"/>
                  </a:lnTo>
                  <a:lnTo>
                    <a:pt x="107517" y="600951"/>
                  </a:lnTo>
                  <a:lnTo>
                    <a:pt x="76330" y="567430"/>
                  </a:lnTo>
                  <a:lnTo>
                    <a:pt x="49916" y="530875"/>
                  </a:lnTo>
                  <a:lnTo>
                    <a:pt x="28677" y="491626"/>
                  </a:lnTo>
                  <a:lnTo>
                    <a:pt x="13011" y="450022"/>
                  </a:lnTo>
                  <a:lnTo>
                    <a:pt x="3319" y="406400"/>
                  </a:lnTo>
                  <a:lnTo>
                    <a:pt x="0" y="361099"/>
                  </a:lnTo>
                  <a:close/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5008" y="3746881"/>
              <a:ext cx="157480" cy="568960"/>
            </a:xfrm>
            <a:custGeom>
              <a:avLst/>
              <a:gdLst/>
              <a:ahLst/>
              <a:cxnLst/>
              <a:rect l="l" t="t" r="r" b="b"/>
              <a:pathLst>
                <a:path w="157479" h="568960">
                  <a:moveTo>
                    <a:pt x="0" y="0"/>
                  </a:moveTo>
                  <a:lnTo>
                    <a:pt x="10540" y="6985"/>
                  </a:lnTo>
                  <a:lnTo>
                    <a:pt x="22478" y="14097"/>
                  </a:lnTo>
                  <a:lnTo>
                    <a:pt x="33019" y="24003"/>
                  </a:lnTo>
                  <a:lnTo>
                    <a:pt x="40512" y="33782"/>
                  </a:lnTo>
                  <a:lnTo>
                    <a:pt x="50926" y="40894"/>
                  </a:lnTo>
                  <a:lnTo>
                    <a:pt x="55371" y="50800"/>
                  </a:lnTo>
                  <a:lnTo>
                    <a:pt x="65912" y="54991"/>
                  </a:lnTo>
                  <a:lnTo>
                    <a:pt x="73405" y="64897"/>
                  </a:lnTo>
                  <a:lnTo>
                    <a:pt x="83819" y="71882"/>
                  </a:lnTo>
                  <a:lnTo>
                    <a:pt x="91312" y="81788"/>
                  </a:lnTo>
                  <a:lnTo>
                    <a:pt x="98805" y="93091"/>
                  </a:lnTo>
                  <a:lnTo>
                    <a:pt x="106299" y="102997"/>
                  </a:lnTo>
                  <a:lnTo>
                    <a:pt x="109346" y="112776"/>
                  </a:lnTo>
                  <a:lnTo>
                    <a:pt x="113791" y="122682"/>
                  </a:lnTo>
                  <a:lnTo>
                    <a:pt x="121285" y="133985"/>
                  </a:lnTo>
                  <a:lnTo>
                    <a:pt x="127253" y="143865"/>
                  </a:lnTo>
                  <a:lnTo>
                    <a:pt x="131825" y="153733"/>
                  </a:lnTo>
                  <a:lnTo>
                    <a:pt x="134746" y="165023"/>
                  </a:lnTo>
                  <a:lnTo>
                    <a:pt x="142239" y="174891"/>
                  </a:lnTo>
                  <a:lnTo>
                    <a:pt x="146812" y="184772"/>
                  </a:lnTo>
                  <a:lnTo>
                    <a:pt x="149732" y="194652"/>
                  </a:lnTo>
                  <a:lnTo>
                    <a:pt x="154304" y="205930"/>
                  </a:lnTo>
                  <a:lnTo>
                    <a:pt x="154304" y="215811"/>
                  </a:lnTo>
                  <a:lnTo>
                    <a:pt x="157225" y="225679"/>
                  </a:lnTo>
                  <a:lnTo>
                    <a:pt x="157225" y="236969"/>
                  </a:lnTo>
                  <a:lnTo>
                    <a:pt x="157225" y="359702"/>
                  </a:lnTo>
                  <a:lnTo>
                    <a:pt x="149732" y="369582"/>
                  </a:lnTo>
                  <a:lnTo>
                    <a:pt x="149732" y="379463"/>
                  </a:lnTo>
                  <a:lnTo>
                    <a:pt x="139318" y="390740"/>
                  </a:lnTo>
                  <a:lnTo>
                    <a:pt x="134746" y="400621"/>
                  </a:lnTo>
                  <a:lnTo>
                    <a:pt x="134746" y="410489"/>
                  </a:lnTo>
                  <a:lnTo>
                    <a:pt x="124332" y="417550"/>
                  </a:lnTo>
                  <a:lnTo>
                    <a:pt x="121285" y="427418"/>
                  </a:lnTo>
                  <a:lnTo>
                    <a:pt x="121285" y="438708"/>
                  </a:lnTo>
                  <a:lnTo>
                    <a:pt x="113791" y="448589"/>
                  </a:lnTo>
                  <a:lnTo>
                    <a:pt x="106299" y="458457"/>
                  </a:lnTo>
                  <a:lnTo>
                    <a:pt x="98805" y="469747"/>
                  </a:lnTo>
                  <a:lnTo>
                    <a:pt x="91312" y="479615"/>
                  </a:lnTo>
                  <a:lnTo>
                    <a:pt x="88391" y="489496"/>
                  </a:lnTo>
                  <a:lnTo>
                    <a:pt x="80899" y="499376"/>
                  </a:lnTo>
                  <a:lnTo>
                    <a:pt x="68961" y="506425"/>
                  </a:lnTo>
                  <a:lnTo>
                    <a:pt x="62864" y="517715"/>
                  </a:lnTo>
                  <a:lnTo>
                    <a:pt x="50926" y="523354"/>
                  </a:lnTo>
                  <a:lnTo>
                    <a:pt x="40512" y="530402"/>
                  </a:lnTo>
                  <a:lnTo>
                    <a:pt x="33019" y="541693"/>
                  </a:lnTo>
                  <a:lnTo>
                    <a:pt x="25526" y="551573"/>
                  </a:lnTo>
                  <a:lnTo>
                    <a:pt x="14986" y="558622"/>
                  </a:lnTo>
                  <a:lnTo>
                    <a:pt x="3048" y="568502"/>
                  </a:lnTo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97500" y="3329254"/>
              <a:ext cx="1686560" cy="1106170"/>
            </a:xfrm>
            <a:custGeom>
              <a:avLst/>
              <a:gdLst/>
              <a:ahLst/>
              <a:cxnLst/>
              <a:rect l="l" t="t" r="r" b="b"/>
              <a:pathLst>
                <a:path w="1686559" h="1106170">
                  <a:moveTo>
                    <a:pt x="0" y="1106043"/>
                  </a:moveTo>
                  <a:lnTo>
                    <a:pt x="1686052" y="1106043"/>
                  </a:lnTo>
                  <a:lnTo>
                    <a:pt x="1686052" y="0"/>
                  </a:lnTo>
                  <a:lnTo>
                    <a:pt x="0" y="0"/>
                  </a:lnTo>
                  <a:lnTo>
                    <a:pt x="0" y="1106043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35295" y="3657981"/>
              <a:ext cx="852169" cy="722630"/>
            </a:xfrm>
            <a:custGeom>
              <a:avLst/>
              <a:gdLst/>
              <a:ahLst/>
              <a:cxnLst/>
              <a:rect l="l" t="t" r="r" b="b"/>
              <a:pathLst>
                <a:path w="852170" h="722629">
                  <a:moveTo>
                    <a:pt x="0" y="361137"/>
                  </a:moveTo>
                  <a:lnTo>
                    <a:pt x="3317" y="315833"/>
                  </a:lnTo>
                  <a:lnTo>
                    <a:pt x="13004" y="272210"/>
                  </a:lnTo>
                  <a:lnTo>
                    <a:pt x="28661" y="230605"/>
                  </a:lnTo>
                  <a:lnTo>
                    <a:pt x="49891" y="191357"/>
                  </a:lnTo>
                  <a:lnTo>
                    <a:pt x="76295" y="154804"/>
                  </a:lnTo>
                  <a:lnTo>
                    <a:pt x="107474" y="121285"/>
                  </a:lnTo>
                  <a:lnTo>
                    <a:pt x="143029" y="91137"/>
                  </a:lnTo>
                  <a:lnTo>
                    <a:pt x="182563" y="64699"/>
                  </a:lnTo>
                  <a:lnTo>
                    <a:pt x="225677" y="42309"/>
                  </a:lnTo>
                  <a:lnTo>
                    <a:pt x="271971" y="24306"/>
                  </a:lnTo>
                  <a:lnTo>
                    <a:pt x="321049" y="11028"/>
                  </a:lnTo>
                  <a:lnTo>
                    <a:pt x="372510" y="2813"/>
                  </a:lnTo>
                  <a:lnTo>
                    <a:pt x="425957" y="0"/>
                  </a:lnTo>
                  <a:lnTo>
                    <a:pt x="479380" y="2813"/>
                  </a:lnTo>
                  <a:lnTo>
                    <a:pt x="530824" y="11028"/>
                  </a:lnTo>
                  <a:lnTo>
                    <a:pt x="579892" y="24306"/>
                  </a:lnTo>
                  <a:lnTo>
                    <a:pt x="626182" y="42309"/>
                  </a:lnTo>
                  <a:lnTo>
                    <a:pt x="669296" y="64699"/>
                  </a:lnTo>
                  <a:lnTo>
                    <a:pt x="708835" y="91137"/>
                  </a:lnTo>
                  <a:lnTo>
                    <a:pt x="744398" y="121285"/>
                  </a:lnTo>
                  <a:lnTo>
                    <a:pt x="775585" y="154804"/>
                  </a:lnTo>
                  <a:lnTo>
                    <a:pt x="801999" y="191357"/>
                  </a:lnTo>
                  <a:lnTo>
                    <a:pt x="823238" y="230605"/>
                  </a:lnTo>
                  <a:lnTo>
                    <a:pt x="838904" y="272210"/>
                  </a:lnTo>
                  <a:lnTo>
                    <a:pt x="848596" y="315833"/>
                  </a:lnTo>
                  <a:lnTo>
                    <a:pt x="851915" y="361137"/>
                  </a:lnTo>
                  <a:lnTo>
                    <a:pt x="848596" y="406440"/>
                  </a:lnTo>
                  <a:lnTo>
                    <a:pt x="838904" y="450065"/>
                  </a:lnTo>
                  <a:lnTo>
                    <a:pt x="823238" y="491671"/>
                  </a:lnTo>
                  <a:lnTo>
                    <a:pt x="801999" y="530922"/>
                  </a:lnTo>
                  <a:lnTo>
                    <a:pt x="775585" y="567477"/>
                  </a:lnTo>
                  <a:lnTo>
                    <a:pt x="744398" y="601000"/>
                  </a:lnTo>
                  <a:lnTo>
                    <a:pt x="708835" y="631151"/>
                  </a:lnTo>
                  <a:lnTo>
                    <a:pt x="669296" y="657591"/>
                  </a:lnTo>
                  <a:lnTo>
                    <a:pt x="626182" y="679984"/>
                  </a:lnTo>
                  <a:lnTo>
                    <a:pt x="579892" y="697989"/>
                  </a:lnTo>
                  <a:lnTo>
                    <a:pt x="530824" y="711269"/>
                  </a:lnTo>
                  <a:lnTo>
                    <a:pt x="479380" y="719485"/>
                  </a:lnTo>
                  <a:lnTo>
                    <a:pt x="425957" y="722299"/>
                  </a:lnTo>
                  <a:lnTo>
                    <a:pt x="372510" y="719485"/>
                  </a:lnTo>
                  <a:lnTo>
                    <a:pt x="321049" y="711269"/>
                  </a:lnTo>
                  <a:lnTo>
                    <a:pt x="271971" y="697989"/>
                  </a:lnTo>
                  <a:lnTo>
                    <a:pt x="225677" y="679984"/>
                  </a:lnTo>
                  <a:lnTo>
                    <a:pt x="182563" y="657591"/>
                  </a:lnTo>
                  <a:lnTo>
                    <a:pt x="143029" y="631151"/>
                  </a:lnTo>
                  <a:lnTo>
                    <a:pt x="107474" y="601000"/>
                  </a:lnTo>
                  <a:lnTo>
                    <a:pt x="76295" y="567477"/>
                  </a:lnTo>
                  <a:lnTo>
                    <a:pt x="49891" y="530922"/>
                  </a:lnTo>
                  <a:lnTo>
                    <a:pt x="28661" y="491671"/>
                  </a:lnTo>
                  <a:lnTo>
                    <a:pt x="13004" y="450065"/>
                  </a:lnTo>
                  <a:lnTo>
                    <a:pt x="3317" y="406440"/>
                  </a:lnTo>
                  <a:lnTo>
                    <a:pt x="0" y="361137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16194" y="3643884"/>
              <a:ext cx="850900" cy="722630"/>
            </a:xfrm>
            <a:custGeom>
              <a:avLst/>
              <a:gdLst/>
              <a:ahLst/>
              <a:cxnLst/>
              <a:rect l="l" t="t" r="r" b="b"/>
              <a:pathLst>
                <a:path w="850900" h="722629">
                  <a:moveTo>
                    <a:pt x="0" y="361124"/>
                  </a:moveTo>
                  <a:lnTo>
                    <a:pt x="3313" y="315823"/>
                  </a:lnTo>
                  <a:lnTo>
                    <a:pt x="12986" y="272202"/>
                  </a:lnTo>
                  <a:lnTo>
                    <a:pt x="28622" y="230600"/>
                  </a:lnTo>
                  <a:lnTo>
                    <a:pt x="49823" y="191353"/>
                  </a:lnTo>
                  <a:lnTo>
                    <a:pt x="76189" y="154801"/>
                  </a:lnTo>
                  <a:lnTo>
                    <a:pt x="107324" y="121283"/>
                  </a:lnTo>
                  <a:lnTo>
                    <a:pt x="142828" y="91136"/>
                  </a:lnTo>
                  <a:lnTo>
                    <a:pt x="182304" y="64698"/>
                  </a:lnTo>
                  <a:lnTo>
                    <a:pt x="225354" y="42309"/>
                  </a:lnTo>
                  <a:lnTo>
                    <a:pt x="271578" y="24306"/>
                  </a:lnTo>
                  <a:lnTo>
                    <a:pt x="320580" y="11028"/>
                  </a:lnTo>
                  <a:lnTo>
                    <a:pt x="371961" y="2813"/>
                  </a:lnTo>
                  <a:lnTo>
                    <a:pt x="425322" y="0"/>
                  </a:lnTo>
                  <a:lnTo>
                    <a:pt x="478657" y="2813"/>
                  </a:lnTo>
                  <a:lnTo>
                    <a:pt x="530015" y="11028"/>
                  </a:lnTo>
                  <a:lnTo>
                    <a:pt x="578997" y="24306"/>
                  </a:lnTo>
                  <a:lnTo>
                    <a:pt x="625207" y="42309"/>
                  </a:lnTo>
                  <a:lnTo>
                    <a:pt x="668243" y="64698"/>
                  </a:lnTo>
                  <a:lnTo>
                    <a:pt x="707710" y="91136"/>
                  </a:lnTo>
                  <a:lnTo>
                    <a:pt x="743207" y="121283"/>
                  </a:lnTo>
                  <a:lnTo>
                    <a:pt x="774336" y="154801"/>
                  </a:lnTo>
                  <a:lnTo>
                    <a:pt x="800699" y="191353"/>
                  </a:lnTo>
                  <a:lnTo>
                    <a:pt x="821897" y="230600"/>
                  </a:lnTo>
                  <a:lnTo>
                    <a:pt x="837532" y="272202"/>
                  </a:lnTo>
                  <a:lnTo>
                    <a:pt x="847206" y="315823"/>
                  </a:lnTo>
                  <a:lnTo>
                    <a:pt x="850518" y="361124"/>
                  </a:lnTo>
                  <a:lnTo>
                    <a:pt x="847206" y="406428"/>
                  </a:lnTo>
                  <a:lnTo>
                    <a:pt x="837532" y="450052"/>
                  </a:lnTo>
                  <a:lnTo>
                    <a:pt x="821897" y="491659"/>
                  </a:lnTo>
                  <a:lnTo>
                    <a:pt x="800699" y="530909"/>
                  </a:lnTo>
                  <a:lnTo>
                    <a:pt x="774336" y="567465"/>
                  </a:lnTo>
                  <a:lnTo>
                    <a:pt x="743207" y="600987"/>
                  </a:lnTo>
                  <a:lnTo>
                    <a:pt x="707710" y="631138"/>
                  </a:lnTo>
                  <a:lnTo>
                    <a:pt x="668243" y="657579"/>
                  </a:lnTo>
                  <a:lnTo>
                    <a:pt x="625207" y="679971"/>
                  </a:lnTo>
                  <a:lnTo>
                    <a:pt x="578997" y="697976"/>
                  </a:lnTo>
                  <a:lnTo>
                    <a:pt x="530015" y="711256"/>
                  </a:lnTo>
                  <a:lnTo>
                    <a:pt x="478657" y="719473"/>
                  </a:lnTo>
                  <a:lnTo>
                    <a:pt x="425322" y="722287"/>
                  </a:lnTo>
                  <a:lnTo>
                    <a:pt x="371961" y="719473"/>
                  </a:lnTo>
                  <a:lnTo>
                    <a:pt x="320580" y="711256"/>
                  </a:lnTo>
                  <a:lnTo>
                    <a:pt x="271578" y="697976"/>
                  </a:lnTo>
                  <a:lnTo>
                    <a:pt x="225354" y="679971"/>
                  </a:lnTo>
                  <a:lnTo>
                    <a:pt x="182304" y="657579"/>
                  </a:lnTo>
                  <a:lnTo>
                    <a:pt x="142828" y="631138"/>
                  </a:lnTo>
                  <a:lnTo>
                    <a:pt x="107324" y="600987"/>
                  </a:lnTo>
                  <a:lnTo>
                    <a:pt x="76189" y="567465"/>
                  </a:lnTo>
                  <a:lnTo>
                    <a:pt x="49823" y="530909"/>
                  </a:lnTo>
                  <a:lnTo>
                    <a:pt x="28622" y="491659"/>
                  </a:lnTo>
                  <a:lnTo>
                    <a:pt x="12986" y="450052"/>
                  </a:lnTo>
                  <a:lnTo>
                    <a:pt x="3313" y="406428"/>
                  </a:lnTo>
                  <a:lnTo>
                    <a:pt x="0" y="361124"/>
                  </a:lnTo>
                  <a:close/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0526" y="3738372"/>
              <a:ext cx="155701" cy="5685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740526" y="3738372"/>
              <a:ext cx="156210" cy="568960"/>
            </a:xfrm>
            <a:custGeom>
              <a:avLst/>
              <a:gdLst/>
              <a:ahLst/>
              <a:cxnLst/>
              <a:rect l="l" t="t" r="r" b="b"/>
              <a:pathLst>
                <a:path w="156210" h="568960">
                  <a:moveTo>
                    <a:pt x="0" y="0"/>
                  </a:moveTo>
                  <a:lnTo>
                    <a:pt x="10413" y="7111"/>
                  </a:lnTo>
                  <a:lnTo>
                    <a:pt x="22478" y="14096"/>
                  </a:lnTo>
                  <a:lnTo>
                    <a:pt x="32893" y="24002"/>
                  </a:lnTo>
                  <a:lnTo>
                    <a:pt x="40386" y="33908"/>
                  </a:lnTo>
                  <a:lnTo>
                    <a:pt x="50926" y="40893"/>
                  </a:lnTo>
                  <a:lnTo>
                    <a:pt x="53848" y="50799"/>
                  </a:lnTo>
                  <a:lnTo>
                    <a:pt x="65912" y="54990"/>
                  </a:lnTo>
                  <a:lnTo>
                    <a:pt x="71882" y="64896"/>
                  </a:lnTo>
                  <a:lnTo>
                    <a:pt x="83820" y="72008"/>
                  </a:lnTo>
                  <a:lnTo>
                    <a:pt x="89788" y="81787"/>
                  </a:lnTo>
                  <a:lnTo>
                    <a:pt x="97282" y="93090"/>
                  </a:lnTo>
                  <a:lnTo>
                    <a:pt x="104775" y="102996"/>
                  </a:lnTo>
                  <a:lnTo>
                    <a:pt x="109220" y="112902"/>
                  </a:lnTo>
                  <a:lnTo>
                    <a:pt x="112268" y="122681"/>
                  </a:lnTo>
                  <a:lnTo>
                    <a:pt x="119761" y="133984"/>
                  </a:lnTo>
                  <a:lnTo>
                    <a:pt x="127253" y="143903"/>
                  </a:lnTo>
                  <a:lnTo>
                    <a:pt x="130301" y="153771"/>
                  </a:lnTo>
                  <a:lnTo>
                    <a:pt x="133223" y="165061"/>
                  </a:lnTo>
                  <a:lnTo>
                    <a:pt x="140715" y="174942"/>
                  </a:lnTo>
                  <a:lnTo>
                    <a:pt x="145161" y="184810"/>
                  </a:lnTo>
                  <a:lnTo>
                    <a:pt x="148209" y="194690"/>
                  </a:lnTo>
                  <a:lnTo>
                    <a:pt x="152653" y="205981"/>
                  </a:lnTo>
                  <a:lnTo>
                    <a:pt x="152653" y="215849"/>
                  </a:lnTo>
                  <a:lnTo>
                    <a:pt x="155701" y="225729"/>
                  </a:lnTo>
                  <a:lnTo>
                    <a:pt x="155701" y="237007"/>
                  </a:lnTo>
                  <a:lnTo>
                    <a:pt x="155701" y="246887"/>
                  </a:lnTo>
                  <a:lnTo>
                    <a:pt x="155701" y="359752"/>
                  </a:lnTo>
                  <a:lnTo>
                    <a:pt x="148209" y="369620"/>
                  </a:lnTo>
                  <a:lnTo>
                    <a:pt x="148209" y="379501"/>
                  </a:lnTo>
                  <a:lnTo>
                    <a:pt x="137668" y="390791"/>
                  </a:lnTo>
                  <a:lnTo>
                    <a:pt x="133223" y="400659"/>
                  </a:lnTo>
                  <a:lnTo>
                    <a:pt x="133223" y="410540"/>
                  </a:lnTo>
                  <a:lnTo>
                    <a:pt x="122809" y="417588"/>
                  </a:lnTo>
                  <a:lnTo>
                    <a:pt x="119761" y="427469"/>
                  </a:lnTo>
                  <a:lnTo>
                    <a:pt x="119761" y="438746"/>
                  </a:lnTo>
                  <a:lnTo>
                    <a:pt x="112268" y="448627"/>
                  </a:lnTo>
                  <a:lnTo>
                    <a:pt x="104775" y="458508"/>
                  </a:lnTo>
                  <a:lnTo>
                    <a:pt x="97282" y="469785"/>
                  </a:lnTo>
                  <a:lnTo>
                    <a:pt x="89788" y="479666"/>
                  </a:lnTo>
                  <a:lnTo>
                    <a:pt x="86868" y="489534"/>
                  </a:lnTo>
                  <a:lnTo>
                    <a:pt x="79375" y="499414"/>
                  </a:lnTo>
                  <a:lnTo>
                    <a:pt x="68834" y="506463"/>
                  </a:lnTo>
                  <a:lnTo>
                    <a:pt x="61340" y="517753"/>
                  </a:lnTo>
                  <a:lnTo>
                    <a:pt x="50926" y="523392"/>
                  </a:lnTo>
                  <a:lnTo>
                    <a:pt x="40386" y="530453"/>
                  </a:lnTo>
                  <a:lnTo>
                    <a:pt x="32893" y="541743"/>
                  </a:lnTo>
                  <a:lnTo>
                    <a:pt x="25400" y="551611"/>
                  </a:lnTo>
                  <a:lnTo>
                    <a:pt x="14986" y="558672"/>
                  </a:lnTo>
                  <a:lnTo>
                    <a:pt x="2921" y="568540"/>
                  </a:lnTo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0225" y="3724275"/>
              <a:ext cx="173736" cy="57276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10225" y="3724275"/>
              <a:ext cx="173990" cy="572770"/>
            </a:xfrm>
            <a:custGeom>
              <a:avLst/>
              <a:gdLst/>
              <a:ahLst/>
              <a:cxnLst/>
              <a:rect l="l" t="t" r="r" b="b"/>
              <a:pathLst>
                <a:path w="173989" h="572770">
                  <a:moveTo>
                    <a:pt x="148209" y="0"/>
                  </a:moveTo>
                  <a:lnTo>
                    <a:pt x="140715" y="9906"/>
                  </a:lnTo>
                  <a:lnTo>
                    <a:pt x="130301" y="16890"/>
                  </a:lnTo>
                  <a:lnTo>
                    <a:pt x="127253" y="26796"/>
                  </a:lnTo>
                  <a:lnTo>
                    <a:pt x="115315" y="30987"/>
                  </a:lnTo>
                  <a:lnTo>
                    <a:pt x="109347" y="40893"/>
                  </a:lnTo>
                  <a:lnTo>
                    <a:pt x="97282" y="48006"/>
                  </a:lnTo>
                  <a:lnTo>
                    <a:pt x="94361" y="57784"/>
                  </a:lnTo>
                  <a:lnTo>
                    <a:pt x="86867" y="69087"/>
                  </a:lnTo>
                  <a:lnTo>
                    <a:pt x="76326" y="78993"/>
                  </a:lnTo>
                  <a:lnTo>
                    <a:pt x="68834" y="88900"/>
                  </a:lnTo>
                  <a:lnTo>
                    <a:pt x="58420" y="95884"/>
                  </a:lnTo>
                  <a:lnTo>
                    <a:pt x="50926" y="105790"/>
                  </a:lnTo>
                  <a:lnTo>
                    <a:pt x="46482" y="117093"/>
                  </a:lnTo>
                  <a:lnTo>
                    <a:pt x="40386" y="127000"/>
                  </a:lnTo>
                  <a:lnTo>
                    <a:pt x="35940" y="136778"/>
                  </a:lnTo>
                  <a:lnTo>
                    <a:pt x="32892" y="148081"/>
                  </a:lnTo>
                  <a:lnTo>
                    <a:pt x="28448" y="158000"/>
                  </a:lnTo>
                  <a:lnTo>
                    <a:pt x="25400" y="167881"/>
                  </a:lnTo>
                  <a:lnTo>
                    <a:pt x="18034" y="177749"/>
                  </a:lnTo>
                  <a:lnTo>
                    <a:pt x="14986" y="189039"/>
                  </a:lnTo>
                  <a:lnTo>
                    <a:pt x="10540" y="198907"/>
                  </a:lnTo>
                  <a:lnTo>
                    <a:pt x="10540" y="208787"/>
                  </a:lnTo>
                  <a:lnTo>
                    <a:pt x="10540" y="220078"/>
                  </a:lnTo>
                  <a:lnTo>
                    <a:pt x="7492" y="229946"/>
                  </a:lnTo>
                  <a:lnTo>
                    <a:pt x="3048" y="239826"/>
                  </a:lnTo>
                  <a:lnTo>
                    <a:pt x="3048" y="249694"/>
                  </a:lnTo>
                  <a:lnTo>
                    <a:pt x="0" y="260984"/>
                  </a:lnTo>
                  <a:lnTo>
                    <a:pt x="0" y="270865"/>
                  </a:lnTo>
                  <a:lnTo>
                    <a:pt x="0" y="280733"/>
                  </a:lnTo>
                  <a:lnTo>
                    <a:pt x="0" y="332930"/>
                  </a:lnTo>
                  <a:lnTo>
                    <a:pt x="3048" y="342811"/>
                  </a:lnTo>
                  <a:lnTo>
                    <a:pt x="7492" y="352691"/>
                  </a:lnTo>
                  <a:lnTo>
                    <a:pt x="10540" y="363969"/>
                  </a:lnTo>
                  <a:lnTo>
                    <a:pt x="14986" y="373849"/>
                  </a:lnTo>
                  <a:lnTo>
                    <a:pt x="14986" y="383717"/>
                  </a:lnTo>
                  <a:lnTo>
                    <a:pt x="18034" y="395008"/>
                  </a:lnTo>
                  <a:lnTo>
                    <a:pt x="22478" y="404888"/>
                  </a:lnTo>
                  <a:lnTo>
                    <a:pt x="25400" y="414756"/>
                  </a:lnTo>
                  <a:lnTo>
                    <a:pt x="32892" y="424637"/>
                  </a:lnTo>
                  <a:lnTo>
                    <a:pt x="35940" y="435914"/>
                  </a:lnTo>
                  <a:lnTo>
                    <a:pt x="43434" y="445795"/>
                  </a:lnTo>
                  <a:lnTo>
                    <a:pt x="50926" y="455675"/>
                  </a:lnTo>
                  <a:lnTo>
                    <a:pt x="58420" y="466953"/>
                  </a:lnTo>
                  <a:lnTo>
                    <a:pt x="65912" y="476834"/>
                  </a:lnTo>
                  <a:lnTo>
                    <a:pt x="94361" y="517740"/>
                  </a:lnTo>
                  <a:lnTo>
                    <a:pt x="104775" y="524802"/>
                  </a:lnTo>
                  <a:lnTo>
                    <a:pt x="112267" y="534669"/>
                  </a:lnTo>
                  <a:lnTo>
                    <a:pt x="119761" y="545960"/>
                  </a:lnTo>
                  <a:lnTo>
                    <a:pt x="130301" y="551599"/>
                  </a:lnTo>
                  <a:lnTo>
                    <a:pt x="140715" y="558660"/>
                  </a:lnTo>
                  <a:lnTo>
                    <a:pt x="152780" y="562889"/>
                  </a:lnTo>
                  <a:lnTo>
                    <a:pt x="163195" y="565708"/>
                  </a:lnTo>
                  <a:lnTo>
                    <a:pt x="173736" y="572769"/>
                  </a:lnTo>
                </a:path>
              </a:pathLst>
            </a:custGeom>
            <a:ln w="50799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05167" y="3660775"/>
              <a:ext cx="850900" cy="722630"/>
            </a:xfrm>
            <a:custGeom>
              <a:avLst/>
              <a:gdLst/>
              <a:ahLst/>
              <a:cxnLst/>
              <a:rect l="l" t="t" r="r" b="b"/>
              <a:pathLst>
                <a:path w="850900" h="722629">
                  <a:moveTo>
                    <a:pt x="0" y="361162"/>
                  </a:moveTo>
                  <a:lnTo>
                    <a:pt x="3313" y="315853"/>
                  </a:lnTo>
                  <a:lnTo>
                    <a:pt x="12986" y="272226"/>
                  </a:lnTo>
                  <a:lnTo>
                    <a:pt x="28622" y="230617"/>
                  </a:lnTo>
                  <a:lnTo>
                    <a:pt x="49823" y="191366"/>
                  </a:lnTo>
                  <a:lnTo>
                    <a:pt x="76189" y="154810"/>
                  </a:lnTo>
                  <a:lnTo>
                    <a:pt x="107324" y="121289"/>
                  </a:lnTo>
                  <a:lnTo>
                    <a:pt x="142828" y="91139"/>
                  </a:lnTo>
                  <a:lnTo>
                    <a:pt x="182304" y="64700"/>
                  </a:lnTo>
                  <a:lnTo>
                    <a:pt x="225354" y="42310"/>
                  </a:lnTo>
                  <a:lnTo>
                    <a:pt x="271578" y="24307"/>
                  </a:lnTo>
                  <a:lnTo>
                    <a:pt x="320580" y="11028"/>
                  </a:lnTo>
                  <a:lnTo>
                    <a:pt x="371961" y="2813"/>
                  </a:lnTo>
                  <a:lnTo>
                    <a:pt x="425323" y="0"/>
                  </a:lnTo>
                  <a:lnTo>
                    <a:pt x="478657" y="2813"/>
                  </a:lnTo>
                  <a:lnTo>
                    <a:pt x="530015" y="11028"/>
                  </a:lnTo>
                  <a:lnTo>
                    <a:pt x="578997" y="24307"/>
                  </a:lnTo>
                  <a:lnTo>
                    <a:pt x="625207" y="42310"/>
                  </a:lnTo>
                  <a:lnTo>
                    <a:pt x="668243" y="64700"/>
                  </a:lnTo>
                  <a:lnTo>
                    <a:pt x="707710" y="91139"/>
                  </a:lnTo>
                  <a:lnTo>
                    <a:pt x="743207" y="121289"/>
                  </a:lnTo>
                  <a:lnTo>
                    <a:pt x="774336" y="154810"/>
                  </a:lnTo>
                  <a:lnTo>
                    <a:pt x="800699" y="191366"/>
                  </a:lnTo>
                  <a:lnTo>
                    <a:pt x="821897" y="230617"/>
                  </a:lnTo>
                  <a:lnTo>
                    <a:pt x="837532" y="272226"/>
                  </a:lnTo>
                  <a:lnTo>
                    <a:pt x="847206" y="315853"/>
                  </a:lnTo>
                  <a:lnTo>
                    <a:pt x="850518" y="361162"/>
                  </a:lnTo>
                  <a:lnTo>
                    <a:pt x="847206" y="406466"/>
                  </a:lnTo>
                  <a:lnTo>
                    <a:pt x="837532" y="450090"/>
                  </a:lnTo>
                  <a:lnTo>
                    <a:pt x="821897" y="491697"/>
                  </a:lnTo>
                  <a:lnTo>
                    <a:pt x="800699" y="530947"/>
                  </a:lnTo>
                  <a:lnTo>
                    <a:pt x="774336" y="567503"/>
                  </a:lnTo>
                  <a:lnTo>
                    <a:pt x="743207" y="601025"/>
                  </a:lnTo>
                  <a:lnTo>
                    <a:pt x="707710" y="631176"/>
                  </a:lnTo>
                  <a:lnTo>
                    <a:pt x="668243" y="657617"/>
                  </a:lnTo>
                  <a:lnTo>
                    <a:pt x="625207" y="680009"/>
                  </a:lnTo>
                  <a:lnTo>
                    <a:pt x="578997" y="698015"/>
                  </a:lnTo>
                  <a:lnTo>
                    <a:pt x="530015" y="711295"/>
                  </a:lnTo>
                  <a:lnTo>
                    <a:pt x="478657" y="719511"/>
                  </a:lnTo>
                  <a:lnTo>
                    <a:pt x="425323" y="722325"/>
                  </a:lnTo>
                  <a:lnTo>
                    <a:pt x="371961" y="719511"/>
                  </a:lnTo>
                  <a:lnTo>
                    <a:pt x="320580" y="711295"/>
                  </a:lnTo>
                  <a:lnTo>
                    <a:pt x="271578" y="698015"/>
                  </a:lnTo>
                  <a:lnTo>
                    <a:pt x="225354" y="680009"/>
                  </a:lnTo>
                  <a:lnTo>
                    <a:pt x="182304" y="657617"/>
                  </a:lnTo>
                  <a:lnTo>
                    <a:pt x="142828" y="631176"/>
                  </a:lnTo>
                  <a:lnTo>
                    <a:pt x="107324" y="601025"/>
                  </a:lnTo>
                  <a:lnTo>
                    <a:pt x="76189" y="567503"/>
                  </a:lnTo>
                  <a:lnTo>
                    <a:pt x="49823" y="530947"/>
                  </a:lnTo>
                  <a:lnTo>
                    <a:pt x="28622" y="491697"/>
                  </a:lnTo>
                  <a:lnTo>
                    <a:pt x="12986" y="450090"/>
                  </a:lnTo>
                  <a:lnTo>
                    <a:pt x="3313" y="406466"/>
                  </a:lnTo>
                  <a:lnTo>
                    <a:pt x="0" y="361162"/>
                  </a:lnTo>
                  <a:close/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9499" y="3755262"/>
              <a:ext cx="155701" cy="5685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429499" y="3755262"/>
              <a:ext cx="156210" cy="568960"/>
            </a:xfrm>
            <a:custGeom>
              <a:avLst/>
              <a:gdLst/>
              <a:ahLst/>
              <a:cxnLst/>
              <a:rect l="l" t="t" r="r" b="b"/>
              <a:pathLst>
                <a:path w="156209" h="568960">
                  <a:moveTo>
                    <a:pt x="0" y="0"/>
                  </a:moveTo>
                  <a:lnTo>
                    <a:pt x="10414" y="7112"/>
                  </a:lnTo>
                  <a:lnTo>
                    <a:pt x="22478" y="14096"/>
                  </a:lnTo>
                  <a:lnTo>
                    <a:pt x="32893" y="24003"/>
                  </a:lnTo>
                  <a:lnTo>
                    <a:pt x="40385" y="33909"/>
                  </a:lnTo>
                  <a:lnTo>
                    <a:pt x="50926" y="40893"/>
                  </a:lnTo>
                  <a:lnTo>
                    <a:pt x="53848" y="50800"/>
                  </a:lnTo>
                  <a:lnTo>
                    <a:pt x="65913" y="55118"/>
                  </a:lnTo>
                  <a:lnTo>
                    <a:pt x="71881" y="64896"/>
                  </a:lnTo>
                  <a:lnTo>
                    <a:pt x="83820" y="72009"/>
                  </a:lnTo>
                  <a:lnTo>
                    <a:pt x="89789" y="81915"/>
                  </a:lnTo>
                  <a:lnTo>
                    <a:pt x="97281" y="93090"/>
                  </a:lnTo>
                  <a:lnTo>
                    <a:pt x="104775" y="102997"/>
                  </a:lnTo>
                  <a:lnTo>
                    <a:pt x="109347" y="112903"/>
                  </a:lnTo>
                  <a:lnTo>
                    <a:pt x="112268" y="122783"/>
                  </a:lnTo>
                  <a:lnTo>
                    <a:pt x="119760" y="134061"/>
                  </a:lnTo>
                  <a:lnTo>
                    <a:pt x="127253" y="143941"/>
                  </a:lnTo>
                  <a:lnTo>
                    <a:pt x="130301" y="153822"/>
                  </a:lnTo>
                  <a:lnTo>
                    <a:pt x="133223" y="165100"/>
                  </a:lnTo>
                  <a:lnTo>
                    <a:pt x="140716" y="174980"/>
                  </a:lnTo>
                  <a:lnTo>
                    <a:pt x="145288" y="184848"/>
                  </a:lnTo>
                  <a:lnTo>
                    <a:pt x="148208" y="194729"/>
                  </a:lnTo>
                  <a:lnTo>
                    <a:pt x="152780" y="206019"/>
                  </a:lnTo>
                  <a:lnTo>
                    <a:pt x="152780" y="215887"/>
                  </a:lnTo>
                  <a:lnTo>
                    <a:pt x="155701" y="225767"/>
                  </a:lnTo>
                  <a:lnTo>
                    <a:pt x="155701" y="237058"/>
                  </a:lnTo>
                  <a:lnTo>
                    <a:pt x="155701" y="246926"/>
                  </a:lnTo>
                  <a:lnTo>
                    <a:pt x="155701" y="359791"/>
                  </a:lnTo>
                  <a:lnTo>
                    <a:pt x="148208" y="369658"/>
                  </a:lnTo>
                  <a:lnTo>
                    <a:pt x="148208" y="379539"/>
                  </a:lnTo>
                  <a:lnTo>
                    <a:pt x="137795" y="390829"/>
                  </a:lnTo>
                  <a:lnTo>
                    <a:pt x="133223" y="400697"/>
                  </a:lnTo>
                  <a:lnTo>
                    <a:pt x="133223" y="410578"/>
                  </a:lnTo>
                  <a:lnTo>
                    <a:pt x="122808" y="417626"/>
                  </a:lnTo>
                  <a:lnTo>
                    <a:pt x="119760" y="427507"/>
                  </a:lnTo>
                  <a:lnTo>
                    <a:pt x="119760" y="438797"/>
                  </a:lnTo>
                  <a:lnTo>
                    <a:pt x="112268" y="448665"/>
                  </a:lnTo>
                  <a:lnTo>
                    <a:pt x="104775" y="458546"/>
                  </a:lnTo>
                  <a:lnTo>
                    <a:pt x="97281" y="469823"/>
                  </a:lnTo>
                  <a:lnTo>
                    <a:pt x="89789" y="479704"/>
                  </a:lnTo>
                  <a:lnTo>
                    <a:pt x="86868" y="489584"/>
                  </a:lnTo>
                  <a:lnTo>
                    <a:pt x="79375" y="499452"/>
                  </a:lnTo>
                  <a:lnTo>
                    <a:pt x="68833" y="506514"/>
                  </a:lnTo>
                  <a:lnTo>
                    <a:pt x="61341" y="517791"/>
                  </a:lnTo>
                  <a:lnTo>
                    <a:pt x="50926" y="523443"/>
                  </a:lnTo>
                  <a:lnTo>
                    <a:pt x="40385" y="530491"/>
                  </a:lnTo>
                  <a:lnTo>
                    <a:pt x="32893" y="541782"/>
                  </a:lnTo>
                  <a:lnTo>
                    <a:pt x="25400" y="551649"/>
                  </a:lnTo>
                  <a:lnTo>
                    <a:pt x="14985" y="558711"/>
                  </a:lnTo>
                  <a:lnTo>
                    <a:pt x="2921" y="568579"/>
                  </a:lnTo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9198" y="3741166"/>
              <a:ext cx="173735" cy="57280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299198" y="3741166"/>
              <a:ext cx="173990" cy="573405"/>
            </a:xfrm>
            <a:custGeom>
              <a:avLst/>
              <a:gdLst/>
              <a:ahLst/>
              <a:cxnLst/>
              <a:rect l="l" t="t" r="r" b="b"/>
              <a:pathLst>
                <a:path w="173990" h="573404">
                  <a:moveTo>
                    <a:pt x="148208" y="0"/>
                  </a:moveTo>
                  <a:lnTo>
                    <a:pt x="140716" y="9906"/>
                  </a:lnTo>
                  <a:lnTo>
                    <a:pt x="130301" y="17018"/>
                  </a:lnTo>
                  <a:lnTo>
                    <a:pt x="127253" y="26797"/>
                  </a:lnTo>
                  <a:lnTo>
                    <a:pt x="115316" y="31115"/>
                  </a:lnTo>
                  <a:lnTo>
                    <a:pt x="109347" y="40894"/>
                  </a:lnTo>
                  <a:lnTo>
                    <a:pt x="97408" y="48006"/>
                  </a:lnTo>
                  <a:lnTo>
                    <a:pt x="94360" y="57912"/>
                  </a:lnTo>
                  <a:lnTo>
                    <a:pt x="86868" y="69215"/>
                  </a:lnTo>
                  <a:lnTo>
                    <a:pt x="76326" y="78994"/>
                  </a:lnTo>
                  <a:lnTo>
                    <a:pt x="68960" y="88900"/>
                  </a:lnTo>
                  <a:lnTo>
                    <a:pt x="58420" y="96012"/>
                  </a:lnTo>
                  <a:lnTo>
                    <a:pt x="50926" y="105791"/>
                  </a:lnTo>
                  <a:lnTo>
                    <a:pt x="46481" y="117094"/>
                  </a:lnTo>
                  <a:lnTo>
                    <a:pt x="40512" y="127000"/>
                  </a:lnTo>
                  <a:lnTo>
                    <a:pt x="35941" y="136880"/>
                  </a:lnTo>
                  <a:lnTo>
                    <a:pt x="33020" y="148158"/>
                  </a:lnTo>
                  <a:lnTo>
                    <a:pt x="28448" y="158038"/>
                  </a:lnTo>
                  <a:lnTo>
                    <a:pt x="25526" y="167919"/>
                  </a:lnTo>
                  <a:lnTo>
                    <a:pt x="18033" y="177787"/>
                  </a:lnTo>
                  <a:lnTo>
                    <a:pt x="14985" y="189077"/>
                  </a:lnTo>
                  <a:lnTo>
                    <a:pt x="10541" y="198945"/>
                  </a:lnTo>
                  <a:lnTo>
                    <a:pt x="10541" y="208826"/>
                  </a:lnTo>
                  <a:lnTo>
                    <a:pt x="10541" y="220116"/>
                  </a:lnTo>
                  <a:lnTo>
                    <a:pt x="7493" y="229984"/>
                  </a:lnTo>
                  <a:lnTo>
                    <a:pt x="3048" y="239864"/>
                  </a:lnTo>
                  <a:lnTo>
                    <a:pt x="3048" y="249732"/>
                  </a:lnTo>
                  <a:lnTo>
                    <a:pt x="0" y="261023"/>
                  </a:lnTo>
                  <a:lnTo>
                    <a:pt x="0" y="270903"/>
                  </a:lnTo>
                  <a:lnTo>
                    <a:pt x="0" y="280771"/>
                  </a:lnTo>
                  <a:lnTo>
                    <a:pt x="0" y="332968"/>
                  </a:lnTo>
                  <a:lnTo>
                    <a:pt x="3048" y="342849"/>
                  </a:lnTo>
                  <a:lnTo>
                    <a:pt x="7493" y="352729"/>
                  </a:lnTo>
                  <a:lnTo>
                    <a:pt x="10541" y="364007"/>
                  </a:lnTo>
                  <a:lnTo>
                    <a:pt x="14985" y="373888"/>
                  </a:lnTo>
                  <a:lnTo>
                    <a:pt x="14985" y="383755"/>
                  </a:lnTo>
                  <a:lnTo>
                    <a:pt x="18033" y="395046"/>
                  </a:lnTo>
                  <a:lnTo>
                    <a:pt x="22478" y="404926"/>
                  </a:lnTo>
                  <a:lnTo>
                    <a:pt x="25526" y="414794"/>
                  </a:lnTo>
                  <a:lnTo>
                    <a:pt x="33020" y="424675"/>
                  </a:lnTo>
                  <a:lnTo>
                    <a:pt x="35941" y="435965"/>
                  </a:lnTo>
                  <a:lnTo>
                    <a:pt x="43433" y="445833"/>
                  </a:lnTo>
                  <a:lnTo>
                    <a:pt x="50926" y="455714"/>
                  </a:lnTo>
                  <a:lnTo>
                    <a:pt x="58420" y="466991"/>
                  </a:lnTo>
                  <a:lnTo>
                    <a:pt x="65912" y="476872"/>
                  </a:lnTo>
                  <a:lnTo>
                    <a:pt x="94360" y="517779"/>
                  </a:lnTo>
                  <a:lnTo>
                    <a:pt x="104775" y="524840"/>
                  </a:lnTo>
                  <a:lnTo>
                    <a:pt x="112268" y="534708"/>
                  </a:lnTo>
                  <a:lnTo>
                    <a:pt x="119760" y="545998"/>
                  </a:lnTo>
                  <a:lnTo>
                    <a:pt x="130301" y="551637"/>
                  </a:lnTo>
                  <a:lnTo>
                    <a:pt x="140716" y="558698"/>
                  </a:lnTo>
                  <a:lnTo>
                    <a:pt x="152780" y="562927"/>
                  </a:lnTo>
                  <a:lnTo>
                    <a:pt x="163195" y="565746"/>
                  </a:lnTo>
                  <a:lnTo>
                    <a:pt x="173735" y="572808"/>
                  </a:lnTo>
                </a:path>
              </a:pathLst>
            </a:custGeom>
            <a:ln w="50799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85469" y="842822"/>
            <a:ext cx="1977389" cy="3709035"/>
            <a:chOff x="785469" y="842822"/>
            <a:chExt cx="1977389" cy="3709035"/>
          </a:xfrm>
        </p:grpSpPr>
        <p:sp>
          <p:nvSpPr>
            <p:cNvPr id="29" name="object 29"/>
            <p:cNvSpPr/>
            <p:nvPr/>
          </p:nvSpPr>
          <p:spPr>
            <a:xfrm>
              <a:off x="791819" y="849172"/>
              <a:ext cx="1964689" cy="607060"/>
            </a:xfrm>
            <a:custGeom>
              <a:avLst/>
              <a:gdLst/>
              <a:ahLst/>
              <a:cxnLst/>
              <a:rect l="l" t="t" r="r" b="b"/>
              <a:pathLst>
                <a:path w="1964689" h="607060">
                  <a:moveTo>
                    <a:pt x="0" y="606628"/>
                  </a:moveTo>
                  <a:lnTo>
                    <a:pt x="1964436" y="606628"/>
                  </a:lnTo>
                  <a:lnTo>
                    <a:pt x="1964436" y="0"/>
                  </a:lnTo>
                  <a:lnTo>
                    <a:pt x="0" y="0"/>
                  </a:lnTo>
                  <a:lnTo>
                    <a:pt x="0" y="606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1819" y="1466976"/>
              <a:ext cx="1964689" cy="3078480"/>
            </a:xfrm>
            <a:custGeom>
              <a:avLst/>
              <a:gdLst/>
              <a:ahLst/>
              <a:cxnLst/>
              <a:rect l="l" t="t" r="r" b="b"/>
              <a:pathLst>
                <a:path w="1964689" h="3078479">
                  <a:moveTo>
                    <a:pt x="1964436" y="0"/>
                  </a:moveTo>
                  <a:lnTo>
                    <a:pt x="0" y="0"/>
                  </a:lnTo>
                  <a:lnTo>
                    <a:pt x="0" y="3078353"/>
                  </a:lnTo>
                  <a:lnTo>
                    <a:pt x="1964436" y="3078353"/>
                  </a:lnTo>
                  <a:lnTo>
                    <a:pt x="1964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1819" y="1466976"/>
              <a:ext cx="1964689" cy="3078480"/>
            </a:xfrm>
            <a:custGeom>
              <a:avLst/>
              <a:gdLst/>
              <a:ahLst/>
              <a:cxnLst/>
              <a:rect l="l" t="t" r="r" b="b"/>
              <a:pathLst>
                <a:path w="1964689" h="3078479">
                  <a:moveTo>
                    <a:pt x="0" y="3078353"/>
                  </a:moveTo>
                  <a:lnTo>
                    <a:pt x="1964436" y="3078353"/>
                  </a:lnTo>
                  <a:lnTo>
                    <a:pt x="1964436" y="0"/>
                  </a:lnTo>
                  <a:lnTo>
                    <a:pt x="0" y="0"/>
                  </a:lnTo>
                  <a:lnTo>
                    <a:pt x="0" y="307835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7757" y="3666489"/>
              <a:ext cx="841438" cy="72224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107757" y="3666489"/>
              <a:ext cx="842010" cy="722630"/>
            </a:xfrm>
            <a:custGeom>
              <a:avLst/>
              <a:gdLst/>
              <a:ahLst/>
              <a:cxnLst/>
              <a:rect l="l" t="t" r="r" b="b"/>
              <a:pathLst>
                <a:path w="842010" h="722629">
                  <a:moveTo>
                    <a:pt x="0" y="361099"/>
                  </a:moveTo>
                  <a:lnTo>
                    <a:pt x="3278" y="315803"/>
                  </a:lnTo>
                  <a:lnTo>
                    <a:pt x="12851" y="272187"/>
                  </a:lnTo>
                  <a:lnTo>
                    <a:pt x="28323" y="230588"/>
                  </a:lnTo>
                  <a:lnTo>
                    <a:pt x="49301" y="191345"/>
                  </a:lnTo>
                  <a:lnTo>
                    <a:pt x="75388" y="154796"/>
                  </a:lnTo>
                  <a:lnTo>
                    <a:pt x="106191" y="121279"/>
                  </a:lnTo>
                  <a:lnTo>
                    <a:pt x="141314" y="91133"/>
                  </a:lnTo>
                  <a:lnTo>
                    <a:pt x="180364" y="64697"/>
                  </a:lnTo>
                  <a:lnTo>
                    <a:pt x="222945" y="42308"/>
                  </a:lnTo>
                  <a:lnTo>
                    <a:pt x="268662" y="24306"/>
                  </a:lnTo>
                  <a:lnTo>
                    <a:pt x="317121" y="11028"/>
                  </a:lnTo>
                  <a:lnTo>
                    <a:pt x="367928" y="2813"/>
                  </a:lnTo>
                  <a:lnTo>
                    <a:pt x="420687" y="0"/>
                  </a:lnTo>
                  <a:lnTo>
                    <a:pt x="473472" y="2813"/>
                  </a:lnTo>
                  <a:lnTo>
                    <a:pt x="524299" y="11028"/>
                  </a:lnTo>
                  <a:lnTo>
                    <a:pt x="572773" y="24306"/>
                  </a:lnTo>
                  <a:lnTo>
                    <a:pt x="618500" y="42308"/>
                  </a:lnTo>
                  <a:lnTo>
                    <a:pt x="661087" y="64697"/>
                  </a:lnTo>
                  <a:lnTo>
                    <a:pt x="700139" y="91133"/>
                  </a:lnTo>
                  <a:lnTo>
                    <a:pt x="735262" y="121279"/>
                  </a:lnTo>
                  <a:lnTo>
                    <a:pt x="766063" y="154796"/>
                  </a:lnTo>
                  <a:lnTo>
                    <a:pt x="792147" y="191345"/>
                  </a:lnTo>
                  <a:lnTo>
                    <a:pt x="813121" y="230588"/>
                  </a:lnTo>
                  <a:lnTo>
                    <a:pt x="828590" y="272187"/>
                  </a:lnTo>
                  <a:lnTo>
                    <a:pt x="838160" y="315803"/>
                  </a:lnTo>
                  <a:lnTo>
                    <a:pt x="841438" y="361099"/>
                  </a:lnTo>
                  <a:lnTo>
                    <a:pt x="838160" y="406400"/>
                  </a:lnTo>
                  <a:lnTo>
                    <a:pt x="828590" y="450022"/>
                  </a:lnTo>
                  <a:lnTo>
                    <a:pt x="813121" y="491626"/>
                  </a:lnTo>
                  <a:lnTo>
                    <a:pt x="792147" y="530875"/>
                  </a:lnTo>
                  <a:lnTo>
                    <a:pt x="766063" y="567430"/>
                  </a:lnTo>
                  <a:lnTo>
                    <a:pt x="735262" y="600951"/>
                  </a:lnTo>
                  <a:lnTo>
                    <a:pt x="700139" y="631101"/>
                  </a:lnTo>
                  <a:lnTo>
                    <a:pt x="661087" y="657541"/>
                  </a:lnTo>
                  <a:lnTo>
                    <a:pt x="618500" y="679933"/>
                  </a:lnTo>
                  <a:lnTo>
                    <a:pt x="572773" y="697938"/>
                  </a:lnTo>
                  <a:lnTo>
                    <a:pt x="524299" y="711218"/>
                  </a:lnTo>
                  <a:lnTo>
                    <a:pt x="473472" y="719435"/>
                  </a:lnTo>
                  <a:lnTo>
                    <a:pt x="420687" y="722249"/>
                  </a:lnTo>
                  <a:lnTo>
                    <a:pt x="367928" y="719435"/>
                  </a:lnTo>
                  <a:lnTo>
                    <a:pt x="317121" y="711218"/>
                  </a:lnTo>
                  <a:lnTo>
                    <a:pt x="268662" y="697938"/>
                  </a:lnTo>
                  <a:lnTo>
                    <a:pt x="222945" y="679933"/>
                  </a:lnTo>
                  <a:lnTo>
                    <a:pt x="180364" y="657541"/>
                  </a:lnTo>
                  <a:lnTo>
                    <a:pt x="141314" y="631101"/>
                  </a:lnTo>
                  <a:lnTo>
                    <a:pt x="106191" y="600951"/>
                  </a:lnTo>
                  <a:lnTo>
                    <a:pt x="75388" y="567430"/>
                  </a:lnTo>
                  <a:lnTo>
                    <a:pt x="49301" y="530875"/>
                  </a:lnTo>
                  <a:lnTo>
                    <a:pt x="28323" y="491626"/>
                  </a:lnTo>
                  <a:lnTo>
                    <a:pt x="12851" y="450022"/>
                  </a:lnTo>
                  <a:lnTo>
                    <a:pt x="3278" y="406400"/>
                  </a:lnTo>
                  <a:lnTo>
                    <a:pt x="0" y="361099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71499" y="3337712"/>
            <a:ext cx="1668145" cy="110617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200"/>
              </a:spcBef>
            </a:pPr>
            <a:r>
              <a:rPr sz="2000" b="1" dirty="0">
                <a:solidFill>
                  <a:srgbClr val="C0504D"/>
                </a:solidFill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961745" y="886381"/>
            <a:ext cx="1520190" cy="186817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860"/>
              </a:spcBef>
            </a:pPr>
            <a:r>
              <a:rPr sz="1800" b="1" spc="-5" dirty="0">
                <a:latin typeface="Arial"/>
                <a:cs typeface="Arial"/>
              </a:rPr>
              <a:t>Marginal</a:t>
            </a:r>
            <a:endParaRPr sz="18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  <a:spcBef>
                <a:spcPts val="1470"/>
              </a:spcBef>
            </a:pPr>
            <a:r>
              <a:rPr sz="3400" i="1" spc="254" dirty="0">
                <a:latin typeface="Times New Roman"/>
                <a:cs typeface="Times New Roman"/>
              </a:rPr>
              <a:t>P</a:t>
            </a:r>
            <a:r>
              <a:rPr sz="3400" spc="140" dirty="0">
                <a:latin typeface="Times New Roman"/>
                <a:cs typeface="Times New Roman"/>
              </a:rPr>
              <a:t>(</a:t>
            </a:r>
            <a:r>
              <a:rPr sz="3400" spc="-484" dirty="0">
                <a:latin typeface="Times New Roman"/>
                <a:cs typeface="Times New Roman"/>
              </a:rPr>
              <a:t> </a:t>
            </a:r>
            <a:r>
              <a:rPr sz="3400" i="1" spc="520" dirty="0">
                <a:latin typeface="Times New Roman"/>
                <a:cs typeface="Times New Roman"/>
              </a:rPr>
              <a:t>X</a:t>
            </a:r>
            <a:r>
              <a:rPr sz="3400" spc="140" dirty="0"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probability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6600"/>
                </a:solidFill>
                <a:latin typeface="Arial"/>
                <a:cs typeface="Arial"/>
              </a:rPr>
              <a:t>X</a:t>
            </a:r>
            <a:r>
              <a:rPr sz="1800" b="1" spc="-35" dirty="0">
                <a:solidFill>
                  <a:srgbClr val="CC66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occurring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2755950" y="842822"/>
          <a:ext cx="5924549" cy="3695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4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Union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Joint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Conditional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9275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800" i="1" spc="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spc="-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800" i="1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800" spc="-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800" i="1" spc="-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88595" marR="285115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probability </a:t>
                      </a:r>
                      <a:r>
                        <a:rPr sz="1800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b="1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X or Y </a:t>
                      </a:r>
                      <a:r>
                        <a:rPr sz="1800" b="1" spc="5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occurring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R="33020" algn="ctr">
                        <a:lnSpc>
                          <a:spcPct val="100000"/>
                        </a:lnSpc>
                        <a:tabLst>
                          <a:tab pos="547370" algn="l"/>
                        </a:tabLst>
                      </a:pPr>
                      <a:r>
                        <a:rPr sz="3000" b="1" baseline="-4166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sz="2000" b="1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800" i="1" spc="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spc="-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800" i="1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800" spc="-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800" i="1" spc="-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88595" marR="28257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probability </a:t>
                      </a:r>
                      <a:r>
                        <a:rPr sz="1800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b="1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X and Y </a:t>
                      </a:r>
                      <a:r>
                        <a:rPr sz="1800" b="1" spc="5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occurring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609600">
                        <a:lnSpc>
                          <a:spcPct val="100000"/>
                        </a:lnSpc>
                        <a:tabLst>
                          <a:tab pos="1155700" algn="l"/>
                        </a:tabLst>
                      </a:pPr>
                      <a:r>
                        <a:rPr sz="3000" b="1" baseline="-4166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sz="2000" b="1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800" i="1" spc="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800" spc="-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1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800" spc="200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800" i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800" i="1" spc="-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89230" marR="24892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probability </a:t>
                      </a:r>
                      <a:r>
                        <a:rPr sz="1800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spc="-40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occurring </a:t>
                      </a:r>
                      <a:r>
                        <a:rPr sz="1800" b="1" spc="-484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given </a:t>
                      </a:r>
                      <a:r>
                        <a:rPr sz="1800" b="1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that Y </a:t>
                      </a:r>
                      <a:r>
                        <a:rPr sz="1800" b="1" spc="5" dirty="0">
                          <a:solidFill>
                            <a:srgbClr val="CC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occurred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82905" algn="ctr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6700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4373" y="385648"/>
            <a:ext cx="1636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Probability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8437"/>
            <a:ext cx="7976870" cy="303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10" dirty="0">
                <a:latin typeface="Calibri"/>
                <a:cs typeface="Calibri"/>
              </a:rPr>
              <a:t>Probability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numerical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measure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likelihood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event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will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40" dirty="0">
                <a:latin typeface="Calibri"/>
                <a:cs typeface="Calibri"/>
              </a:rPr>
              <a:t>occur.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probability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any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event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must </a:t>
            </a:r>
            <a:r>
              <a:rPr sz="1900" spc="-5" dirty="0">
                <a:latin typeface="Calibri"/>
                <a:cs typeface="Calibri"/>
              </a:rPr>
              <a:t>be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between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0 and 1, inclusively</a:t>
            </a:r>
            <a:endParaRPr sz="19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285" algn="l"/>
                <a:tab pos="756920" algn="l"/>
                <a:tab pos="2031364" algn="l"/>
              </a:tabLst>
            </a:pPr>
            <a:r>
              <a:rPr sz="1900" spc="-5" dirty="0">
                <a:latin typeface="Calibri"/>
                <a:cs typeface="Calibri"/>
              </a:rPr>
              <a:t>0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≤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P(A)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≤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	</a:t>
            </a:r>
            <a:r>
              <a:rPr sz="1900" spc="-15" dirty="0">
                <a:latin typeface="Calibri"/>
                <a:cs typeface="Calibri"/>
              </a:rPr>
              <a:t>for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any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event</a:t>
            </a:r>
            <a:r>
              <a:rPr sz="1900" spc="-5" dirty="0">
                <a:latin typeface="Calibri"/>
                <a:cs typeface="Calibri"/>
              </a:rPr>
              <a:t> A.</a:t>
            </a:r>
            <a:endParaRPr sz="19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2600">
              <a:latin typeface="Calibri"/>
              <a:cs typeface="Calibri"/>
            </a:endParaRPr>
          </a:p>
          <a:p>
            <a:pPr marL="355600" marR="92392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sum</a:t>
            </a:r>
            <a:r>
              <a:rPr sz="1900" spc="-5" dirty="0">
                <a:latin typeface="Calibri"/>
                <a:cs typeface="Calibri"/>
              </a:rPr>
              <a:t> of 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probabilities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all mutually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exclusive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collectively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exhaustive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events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1.</a:t>
            </a:r>
            <a:endParaRPr sz="19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  <a:tabLst>
                <a:tab pos="756285" algn="l"/>
              </a:tabLst>
            </a:pPr>
            <a:r>
              <a:rPr sz="1900" spc="-5" dirty="0">
                <a:latin typeface="Arial"/>
                <a:cs typeface="Arial"/>
              </a:rPr>
              <a:t>–	</a:t>
            </a:r>
            <a:r>
              <a:rPr sz="1900" spc="-5" dirty="0">
                <a:latin typeface="Calibri"/>
                <a:cs typeface="Calibri"/>
              </a:rPr>
              <a:t>P(A)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+ P(B)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+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P(C)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= 1</a:t>
            </a:r>
            <a:endParaRPr sz="19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Calibri"/>
                <a:cs typeface="Calibri"/>
              </a:rPr>
              <a:t>A,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B,</a:t>
            </a:r>
            <a:r>
              <a:rPr sz="1900" spc="-5" dirty="0">
                <a:latin typeface="Calibri"/>
                <a:cs typeface="Calibri"/>
              </a:rPr>
              <a:t> 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mutually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exclusive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collectively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exhaustive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442" y="385648"/>
            <a:ext cx="3595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General</a:t>
            </a:r>
            <a:r>
              <a:rPr spc="15" dirty="0"/>
              <a:t> </a:t>
            </a:r>
            <a:r>
              <a:rPr spc="-10" dirty="0"/>
              <a:t>Law</a:t>
            </a:r>
            <a:r>
              <a:rPr spc="-25" dirty="0"/>
              <a:t> </a:t>
            </a:r>
            <a:r>
              <a:rPr spc="-5" dirty="0"/>
              <a:t>of Addition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1376299" y="1240853"/>
            <a:ext cx="6243955" cy="563880"/>
          </a:xfrm>
          <a:custGeom>
            <a:avLst/>
            <a:gdLst/>
            <a:ahLst/>
            <a:cxnLst/>
            <a:rect l="l" t="t" r="r" b="b"/>
            <a:pathLst>
              <a:path w="6243955" h="563880">
                <a:moveTo>
                  <a:pt x="6243574" y="0"/>
                </a:moveTo>
                <a:lnTo>
                  <a:pt x="0" y="0"/>
                </a:lnTo>
                <a:lnTo>
                  <a:pt x="0" y="563562"/>
                </a:lnTo>
                <a:lnTo>
                  <a:pt x="6243574" y="563562"/>
                </a:lnTo>
                <a:lnTo>
                  <a:pt x="624357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05359" y="1148692"/>
            <a:ext cx="6188075" cy="599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50" i="1" spc="-200" dirty="0">
                <a:latin typeface="Times New Roman"/>
                <a:cs typeface="Times New Roman"/>
              </a:rPr>
              <a:t>P</a:t>
            </a:r>
            <a:r>
              <a:rPr sz="3750" spc="-125" dirty="0">
                <a:latin typeface="Times New Roman"/>
                <a:cs typeface="Times New Roman"/>
              </a:rPr>
              <a:t>(</a:t>
            </a:r>
            <a:r>
              <a:rPr sz="3750" spc="-605" dirty="0">
                <a:latin typeface="Times New Roman"/>
                <a:cs typeface="Times New Roman"/>
              </a:rPr>
              <a:t> </a:t>
            </a:r>
            <a:r>
              <a:rPr sz="3750" i="1" spc="-225" dirty="0">
                <a:latin typeface="Times New Roman"/>
                <a:cs typeface="Times New Roman"/>
              </a:rPr>
              <a:t>X</a:t>
            </a:r>
            <a:r>
              <a:rPr sz="3750" i="1" spc="-300" dirty="0">
                <a:latin typeface="Times New Roman"/>
                <a:cs typeface="Times New Roman"/>
              </a:rPr>
              <a:t> </a:t>
            </a:r>
            <a:r>
              <a:rPr sz="3750" spc="-285" dirty="0">
                <a:latin typeface="Symbol"/>
                <a:cs typeface="Symbol"/>
              </a:rPr>
              <a:t></a:t>
            </a:r>
            <a:r>
              <a:rPr sz="3750" spc="-509" dirty="0">
                <a:latin typeface="Times New Roman"/>
                <a:cs typeface="Times New Roman"/>
              </a:rPr>
              <a:t> </a:t>
            </a:r>
            <a:r>
              <a:rPr sz="3750" i="1" spc="-204" dirty="0">
                <a:latin typeface="Times New Roman"/>
                <a:cs typeface="Times New Roman"/>
              </a:rPr>
              <a:t>Y</a:t>
            </a:r>
            <a:r>
              <a:rPr sz="3750" i="1" spc="-605" dirty="0">
                <a:latin typeface="Times New Roman"/>
                <a:cs typeface="Times New Roman"/>
              </a:rPr>
              <a:t> </a:t>
            </a:r>
            <a:r>
              <a:rPr sz="3750" spc="-125" dirty="0">
                <a:latin typeface="Times New Roman"/>
                <a:cs typeface="Times New Roman"/>
              </a:rPr>
              <a:t>)</a:t>
            </a:r>
            <a:r>
              <a:rPr sz="3750" spc="-220" dirty="0">
                <a:latin typeface="Times New Roman"/>
                <a:cs typeface="Times New Roman"/>
              </a:rPr>
              <a:t> </a:t>
            </a:r>
            <a:r>
              <a:rPr sz="3750" spc="-204" dirty="0">
                <a:latin typeface="Symbol"/>
                <a:cs typeface="Symbol"/>
              </a:rPr>
              <a:t></a:t>
            </a:r>
            <a:r>
              <a:rPr sz="3750" spc="-20" dirty="0">
                <a:latin typeface="Times New Roman"/>
                <a:cs typeface="Times New Roman"/>
              </a:rPr>
              <a:t> </a:t>
            </a:r>
            <a:r>
              <a:rPr sz="3750" i="1" spc="-204" dirty="0">
                <a:latin typeface="Times New Roman"/>
                <a:cs typeface="Times New Roman"/>
              </a:rPr>
              <a:t>P</a:t>
            </a:r>
            <a:r>
              <a:rPr sz="3750" spc="-125" dirty="0">
                <a:latin typeface="Times New Roman"/>
                <a:cs typeface="Times New Roman"/>
              </a:rPr>
              <a:t>(</a:t>
            </a:r>
            <a:r>
              <a:rPr sz="3750" spc="-595" dirty="0">
                <a:latin typeface="Times New Roman"/>
                <a:cs typeface="Times New Roman"/>
              </a:rPr>
              <a:t> </a:t>
            </a:r>
            <a:r>
              <a:rPr sz="3750" i="1" spc="30" dirty="0">
                <a:latin typeface="Times New Roman"/>
                <a:cs typeface="Times New Roman"/>
              </a:rPr>
              <a:t>X</a:t>
            </a:r>
            <a:r>
              <a:rPr sz="3750" spc="-125" dirty="0">
                <a:latin typeface="Times New Roman"/>
                <a:cs typeface="Times New Roman"/>
              </a:rPr>
              <a:t>)</a:t>
            </a:r>
            <a:r>
              <a:rPr sz="3750" spc="-420" dirty="0">
                <a:latin typeface="Times New Roman"/>
                <a:cs typeface="Times New Roman"/>
              </a:rPr>
              <a:t> </a:t>
            </a:r>
            <a:r>
              <a:rPr sz="3750" spc="-204" dirty="0">
                <a:latin typeface="Symbol"/>
                <a:cs typeface="Symbol"/>
              </a:rPr>
              <a:t></a:t>
            </a:r>
            <a:r>
              <a:rPr sz="3750" spc="-225" dirty="0">
                <a:latin typeface="Times New Roman"/>
                <a:cs typeface="Times New Roman"/>
              </a:rPr>
              <a:t> </a:t>
            </a:r>
            <a:r>
              <a:rPr sz="3750" i="1" spc="-204" dirty="0">
                <a:latin typeface="Times New Roman"/>
                <a:cs typeface="Times New Roman"/>
              </a:rPr>
              <a:t>P</a:t>
            </a:r>
            <a:r>
              <a:rPr sz="3750" spc="-75" dirty="0">
                <a:latin typeface="Times New Roman"/>
                <a:cs typeface="Times New Roman"/>
              </a:rPr>
              <a:t>(</a:t>
            </a:r>
            <a:r>
              <a:rPr sz="3750" i="1" spc="-204" dirty="0">
                <a:latin typeface="Times New Roman"/>
                <a:cs typeface="Times New Roman"/>
              </a:rPr>
              <a:t>Y</a:t>
            </a:r>
            <a:r>
              <a:rPr sz="3750" i="1" spc="-610" dirty="0">
                <a:latin typeface="Times New Roman"/>
                <a:cs typeface="Times New Roman"/>
              </a:rPr>
              <a:t> </a:t>
            </a:r>
            <a:r>
              <a:rPr sz="3750" spc="-125" dirty="0">
                <a:latin typeface="Times New Roman"/>
                <a:cs typeface="Times New Roman"/>
              </a:rPr>
              <a:t>)</a:t>
            </a:r>
            <a:r>
              <a:rPr sz="3750" spc="-425" dirty="0">
                <a:latin typeface="Times New Roman"/>
                <a:cs typeface="Times New Roman"/>
              </a:rPr>
              <a:t> </a:t>
            </a:r>
            <a:r>
              <a:rPr sz="3750" spc="-204" dirty="0">
                <a:latin typeface="Symbol"/>
                <a:cs typeface="Symbol"/>
              </a:rPr>
              <a:t></a:t>
            </a:r>
            <a:r>
              <a:rPr sz="3750" spc="-240" dirty="0">
                <a:latin typeface="Times New Roman"/>
                <a:cs typeface="Times New Roman"/>
              </a:rPr>
              <a:t> </a:t>
            </a:r>
            <a:r>
              <a:rPr sz="3750" i="1" spc="-200" dirty="0">
                <a:latin typeface="Times New Roman"/>
                <a:cs typeface="Times New Roman"/>
              </a:rPr>
              <a:t>P</a:t>
            </a:r>
            <a:r>
              <a:rPr sz="3750" spc="-125" dirty="0">
                <a:latin typeface="Times New Roman"/>
                <a:cs typeface="Times New Roman"/>
              </a:rPr>
              <a:t>(</a:t>
            </a:r>
            <a:r>
              <a:rPr sz="3750" spc="-605" dirty="0">
                <a:latin typeface="Times New Roman"/>
                <a:cs typeface="Times New Roman"/>
              </a:rPr>
              <a:t> </a:t>
            </a:r>
            <a:r>
              <a:rPr sz="3750" i="1" spc="-225" dirty="0">
                <a:latin typeface="Times New Roman"/>
                <a:cs typeface="Times New Roman"/>
              </a:rPr>
              <a:t>X</a:t>
            </a:r>
            <a:r>
              <a:rPr sz="3750" i="1" spc="-300" dirty="0">
                <a:latin typeface="Times New Roman"/>
                <a:cs typeface="Times New Roman"/>
              </a:rPr>
              <a:t> </a:t>
            </a:r>
            <a:r>
              <a:rPr sz="3750" spc="-285" dirty="0">
                <a:latin typeface="Symbol"/>
                <a:cs typeface="Symbol"/>
              </a:rPr>
              <a:t></a:t>
            </a:r>
            <a:r>
              <a:rPr sz="3750" spc="-509" dirty="0">
                <a:latin typeface="Times New Roman"/>
                <a:cs typeface="Times New Roman"/>
              </a:rPr>
              <a:t> </a:t>
            </a:r>
            <a:r>
              <a:rPr sz="3750" i="1" spc="-204" dirty="0">
                <a:latin typeface="Times New Roman"/>
                <a:cs typeface="Times New Roman"/>
              </a:rPr>
              <a:t>Y</a:t>
            </a:r>
            <a:r>
              <a:rPr sz="3750" i="1" spc="-610" dirty="0">
                <a:latin typeface="Times New Roman"/>
                <a:cs typeface="Times New Roman"/>
              </a:rPr>
              <a:t> </a:t>
            </a:r>
            <a:r>
              <a:rPr sz="3750" spc="-125" dirty="0">
                <a:latin typeface="Times New Roman"/>
                <a:cs typeface="Times New Roman"/>
              </a:rPr>
              <a:t>)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0899" y="1215453"/>
            <a:ext cx="6294755" cy="614680"/>
          </a:xfrm>
          <a:custGeom>
            <a:avLst/>
            <a:gdLst/>
            <a:ahLst/>
            <a:cxnLst/>
            <a:rect l="l" t="t" r="r" b="b"/>
            <a:pathLst>
              <a:path w="6294755" h="614680">
                <a:moveTo>
                  <a:pt x="0" y="614362"/>
                </a:moveTo>
                <a:lnTo>
                  <a:pt x="6294374" y="614362"/>
                </a:lnTo>
                <a:lnTo>
                  <a:pt x="6294374" y="0"/>
                </a:lnTo>
                <a:lnTo>
                  <a:pt x="0" y="0"/>
                </a:lnTo>
                <a:lnTo>
                  <a:pt x="0" y="614362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746375" y="2541016"/>
            <a:ext cx="2914650" cy="1627505"/>
            <a:chOff x="2746375" y="2541016"/>
            <a:chExt cx="2914650" cy="16275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1775" y="2594991"/>
              <a:ext cx="1720850" cy="15478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71775" y="2594991"/>
              <a:ext cx="1720850" cy="1548130"/>
            </a:xfrm>
            <a:custGeom>
              <a:avLst/>
              <a:gdLst/>
              <a:ahLst/>
              <a:cxnLst/>
              <a:rect l="l" t="t" r="r" b="b"/>
              <a:pathLst>
                <a:path w="1720850" h="1548129">
                  <a:moveTo>
                    <a:pt x="0" y="773938"/>
                  </a:moveTo>
                  <a:lnTo>
                    <a:pt x="1460" y="728458"/>
                  </a:lnTo>
                  <a:lnTo>
                    <a:pt x="5788" y="683671"/>
                  </a:lnTo>
                  <a:lnTo>
                    <a:pt x="12902" y="639649"/>
                  </a:lnTo>
                  <a:lnTo>
                    <a:pt x="22722" y="596466"/>
                  </a:lnTo>
                  <a:lnTo>
                    <a:pt x="35167" y="554192"/>
                  </a:lnTo>
                  <a:lnTo>
                    <a:pt x="50157" y="512901"/>
                  </a:lnTo>
                  <a:lnTo>
                    <a:pt x="67611" y="472666"/>
                  </a:lnTo>
                  <a:lnTo>
                    <a:pt x="87448" y="433558"/>
                  </a:lnTo>
                  <a:lnTo>
                    <a:pt x="109588" y="395651"/>
                  </a:lnTo>
                  <a:lnTo>
                    <a:pt x="133949" y="359017"/>
                  </a:lnTo>
                  <a:lnTo>
                    <a:pt x="160451" y="323729"/>
                  </a:lnTo>
                  <a:lnTo>
                    <a:pt x="189014" y="289859"/>
                  </a:lnTo>
                  <a:lnTo>
                    <a:pt x="219557" y="257479"/>
                  </a:lnTo>
                  <a:lnTo>
                    <a:pt x="251999" y="226663"/>
                  </a:lnTo>
                  <a:lnTo>
                    <a:pt x="286260" y="197482"/>
                  </a:lnTo>
                  <a:lnTo>
                    <a:pt x="322258" y="170010"/>
                  </a:lnTo>
                  <a:lnTo>
                    <a:pt x="359914" y="144319"/>
                  </a:lnTo>
                  <a:lnTo>
                    <a:pt x="399146" y="120481"/>
                  </a:lnTo>
                  <a:lnTo>
                    <a:pt x="439873" y="98569"/>
                  </a:lnTo>
                  <a:lnTo>
                    <a:pt x="482016" y="78655"/>
                  </a:lnTo>
                  <a:lnTo>
                    <a:pt x="525494" y="60813"/>
                  </a:lnTo>
                  <a:lnTo>
                    <a:pt x="570225" y="45114"/>
                  </a:lnTo>
                  <a:lnTo>
                    <a:pt x="616129" y="31631"/>
                  </a:lnTo>
                  <a:lnTo>
                    <a:pt x="663126" y="20437"/>
                  </a:lnTo>
                  <a:lnTo>
                    <a:pt x="711135" y="11605"/>
                  </a:lnTo>
                  <a:lnTo>
                    <a:pt x="760074" y="5206"/>
                  </a:lnTo>
                  <a:lnTo>
                    <a:pt x="809865" y="1313"/>
                  </a:lnTo>
                  <a:lnTo>
                    <a:pt x="860425" y="0"/>
                  </a:lnTo>
                  <a:lnTo>
                    <a:pt x="910984" y="1313"/>
                  </a:lnTo>
                  <a:lnTo>
                    <a:pt x="960775" y="5206"/>
                  </a:lnTo>
                  <a:lnTo>
                    <a:pt x="1009714" y="11605"/>
                  </a:lnTo>
                  <a:lnTo>
                    <a:pt x="1057723" y="20437"/>
                  </a:lnTo>
                  <a:lnTo>
                    <a:pt x="1104720" y="31631"/>
                  </a:lnTo>
                  <a:lnTo>
                    <a:pt x="1150624" y="45114"/>
                  </a:lnTo>
                  <a:lnTo>
                    <a:pt x="1195355" y="60813"/>
                  </a:lnTo>
                  <a:lnTo>
                    <a:pt x="1238833" y="78655"/>
                  </a:lnTo>
                  <a:lnTo>
                    <a:pt x="1280976" y="98569"/>
                  </a:lnTo>
                  <a:lnTo>
                    <a:pt x="1321703" y="120481"/>
                  </a:lnTo>
                  <a:lnTo>
                    <a:pt x="1360935" y="144319"/>
                  </a:lnTo>
                  <a:lnTo>
                    <a:pt x="1398591" y="170010"/>
                  </a:lnTo>
                  <a:lnTo>
                    <a:pt x="1434589" y="197482"/>
                  </a:lnTo>
                  <a:lnTo>
                    <a:pt x="1468850" y="226663"/>
                  </a:lnTo>
                  <a:lnTo>
                    <a:pt x="1501292" y="257479"/>
                  </a:lnTo>
                  <a:lnTo>
                    <a:pt x="1531835" y="289859"/>
                  </a:lnTo>
                  <a:lnTo>
                    <a:pt x="1560398" y="323729"/>
                  </a:lnTo>
                  <a:lnTo>
                    <a:pt x="1586900" y="359017"/>
                  </a:lnTo>
                  <a:lnTo>
                    <a:pt x="1611261" y="395651"/>
                  </a:lnTo>
                  <a:lnTo>
                    <a:pt x="1633401" y="433558"/>
                  </a:lnTo>
                  <a:lnTo>
                    <a:pt x="1653238" y="472666"/>
                  </a:lnTo>
                  <a:lnTo>
                    <a:pt x="1670692" y="512901"/>
                  </a:lnTo>
                  <a:lnTo>
                    <a:pt x="1685682" y="554192"/>
                  </a:lnTo>
                  <a:lnTo>
                    <a:pt x="1698127" y="596466"/>
                  </a:lnTo>
                  <a:lnTo>
                    <a:pt x="1707947" y="639649"/>
                  </a:lnTo>
                  <a:lnTo>
                    <a:pt x="1715061" y="683671"/>
                  </a:lnTo>
                  <a:lnTo>
                    <a:pt x="1719389" y="728458"/>
                  </a:lnTo>
                  <a:lnTo>
                    <a:pt x="1720850" y="773938"/>
                  </a:lnTo>
                  <a:lnTo>
                    <a:pt x="1719389" y="819404"/>
                  </a:lnTo>
                  <a:lnTo>
                    <a:pt x="1715061" y="864180"/>
                  </a:lnTo>
                  <a:lnTo>
                    <a:pt x="1707947" y="908192"/>
                  </a:lnTo>
                  <a:lnTo>
                    <a:pt x="1698127" y="951367"/>
                  </a:lnTo>
                  <a:lnTo>
                    <a:pt x="1685682" y="993634"/>
                  </a:lnTo>
                  <a:lnTo>
                    <a:pt x="1670692" y="1034919"/>
                  </a:lnTo>
                  <a:lnTo>
                    <a:pt x="1653238" y="1075150"/>
                  </a:lnTo>
                  <a:lnTo>
                    <a:pt x="1633401" y="1114254"/>
                  </a:lnTo>
                  <a:lnTo>
                    <a:pt x="1611261" y="1152158"/>
                  </a:lnTo>
                  <a:lnTo>
                    <a:pt x="1586900" y="1188790"/>
                  </a:lnTo>
                  <a:lnTo>
                    <a:pt x="1560398" y="1224078"/>
                  </a:lnTo>
                  <a:lnTo>
                    <a:pt x="1531835" y="1257948"/>
                  </a:lnTo>
                  <a:lnTo>
                    <a:pt x="1501292" y="1290328"/>
                  </a:lnTo>
                  <a:lnTo>
                    <a:pt x="1468850" y="1321146"/>
                  </a:lnTo>
                  <a:lnTo>
                    <a:pt x="1434589" y="1350328"/>
                  </a:lnTo>
                  <a:lnTo>
                    <a:pt x="1398591" y="1377802"/>
                  </a:lnTo>
                  <a:lnTo>
                    <a:pt x="1360935" y="1403496"/>
                  </a:lnTo>
                  <a:lnTo>
                    <a:pt x="1321703" y="1427336"/>
                  </a:lnTo>
                  <a:lnTo>
                    <a:pt x="1280976" y="1449251"/>
                  </a:lnTo>
                  <a:lnTo>
                    <a:pt x="1238833" y="1469167"/>
                  </a:lnTo>
                  <a:lnTo>
                    <a:pt x="1195355" y="1487012"/>
                  </a:lnTo>
                  <a:lnTo>
                    <a:pt x="1150624" y="1502714"/>
                  </a:lnTo>
                  <a:lnTo>
                    <a:pt x="1104720" y="1516199"/>
                  </a:lnTo>
                  <a:lnTo>
                    <a:pt x="1057723" y="1527395"/>
                  </a:lnTo>
                  <a:lnTo>
                    <a:pt x="1009714" y="1536230"/>
                  </a:lnTo>
                  <a:lnTo>
                    <a:pt x="960775" y="1542630"/>
                  </a:lnTo>
                  <a:lnTo>
                    <a:pt x="910984" y="1546523"/>
                  </a:lnTo>
                  <a:lnTo>
                    <a:pt x="860425" y="1547837"/>
                  </a:lnTo>
                  <a:lnTo>
                    <a:pt x="809865" y="1546523"/>
                  </a:lnTo>
                  <a:lnTo>
                    <a:pt x="760074" y="1542630"/>
                  </a:lnTo>
                  <a:lnTo>
                    <a:pt x="711135" y="1536230"/>
                  </a:lnTo>
                  <a:lnTo>
                    <a:pt x="663126" y="1527395"/>
                  </a:lnTo>
                  <a:lnTo>
                    <a:pt x="616129" y="1516199"/>
                  </a:lnTo>
                  <a:lnTo>
                    <a:pt x="570225" y="1502714"/>
                  </a:lnTo>
                  <a:lnTo>
                    <a:pt x="525494" y="1487012"/>
                  </a:lnTo>
                  <a:lnTo>
                    <a:pt x="482016" y="1469167"/>
                  </a:lnTo>
                  <a:lnTo>
                    <a:pt x="439873" y="1449251"/>
                  </a:lnTo>
                  <a:lnTo>
                    <a:pt x="399146" y="1427336"/>
                  </a:lnTo>
                  <a:lnTo>
                    <a:pt x="359914" y="1403496"/>
                  </a:lnTo>
                  <a:lnTo>
                    <a:pt x="322258" y="1377802"/>
                  </a:lnTo>
                  <a:lnTo>
                    <a:pt x="286260" y="1350328"/>
                  </a:lnTo>
                  <a:lnTo>
                    <a:pt x="251999" y="1321146"/>
                  </a:lnTo>
                  <a:lnTo>
                    <a:pt x="219557" y="1290328"/>
                  </a:lnTo>
                  <a:lnTo>
                    <a:pt x="189014" y="1257948"/>
                  </a:lnTo>
                  <a:lnTo>
                    <a:pt x="160451" y="1224078"/>
                  </a:lnTo>
                  <a:lnTo>
                    <a:pt x="133949" y="1188790"/>
                  </a:lnTo>
                  <a:lnTo>
                    <a:pt x="109588" y="1152158"/>
                  </a:lnTo>
                  <a:lnTo>
                    <a:pt x="87448" y="1114254"/>
                  </a:lnTo>
                  <a:lnTo>
                    <a:pt x="67611" y="1075150"/>
                  </a:lnTo>
                  <a:lnTo>
                    <a:pt x="50157" y="1034919"/>
                  </a:lnTo>
                  <a:lnTo>
                    <a:pt x="35167" y="993634"/>
                  </a:lnTo>
                  <a:lnTo>
                    <a:pt x="22722" y="951367"/>
                  </a:lnTo>
                  <a:lnTo>
                    <a:pt x="12902" y="908192"/>
                  </a:lnTo>
                  <a:lnTo>
                    <a:pt x="5788" y="864180"/>
                  </a:lnTo>
                  <a:lnTo>
                    <a:pt x="1460" y="819404"/>
                  </a:lnTo>
                  <a:lnTo>
                    <a:pt x="0" y="773938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4775" y="2566416"/>
              <a:ext cx="1720850" cy="15478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14775" y="2566416"/>
              <a:ext cx="1720850" cy="1548130"/>
            </a:xfrm>
            <a:custGeom>
              <a:avLst/>
              <a:gdLst/>
              <a:ahLst/>
              <a:cxnLst/>
              <a:rect l="l" t="t" r="r" b="b"/>
              <a:pathLst>
                <a:path w="1720850" h="1548129">
                  <a:moveTo>
                    <a:pt x="0" y="773938"/>
                  </a:moveTo>
                  <a:lnTo>
                    <a:pt x="1460" y="728458"/>
                  </a:lnTo>
                  <a:lnTo>
                    <a:pt x="5788" y="683671"/>
                  </a:lnTo>
                  <a:lnTo>
                    <a:pt x="12902" y="639649"/>
                  </a:lnTo>
                  <a:lnTo>
                    <a:pt x="22722" y="596466"/>
                  </a:lnTo>
                  <a:lnTo>
                    <a:pt x="35167" y="554192"/>
                  </a:lnTo>
                  <a:lnTo>
                    <a:pt x="50157" y="512901"/>
                  </a:lnTo>
                  <a:lnTo>
                    <a:pt x="67611" y="472666"/>
                  </a:lnTo>
                  <a:lnTo>
                    <a:pt x="87448" y="433558"/>
                  </a:lnTo>
                  <a:lnTo>
                    <a:pt x="109588" y="395651"/>
                  </a:lnTo>
                  <a:lnTo>
                    <a:pt x="133949" y="359017"/>
                  </a:lnTo>
                  <a:lnTo>
                    <a:pt x="160451" y="323729"/>
                  </a:lnTo>
                  <a:lnTo>
                    <a:pt x="189014" y="289859"/>
                  </a:lnTo>
                  <a:lnTo>
                    <a:pt x="219557" y="257479"/>
                  </a:lnTo>
                  <a:lnTo>
                    <a:pt x="251999" y="226663"/>
                  </a:lnTo>
                  <a:lnTo>
                    <a:pt x="286260" y="197482"/>
                  </a:lnTo>
                  <a:lnTo>
                    <a:pt x="322258" y="170010"/>
                  </a:lnTo>
                  <a:lnTo>
                    <a:pt x="359914" y="144319"/>
                  </a:lnTo>
                  <a:lnTo>
                    <a:pt x="399146" y="120481"/>
                  </a:lnTo>
                  <a:lnTo>
                    <a:pt x="439873" y="98569"/>
                  </a:lnTo>
                  <a:lnTo>
                    <a:pt x="482016" y="78655"/>
                  </a:lnTo>
                  <a:lnTo>
                    <a:pt x="525494" y="60813"/>
                  </a:lnTo>
                  <a:lnTo>
                    <a:pt x="570225" y="45114"/>
                  </a:lnTo>
                  <a:lnTo>
                    <a:pt x="616129" y="31631"/>
                  </a:lnTo>
                  <a:lnTo>
                    <a:pt x="663126" y="20437"/>
                  </a:lnTo>
                  <a:lnTo>
                    <a:pt x="711135" y="11605"/>
                  </a:lnTo>
                  <a:lnTo>
                    <a:pt x="760074" y="5206"/>
                  </a:lnTo>
                  <a:lnTo>
                    <a:pt x="809865" y="1313"/>
                  </a:lnTo>
                  <a:lnTo>
                    <a:pt x="860425" y="0"/>
                  </a:lnTo>
                  <a:lnTo>
                    <a:pt x="910984" y="1313"/>
                  </a:lnTo>
                  <a:lnTo>
                    <a:pt x="960775" y="5206"/>
                  </a:lnTo>
                  <a:lnTo>
                    <a:pt x="1009714" y="11605"/>
                  </a:lnTo>
                  <a:lnTo>
                    <a:pt x="1057723" y="20437"/>
                  </a:lnTo>
                  <a:lnTo>
                    <a:pt x="1104720" y="31631"/>
                  </a:lnTo>
                  <a:lnTo>
                    <a:pt x="1150624" y="45114"/>
                  </a:lnTo>
                  <a:lnTo>
                    <a:pt x="1195355" y="60813"/>
                  </a:lnTo>
                  <a:lnTo>
                    <a:pt x="1238833" y="78655"/>
                  </a:lnTo>
                  <a:lnTo>
                    <a:pt x="1280976" y="98569"/>
                  </a:lnTo>
                  <a:lnTo>
                    <a:pt x="1321703" y="120481"/>
                  </a:lnTo>
                  <a:lnTo>
                    <a:pt x="1360935" y="144319"/>
                  </a:lnTo>
                  <a:lnTo>
                    <a:pt x="1398591" y="170010"/>
                  </a:lnTo>
                  <a:lnTo>
                    <a:pt x="1434589" y="197482"/>
                  </a:lnTo>
                  <a:lnTo>
                    <a:pt x="1468850" y="226663"/>
                  </a:lnTo>
                  <a:lnTo>
                    <a:pt x="1501292" y="257479"/>
                  </a:lnTo>
                  <a:lnTo>
                    <a:pt x="1531835" y="289859"/>
                  </a:lnTo>
                  <a:lnTo>
                    <a:pt x="1560398" y="323729"/>
                  </a:lnTo>
                  <a:lnTo>
                    <a:pt x="1586900" y="359017"/>
                  </a:lnTo>
                  <a:lnTo>
                    <a:pt x="1611261" y="395651"/>
                  </a:lnTo>
                  <a:lnTo>
                    <a:pt x="1633401" y="433558"/>
                  </a:lnTo>
                  <a:lnTo>
                    <a:pt x="1653238" y="472666"/>
                  </a:lnTo>
                  <a:lnTo>
                    <a:pt x="1670692" y="512901"/>
                  </a:lnTo>
                  <a:lnTo>
                    <a:pt x="1685682" y="554192"/>
                  </a:lnTo>
                  <a:lnTo>
                    <a:pt x="1698127" y="596466"/>
                  </a:lnTo>
                  <a:lnTo>
                    <a:pt x="1707947" y="639649"/>
                  </a:lnTo>
                  <a:lnTo>
                    <a:pt x="1715061" y="683671"/>
                  </a:lnTo>
                  <a:lnTo>
                    <a:pt x="1719389" y="728458"/>
                  </a:lnTo>
                  <a:lnTo>
                    <a:pt x="1720850" y="773938"/>
                  </a:lnTo>
                  <a:lnTo>
                    <a:pt x="1719389" y="819404"/>
                  </a:lnTo>
                  <a:lnTo>
                    <a:pt x="1715061" y="864180"/>
                  </a:lnTo>
                  <a:lnTo>
                    <a:pt x="1707947" y="908192"/>
                  </a:lnTo>
                  <a:lnTo>
                    <a:pt x="1698127" y="951367"/>
                  </a:lnTo>
                  <a:lnTo>
                    <a:pt x="1685682" y="993634"/>
                  </a:lnTo>
                  <a:lnTo>
                    <a:pt x="1670692" y="1034919"/>
                  </a:lnTo>
                  <a:lnTo>
                    <a:pt x="1653238" y="1075150"/>
                  </a:lnTo>
                  <a:lnTo>
                    <a:pt x="1633401" y="1114254"/>
                  </a:lnTo>
                  <a:lnTo>
                    <a:pt x="1611261" y="1152158"/>
                  </a:lnTo>
                  <a:lnTo>
                    <a:pt x="1586900" y="1188790"/>
                  </a:lnTo>
                  <a:lnTo>
                    <a:pt x="1560398" y="1224078"/>
                  </a:lnTo>
                  <a:lnTo>
                    <a:pt x="1531835" y="1257948"/>
                  </a:lnTo>
                  <a:lnTo>
                    <a:pt x="1501292" y="1290328"/>
                  </a:lnTo>
                  <a:lnTo>
                    <a:pt x="1468850" y="1321146"/>
                  </a:lnTo>
                  <a:lnTo>
                    <a:pt x="1434589" y="1350328"/>
                  </a:lnTo>
                  <a:lnTo>
                    <a:pt x="1398591" y="1377802"/>
                  </a:lnTo>
                  <a:lnTo>
                    <a:pt x="1360935" y="1403496"/>
                  </a:lnTo>
                  <a:lnTo>
                    <a:pt x="1321703" y="1427336"/>
                  </a:lnTo>
                  <a:lnTo>
                    <a:pt x="1280976" y="1449251"/>
                  </a:lnTo>
                  <a:lnTo>
                    <a:pt x="1238833" y="1469167"/>
                  </a:lnTo>
                  <a:lnTo>
                    <a:pt x="1195355" y="1487012"/>
                  </a:lnTo>
                  <a:lnTo>
                    <a:pt x="1150624" y="1502714"/>
                  </a:lnTo>
                  <a:lnTo>
                    <a:pt x="1104720" y="1516199"/>
                  </a:lnTo>
                  <a:lnTo>
                    <a:pt x="1057723" y="1527395"/>
                  </a:lnTo>
                  <a:lnTo>
                    <a:pt x="1009714" y="1536230"/>
                  </a:lnTo>
                  <a:lnTo>
                    <a:pt x="960775" y="1542630"/>
                  </a:lnTo>
                  <a:lnTo>
                    <a:pt x="910984" y="1546523"/>
                  </a:lnTo>
                  <a:lnTo>
                    <a:pt x="860425" y="1547837"/>
                  </a:lnTo>
                  <a:lnTo>
                    <a:pt x="809865" y="1546523"/>
                  </a:lnTo>
                  <a:lnTo>
                    <a:pt x="760074" y="1542630"/>
                  </a:lnTo>
                  <a:lnTo>
                    <a:pt x="711135" y="1536230"/>
                  </a:lnTo>
                  <a:lnTo>
                    <a:pt x="663126" y="1527395"/>
                  </a:lnTo>
                  <a:lnTo>
                    <a:pt x="616129" y="1516199"/>
                  </a:lnTo>
                  <a:lnTo>
                    <a:pt x="570225" y="1502714"/>
                  </a:lnTo>
                  <a:lnTo>
                    <a:pt x="525494" y="1487012"/>
                  </a:lnTo>
                  <a:lnTo>
                    <a:pt x="482016" y="1469167"/>
                  </a:lnTo>
                  <a:lnTo>
                    <a:pt x="439873" y="1449251"/>
                  </a:lnTo>
                  <a:lnTo>
                    <a:pt x="399146" y="1427336"/>
                  </a:lnTo>
                  <a:lnTo>
                    <a:pt x="359914" y="1403496"/>
                  </a:lnTo>
                  <a:lnTo>
                    <a:pt x="322258" y="1377802"/>
                  </a:lnTo>
                  <a:lnTo>
                    <a:pt x="286260" y="1350328"/>
                  </a:lnTo>
                  <a:lnTo>
                    <a:pt x="251999" y="1321146"/>
                  </a:lnTo>
                  <a:lnTo>
                    <a:pt x="219557" y="1290328"/>
                  </a:lnTo>
                  <a:lnTo>
                    <a:pt x="189014" y="1257948"/>
                  </a:lnTo>
                  <a:lnTo>
                    <a:pt x="160451" y="1224078"/>
                  </a:lnTo>
                  <a:lnTo>
                    <a:pt x="133949" y="1188790"/>
                  </a:lnTo>
                  <a:lnTo>
                    <a:pt x="109588" y="1152158"/>
                  </a:lnTo>
                  <a:lnTo>
                    <a:pt x="87448" y="1114254"/>
                  </a:lnTo>
                  <a:lnTo>
                    <a:pt x="67611" y="1075150"/>
                  </a:lnTo>
                  <a:lnTo>
                    <a:pt x="50157" y="1034919"/>
                  </a:lnTo>
                  <a:lnTo>
                    <a:pt x="35167" y="993634"/>
                  </a:lnTo>
                  <a:lnTo>
                    <a:pt x="22722" y="951367"/>
                  </a:lnTo>
                  <a:lnTo>
                    <a:pt x="12902" y="908192"/>
                  </a:lnTo>
                  <a:lnTo>
                    <a:pt x="5788" y="864180"/>
                  </a:lnTo>
                  <a:lnTo>
                    <a:pt x="1460" y="819404"/>
                  </a:lnTo>
                  <a:lnTo>
                    <a:pt x="0" y="773938"/>
                  </a:lnTo>
                  <a:close/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01900" y="2036216"/>
            <a:ext cx="3364229" cy="2346325"/>
          </a:xfrm>
          <a:prstGeom prst="rect">
            <a:avLst/>
          </a:prstGeom>
          <a:ln w="50800">
            <a:solidFill>
              <a:srgbClr val="FFC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722630">
              <a:lnSpc>
                <a:spcPct val="100000"/>
              </a:lnSpc>
              <a:spcBef>
                <a:spcPts val="505"/>
              </a:spcBef>
              <a:tabLst>
                <a:tab pos="2303780" algn="l"/>
              </a:tabLst>
            </a:pPr>
            <a:r>
              <a:rPr sz="28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X	</a:t>
            </a:r>
            <a:r>
              <a:rPr sz="2800" b="1" spc="-5" dirty="0">
                <a:solidFill>
                  <a:srgbClr val="800080"/>
                </a:solidFill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00423" y="2729992"/>
            <a:ext cx="614680" cy="1263650"/>
            <a:chOff x="3900423" y="2729992"/>
            <a:chExt cx="614680" cy="126365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2998" y="2783967"/>
              <a:ext cx="306450" cy="11842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82998" y="2783967"/>
              <a:ext cx="306705" cy="1184275"/>
            </a:xfrm>
            <a:custGeom>
              <a:avLst/>
              <a:gdLst/>
              <a:ahLst/>
              <a:cxnLst/>
              <a:rect l="l" t="t" r="r" b="b"/>
              <a:pathLst>
                <a:path w="306704" h="1184275">
                  <a:moveTo>
                    <a:pt x="0" y="0"/>
                  </a:moveTo>
                  <a:lnTo>
                    <a:pt x="20700" y="14224"/>
                  </a:lnTo>
                  <a:lnTo>
                    <a:pt x="42925" y="28575"/>
                  </a:lnTo>
                  <a:lnTo>
                    <a:pt x="63500" y="49149"/>
                  </a:lnTo>
                  <a:lnTo>
                    <a:pt x="77850" y="71374"/>
                  </a:lnTo>
                  <a:lnTo>
                    <a:pt x="100075" y="85725"/>
                  </a:lnTo>
                  <a:lnTo>
                    <a:pt x="106425" y="106299"/>
                  </a:lnTo>
                  <a:lnTo>
                    <a:pt x="128650" y="114300"/>
                  </a:lnTo>
                  <a:lnTo>
                    <a:pt x="142875" y="134874"/>
                  </a:lnTo>
                  <a:lnTo>
                    <a:pt x="163575" y="149225"/>
                  </a:lnTo>
                  <a:lnTo>
                    <a:pt x="177800" y="171450"/>
                  </a:lnTo>
                  <a:lnTo>
                    <a:pt x="192150" y="192024"/>
                  </a:lnTo>
                  <a:lnTo>
                    <a:pt x="206375" y="214249"/>
                  </a:lnTo>
                  <a:lnTo>
                    <a:pt x="214375" y="234950"/>
                  </a:lnTo>
                  <a:lnTo>
                    <a:pt x="220725" y="257175"/>
                  </a:lnTo>
                  <a:lnTo>
                    <a:pt x="234950" y="277749"/>
                  </a:lnTo>
                  <a:lnTo>
                    <a:pt x="249300" y="299974"/>
                  </a:lnTo>
                  <a:lnTo>
                    <a:pt x="257175" y="320675"/>
                  </a:lnTo>
                  <a:lnTo>
                    <a:pt x="263525" y="342900"/>
                  </a:lnTo>
                  <a:lnTo>
                    <a:pt x="277875" y="363474"/>
                  </a:lnTo>
                  <a:lnTo>
                    <a:pt x="285750" y="385699"/>
                  </a:lnTo>
                  <a:lnTo>
                    <a:pt x="292100" y="406400"/>
                  </a:lnTo>
                  <a:lnTo>
                    <a:pt x="300100" y="428625"/>
                  </a:lnTo>
                  <a:lnTo>
                    <a:pt x="300100" y="449199"/>
                  </a:lnTo>
                  <a:lnTo>
                    <a:pt x="306450" y="471424"/>
                  </a:lnTo>
                  <a:lnTo>
                    <a:pt x="306450" y="492125"/>
                  </a:lnTo>
                  <a:lnTo>
                    <a:pt x="306450" y="749299"/>
                  </a:lnTo>
                  <a:lnTo>
                    <a:pt x="292100" y="769873"/>
                  </a:lnTo>
                  <a:lnTo>
                    <a:pt x="292100" y="792098"/>
                  </a:lnTo>
                  <a:lnTo>
                    <a:pt x="271525" y="812799"/>
                  </a:lnTo>
                  <a:lnTo>
                    <a:pt x="263525" y="835024"/>
                  </a:lnTo>
                  <a:lnTo>
                    <a:pt x="263525" y="855598"/>
                  </a:lnTo>
                  <a:lnTo>
                    <a:pt x="242950" y="869949"/>
                  </a:lnTo>
                  <a:lnTo>
                    <a:pt x="234950" y="892174"/>
                  </a:lnTo>
                  <a:lnTo>
                    <a:pt x="234950" y="912748"/>
                  </a:lnTo>
                  <a:lnTo>
                    <a:pt x="220725" y="934973"/>
                  </a:lnTo>
                  <a:lnTo>
                    <a:pt x="206375" y="955674"/>
                  </a:lnTo>
                  <a:lnTo>
                    <a:pt x="192150" y="977899"/>
                  </a:lnTo>
                  <a:lnTo>
                    <a:pt x="177800" y="998473"/>
                  </a:lnTo>
                  <a:lnTo>
                    <a:pt x="171450" y="1020698"/>
                  </a:lnTo>
                  <a:lnTo>
                    <a:pt x="157225" y="1041399"/>
                  </a:lnTo>
                  <a:lnTo>
                    <a:pt x="135000" y="1055623"/>
                  </a:lnTo>
                  <a:lnTo>
                    <a:pt x="120650" y="1077848"/>
                  </a:lnTo>
                  <a:lnTo>
                    <a:pt x="100075" y="1092161"/>
                  </a:lnTo>
                  <a:lnTo>
                    <a:pt x="77850" y="1106449"/>
                  </a:lnTo>
                  <a:lnTo>
                    <a:pt x="63500" y="1127086"/>
                  </a:lnTo>
                  <a:lnTo>
                    <a:pt x="49275" y="1149311"/>
                  </a:lnTo>
                  <a:lnTo>
                    <a:pt x="28575" y="1163599"/>
                  </a:lnTo>
                  <a:lnTo>
                    <a:pt x="6350" y="1184236"/>
                  </a:lnTo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5823" y="2755392"/>
              <a:ext cx="342900" cy="119217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925823" y="2755392"/>
              <a:ext cx="342900" cy="1192530"/>
            </a:xfrm>
            <a:custGeom>
              <a:avLst/>
              <a:gdLst/>
              <a:ahLst/>
              <a:cxnLst/>
              <a:rect l="l" t="t" r="r" b="b"/>
              <a:pathLst>
                <a:path w="342900" h="1192529">
                  <a:moveTo>
                    <a:pt x="293750" y="0"/>
                  </a:moveTo>
                  <a:lnTo>
                    <a:pt x="279400" y="20574"/>
                  </a:lnTo>
                  <a:lnTo>
                    <a:pt x="257175" y="34925"/>
                  </a:lnTo>
                  <a:lnTo>
                    <a:pt x="250825" y="57150"/>
                  </a:lnTo>
                  <a:lnTo>
                    <a:pt x="228600" y="63500"/>
                  </a:lnTo>
                  <a:lnTo>
                    <a:pt x="214375" y="85725"/>
                  </a:lnTo>
                  <a:lnTo>
                    <a:pt x="193675" y="99949"/>
                  </a:lnTo>
                  <a:lnTo>
                    <a:pt x="185800" y="120650"/>
                  </a:lnTo>
                  <a:lnTo>
                    <a:pt x="171450" y="142875"/>
                  </a:lnTo>
                  <a:lnTo>
                    <a:pt x="150875" y="163449"/>
                  </a:lnTo>
                  <a:lnTo>
                    <a:pt x="136525" y="185674"/>
                  </a:lnTo>
                  <a:lnTo>
                    <a:pt x="114300" y="200025"/>
                  </a:lnTo>
                  <a:lnTo>
                    <a:pt x="100075" y="220599"/>
                  </a:lnTo>
                  <a:lnTo>
                    <a:pt x="93725" y="242824"/>
                  </a:lnTo>
                  <a:lnTo>
                    <a:pt x="79375" y="263525"/>
                  </a:lnTo>
                  <a:lnTo>
                    <a:pt x="71500" y="285750"/>
                  </a:lnTo>
                  <a:lnTo>
                    <a:pt x="65150" y="306324"/>
                  </a:lnTo>
                  <a:lnTo>
                    <a:pt x="57150" y="328549"/>
                  </a:lnTo>
                  <a:lnTo>
                    <a:pt x="50800" y="349250"/>
                  </a:lnTo>
                  <a:lnTo>
                    <a:pt x="36575" y="371475"/>
                  </a:lnTo>
                  <a:lnTo>
                    <a:pt x="28575" y="392049"/>
                  </a:lnTo>
                  <a:lnTo>
                    <a:pt x="22225" y="414274"/>
                  </a:lnTo>
                  <a:lnTo>
                    <a:pt x="22225" y="434975"/>
                  </a:lnTo>
                  <a:lnTo>
                    <a:pt x="22225" y="457200"/>
                  </a:lnTo>
                  <a:lnTo>
                    <a:pt x="14350" y="477774"/>
                  </a:lnTo>
                  <a:lnTo>
                    <a:pt x="8000" y="499999"/>
                  </a:lnTo>
                  <a:lnTo>
                    <a:pt x="8000" y="520700"/>
                  </a:lnTo>
                  <a:lnTo>
                    <a:pt x="0" y="542925"/>
                  </a:lnTo>
                  <a:lnTo>
                    <a:pt x="0" y="692150"/>
                  </a:lnTo>
                  <a:lnTo>
                    <a:pt x="8000" y="714375"/>
                  </a:lnTo>
                  <a:lnTo>
                    <a:pt x="14350" y="734949"/>
                  </a:lnTo>
                  <a:lnTo>
                    <a:pt x="22225" y="757174"/>
                  </a:lnTo>
                  <a:lnTo>
                    <a:pt x="28575" y="777874"/>
                  </a:lnTo>
                  <a:lnTo>
                    <a:pt x="28575" y="800099"/>
                  </a:lnTo>
                  <a:lnTo>
                    <a:pt x="36575" y="820673"/>
                  </a:lnTo>
                  <a:lnTo>
                    <a:pt x="42925" y="842898"/>
                  </a:lnTo>
                  <a:lnTo>
                    <a:pt x="50800" y="863599"/>
                  </a:lnTo>
                  <a:lnTo>
                    <a:pt x="65150" y="885824"/>
                  </a:lnTo>
                  <a:lnTo>
                    <a:pt x="71500" y="906398"/>
                  </a:lnTo>
                  <a:lnTo>
                    <a:pt x="85725" y="928623"/>
                  </a:lnTo>
                  <a:lnTo>
                    <a:pt x="100075" y="949324"/>
                  </a:lnTo>
                  <a:lnTo>
                    <a:pt x="114300" y="971549"/>
                  </a:lnTo>
                  <a:lnTo>
                    <a:pt x="128650" y="992123"/>
                  </a:lnTo>
                  <a:lnTo>
                    <a:pt x="142875" y="1014348"/>
                  </a:lnTo>
                  <a:lnTo>
                    <a:pt x="157225" y="1035049"/>
                  </a:lnTo>
                  <a:lnTo>
                    <a:pt x="171450" y="1057274"/>
                  </a:lnTo>
                  <a:lnTo>
                    <a:pt x="185800" y="1077848"/>
                  </a:lnTo>
                  <a:lnTo>
                    <a:pt x="208025" y="1092199"/>
                  </a:lnTo>
                  <a:lnTo>
                    <a:pt x="222250" y="1114424"/>
                  </a:lnTo>
                  <a:lnTo>
                    <a:pt x="257175" y="1149311"/>
                  </a:lnTo>
                  <a:lnTo>
                    <a:pt x="300100" y="1171536"/>
                  </a:lnTo>
                  <a:lnTo>
                    <a:pt x="322325" y="1177886"/>
                  </a:lnTo>
                  <a:lnTo>
                    <a:pt x="342900" y="1192174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5964" y="385648"/>
            <a:ext cx="5129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Design</a:t>
            </a:r>
            <a:r>
              <a:rPr spc="5" dirty="0"/>
              <a:t> </a:t>
            </a:r>
            <a:r>
              <a:rPr spc="-20" dirty="0"/>
              <a:t>for</a:t>
            </a:r>
            <a:r>
              <a:rPr spc="10" dirty="0"/>
              <a:t> </a:t>
            </a:r>
            <a:r>
              <a:rPr spc="-15" dirty="0"/>
              <a:t>improving</a:t>
            </a:r>
            <a:r>
              <a:rPr spc="10" dirty="0"/>
              <a:t> </a:t>
            </a:r>
            <a:r>
              <a:rPr spc="-10" dirty="0"/>
              <a:t>productivity?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919" y="1869173"/>
            <a:ext cx="2143125" cy="21431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2680" y="1869109"/>
            <a:ext cx="3406775" cy="22654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729" y="385648"/>
            <a:ext cx="1271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Problem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8962" y="1099184"/>
            <a:ext cx="7579359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company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conducted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survey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American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Society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Interior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Designers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workers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asked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 changes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office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would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productivity.</a:t>
            </a:r>
            <a:endParaRPr sz="2000">
              <a:latin typeface="Calibri"/>
              <a:cs typeface="Calibri"/>
            </a:endParaRPr>
          </a:p>
          <a:p>
            <a:pPr marL="355600" marR="25146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Respondents </a:t>
            </a:r>
            <a:r>
              <a:rPr sz="2000" spc="-15" dirty="0">
                <a:latin typeface="Calibri"/>
                <a:cs typeface="Calibri"/>
              </a:rPr>
              <a:t>were </a:t>
            </a:r>
            <a:r>
              <a:rPr sz="2000" spc="-5" dirty="0">
                <a:latin typeface="Calibri"/>
                <a:cs typeface="Calibri"/>
              </a:rPr>
              <a:t>allowed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answer </a:t>
            </a:r>
            <a:r>
              <a:rPr sz="2000" spc="-10" dirty="0">
                <a:latin typeface="Calibri"/>
                <a:cs typeface="Calibri"/>
              </a:rPr>
              <a:t>more </a:t>
            </a:r>
            <a:r>
              <a:rPr sz="2000" dirty="0">
                <a:latin typeface="Calibri"/>
                <a:cs typeface="Calibri"/>
              </a:rPr>
              <a:t>than </a:t>
            </a:r>
            <a:r>
              <a:rPr sz="2000" spc="-5" dirty="0">
                <a:latin typeface="Calibri"/>
                <a:cs typeface="Calibri"/>
              </a:rPr>
              <a:t>one </a:t>
            </a:r>
            <a:r>
              <a:rPr sz="2000" dirty="0">
                <a:latin typeface="Calibri"/>
                <a:cs typeface="Calibri"/>
              </a:rPr>
              <a:t>type </a:t>
            </a:r>
            <a:r>
              <a:rPr sz="2000" spc="-5" dirty="0">
                <a:latin typeface="Calibri"/>
                <a:cs typeface="Calibri"/>
              </a:rPr>
              <a:t>of design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0331" y="3075813"/>
          <a:ext cx="6915150" cy="155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1440" marR="5060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Reducing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noise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would increase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productivity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4973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70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storage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space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would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increase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productivity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4973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67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729" y="385648"/>
            <a:ext cx="1271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966709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01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survey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respondents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randomly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asked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what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office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would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worker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productivity,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probability that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person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would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reducing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noise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storage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space?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</a:t>
            </a:r>
            <a:r>
              <a:rPr spc="-15" dirty="0"/>
              <a:t>o</a:t>
            </a:r>
            <a:r>
              <a:rPr spc="-5" dirty="0"/>
              <a:t>lut</a:t>
            </a:r>
            <a:r>
              <a:rPr spc="-20" dirty="0"/>
              <a:t>i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7486650" cy="1428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Let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event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“reducing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noise.”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Let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“more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storage/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space.”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 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person</a:t>
            </a:r>
            <a:r>
              <a:rPr sz="2000" spc="-5" dirty="0">
                <a:latin typeface="Calibri"/>
                <a:cs typeface="Calibri"/>
              </a:rPr>
              <a:t> responding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or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symbolized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statistically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4198" y="3216116"/>
            <a:ext cx="2184360" cy="6349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197" y="385648"/>
            <a:ext cx="5231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General</a:t>
            </a:r>
            <a:r>
              <a:rPr spc="30" dirty="0"/>
              <a:t> </a:t>
            </a:r>
            <a:r>
              <a:rPr spc="-10" dirty="0"/>
              <a:t>Law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Addition</a:t>
            </a:r>
            <a:r>
              <a:rPr spc="5" dirty="0"/>
              <a:t> </a:t>
            </a:r>
            <a:r>
              <a:rPr spc="-5" dirty="0"/>
              <a:t>--</a:t>
            </a:r>
            <a:r>
              <a:rPr spc="1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475" y="1037818"/>
            <a:ext cx="6604000" cy="467359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2895"/>
              </a:lnSpc>
              <a:tabLst>
                <a:tab pos="2244090" algn="l"/>
              </a:tabLst>
            </a:pPr>
            <a:r>
              <a:rPr sz="2600" i="1" spc="545" dirty="0">
                <a:latin typeface="Times New Roman"/>
                <a:cs typeface="Times New Roman"/>
              </a:rPr>
              <a:t>P</a:t>
            </a:r>
            <a:r>
              <a:rPr sz="2600" spc="260" dirty="0">
                <a:latin typeface="Times New Roman"/>
                <a:cs typeface="Times New Roman"/>
              </a:rPr>
              <a:t>(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i="1" spc="530" dirty="0">
                <a:latin typeface="Times New Roman"/>
                <a:cs typeface="Times New Roman"/>
              </a:rPr>
              <a:t>N</a:t>
            </a:r>
            <a:r>
              <a:rPr sz="2600" i="1" spc="175" dirty="0">
                <a:latin typeface="Times New Roman"/>
                <a:cs typeface="Times New Roman"/>
              </a:rPr>
              <a:t> </a:t>
            </a:r>
            <a:r>
              <a:rPr sz="2600" spc="610" dirty="0">
                <a:latin typeface="Symbol"/>
                <a:cs typeface="Symbol"/>
              </a:rPr>
              <a:t>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625" dirty="0">
                <a:latin typeface="Times New Roman"/>
                <a:cs typeface="Times New Roman"/>
              </a:rPr>
              <a:t>S</a:t>
            </a:r>
            <a:r>
              <a:rPr sz="2600" spc="260" dirty="0">
                <a:latin typeface="Times New Roman"/>
                <a:cs typeface="Times New Roman"/>
              </a:rPr>
              <a:t>)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spc="434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i="1" spc="545" dirty="0">
                <a:latin typeface="Times New Roman"/>
                <a:cs typeface="Times New Roman"/>
              </a:rPr>
              <a:t>P</a:t>
            </a:r>
            <a:r>
              <a:rPr sz="2600" spc="260" dirty="0">
                <a:latin typeface="Times New Roman"/>
                <a:cs typeface="Times New Roman"/>
              </a:rPr>
              <a:t>(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i="1" spc="530" dirty="0">
                <a:latin typeface="Times New Roman"/>
                <a:cs typeface="Times New Roman"/>
              </a:rPr>
              <a:t>N</a:t>
            </a:r>
            <a:r>
              <a:rPr sz="2600" i="1" spc="-265" dirty="0">
                <a:latin typeface="Times New Roman"/>
                <a:cs typeface="Times New Roman"/>
              </a:rPr>
              <a:t> </a:t>
            </a:r>
            <a:r>
              <a:rPr sz="2600" spc="260" dirty="0">
                <a:latin typeface="Times New Roman"/>
                <a:cs typeface="Times New Roman"/>
              </a:rPr>
              <a:t>)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434" dirty="0">
                <a:latin typeface="Symbol"/>
                <a:cs typeface="Symbol"/>
              </a:rPr>
              <a:t></a:t>
            </a:r>
            <a:r>
              <a:rPr sz="2600" spc="210" dirty="0">
                <a:latin typeface="Times New Roman"/>
                <a:cs typeface="Times New Roman"/>
              </a:rPr>
              <a:t> </a:t>
            </a:r>
            <a:r>
              <a:rPr sz="2600" i="1" spc="540" dirty="0">
                <a:latin typeface="Times New Roman"/>
                <a:cs typeface="Times New Roman"/>
              </a:rPr>
              <a:t>P</a:t>
            </a:r>
            <a:r>
              <a:rPr sz="2600" spc="430" dirty="0">
                <a:latin typeface="Times New Roman"/>
                <a:cs typeface="Times New Roman"/>
              </a:rPr>
              <a:t>(</a:t>
            </a:r>
            <a:r>
              <a:rPr sz="2600" i="1" spc="625" dirty="0">
                <a:latin typeface="Times New Roman"/>
                <a:cs typeface="Times New Roman"/>
              </a:rPr>
              <a:t>S</a:t>
            </a:r>
            <a:r>
              <a:rPr sz="2600" spc="260" dirty="0">
                <a:latin typeface="Times New Roman"/>
                <a:cs typeface="Times New Roman"/>
              </a:rPr>
              <a:t>)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434" dirty="0">
                <a:latin typeface="Symbol"/>
                <a:cs typeface="Symbol"/>
              </a:rPr>
              <a:t></a:t>
            </a:r>
            <a:r>
              <a:rPr sz="2600" spc="204" dirty="0">
                <a:latin typeface="Times New Roman"/>
                <a:cs typeface="Times New Roman"/>
              </a:rPr>
              <a:t> </a:t>
            </a:r>
            <a:r>
              <a:rPr sz="2600" i="1" spc="540" dirty="0">
                <a:latin typeface="Times New Roman"/>
                <a:cs typeface="Times New Roman"/>
              </a:rPr>
              <a:t>P</a:t>
            </a:r>
            <a:r>
              <a:rPr sz="2600" spc="260" dirty="0">
                <a:latin typeface="Times New Roman"/>
                <a:cs typeface="Times New Roman"/>
              </a:rPr>
              <a:t>(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i="1" spc="530" dirty="0">
                <a:latin typeface="Times New Roman"/>
                <a:cs typeface="Times New Roman"/>
              </a:rPr>
              <a:t>N</a:t>
            </a:r>
            <a:r>
              <a:rPr sz="2600" i="1" spc="185" dirty="0">
                <a:latin typeface="Times New Roman"/>
                <a:cs typeface="Times New Roman"/>
              </a:rPr>
              <a:t> </a:t>
            </a:r>
            <a:r>
              <a:rPr sz="2600" spc="610" dirty="0">
                <a:latin typeface="Symbol"/>
                <a:cs typeface="Symbol"/>
              </a:rPr>
              <a:t>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i="1" spc="620" dirty="0">
                <a:latin typeface="Times New Roman"/>
                <a:cs typeface="Times New Roman"/>
              </a:rPr>
              <a:t>S</a:t>
            </a:r>
            <a:r>
              <a:rPr sz="2600" spc="26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0212" y="1658950"/>
            <a:ext cx="4000500" cy="2968625"/>
            <a:chOff x="430212" y="1658950"/>
            <a:chExt cx="4000500" cy="2968625"/>
          </a:xfrm>
        </p:grpSpPr>
        <p:sp>
          <p:nvSpPr>
            <p:cNvPr id="5" name="object 5"/>
            <p:cNvSpPr/>
            <p:nvPr/>
          </p:nvSpPr>
          <p:spPr>
            <a:xfrm>
              <a:off x="455612" y="1684350"/>
              <a:ext cx="3949700" cy="2917825"/>
            </a:xfrm>
            <a:custGeom>
              <a:avLst/>
              <a:gdLst/>
              <a:ahLst/>
              <a:cxnLst/>
              <a:rect l="l" t="t" r="r" b="b"/>
              <a:pathLst>
                <a:path w="3949700" h="2917825">
                  <a:moveTo>
                    <a:pt x="3949700" y="0"/>
                  </a:moveTo>
                  <a:lnTo>
                    <a:pt x="0" y="0"/>
                  </a:lnTo>
                  <a:lnTo>
                    <a:pt x="0" y="2917825"/>
                  </a:lnTo>
                  <a:lnTo>
                    <a:pt x="3949700" y="2917825"/>
                  </a:lnTo>
                  <a:lnTo>
                    <a:pt x="39497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5612" y="1684350"/>
              <a:ext cx="3949700" cy="2917825"/>
            </a:xfrm>
            <a:custGeom>
              <a:avLst/>
              <a:gdLst/>
              <a:ahLst/>
              <a:cxnLst/>
              <a:rect l="l" t="t" r="r" b="b"/>
              <a:pathLst>
                <a:path w="3949700" h="2917825">
                  <a:moveTo>
                    <a:pt x="0" y="2917825"/>
                  </a:moveTo>
                  <a:lnTo>
                    <a:pt x="3949700" y="2917825"/>
                  </a:lnTo>
                  <a:lnTo>
                    <a:pt x="3949700" y="0"/>
                  </a:lnTo>
                  <a:lnTo>
                    <a:pt x="0" y="0"/>
                  </a:lnTo>
                  <a:lnTo>
                    <a:pt x="0" y="2917825"/>
                  </a:lnTo>
                  <a:close/>
                </a:path>
                <a:path w="3949700" h="2917825">
                  <a:moveTo>
                    <a:pt x="357187" y="2574925"/>
                  </a:moveTo>
                  <a:lnTo>
                    <a:pt x="3721163" y="2574925"/>
                  </a:lnTo>
                  <a:lnTo>
                    <a:pt x="3721163" y="228600"/>
                  </a:lnTo>
                  <a:lnTo>
                    <a:pt x="357187" y="228600"/>
                  </a:lnTo>
                  <a:lnTo>
                    <a:pt x="357187" y="2574925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262" y="2597150"/>
              <a:ext cx="1720913" cy="15478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4262" y="2597150"/>
              <a:ext cx="1721485" cy="1548130"/>
            </a:xfrm>
            <a:custGeom>
              <a:avLst/>
              <a:gdLst/>
              <a:ahLst/>
              <a:cxnLst/>
              <a:rect l="l" t="t" r="r" b="b"/>
              <a:pathLst>
                <a:path w="1721485" h="1548129">
                  <a:moveTo>
                    <a:pt x="0" y="773938"/>
                  </a:moveTo>
                  <a:lnTo>
                    <a:pt x="1460" y="728458"/>
                  </a:lnTo>
                  <a:lnTo>
                    <a:pt x="5789" y="683671"/>
                  </a:lnTo>
                  <a:lnTo>
                    <a:pt x="12904" y="639649"/>
                  </a:lnTo>
                  <a:lnTo>
                    <a:pt x="22726" y="596466"/>
                  </a:lnTo>
                  <a:lnTo>
                    <a:pt x="35173" y="554192"/>
                  </a:lnTo>
                  <a:lnTo>
                    <a:pt x="50165" y="512901"/>
                  </a:lnTo>
                  <a:lnTo>
                    <a:pt x="67621" y="472666"/>
                  </a:lnTo>
                  <a:lnTo>
                    <a:pt x="87461" y="433558"/>
                  </a:lnTo>
                  <a:lnTo>
                    <a:pt x="109603" y="395651"/>
                  </a:lnTo>
                  <a:lnTo>
                    <a:pt x="133967" y="359017"/>
                  </a:lnTo>
                  <a:lnTo>
                    <a:pt x="160473" y="323729"/>
                  </a:lnTo>
                  <a:lnTo>
                    <a:pt x="189039" y="289859"/>
                  </a:lnTo>
                  <a:lnTo>
                    <a:pt x="219586" y="257479"/>
                  </a:lnTo>
                  <a:lnTo>
                    <a:pt x="252031" y="226663"/>
                  </a:lnTo>
                  <a:lnTo>
                    <a:pt x="286295" y="197482"/>
                  </a:lnTo>
                  <a:lnTo>
                    <a:pt x="322297" y="170010"/>
                  </a:lnTo>
                  <a:lnTo>
                    <a:pt x="359955" y="144319"/>
                  </a:lnTo>
                  <a:lnTo>
                    <a:pt x="399191" y="120481"/>
                  </a:lnTo>
                  <a:lnTo>
                    <a:pt x="439921" y="98569"/>
                  </a:lnTo>
                  <a:lnTo>
                    <a:pt x="482067" y="78655"/>
                  </a:lnTo>
                  <a:lnTo>
                    <a:pt x="525547" y="60813"/>
                  </a:lnTo>
                  <a:lnTo>
                    <a:pt x="570281" y="45114"/>
                  </a:lnTo>
                  <a:lnTo>
                    <a:pt x="616187" y="31631"/>
                  </a:lnTo>
                  <a:lnTo>
                    <a:pt x="663186" y="20437"/>
                  </a:lnTo>
                  <a:lnTo>
                    <a:pt x="711196" y="11605"/>
                  </a:lnTo>
                  <a:lnTo>
                    <a:pt x="760137" y="5206"/>
                  </a:lnTo>
                  <a:lnTo>
                    <a:pt x="809928" y="1313"/>
                  </a:lnTo>
                  <a:lnTo>
                    <a:pt x="860488" y="0"/>
                  </a:lnTo>
                  <a:lnTo>
                    <a:pt x="911035" y="1313"/>
                  </a:lnTo>
                  <a:lnTo>
                    <a:pt x="960815" y="5206"/>
                  </a:lnTo>
                  <a:lnTo>
                    <a:pt x="1009745" y="11605"/>
                  </a:lnTo>
                  <a:lnTo>
                    <a:pt x="1057746" y="20437"/>
                  </a:lnTo>
                  <a:lnTo>
                    <a:pt x="1104737" y="31631"/>
                  </a:lnTo>
                  <a:lnTo>
                    <a:pt x="1150637" y="45114"/>
                  </a:lnTo>
                  <a:lnTo>
                    <a:pt x="1195365" y="60813"/>
                  </a:lnTo>
                  <a:lnTo>
                    <a:pt x="1238841" y="78655"/>
                  </a:lnTo>
                  <a:lnTo>
                    <a:pt x="1280983" y="98569"/>
                  </a:lnTo>
                  <a:lnTo>
                    <a:pt x="1321711" y="120481"/>
                  </a:lnTo>
                  <a:lnTo>
                    <a:pt x="1360944" y="144319"/>
                  </a:lnTo>
                  <a:lnTo>
                    <a:pt x="1398601" y="170010"/>
                  </a:lnTo>
                  <a:lnTo>
                    <a:pt x="1434602" y="197482"/>
                  </a:lnTo>
                  <a:lnTo>
                    <a:pt x="1468866" y="226663"/>
                  </a:lnTo>
                  <a:lnTo>
                    <a:pt x="1501311" y="257479"/>
                  </a:lnTo>
                  <a:lnTo>
                    <a:pt x="1531858" y="289859"/>
                  </a:lnTo>
                  <a:lnTo>
                    <a:pt x="1560425" y="323729"/>
                  </a:lnTo>
                  <a:lnTo>
                    <a:pt x="1586932" y="359017"/>
                  </a:lnTo>
                  <a:lnTo>
                    <a:pt x="1611298" y="395651"/>
                  </a:lnTo>
                  <a:lnTo>
                    <a:pt x="1633442" y="433558"/>
                  </a:lnTo>
                  <a:lnTo>
                    <a:pt x="1653284" y="472666"/>
                  </a:lnTo>
                  <a:lnTo>
                    <a:pt x="1670741" y="512901"/>
                  </a:lnTo>
                  <a:lnTo>
                    <a:pt x="1685735" y="554192"/>
                  </a:lnTo>
                  <a:lnTo>
                    <a:pt x="1698184" y="596466"/>
                  </a:lnTo>
                  <a:lnTo>
                    <a:pt x="1708007" y="639649"/>
                  </a:lnTo>
                  <a:lnTo>
                    <a:pt x="1715123" y="683671"/>
                  </a:lnTo>
                  <a:lnTo>
                    <a:pt x="1719452" y="728458"/>
                  </a:lnTo>
                  <a:lnTo>
                    <a:pt x="1720913" y="773938"/>
                  </a:lnTo>
                  <a:lnTo>
                    <a:pt x="1719452" y="819404"/>
                  </a:lnTo>
                  <a:lnTo>
                    <a:pt x="1715123" y="864180"/>
                  </a:lnTo>
                  <a:lnTo>
                    <a:pt x="1708007" y="908191"/>
                  </a:lnTo>
                  <a:lnTo>
                    <a:pt x="1698184" y="951367"/>
                  </a:lnTo>
                  <a:lnTo>
                    <a:pt x="1685735" y="993633"/>
                  </a:lnTo>
                  <a:lnTo>
                    <a:pt x="1670741" y="1034917"/>
                  </a:lnTo>
                  <a:lnTo>
                    <a:pt x="1653284" y="1075148"/>
                  </a:lnTo>
                  <a:lnTo>
                    <a:pt x="1633442" y="1114251"/>
                  </a:lnTo>
                  <a:lnTo>
                    <a:pt x="1611298" y="1152155"/>
                  </a:lnTo>
                  <a:lnTo>
                    <a:pt x="1586932" y="1188787"/>
                  </a:lnTo>
                  <a:lnTo>
                    <a:pt x="1560425" y="1224074"/>
                  </a:lnTo>
                  <a:lnTo>
                    <a:pt x="1531858" y="1257943"/>
                  </a:lnTo>
                  <a:lnTo>
                    <a:pt x="1501311" y="1290322"/>
                  </a:lnTo>
                  <a:lnTo>
                    <a:pt x="1468866" y="1321139"/>
                  </a:lnTo>
                  <a:lnTo>
                    <a:pt x="1434602" y="1350321"/>
                  </a:lnTo>
                  <a:lnTo>
                    <a:pt x="1398601" y="1377794"/>
                  </a:lnTo>
                  <a:lnTo>
                    <a:pt x="1360944" y="1403487"/>
                  </a:lnTo>
                  <a:lnTo>
                    <a:pt x="1321711" y="1427327"/>
                  </a:lnTo>
                  <a:lnTo>
                    <a:pt x="1280983" y="1449241"/>
                  </a:lnTo>
                  <a:lnTo>
                    <a:pt x="1238841" y="1469157"/>
                  </a:lnTo>
                  <a:lnTo>
                    <a:pt x="1195365" y="1487002"/>
                  </a:lnTo>
                  <a:lnTo>
                    <a:pt x="1150637" y="1502703"/>
                  </a:lnTo>
                  <a:lnTo>
                    <a:pt x="1104737" y="1516187"/>
                  </a:lnTo>
                  <a:lnTo>
                    <a:pt x="1057746" y="1527383"/>
                  </a:lnTo>
                  <a:lnTo>
                    <a:pt x="1009745" y="1536217"/>
                  </a:lnTo>
                  <a:lnTo>
                    <a:pt x="960815" y="1542617"/>
                  </a:lnTo>
                  <a:lnTo>
                    <a:pt x="911035" y="1546511"/>
                  </a:lnTo>
                  <a:lnTo>
                    <a:pt x="860488" y="1547825"/>
                  </a:lnTo>
                  <a:lnTo>
                    <a:pt x="809928" y="1546511"/>
                  </a:lnTo>
                  <a:lnTo>
                    <a:pt x="760137" y="1542617"/>
                  </a:lnTo>
                  <a:lnTo>
                    <a:pt x="711196" y="1536217"/>
                  </a:lnTo>
                  <a:lnTo>
                    <a:pt x="663186" y="1527383"/>
                  </a:lnTo>
                  <a:lnTo>
                    <a:pt x="616187" y="1516187"/>
                  </a:lnTo>
                  <a:lnTo>
                    <a:pt x="570281" y="1502703"/>
                  </a:lnTo>
                  <a:lnTo>
                    <a:pt x="525547" y="1487002"/>
                  </a:lnTo>
                  <a:lnTo>
                    <a:pt x="482067" y="1469157"/>
                  </a:lnTo>
                  <a:lnTo>
                    <a:pt x="439921" y="1449241"/>
                  </a:lnTo>
                  <a:lnTo>
                    <a:pt x="399191" y="1427327"/>
                  </a:lnTo>
                  <a:lnTo>
                    <a:pt x="359955" y="1403487"/>
                  </a:lnTo>
                  <a:lnTo>
                    <a:pt x="322297" y="1377794"/>
                  </a:lnTo>
                  <a:lnTo>
                    <a:pt x="286295" y="1350321"/>
                  </a:lnTo>
                  <a:lnTo>
                    <a:pt x="252031" y="1321139"/>
                  </a:lnTo>
                  <a:lnTo>
                    <a:pt x="219586" y="1290322"/>
                  </a:lnTo>
                  <a:lnTo>
                    <a:pt x="189039" y="1257943"/>
                  </a:lnTo>
                  <a:lnTo>
                    <a:pt x="160473" y="1224074"/>
                  </a:lnTo>
                  <a:lnTo>
                    <a:pt x="133967" y="1188787"/>
                  </a:lnTo>
                  <a:lnTo>
                    <a:pt x="109603" y="1152155"/>
                  </a:lnTo>
                  <a:lnTo>
                    <a:pt x="87461" y="1114251"/>
                  </a:lnTo>
                  <a:lnTo>
                    <a:pt x="67621" y="1075148"/>
                  </a:lnTo>
                  <a:lnTo>
                    <a:pt x="50165" y="1034917"/>
                  </a:lnTo>
                  <a:lnTo>
                    <a:pt x="35173" y="993633"/>
                  </a:lnTo>
                  <a:lnTo>
                    <a:pt x="22726" y="951367"/>
                  </a:lnTo>
                  <a:lnTo>
                    <a:pt x="12904" y="908191"/>
                  </a:lnTo>
                  <a:lnTo>
                    <a:pt x="5789" y="864180"/>
                  </a:lnTo>
                  <a:lnTo>
                    <a:pt x="1460" y="819404"/>
                  </a:lnTo>
                  <a:lnTo>
                    <a:pt x="0" y="773938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7326" y="2568575"/>
              <a:ext cx="1720850" cy="15478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27326" y="2568575"/>
              <a:ext cx="1720850" cy="1548130"/>
            </a:xfrm>
            <a:custGeom>
              <a:avLst/>
              <a:gdLst/>
              <a:ahLst/>
              <a:cxnLst/>
              <a:rect l="l" t="t" r="r" b="b"/>
              <a:pathLst>
                <a:path w="1720850" h="1548129">
                  <a:moveTo>
                    <a:pt x="0" y="773938"/>
                  </a:moveTo>
                  <a:lnTo>
                    <a:pt x="1460" y="728458"/>
                  </a:lnTo>
                  <a:lnTo>
                    <a:pt x="5788" y="683671"/>
                  </a:lnTo>
                  <a:lnTo>
                    <a:pt x="12902" y="639649"/>
                  </a:lnTo>
                  <a:lnTo>
                    <a:pt x="22722" y="596466"/>
                  </a:lnTo>
                  <a:lnTo>
                    <a:pt x="35167" y="554192"/>
                  </a:lnTo>
                  <a:lnTo>
                    <a:pt x="50157" y="512901"/>
                  </a:lnTo>
                  <a:lnTo>
                    <a:pt x="67611" y="472666"/>
                  </a:lnTo>
                  <a:lnTo>
                    <a:pt x="87448" y="433558"/>
                  </a:lnTo>
                  <a:lnTo>
                    <a:pt x="109588" y="395651"/>
                  </a:lnTo>
                  <a:lnTo>
                    <a:pt x="133949" y="359017"/>
                  </a:lnTo>
                  <a:lnTo>
                    <a:pt x="160451" y="323729"/>
                  </a:lnTo>
                  <a:lnTo>
                    <a:pt x="189014" y="289859"/>
                  </a:lnTo>
                  <a:lnTo>
                    <a:pt x="219557" y="257479"/>
                  </a:lnTo>
                  <a:lnTo>
                    <a:pt x="251999" y="226663"/>
                  </a:lnTo>
                  <a:lnTo>
                    <a:pt x="286260" y="197482"/>
                  </a:lnTo>
                  <a:lnTo>
                    <a:pt x="322258" y="170010"/>
                  </a:lnTo>
                  <a:lnTo>
                    <a:pt x="359914" y="144319"/>
                  </a:lnTo>
                  <a:lnTo>
                    <a:pt x="399146" y="120481"/>
                  </a:lnTo>
                  <a:lnTo>
                    <a:pt x="439873" y="98569"/>
                  </a:lnTo>
                  <a:lnTo>
                    <a:pt x="482016" y="78655"/>
                  </a:lnTo>
                  <a:lnTo>
                    <a:pt x="525494" y="60813"/>
                  </a:lnTo>
                  <a:lnTo>
                    <a:pt x="570225" y="45114"/>
                  </a:lnTo>
                  <a:lnTo>
                    <a:pt x="616129" y="31631"/>
                  </a:lnTo>
                  <a:lnTo>
                    <a:pt x="663126" y="20437"/>
                  </a:lnTo>
                  <a:lnTo>
                    <a:pt x="711135" y="11605"/>
                  </a:lnTo>
                  <a:lnTo>
                    <a:pt x="760074" y="5206"/>
                  </a:lnTo>
                  <a:lnTo>
                    <a:pt x="809865" y="1313"/>
                  </a:lnTo>
                  <a:lnTo>
                    <a:pt x="860425" y="0"/>
                  </a:lnTo>
                  <a:lnTo>
                    <a:pt x="910972" y="1313"/>
                  </a:lnTo>
                  <a:lnTo>
                    <a:pt x="960751" y="5206"/>
                  </a:lnTo>
                  <a:lnTo>
                    <a:pt x="1009682" y="11605"/>
                  </a:lnTo>
                  <a:lnTo>
                    <a:pt x="1057683" y="20437"/>
                  </a:lnTo>
                  <a:lnTo>
                    <a:pt x="1104674" y="31631"/>
                  </a:lnTo>
                  <a:lnTo>
                    <a:pt x="1150574" y="45114"/>
                  </a:lnTo>
                  <a:lnTo>
                    <a:pt x="1195302" y="60813"/>
                  </a:lnTo>
                  <a:lnTo>
                    <a:pt x="1238777" y="78655"/>
                  </a:lnTo>
                  <a:lnTo>
                    <a:pt x="1280919" y="98569"/>
                  </a:lnTo>
                  <a:lnTo>
                    <a:pt x="1321647" y="120481"/>
                  </a:lnTo>
                  <a:lnTo>
                    <a:pt x="1360880" y="144319"/>
                  </a:lnTo>
                  <a:lnTo>
                    <a:pt x="1398538" y="170010"/>
                  </a:lnTo>
                  <a:lnTo>
                    <a:pt x="1434538" y="197482"/>
                  </a:lnTo>
                  <a:lnTo>
                    <a:pt x="1468802" y="226663"/>
                  </a:lnTo>
                  <a:lnTo>
                    <a:pt x="1501248" y="257479"/>
                  </a:lnTo>
                  <a:lnTo>
                    <a:pt x="1531795" y="289859"/>
                  </a:lnTo>
                  <a:lnTo>
                    <a:pt x="1560362" y="323729"/>
                  </a:lnTo>
                  <a:lnTo>
                    <a:pt x="1586869" y="359017"/>
                  </a:lnTo>
                  <a:lnTo>
                    <a:pt x="1611235" y="395651"/>
                  </a:lnTo>
                  <a:lnTo>
                    <a:pt x="1633379" y="433558"/>
                  </a:lnTo>
                  <a:lnTo>
                    <a:pt x="1653220" y="472666"/>
                  </a:lnTo>
                  <a:lnTo>
                    <a:pt x="1670678" y="512901"/>
                  </a:lnTo>
                  <a:lnTo>
                    <a:pt x="1685672" y="554192"/>
                  </a:lnTo>
                  <a:lnTo>
                    <a:pt x="1698120" y="596466"/>
                  </a:lnTo>
                  <a:lnTo>
                    <a:pt x="1707943" y="639649"/>
                  </a:lnTo>
                  <a:lnTo>
                    <a:pt x="1715059" y="683671"/>
                  </a:lnTo>
                  <a:lnTo>
                    <a:pt x="1719389" y="728458"/>
                  </a:lnTo>
                  <a:lnTo>
                    <a:pt x="1720850" y="773938"/>
                  </a:lnTo>
                  <a:lnTo>
                    <a:pt x="1719389" y="819404"/>
                  </a:lnTo>
                  <a:lnTo>
                    <a:pt x="1715059" y="864180"/>
                  </a:lnTo>
                  <a:lnTo>
                    <a:pt x="1707943" y="908191"/>
                  </a:lnTo>
                  <a:lnTo>
                    <a:pt x="1698120" y="951367"/>
                  </a:lnTo>
                  <a:lnTo>
                    <a:pt x="1685672" y="993633"/>
                  </a:lnTo>
                  <a:lnTo>
                    <a:pt x="1670678" y="1034917"/>
                  </a:lnTo>
                  <a:lnTo>
                    <a:pt x="1653220" y="1075148"/>
                  </a:lnTo>
                  <a:lnTo>
                    <a:pt x="1633379" y="1114251"/>
                  </a:lnTo>
                  <a:lnTo>
                    <a:pt x="1611235" y="1152155"/>
                  </a:lnTo>
                  <a:lnTo>
                    <a:pt x="1586869" y="1188787"/>
                  </a:lnTo>
                  <a:lnTo>
                    <a:pt x="1560362" y="1224074"/>
                  </a:lnTo>
                  <a:lnTo>
                    <a:pt x="1531795" y="1257943"/>
                  </a:lnTo>
                  <a:lnTo>
                    <a:pt x="1501248" y="1290322"/>
                  </a:lnTo>
                  <a:lnTo>
                    <a:pt x="1468802" y="1321139"/>
                  </a:lnTo>
                  <a:lnTo>
                    <a:pt x="1434538" y="1350321"/>
                  </a:lnTo>
                  <a:lnTo>
                    <a:pt x="1398538" y="1377794"/>
                  </a:lnTo>
                  <a:lnTo>
                    <a:pt x="1360880" y="1403487"/>
                  </a:lnTo>
                  <a:lnTo>
                    <a:pt x="1321647" y="1427327"/>
                  </a:lnTo>
                  <a:lnTo>
                    <a:pt x="1280919" y="1449241"/>
                  </a:lnTo>
                  <a:lnTo>
                    <a:pt x="1238777" y="1469157"/>
                  </a:lnTo>
                  <a:lnTo>
                    <a:pt x="1195302" y="1487002"/>
                  </a:lnTo>
                  <a:lnTo>
                    <a:pt x="1150574" y="1502703"/>
                  </a:lnTo>
                  <a:lnTo>
                    <a:pt x="1104674" y="1516187"/>
                  </a:lnTo>
                  <a:lnTo>
                    <a:pt x="1057683" y="1527383"/>
                  </a:lnTo>
                  <a:lnTo>
                    <a:pt x="1009682" y="1536217"/>
                  </a:lnTo>
                  <a:lnTo>
                    <a:pt x="960751" y="1542617"/>
                  </a:lnTo>
                  <a:lnTo>
                    <a:pt x="910972" y="1546511"/>
                  </a:lnTo>
                  <a:lnTo>
                    <a:pt x="860425" y="1547825"/>
                  </a:lnTo>
                  <a:lnTo>
                    <a:pt x="809865" y="1546511"/>
                  </a:lnTo>
                  <a:lnTo>
                    <a:pt x="760074" y="1542617"/>
                  </a:lnTo>
                  <a:lnTo>
                    <a:pt x="711135" y="1536217"/>
                  </a:lnTo>
                  <a:lnTo>
                    <a:pt x="663126" y="1527383"/>
                  </a:lnTo>
                  <a:lnTo>
                    <a:pt x="616129" y="1516187"/>
                  </a:lnTo>
                  <a:lnTo>
                    <a:pt x="570225" y="1502703"/>
                  </a:lnTo>
                  <a:lnTo>
                    <a:pt x="525494" y="1487002"/>
                  </a:lnTo>
                  <a:lnTo>
                    <a:pt x="482016" y="1469157"/>
                  </a:lnTo>
                  <a:lnTo>
                    <a:pt x="439873" y="1449241"/>
                  </a:lnTo>
                  <a:lnTo>
                    <a:pt x="399146" y="1427327"/>
                  </a:lnTo>
                  <a:lnTo>
                    <a:pt x="359914" y="1403487"/>
                  </a:lnTo>
                  <a:lnTo>
                    <a:pt x="322258" y="1377794"/>
                  </a:lnTo>
                  <a:lnTo>
                    <a:pt x="286260" y="1350321"/>
                  </a:lnTo>
                  <a:lnTo>
                    <a:pt x="251999" y="1321139"/>
                  </a:lnTo>
                  <a:lnTo>
                    <a:pt x="219557" y="1290322"/>
                  </a:lnTo>
                  <a:lnTo>
                    <a:pt x="189014" y="1257943"/>
                  </a:lnTo>
                  <a:lnTo>
                    <a:pt x="160451" y="1224074"/>
                  </a:lnTo>
                  <a:lnTo>
                    <a:pt x="133949" y="1188787"/>
                  </a:lnTo>
                  <a:lnTo>
                    <a:pt x="109588" y="1152155"/>
                  </a:lnTo>
                  <a:lnTo>
                    <a:pt x="87448" y="1114251"/>
                  </a:lnTo>
                  <a:lnTo>
                    <a:pt x="67611" y="1075148"/>
                  </a:lnTo>
                  <a:lnTo>
                    <a:pt x="50157" y="1034917"/>
                  </a:lnTo>
                  <a:lnTo>
                    <a:pt x="35167" y="993633"/>
                  </a:lnTo>
                  <a:lnTo>
                    <a:pt x="22722" y="951367"/>
                  </a:lnTo>
                  <a:lnTo>
                    <a:pt x="12902" y="908191"/>
                  </a:lnTo>
                  <a:lnTo>
                    <a:pt x="5788" y="864180"/>
                  </a:lnTo>
                  <a:lnTo>
                    <a:pt x="1460" y="819404"/>
                  </a:lnTo>
                  <a:lnTo>
                    <a:pt x="0" y="773938"/>
                  </a:lnTo>
                  <a:close/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88030" y="1931669"/>
            <a:ext cx="210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800080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9927" y="1967941"/>
            <a:ext cx="26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12975" y="2732151"/>
            <a:ext cx="614680" cy="1263650"/>
            <a:chOff x="2212975" y="2732151"/>
            <a:chExt cx="614680" cy="126365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550" y="2786126"/>
              <a:ext cx="306450" cy="11842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495550" y="2786126"/>
              <a:ext cx="306705" cy="1184275"/>
            </a:xfrm>
            <a:custGeom>
              <a:avLst/>
              <a:gdLst/>
              <a:ahLst/>
              <a:cxnLst/>
              <a:rect l="l" t="t" r="r" b="b"/>
              <a:pathLst>
                <a:path w="306705" h="1184275">
                  <a:moveTo>
                    <a:pt x="0" y="0"/>
                  </a:moveTo>
                  <a:lnTo>
                    <a:pt x="20700" y="14224"/>
                  </a:lnTo>
                  <a:lnTo>
                    <a:pt x="42925" y="28575"/>
                  </a:lnTo>
                  <a:lnTo>
                    <a:pt x="63500" y="49149"/>
                  </a:lnTo>
                  <a:lnTo>
                    <a:pt x="77850" y="71374"/>
                  </a:lnTo>
                  <a:lnTo>
                    <a:pt x="100075" y="85725"/>
                  </a:lnTo>
                  <a:lnTo>
                    <a:pt x="106425" y="106299"/>
                  </a:lnTo>
                  <a:lnTo>
                    <a:pt x="128650" y="114300"/>
                  </a:lnTo>
                  <a:lnTo>
                    <a:pt x="142875" y="134874"/>
                  </a:lnTo>
                  <a:lnTo>
                    <a:pt x="163575" y="149225"/>
                  </a:lnTo>
                  <a:lnTo>
                    <a:pt x="177800" y="171450"/>
                  </a:lnTo>
                  <a:lnTo>
                    <a:pt x="192150" y="192024"/>
                  </a:lnTo>
                  <a:lnTo>
                    <a:pt x="206375" y="214249"/>
                  </a:lnTo>
                  <a:lnTo>
                    <a:pt x="214375" y="234950"/>
                  </a:lnTo>
                  <a:lnTo>
                    <a:pt x="220725" y="257175"/>
                  </a:lnTo>
                  <a:lnTo>
                    <a:pt x="234950" y="277749"/>
                  </a:lnTo>
                  <a:lnTo>
                    <a:pt x="249300" y="299974"/>
                  </a:lnTo>
                  <a:lnTo>
                    <a:pt x="257175" y="320675"/>
                  </a:lnTo>
                  <a:lnTo>
                    <a:pt x="263525" y="342900"/>
                  </a:lnTo>
                  <a:lnTo>
                    <a:pt x="277875" y="363474"/>
                  </a:lnTo>
                  <a:lnTo>
                    <a:pt x="285750" y="385699"/>
                  </a:lnTo>
                  <a:lnTo>
                    <a:pt x="292100" y="406400"/>
                  </a:lnTo>
                  <a:lnTo>
                    <a:pt x="300100" y="428625"/>
                  </a:lnTo>
                  <a:lnTo>
                    <a:pt x="300100" y="449199"/>
                  </a:lnTo>
                  <a:lnTo>
                    <a:pt x="306450" y="471424"/>
                  </a:lnTo>
                  <a:lnTo>
                    <a:pt x="306450" y="492125"/>
                  </a:lnTo>
                  <a:lnTo>
                    <a:pt x="306450" y="749300"/>
                  </a:lnTo>
                  <a:lnTo>
                    <a:pt x="292100" y="769874"/>
                  </a:lnTo>
                  <a:lnTo>
                    <a:pt x="292100" y="792099"/>
                  </a:lnTo>
                  <a:lnTo>
                    <a:pt x="271525" y="812800"/>
                  </a:lnTo>
                  <a:lnTo>
                    <a:pt x="263525" y="835025"/>
                  </a:lnTo>
                  <a:lnTo>
                    <a:pt x="263525" y="855599"/>
                  </a:lnTo>
                  <a:lnTo>
                    <a:pt x="242950" y="869950"/>
                  </a:lnTo>
                  <a:lnTo>
                    <a:pt x="234950" y="892175"/>
                  </a:lnTo>
                  <a:lnTo>
                    <a:pt x="234950" y="912749"/>
                  </a:lnTo>
                  <a:lnTo>
                    <a:pt x="220725" y="934974"/>
                  </a:lnTo>
                  <a:lnTo>
                    <a:pt x="206375" y="955675"/>
                  </a:lnTo>
                  <a:lnTo>
                    <a:pt x="192150" y="977900"/>
                  </a:lnTo>
                  <a:lnTo>
                    <a:pt x="177800" y="998474"/>
                  </a:lnTo>
                  <a:lnTo>
                    <a:pt x="171450" y="1020699"/>
                  </a:lnTo>
                  <a:lnTo>
                    <a:pt x="157225" y="1041400"/>
                  </a:lnTo>
                  <a:lnTo>
                    <a:pt x="135000" y="1055624"/>
                  </a:lnTo>
                  <a:lnTo>
                    <a:pt x="120650" y="1077849"/>
                  </a:lnTo>
                  <a:lnTo>
                    <a:pt x="100075" y="1092149"/>
                  </a:lnTo>
                  <a:lnTo>
                    <a:pt x="77850" y="1106436"/>
                  </a:lnTo>
                  <a:lnTo>
                    <a:pt x="63500" y="1127074"/>
                  </a:lnTo>
                  <a:lnTo>
                    <a:pt x="49275" y="1149299"/>
                  </a:lnTo>
                  <a:lnTo>
                    <a:pt x="28575" y="1163586"/>
                  </a:lnTo>
                  <a:lnTo>
                    <a:pt x="6350" y="1184224"/>
                  </a:lnTo>
                </a:path>
              </a:pathLst>
            </a:custGeom>
            <a:ln w="50799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8375" y="2757551"/>
              <a:ext cx="342900" cy="119216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238375" y="2757551"/>
              <a:ext cx="342900" cy="1192530"/>
            </a:xfrm>
            <a:custGeom>
              <a:avLst/>
              <a:gdLst/>
              <a:ahLst/>
              <a:cxnLst/>
              <a:rect l="l" t="t" r="r" b="b"/>
              <a:pathLst>
                <a:path w="342900" h="1192529">
                  <a:moveTo>
                    <a:pt x="293750" y="0"/>
                  </a:moveTo>
                  <a:lnTo>
                    <a:pt x="279400" y="20574"/>
                  </a:lnTo>
                  <a:lnTo>
                    <a:pt x="257175" y="34925"/>
                  </a:lnTo>
                  <a:lnTo>
                    <a:pt x="250825" y="57150"/>
                  </a:lnTo>
                  <a:lnTo>
                    <a:pt x="228600" y="63500"/>
                  </a:lnTo>
                  <a:lnTo>
                    <a:pt x="214375" y="85725"/>
                  </a:lnTo>
                  <a:lnTo>
                    <a:pt x="193675" y="99949"/>
                  </a:lnTo>
                  <a:lnTo>
                    <a:pt x="185800" y="120650"/>
                  </a:lnTo>
                  <a:lnTo>
                    <a:pt x="171450" y="142875"/>
                  </a:lnTo>
                  <a:lnTo>
                    <a:pt x="150875" y="163449"/>
                  </a:lnTo>
                  <a:lnTo>
                    <a:pt x="136525" y="185674"/>
                  </a:lnTo>
                  <a:lnTo>
                    <a:pt x="114300" y="200025"/>
                  </a:lnTo>
                  <a:lnTo>
                    <a:pt x="100075" y="220599"/>
                  </a:lnTo>
                  <a:lnTo>
                    <a:pt x="93725" y="242824"/>
                  </a:lnTo>
                  <a:lnTo>
                    <a:pt x="79375" y="263525"/>
                  </a:lnTo>
                  <a:lnTo>
                    <a:pt x="71500" y="285750"/>
                  </a:lnTo>
                  <a:lnTo>
                    <a:pt x="65150" y="306324"/>
                  </a:lnTo>
                  <a:lnTo>
                    <a:pt x="57150" y="328549"/>
                  </a:lnTo>
                  <a:lnTo>
                    <a:pt x="50800" y="349250"/>
                  </a:lnTo>
                  <a:lnTo>
                    <a:pt x="36575" y="371475"/>
                  </a:lnTo>
                  <a:lnTo>
                    <a:pt x="28575" y="392049"/>
                  </a:lnTo>
                  <a:lnTo>
                    <a:pt x="22225" y="414274"/>
                  </a:lnTo>
                  <a:lnTo>
                    <a:pt x="22225" y="434975"/>
                  </a:lnTo>
                  <a:lnTo>
                    <a:pt x="22225" y="457200"/>
                  </a:lnTo>
                  <a:lnTo>
                    <a:pt x="14350" y="477774"/>
                  </a:lnTo>
                  <a:lnTo>
                    <a:pt x="8000" y="499999"/>
                  </a:lnTo>
                  <a:lnTo>
                    <a:pt x="8000" y="520700"/>
                  </a:lnTo>
                  <a:lnTo>
                    <a:pt x="0" y="542925"/>
                  </a:lnTo>
                  <a:lnTo>
                    <a:pt x="0" y="692150"/>
                  </a:lnTo>
                  <a:lnTo>
                    <a:pt x="8000" y="714375"/>
                  </a:lnTo>
                  <a:lnTo>
                    <a:pt x="14350" y="734949"/>
                  </a:lnTo>
                  <a:lnTo>
                    <a:pt x="22225" y="757174"/>
                  </a:lnTo>
                  <a:lnTo>
                    <a:pt x="28575" y="777875"/>
                  </a:lnTo>
                  <a:lnTo>
                    <a:pt x="28575" y="800100"/>
                  </a:lnTo>
                  <a:lnTo>
                    <a:pt x="36575" y="820674"/>
                  </a:lnTo>
                  <a:lnTo>
                    <a:pt x="42925" y="842899"/>
                  </a:lnTo>
                  <a:lnTo>
                    <a:pt x="50800" y="863600"/>
                  </a:lnTo>
                  <a:lnTo>
                    <a:pt x="65150" y="885825"/>
                  </a:lnTo>
                  <a:lnTo>
                    <a:pt x="71500" y="906399"/>
                  </a:lnTo>
                  <a:lnTo>
                    <a:pt x="85725" y="928624"/>
                  </a:lnTo>
                  <a:lnTo>
                    <a:pt x="100075" y="949325"/>
                  </a:lnTo>
                  <a:lnTo>
                    <a:pt x="114300" y="971550"/>
                  </a:lnTo>
                  <a:lnTo>
                    <a:pt x="128650" y="992124"/>
                  </a:lnTo>
                  <a:lnTo>
                    <a:pt x="142875" y="1014349"/>
                  </a:lnTo>
                  <a:lnTo>
                    <a:pt x="157225" y="1035050"/>
                  </a:lnTo>
                  <a:lnTo>
                    <a:pt x="171450" y="1057275"/>
                  </a:lnTo>
                  <a:lnTo>
                    <a:pt x="185800" y="1077849"/>
                  </a:lnTo>
                  <a:lnTo>
                    <a:pt x="208025" y="1092200"/>
                  </a:lnTo>
                  <a:lnTo>
                    <a:pt x="222250" y="1114425"/>
                  </a:lnTo>
                  <a:lnTo>
                    <a:pt x="257175" y="1149299"/>
                  </a:lnTo>
                  <a:lnTo>
                    <a:pt x="300100" y="1171524"/>
                  </a:lnTo>
                  <a:lnTo>
                    <a:pt x="322325" y="1177874"/>
                  </a:lnTo>
                  <a:lnTo>
                    <a:pt x="342900" y="1192161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86000" y="3078162"/>
            <a:ext cx="457200" cy="3448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79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20"/>
              </a:spcBef>
            </a:pPr>
            <a:r>
              <a:rPr sz="1800" b="1" dirty="0">
                <a:solidFill>
                  <a:srgbClr val="C0504D"/>
                </a:solidFill>
                <a:latin typeface="Times New Roman"/>
                <a:cs typeface="Times New Roman"/>
              </a:rPr>
              <a:t>.5</a:t>
            </a:r>
            <a:r>
              <a:rPr sz="1800" b="1" dirty="0">
                <a:solidFill>
                  <a:srgbClr val="800080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176651" y="3176651"/>
            <a:ext cx="473075" cy="390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667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10"/>
              </a:spcBef>
            </a:pPr>
            <a:r>
              <a:rPr sz="2100" b="1" dirty="0">
                <a:solidFill>
                  <a:srgbClr val="800080"/>
                </a:solidFill>
                <a:latin typeface="Times New Roman"/>
                <a:cs typeface="Times New Roman"/>
              </a:rPr>
              <a:t>.67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6750" y="3162300"/>
            <a:ext cx="473075" cy="390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667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10"/>
              </a:spcBef>
            </a:pPr>
            <a:r>
              <a:rPr sz="2100" b="1" dirty="0">
                <a:solidFill>
                  <a:srgbClr val="C0504D"/>
                </a:solidFill>
                <a:latin typeface="Times New Roman"/>
                <a:cs typeface="Times New Roman"/>
              </a:rPr>
              <a:t>.70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89526" y="1971243"/>
            <a:ext cx="4237355" cy="2055495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76070" algn="r">
              <a:lnSpc>
                <a:spcPts val="2530"/>
              </a:lnSpc>
            </a:pPr>
            <a:r>
              <a:rPr sz="2250" i="1" spc="790" dirty="0">
                <a:latin typeface="Times New Roman"/>
                <a:cs typeface="Times New Roman"/>
              </a:rPr>
              <a:t>P</a:t>
            </a:r>
            <a:r>
              <a:rPr sz="2250" spc="375" dirty="0">
                <a:latin typeface="Times New Roman"/>
                <a:cs typeface="Times New Roman"/>
              </a:rPr>
              <a:t>(</a:t>
            </a:r>
            <a:r>
              <a:rPr sz="2250" spc="-160" dirty="0">
                <a:latin typeface="Times New Roman"/>
                <a:cs typeface="Times New Roman"/>
              </a:rPr>
              <a:t> </a:t>
            </a:r>
            <a:r>
              <a:rPr sz="2250" i="1" spc="760" dirty="0">
                <a:latin typeface="Times New Roman"/>
                <a:cs typeface="Times New Roman"/>
              </a:rPr>
              <a:t>N</a:t>
            </a:r>
            <a:r>
              <a:rPr sz="2250" i="1" spc="-135" dirty="0">
                <a:latin typeface="Times New Roman"/>
                <a:cs typeface="Times New Roman"/>
              </a:rPr>
              <a:t> </a:t>
            </a:r>
            <a:r>
              <a:rPr sz="2250" spc="375" dirty="0">
                <a:latin typeface="Times New Roman"/>
                <a:cs typeface="Times New Roman"/>
              </a:rPr>
              <a:t>)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285" dirty="0">
                <a:latin typeface="Times New Roman"/>
                <a:cs typeface="Times New Roman"/>
              </a:rPr>
              <a:t> </a:t>
            </a:r>
            <a:r>
              <a:rPr sz="2250" spc="625" dirty="0">
                <a:latin typeface="Symbol"/>
                <a:cs typeface="Symbol"/>
              </a:rPr>
              <a:t></a:t>
            </a:r>
            <a:r>
              <a:rPr sz="2250" spc="125" dirty="0">
                <a:latin typeface="Times New Roman"/>
                <a:cs typeface="Times New Roman"/>
              </a:rPr>
              <a:t>.</a:t>
            </a:r>
            <a:r>
              <a:rPr sz="2250" spc="560" dirty="0">
                <a:latin typeface="Times New Roman"/>
                <a:cs typeface="Times New Roman"/>
              </a:rPr>
              <a:t>70</a:t>
            </a:r>
            <a:endParaRPr sz="2250">
              <a:latin typeface="Times New Roman"/>
              <a:cs typeface="Times New Roman"/>
            </a:endParaRPr>
          </a:p>
          <a:p>
            <a:pPr marR="1576070" algn="r">
              <a:lnSpc>
                <a:spcPct val="100000"/>
              </a:lnSpc>
              <a:spcBef>
                <a:spcPts val="685"/>
              </a:spcBef>
            </a:pPr>
            <a:r>
              <a:rPr sz="2250" i="1" spc="790" dirty="0">
                <a:latin typeface="Times New Roman"/>
                <a:cs typeface="Times New Roman"/>
              </a:rPr>
              <a:t>P</a:t>
            </a:r>
            <a:r>
              <a:rPr sz="2250" spc="565" dirty="0">
                <a:latin typeface="Times New Roman"/>
                <a:cs typeface="Times New Roman"/>
              </a:rPr>
              <a:t>(</a:t>
            </a:r>
            <a:r>
              <a:rPr sz="2250" i="1" spc="570" dirty="0">
                <a:latin typeface="Times New Roman"/>
                <a:cs typeface="Times New Roman"/>
              </a:rPr>
              <a:t>S</a:t>
            </a:r>
            <a:r>
              <a:rPr sz="2250" i="1" spc="-305" dirty="0">
                <a:latin typeface="Times New Roman"/>
                <a:cs typeface="Times New Roman"/>
              </a:rPr>
              <a:t> </a:t>
            </a:r>
            <a:r>
              <a:rPr sz="2250" spc="375" dirty="0">
                <a:latin typeface="Times New Roman"/>
                <a:cs typeface="Times New Roman"/>
              </a:rPr>
              <a:t>)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285" dirty="0">
                <a:latin typeface="Times New Roman"/>
                <a:cs typeface="Times New Roman"/>
              </a:rPr>
              <a:t> </a:t>
            </a:r>
            <a:r>
              <a:rPr sz="2250" spc="625" dirty="0">
                <a:latin typeface="Symbol"/>
                <a:cs typeface="Symbol"/>
              </a:rPr>
              <a:t></a:t>
            </a:r>
            <a:r>
              <a:rPr sz="2250" spc="125" dirty="0">
                <a:latin typeface="Times New Roman"/>
                <a:cs typeface="Times New Roman"/>
              </a:rPr>
              <a:t>.</a:t>
            </a:r>
            <a:r>
              <a:rPr sz="2250" spc="560" dirty="0">
                <a:latin typeface="Times New Roman"/>
                <a:cs typeface="Times New Roman"/>
              </a:rPr>
              <a:t>67</a:t>
            </a:r>
            <a:endParaRPr sz="2250">
              <a:latin typeface="Times New Roman"/>
              <a:cs typeface="Times New Roman"/>
            </a:endParaRPr>
          </a:p>
          <a:p>
            <a:pPr marR="1590040" algn="r">
              <a:lnSpc>
                <a:spcPct val="100000"/>
              </a:lnSpc>
              <a:spcBef>
                <a:spcPts val="685"/>
              </a:spcBef>
            </a:pPr>
            <a:r>
              <a:rPr sz="2250" i="1" spc="790" dirty="0">
                <a:latin typeface="Times New Roman"/>
                <a:cs typeface="Times New Roman"/>
              </a:rPr>
              <a:t>P</a:t>
            </a:r>
            <a:r>
              <a:rPr sz="2250" spc="375" dirty="0">
                <a:latin typeface="Times New Roman"/>
                <a:cs typeface="Times New Roman"/>
              </a:rPr>
              <a:t>(</a:t>
            </a:r>
            <a:r>
              <a:rPr sz="2250" spc="-160" dirty="0">
                <a:latin typeface="Times New Roman"/>
                <a:cs typeface="Times New Roman"/>
              </a:rPr>
              <a:t> </a:t>
            </a:r>
            <a:r>
              <a:rPr sz="2250" i="1" spc="760" dirty="0">
                <a:latin typeface="Times New Roman"/>
                <a:cs typeface="Times New Roman"/>
              </a:rPr>
              <a:t>N</a:t>
            </a:r>
            <a:r>
              <a:rPr sz="2250" i="1" dirty="0">
                <a:latin typeface="Times New Roman"/>
                <a:cs typeface="Times New Roman"/>
              </a:rPr>
              <a:t> </a:t>
            </a:r>
            <a:r>
              <a:rPr sz="2250" i="1" spc="-245" dirty="0">
                <a:latin typeface="Times New Roman"/>
                <a:cs typeface="Times New Roman"/>
              </a:rPr>
              <a:t> </a:t>
            </a:r>
            <a:r>
              <a:rPr sz="2250" spc="875" dirty="0">
                <a:latin typeface="Symbol"/>
                <a:cs typeface="Symbol"/>
              </a:rPr>
              <a:t></a:t>
            </a:r>
            <a:r>
              <a:rPr sz="2250" spc="45" dirty="0">
                <a:latin typeface="Times New Roman"/>
                <a:cs typeface="Times New Roman"/>
              </a:rPr>
              <a:t> </a:t>
            </a:r>
            <a:r>
              <a:rPr sz="2250" i="1" spc="570" dirty="0">
                <a:latin typeface="Times New Roman"/>
                <a:cs typeface="Times New Roman"/>
              </a:rPr>
              <a:t>S</a:t>
            </a:r>
            <a:r>
              <a:rPr sz="2250" i="1" spc="-305" dirty="0">
                <a:latin typeface="Times New Roman"/>
                <a:cs typeface="Times New Roman"/>
              </a:rPr>
              <a:t> </a:t>
            </a:r>
            <a:r>
              <a:rPr sz="2250" spc="375" dirty="0">
                <a:latin typeface="Times New Roman"/>
                <a:cs typeface="Times New Roman"/>
              </a:rPr>
              <a:t>)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285" dirty="0">
                <a:latin typeface="Times New Roman"/>
                <a:cs typeface="Times New Roman"/>
              </a:rPr>
              <a:t> </a:t>
            </a:r>
            <a:r>
              <a:rPr sz="2250" spc="625" dirty="0">
                <a:latin typeface="Symbol"/>
                <a:cs typeface="Symbol"/>
              </a:rPr>
              <a:t></a:t>
            </a:r>
            <a:r>
              <a:rPr sz="2250" spc="20" dirty="0">
                <a:latin typeface="Times New Roman"/>
                <a:cs typeface="Times New Roman"/>
              </a:rPr>
              <a:t>.</a:t>
            </a:r>
            <a:r>
              <a:rPr sz="2250" spc="560" dirty="0">
                <a:latin typeface="Times New Roman"/>
                <a:cs typeface="Times New Roman"/>
              </a:rPr>
              <a:t>56</a:t>
            </a:r>
            <a:endParaRPr sz="2250">
              <a:latin typeface="Times New Roman"/>
              <a:cs typeface="Times New Roman"/>
            </a:endParaRPr>
          </a:p>
          <a:p>
            <a:pPr marL="50800" algn="ctr">
              <a:lnSpc>
                <a:spcPct val="100000"/>
              </a:lnSpc>
              <a:spcBef>
                <a:spcPts val="685"/>
              </a:spcBef>
            </a:pPr>
            <a:r>
              <a:rPr sz="2250" i="1" spc="790" dirty="0">
                <a:latin typeface="Times New Roman"/>
                <a:cs typeface="Times New Roman"/>
              </a:rPr>
              <a:t>P</a:t>
            </a:r>
            <a:r>
              <a:rPr sz="2250" spc="375" dirty="0">
                <a:latin typeface="Times New Roman"/>
                <a:cs typeface="Times New Roman"/>
              </a:rPr>
              <a:t>(</a:t>
            </a:r>
            <a:r>
              <a:rPr sz="2250" spc="-160" dirty="0">
                <a:latin typeface="Times New Roman"/>
                <a:cs typeface="Times New Roman"/>
              </a:rPr>
              <a:t> </a:t>
            </a:r>
            <a:r>
              <a:rPr sz="2250" i="1" spc="760" dirty="0">
                <a:latin typeface="Times New Roman"/>
                <a:cs typeface="Times New Roman"/>
              </a:rPr>
              <a:t>N</a:t>
            </a:r>
            <a:r>
              <a:rPr sz="2250" i="1" dirty="0">
                <a:latin typeface="Times New Roman"/>
                <a:cs typeface="Times New Roman"/>
              </a:rPr>
              <a:t> </a:t>
            </a:r>
            <a:r>
              <a:rPr sz="2250" i="1" spc="-245" dirty="0">
                <a:latin typeface="Times New Roman"/>
                <a:cs typeface="Times New Roman"/>
              </a:rPr>
              <a:t> </a:t>
            </a:r>
            <a:r>
              <a:rPr sz="2250" spc="875" dirty="0">
                <a:latin typeface="Symbol"/>
                <a:cs typeface="Symbol"/>
              </a:rPr>
              <a:t></a:t>
            </a:r>
            <a:r>
              <a:rPr sz="2250" spc="45" dirty="0">
                <a:latin typeface="Times New Roman"/>
                <a:cs typeface="Times New Roman"/>
              </a:rPr>
              <a:t> </a:t>
            </a:r>
            <a:r>
              <a:rPr sz="2250" i="1" spc="570" dirty="0">
                <a:latin typeface="Times New Roman"/>
                <a:cs typeface="Times New Roman"/>
              </a:rPr>
              <a:t>S</a:t>
            </a:r>
            <a:r>
              <a:rPr sz="2250" i="1" spc="-305" dirty="0">
                <a:latin typeface="Times New Roman"/>
                <a:cs typeface="Times New Roman"/>
              </a:rPr>
              <a:t> </a:t>
            </a:r>
            <a:r>
              <a:rPr sz="2250" spc="375" dirty="0">
                <a:latin typeface="Times New Roman"/>
                <a:cs typeface="Times New Roman"/>
              </a:rPr>
              <a:t>)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285" dirty="0">
                <a:latin typeface="Times New Roman"/>
                <a:cs typeface="Times New Roman"/>
              </a:rPr>
              <a:t> </a:t>
            </a:r>
            <a:r>
              <a:rPr sz="2250" spc="625" dirty="0">
                <a:latin typeface="Symbol"/>
                <a:cs typeface="Symbol"/>
              </a:rPr>
              <a:t></a:t>
            </a:r>
            <a:r>
              <a:rPr sz="2250" spc="125" dirty="0">
                <a:latin typeface="Times New Roman"/>
                <a:cs typeface="Times New Roman"/>
              </a:rPr>
              <a:t>.</a:t>
            </a:r>
            <a:r>
              <a:rPr sz="2250" spc="560" dirty="0">
                <a:latin typeface="Times New Roman"/>
                <a:cs typeface="Times New Roman"/>
              </a:rPr>
              <a:t>7</a:t>
            </a:r>
            <a:r>
              <a:rPr sz="2250" spc="590" dirty="0">
                <a:latin typeface="Times New Roman"/>
                <a:cs typeface="Times New Roman"/>
              </a:rPr>
              <a:t>0</a:t>
            </a:r>
            <a:r>
              <a:rPr sz="2250" spc="635" dirty="0">
                <a:latin typeface="Symbol"/>
                <a:cs typeface="Symbol"/>
              </a:rPr>
              <a:t></a:t>
            </a:r>
            <a:r>
              <a:rPr sz="2250" spc="120" dirty="0">
                <a:latin typeface="Times New Roman"/>
                <a:cs typeface="Times New Roman"/>
              </a:rPr>
              <a:t>.</a:t>
            </a:r>
            <a:r>
              <a:rPr sz="2250" spc="560" dirty="0">
                <a:latin typeface="Times New Roman"/>
                <a:cs typeface="Times New Roman"/>
              </a:rPr>
              <a:t>6</a:t>
            </a:r>
            <a:r>
              <a:rPr sz="2250" spc="690" dirty="0">
                <a:latin typeface="Times New Roman"/>
                <a:cs typeface="Times New Roman"/>
              </a:rPr>
              <a:t>7</a:t>
            </a:r>
            <a:r>
              <a:rPr sz="2250" spc="620" dirty="0">
                <a:latin typeface="Symbol"/>
                <a:cs typeface="Symbol"/>
              </a:rPr>
              <a:t></a:t>
            </a:r>
            <a:r>
              <a:rPr sz="2250" spc="15" dirty="0">
                <a:latin typeface="Times New Roman"/>
                <a:cs typeface="Times New Roman"/>
              </a:rPr>
              <a:t>.</a:t>
            </a:r>
            <a:r>
              <a:rPr sz="2250" spc="560" dirty="0">
                <a:latin typeface="Times New Roman"/>
                <a:cs typeface="Times New Roman"/>
              </a:rPr>
              <a:t>56</a:t>
            </a:r>
            <a:endParaRPr sz="2250">
              <a:latin typeface="Times New Roman"/>
              <a:cs typeface="Times New Roman"/>
            </a:endParaRPr>
          </a:p>
          <a:p>
            <a:pPr marL="596900" algn="ctr">
              <a:lnSpc>
                <a:spcPct val="100000"/>
              </a:lnSpc>
              <a:spcBef>
                <a:spcPts val="690"/>
              </a:spcBef>
            </a:pPr>
            <a:r>
              <a:rPr sz="2250" spc="625" dirty="0">
                <a:latin typeface="Symbol"/>
                <a:cs typeface="Symbol"/>
              </a:rPr>
              <a:t></a:t>
            </a:r>
            <a:r>
              <a:rPr sz="2250" spc="180" dirty="0">
                <a:latin typeface="Times New Roman"/>
                <a:cs typeface="Times New Roman"/>
              </a:rPr>
              <a:t> </a:t>
            </a:r>
            <a:r>
              <a:rPr sz="2250" spc="385" dirty="0">
                <a:latin typeface="Times New Roman"/>
                <a:cs typeface="Times New Roman"/>
              </a:rPr>
              <a:t>0.81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4482" y="221056"/>
            <a:ext cx="295402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Office</a:t>
            </a:r>
            <a:r>
              <a:rPr sz="2500" spc="-45" dirty="0"/>
              <a:t> </a:t>
            </a:r>
            <a:r>
              <a:rPr sz="2500" spc="-5" dirty="0"/>
              <a:t>Design</a:t>
            </a:r>
            <a:r>
              <a:rPr sz="2500" spc="-20" dirty="0"/>
              <a:t> </a:t>
            </a:r>
            <a:r>
              <a:rPr sz="2500" spc="-10" dirty="0"/>
              <a:t>Problem </a:t>
            </a:r>
            <a:r>
              <a:rPr sz="2500" spc="-550" dirty="0"/>
              <a:t> </a:t>
            </a:r>
            <a:r>
              <a:rPr sz="2500" spc="-5" dirty="0"/>
              <a:t>Probability</a:t>
            </a:r>
            <a:r>
              <a:rPr sz="2500" spc="-35" dirty="0"/>
              <a:t> </a:t>
            </a:r>
            <a:r>
              <a:rPr sz="2500" spc="-10" dirty="0"/>
              <a:t>Matrix</a:t>
            </a:r>
            <a:endParaRPr sz="2500"/>
          </a:p>
        </p:txBody>
      </p:sp>
      <p:grpSp>
        <p:nvGrpSpPr>
          <p:cNvPr id="3" name="object 3"/>
          <p:cNvGrpSpPr/>
          <p:nvPr/>
        </p:nvGrpSpPr>
        <p:grpSpPr>
          <a:xfrm>
            <a:off x="783031" y="1225715"/>
            <a:ext cx="7762875" cy="3343910"/>
            <a:chOff x="783031" y="1225715"/>
            <a:chExt cx="7762875" cy="3343910"/>
          </a:xfrm>
        </p:grpSpPr>
        <p:sp>
          <p:nvSpPr>
            <p:cNvPr id="4" name="object 4"/>
            <p:cNvSpPr/>
            <p:nvPr/>
          </p:nvSpPr>
          <p:spPr>
            <a:xfrm>
              <a:off x="808431" y="1251115"/>
              <a:ext cx="7712075" cy="3293110"/>
            </a:xfrm>
            <a:custGeom>
              <a:avLst/>
              <a:gdLst/>
              <a:ahLst/>
              <a:cxnLst/>
              <a:rect l="l" t="t" r="r" b="b"/>
              <a:pathLst>
                <a:path w="7712075" h="3293110">
                  <a:moveTo>
                    <a:pt x="7711821" y="0"/>
                  </a:moveTo>
                  <a:lnTo>
                    <a:pt x="0" y="0"/>
                  </a:lnTo>
                  <a:lnTo>
                    <a:pt x="0" y="3292602"/>
                  </a:lnTo>
                  <a:lnTo>
                    <a:pt x="7711821" y="3292602"/>
                  </a:lnTo>
                  <a:lnTo>
                    <a:pt x="771182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8431" y="1251115"/>
              <a:ext cx="7712075" cy="3293110"/>
            </a:xfrm>
            <a:custGeom>
              <a:avLst/>
              <a:gdLst/>
              <a:ahLst/>
              <a:cxnLst/>
              <a:rect l="l" t="t" r="r" b="b"/>
              <a:pathLst>
                <a:path w="7712075" h="3293110">
                  <a:moveTo>
                    <a:pt x="0" y="3292602"/>
                  </a:moveTo>
                  <a:lnTo>
                    <a:pt x="7711821" y="3292602"/>
                  </a:lnTo>
                  <a:lnTo>
                    <a:pt x="7711821" y="0"/>
                  </a:lnTo>
                  <a:lnTo>
                    <a:pt x="0" y="0"/>
                  </a:lnTo>
                  <a:lnTo>
                    <a:pt x="0" y="3292602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00854" y="1668526"/>
            <a:ext cx="15570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924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Increase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 Storage</a:t>
            </a:r>
            <a:r>
              <a:rPr sz="20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Space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20720" y="2412619"/>
          <a:ext cx="5271769" cy="149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8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5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EDEBE0"/>
                      </a:solidFill>
                      <a:prstDash val="solid"/>
                    </a:lnR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2740"/>
                        </a:lnSpc>
                      </a:pPr>
                      <a:r>
                        <a:rPr sz="2400" b="1" spc="-9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2740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740"/>
                        </a:lnSpc>
                      </a:pPr>
                      <a:r>
                        <a:rPr sz="2400" b="1" spc="-4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504D"/>
                      </a:solidFill>
                      <a:prstDash val="solid"/>
                    </a:lnL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96900" algn="r">
                        <a:lnSpc>
                          <a:spcPts val="2755"/>
                        </a:lnSpc>
                      </a:pPr>
                      <a:r>
                        <a:rPr sz="2400" b="1" spc="-9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628015" algn="r">
                        <a:lnSpc>
                          <a:spcPts val="2745"/>
                        </a:lnSpc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.56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ts val="2665"/>
                        </a:lnSpc>
                      </a:pPr>
                      <a:r>
                        <a:rPr sz="2400" b="1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.14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08634" algn="r">
                        <a:lnSpc>
                          <a:spcPts val="2620"/>
                        </a:lnSpc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.70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504D"/>
                      </a:solidFill>
                      <a:prstDash val="solid"/>
                    </a:lnL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89280" algn="r">
                        <a:lnSpc>
                          <a:spcPts val="283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624205" algn="r">
                        <a:lnSpc>
                          <a:spcPts val="2720"/>
                        </a:lnSpc>
                      </a:pPr>
                      <a:r>
                        <a:rPr sz="2400" b="1" spc="-45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.11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ts val="2585"/>
                        </a:lnSpc>
                      </a:pPr>
                      <a:r>
                        <a:rPr sz="2400" b="1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.19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13080" algn="r">
                        <a:lnSpc>
                          <a:spcPts val="2835"/>
                        </a:lnSpc>
                      </a:pPr>
                      <a:r>
                        <a:rPr sz="2400" b="1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.30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504D"/>
                      </a:solidFill>
                      <a:prstDash val="solid"/>
                    </a:lnL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60">
                <a:tc gridSpan="2">
                  <a:txBody>
                    <a:bodyPr/>
                    <a:lstStyle/>
                    <a:p>
                      <a:pPr marL="249554">
                        <a:lnSpc>
                          <a:spcPts val="2650"/>
                        </a:lnSpc>
                        <a:spcBef>
                          <a:spcPts val="229"/>
                        </a:spcBef>
                      </a:pPr>
                      <a:r>
                        <a:rPr sz="2400" b="1" spc="-4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0555" algn="r">
                        <a:lnSpc>
                          <a:spcPts val="279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.67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ts val="287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.33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04190" algn="r">
                        <a:lnSpc>
                          <a:spcPts val="287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1.00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28575">
                      <a:solidFill>
                        <a:srgbClr val="C0504D"/>
                      </a:solidFill>
                      <a:prstDash val="solid"/>
                    </a:lnL>
                    <a:lnT w="28575">
                      <a:solidFill>
                        <a:srgbClr val="C0504D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19936" y="2709164"/>
            <a:ext cx="1143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Noise 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Reduction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413" y="385648"/>
            <a:ext cx="6345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Joint</a:t>
            </a:r>
            <a:r>
              <a:rPr spc="15" dirty="0"/>
              <a:t> </a:t>
            </a:r>
            <a:r>
              <a:rPr spc="-10" dirty="0"/>
              <a:t>Probability</a:t>
            </a:r>
            <a:r>
              <a:rPr spc="15" dirty="0"/>
              <a:t> </a:t>
            </a:r>
            <a:r>
              <a:rPr spc="-5" dirty="0"/>
              <a:t>Using</a:t>
            </a:r>
            <a:r>
              <a:rPr spc="25"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15" dirty="0"/>
              <a:t>Contingency</a:t>
            </a:r>
            <a:r>
              <a:rPr spc="35" dirty="0"/>
              <a:t> </a:t>
            </a:r>
            <a:r>
              <a:rPr spc="-50" dirty="0"/>
              <a:t>Table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34426" y="1006411"/>
            <a:ext cx="5895975" cy="2656205"/>
            <a:chOff x="1634426" y="1006411"/>
            <a:chExt cx="5895975" cy="2656205"/>
          </a:xfrm>
        </p:grpSpPr>
        <p:sp>
          <p:nvSpPr>
            <p:cNvPr id="4" name="object 4"/>
            <p:cNvSpPr/>
            <p:nvPr/>
          </p:nvSpPr>
          <p:spPr>
            <a:xfrm>
              <a:off x="1639189" y="1011174"/>
              <a:ext cx="5886450" cy="2646680"/>
            </a:xfrm>
            <a:custGeom>
              <a:avLst/>
              <a:gdLst/>
              <a:ahLst/>
              <a:cxnLst/>
              <a:rect l="l" t="t" r="r" b="b"/>
              <a:pathLst>
                <a:path w="5886450" h="2646679">
                  <a:moveTo>
                    <a:pt x="5886449" y="0"/>
                  </a:moveTo>
                  <a:lnTo>
                    <a:pt x="0" y="0"/>
                  </a:lnTo>
                  <a:lnTo>
                    <a:pt x="0" y="2646426"/>
                  </a:lnTo>
                  <a:lnTo>
                    <a:pt x="5886449" y="2646426"/>
                  </a:lnTo>
                  <a:lnTo>
                    <a:pt x="588644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9189" y="1011174"/>
              <a:ext cx="5886450" cy="2646680"/>
            </a:xfrm>
            <a:custGeom>
              <a:avLst/>
              <a:gdLst/>
              <a:ahLst/>
              <a:cxnLst/>
              <a:rect l="l" t="t" r="r" b="b"/>
              <a:pathLst>
                <a:path w="5886450" h="2646679">
                  <a:moveTo>
                    <a:pt x="0" y="2646426"/>
                  </a:moveTo>
                  <a:lnTo>
                    <a:pt x="5886449" y="2646426"/>
                  </a:lnTo>
                  <a:lnTo>
                    <a:pt x="5886449" y="0"/>
                  </a:lnTo>
                  <a:lnTo>
                    <a:pt x="0" y="0"/>
                  </a:lnTo>
                  <a:lnTo>
                    <a:pt x="0" y="26464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55189" y="3086100"/>
              <a:ext cx="3780154" cy="571500"/>
            </a:xfrm>
            <a:custGeom>
              <a:avLst/>
              <a:gdLst/>
              <a:ahLst/>
              <a:cxnLst/>
              <a:rect l="l" t="t" r="r" b="b"/>
              <a:pathLst>
                <a:path w="3780154" h="571500">
                  <a:moveTo>
                    <a:pt x="3779901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779901" y="571500"/>
                  </a:lnTo>
                  <a:lnTo>
                    <a:pt x="3779901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5189" y="3086100"/>
              <a:ext cx="3780154" cy="571500"/>
            </a:xfrm>
            <a:custGeom>
              <a:avLst/>
              <a:gdLst/>
              <a:ahLst/>
              <a:cxnLst/>
              <a:rect l="l" t="t" r="r" b="b"/>
              <a:pathLst>
                <a:path w="3780154" h="571500">
                  <a:moveTo>
                    <a:pt x="0" y="571500"/>
                  </a:moveTo>
                  <a:lnTo>
                    <a:pt x="3779901" y="571500"/>
                  </a:lnTo>
                  <a:lnTo>
                    <a:pt x="3779901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34963" y="1870075"/>
              <a:ext cx="1090930" cy="1216025"/>
            </a:xfrm>
            <a:custGeom>
              <a:avLst/>
              <a:gdLst/>
              <a:ahLst/>
              <a:cxnLst/>
              <a:rect l="l" t="t" r="r" b="b"/>
              <a:pathLst>
                <a:path w="1090929" h="1216025">
                  <a:moveTo>
                    <a:pt x="1090612" y="0"/>
                  </a:moveTo>
                  <a:lnTo>
                    <a:pt x="0" y="0"/>
                  </a:lnTo>
                  <a:lnTo>
                    <a:pt x="0" y="1216025"/>
                  </a:lnTo>
                  <a:lnTo>
                    <a:pt x="1090612" y="1216025"/>
                  </a:lnTo>
                  <a:lnTo>
                    <a:pt x="1090612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34963" y="1870075"/>
              <a:ext cx="1090930" cy="1216025"/>
            </a:xfrm>
            <a:custGeom>
              <a:avLst/>
              <a:gdLst/>
              <a:ahLst/>
              <a:cxnLst/>
              <a:rect l="l" t="t" r="r" b="b"/>
              <a:pathLst>
                <a:path w="1090929" h="1216025">
                  <a:moveTo>
                    <a:pt x="0" y="1216025"/>
                  </a:moveTo>
                  <a:lnTo>
                    <a:pt x="1090612" y="1216025"/>
                  </a:lnTo>
                  <a:lnTo>
                    <a:pt x="1090612" y="0"/>
                  </a:lnTo>
                  <a:lnTo>
                    <a:pt x="0" y="0"/>
                  </a:lnTo>
                  <a:lnTo>
                    <a:pt x="0" y="1216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5189" y="1870075"/>
              <a:ext cx="3780154" cy="1216025"/>
            </a:xfrm>
            <a:custGeom>
              <a:avLst/>
              <a:gdLst/>
              <a:ahLst/>
              <a:cxnLst/>
              <a:rect l="l" t="t" r="r" b="b"/>
              <a:pathLst>
                <a:path w="3780154" h="1216025">
                  <a:moveTo>
                    <a:pt x="3779901" y="0"/>
                  </a:moveTo>
                  <a:lnTo>
                    <a:pt x="0" y="0"/>
                  </a:lnTo>
                  <a:lnTo>
                    <a:pt x="0" y="1216025"/>
                  </a:lnTo>
                  <a:lnTo>
                    <a:pt x="3779901" y="1216025"/>
                  </a:lnTo>
                  <a:lnTo>
                    <a:pt x="3779901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55189" y="1870075"/>
              <a:ext cx="3780154" cy="1216025"/>
            </a:xfrm>
            <a:custGeom>
              <a:avLst/>
              <a:gdLst/>
              <a:ahLst/>
              <a:cxnLst/>
              <a:rect l="l" t="t" r="r" b="b"/>
              <a:pathLst>
                <a:path w="3780154" h="1216025">
                  <a:moveTo>
                    <a:pt x="0" y="1216025"/>
                  </a:moveTo>
                  <a:lnTo>
                    <a:pt x="3779901" y="1216025"/>
                  </a:lnTo>
                  <a:lnTo>
                    <a:pt x="3779901" y="0"/>
                  </a:lnTo>
                  <a:lnTo>
                    <a:pt x="0" y="0"/>
                  </a:lnTo>
                  <a:lnTo>
                    <a:pt x="0" y="1216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55363" y="1884362"/>
            <a:ext cx="1865630" cy="61976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16637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310"/>
              </a:spcBef>
            </a:pPr>
            <a:r>
              <a:rPr sz="2000" b="1" spc="5" dirty="0">
                <a:latin typeface="Times New Roman"/>
                <a:cs typeface="Times New Roman"/>
              </a:rPr>
              <a:t>P(A</a:t>
            </a:r>
            <a:r>
              <a:rPr sz="1950" b="1" spc="7" baseline="-21367" dirty="0">
                <a:latin typeface="Times New Roman"/>
                <a:cs typeface="Times New Roman"/>
              </a:rPr>
              <a:t>1</a:t>
            </a:r>
            <a:r>
              <a:rPr sz="1950" b="1" spc="202" baseline="-21367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B</a:t>
            </a:r>
            <a:r>
              <a:rPr sz="1950" b="1" spc="7" baseline="-21367" dirty="0">
                <a:latin typeface="Times New Roman"/>
                <a:cs typeface="Times New Roman"/>
              </a:rPr>
              <a:t>2</a:t>
            </a:r>
            <a:r>
              <a:rPr sz="2000" b="1" spc="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49250" y="1884362"/>
            <a:ext cx="1076325" cy="619760"/>
          </a:xfrm>
          <a:prstGeom prst="rect">
            <a:avLst/>
          </a:prstGeom>
          <a:solidFill>
            <a:srgbClr val="33CCCC"/>
          </a:solidFill>
        </p:spPr>
        <p:txBody>
          <a:bodyPr vert="horz" wrap="square" lIns="0" tIns="16637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1310"/>
              </a:spcBef>
            </a:pPr>
            <a:r>
              <a:rPr sz="2000" b="1" spc="5" dirty="0">
                <a:latin typeface="Times New Roman"/>
                <a:cs typeface="Times New Roman"/>
              </a:rPr>
              <a:t>P(A</a:t>
            </a:r>
            <a:r>
              <a:rPr sz="1950" b="1" spc="7" baseline="-21367" dirty="0">
                <a:latin typeface="Times New Roman"/>
                <a:cs typeface="Times New Roman"/>
              </a:rPr>
              <a:t>1</a:t>
            </a:r>
            <a:r>
              <a:rPr sz="2000" b="1" spc="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9250" y="1025588"/>
            <a:ext cx="1076325" cy="83058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143510">
              <a:lnSpc>
                <a:spcPct val="100000"/>
              </a:lnSpc>
            </a:pPr>
            <a:r>
              <a:rPr sz="2000" b="1" spc="-35" dirty="0">
                <a:latin typeface="Times New Roman"/>
                <a:cs typeface="Times New Roman"/>
              </a:rPr>
              <a:t>Total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694" y="1483613"/>
            <a:ext cx="661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Event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9951" y="2522601"/>
            <a:ext cx="1876425" cy="54927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10160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800"/>
              </a:spcBef>
            </a:pPr>
            <a:r>
              <a:rPr sz="2000" b="1" spc="5" dirty="0">
                <a:latin typeface="Times New Roman"/>
                <a:cs typeface="Times New Roman"/>
              </a:rPr>
              <a:t>P(A</a:t>
            </a:r>
            <a:r>
              <a:rPr sz="1950" b="1" spc="7" baseline="-21367" dirty="0">
                <a:latin typeface="Times New Roman"/>
                <a:cs typeface="Times New Roman"/>
              </a:rPr>
              <a:t>2</a:t>
            </a:r>
            <a:r>
              <a:rPr sz="1950" b="1" spc="-44" baseline="-21367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B</a:t>
            </a:r>
            <a:r>
              <a:rPr sz="1950" b="1" spc="7" baseline="-21367" dirty="0">
                <a:latin typeface="Times New Roman"/>
                <a:cs typeface="Times New Roman"/>
              </a:rPr>
              <a:t>1</a:t>
            </a:r>
            <a:r>
              <a:rPr sz="2000" b="1" spc="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59951" y="1884362"/>
            <a:ext cx="1876425" cy="61976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16637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310"/>
              </a:spcBef>
            </a:pPr>
            <a:r>
              <a:rPr sz="2000" b="1" spc="5" dirty="0">
                <a:latin typeface="Times New Roman"/>
                <a:cs typeface="Times New Roman"/>
              </a:rPr>
              <a:t>P(A</a:t>
            </a:r>
            <a:r>
              <a:rPr sz="1950" b="1" spc="7" baseline="-21367" dirty="0">
                <a:latin typeface="Times New Roman"/>
                <a:cs typeface="Times New Roman"/>
              </a:rPr>
              <a:t>1</a:t>
            </a:r>
            <a:r>
              <a:rPr sz="1950" b="1" spc="202" baseline="-21367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B</a:t>
            </a:r>
            <a:r>
              <a:rPr sz="1950" b="1" spc="7" baseline="-21367" dirty="0">
                <a:latin typeface="Times New Roman"/>
                <a:cs typeface="Times New Roman"/>
              </a:rPr>
              <a:t>1</a:t>
            </a:r>
            <a:r>
              <a:rPr sz="2000" b="1" spc="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79875" y="1043686"/>
            <a:ext cx="661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Event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3476" y="3100387"/>
            <a:ext cx="1002030" cy="5429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937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625"/>
              </a:spcBef>
            </a:pPr>
            <a:r>
              <a:rPr sz="2000" b="1" spc="-35" dirty="0">
                <a:latin typeface="Times New Roman"/>
                <a:cs typeface="Times New Roman"/>
              </a:rPr>
              <a:t>Total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49250" y="3100387"/>
            <a:ext cx="1076325" cy="5429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69850" rIns="0" bIns="0" rtlCol="0">
            <a:spAutoFit/>
          </a:bodyPr>
          <a:lstStyle/>
          <a:p>
            <a:pPr marR="126364" algn="ctr">
              <a:lnSpc>
                <a:spcPct val="100000"/>
              </a:lnSpc>
              <a:spcBef>
                <a:spcPts val="550"/>
              </a:spcBef>
            </a:pP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9088" y="4230687"/>
            <a:ext cx="2762250" cy="406400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29"/>
              </a:spcBef>
            </a:pPr>
            <a:r>
              <a:rPr sz="2000" b="1" spc="-10" dirty="0">
                <a:latin typeface="Calibri"/>
                <a:cs typeface="Calibri"/>
              </a:rPr>
              <a:t>Joint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Probabilities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5689" y="4211637"/>
            <a:ext cx="4540250" cy="406400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000" b="1" spc="-10" dirty="0">
                <a:latin typeface="Calibri"/>
                <a:cs typeface="Calibri"/>
              </a:rPr>
              <a:t>Marginal </a:t>
            </a:r>
            <a:r>
              <a:rPr sz="2000" b="1" dirty="0">
                <a:latin typeface="Calibri"/>
                <a:cs typeface="Calibri"/>
              </a:rPr>
              <a:t>(Simple)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Probabilities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53476" y="1884362"/>
            <a:ext cx="996950" cy="61976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166370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1310"/>
              </a:spcBef>
            </a:pPr>
            <a:r>
              <a:rPr sz="2000" b="1" spc="10" dirty="0">
                <a:latin typeface="Times New Roman"/>
                <a:cs typeface="Times New Roman"/>
              </a:rPr>
              <a:t>A</a:t>
            </a:r>
            <a:r>
              <a:rPr sz="1950" b="1" spc="15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53476" y="2522601"/>
            <a:ext cx="996950" cy="54927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9969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785"/>
              </a:spcBef>
            </a:pPr>
            <a:r>
              <a:rPr sz="2000" b="1" spc="10" dirty="0">
                <a:latin typeface="Times New Roman"/>
                <a:cs typeface="Times New Roman"/>
              </a:rPr>
              <a:t>A</a:t>
            </a:r>
            <a:r>
              <a:rPr sz="1950" b="1" spc="15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35096" y="1462786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Times New Roman"/>
                <a:cs typeface="Times New Roman"/>
              </a:rPr>
              <a:t>B</a:t>
            </a:r>
            <a:r>
              <a:rPr sz="1950" b="1" spc="7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55363" y="1449450"/>
            <a:ext cx="1865630" cy="40640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2794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220"/>
              </a:spcBef>
            </a:pPr>
            <a:r>
              <a:rPr sz="2000" b="1" spc="5" dirty="0">
                <a:latin typeface="Times New Roman"/>
                <a:cs typeface="Times New Roman"/>
              </a:rPr>
              <a:t>B</a:t>
            </a:r>
            <a:r>
              <a:rPr sz="1950" b="1" spc="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55189" y="3100387"/>
            <a:ext cx="1881505" cy="542925"/>
          </a:xfrm>
          <a:prstGeom prst="rect">
            <a:avLst/>
          </a:prstGeom>
          <a:solidFill>
            <a:srgbClr val="33CCCC"/>
          </a:solidFill>
        </p:spPr>
        <p:txBody>
          <a:bodyPr vert="horz" wrap="square" lIns="0" tIns="95250" rIns="0" bIns="0" rtlCol="0">
            <a:spAutoFit/>
          </a:bodyPr>
          <a:lstStyle/>
          <a:p>
            <a:pPr marL="553720">
              <a:lnSpc>
                <a:spcPct val="100000"/>
              </a:lnSpc>
              <a:spcBef>
                <a:spcPts val="750"/>
              </a:spcBef>
            </a:pPr>
            <a:r>
              <a:rPr sz="2000" b="1" dirty="0">
                <a:latin typeface="Times New Roman"/>
                <a:cs typeface="Times New Roman"/>
              </a:rPr>
              <a:t>P(B</a:t>
            </a:r>
            <a:r>
              <a:rPr sz="1950" b="1" baseline="-21367" dirty="0">
                <a:latin typeface="Times New Roman"/>
                <a:cs typeface="Times New Roman"/>
              </a:rPr>
              <a:t>1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55363" y="3100387"/>
            <a:ext cx="1865630" cy="542925"/>
          </a:xfrm>
          <a:prstGeom prst="rect">
            <a:avLst/>
          </a:prstGeom>
          <a:solidFill>
            <a:srgbClr val="33CCCC"/>
          </a:solidFill>
        </p:spPr>
        <p:txBody>
          <a:bodyPr vert="horz" wrap="square" lIns="0" tIns="95250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50"/>
              </a:spcBef>
            </a:pPr>
            <a:r>
              <a:rPr sz="2000" b="1" dirty="0">
                <a:latin typeface="Times New Roman"/>
                <a:cs typeface="Times New Roman"/>
              </a:rPr>
              <a:t>P(B</a:t>
            </a:r>
            <a:r>
              <a:rPr sz="1950" b="1" baseline="-21367" dirty="0">
                <a:latin typeface="Times New Roman"/>
                <a:cs typeface="Times New Roman"/>
              </a:rPr>
              <a:t>2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55363" y="2522601"/>
            <a:ext cx="1865630" cy="54927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9969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785"/>
              </a:spcBef>
            </a:pPr>
            <a:r>
              <a:rPr sz="2000" b="1" spc="5" dirty="0">
                <a:latin typeface="Times New Roman"/>
                <a:cs typeface="Times New Roman"/>
              </a:rPr>
              <a:t>P(A</a:t>
            </a:r>
            <a:r>
              <a:rPr sz="1950" b="1" spc="7" baseline="-21367" dirty="0">
                <a:latin typeface="Times New Roman"/>
                <a:cs typeface="Times New Roman"/>
              </a:rPr>
              <a:t>2</a:t>
            </a:r>
            <a:r>
              <a:rPr sz="1950" b="1" spc="202" baseline="-21367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B</a:t>
            </a:r>
            <a:r>
              <a:rPr sz="1950" b="1" spc="7" baseline="-21367" dirty="0">
                <a:latin typeface="Times New Roman"/>
                <a:cs typeface="Times New Roman"/>
              </a:rPr>
              <a:t>2</a:t>
            </a:r>
            <a:r>
              <a:rPr sz="2000" b="1" spc="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49250" y="2522601"/>
            <a:ext cx="1076325" cy="549275"/>
          </a:xfrm>
          <a:prstGeom prst="rect">
            <a:avLst/>
          </a:prstGeom>
          <a:solidFill>
            <a:srgbClr val="33CCCC"/>
          </a:solidFill>
        </p:spPr>
        <p:txBody>
          <a:bodyPr vert="horz" wrap="square" lIns="0" tIns="99695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785"/>
              </a:spcBef>
            </a:pPr>
            <a:r>
              <a:rPr sz="2000" b="1" spc="5" dirty="0">
                <a:latin typeface="Times New Roman"/>
                <a:cs typeface="Times New Roman"/>
              </a:rPr>
              <a:t>P(A</a:t>
            </a:r>
            <a:r>
              <a:rPr sz="1950" b="1" spc="7" baseline="-21367" dirty="0">
                <a:latin typeface="Times New Roman"/>
                <a:cs typeface="Times New Roman"/>
              </a:rPr>
              <a:t>2</a:t>
            </a:r>
            <a:r>
              <a:rPr sz="2000" b="1" spc="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24901" y="997013"/>
            <a:ext cx="5901055" cy="3244850"/>
            <a:chOff x="1624901" y="997013"/>
            <a:chExt cx="5901055" cy="3244850"/>
          </a:xfrm>
        </p:grpSpPr>
        <p:sp>
          <p:nvSpPr>
            <p:cNvPr id="32" name="object 32"/>
            <p:cNvSpPr/>
            <p:nvPr/>
          </p:nvSpPr>
          <p:spPr>
            <a:xfrm>
              <a:off x="2208276" y="2370073"/>
              <a:ext cx="676910" cy="1864995"/>
            </a:xfrm>
            <a:custGeom>
              <a:avLst/>
              <a:gdLst/>
              <a:ahLst/>
              <a:cxnLst/>
              <a:rect l="l" t="t" r="r" b="b"/>
              <a:pathLst>
                <a:path w="676910" h="1864995">
                  <a:moveTo>
                    <a:pt x="628754" y="67740"/>
                  </a:moveTo>
                  <a:lnTo>
                    <a:pt x="0" y="1856397"/>
                  </a:lnTo>
                  <a:lnTo>
                    <a:pt x="23875" y="1864829"/>
                  </a:lnTo>
                  <a:lnTo>
                    <a:pt x="652626" y="76133"/>
                  </a:lnTo>
                  <a:lnTo>
                    <a:pt x="628754" y="67740"/>
                  </a:lnTo>
                  <a:close/>
                </a:path>
                <a:path w="676910" h="1864995">
                  <a:moveTo>
                    <a:pt x="673019" y="55752"/>
                  </a:moveTo>
                  <a:lnTo>
                    <a:pt x="632968" y="55752"/>
                  </a:lnTo>
                  <a:lnTo>
                    <a:pt x="656844" y="64134"/>
                  </a:lnTo>
                  <a:lnTo>
                    <a:pt x="652626" y="76133"/>
                  </a:lnTo>
                  <a:lnTo>
                    <a:pt x="676656" y="84581"/>
                  </a:lnTo>
                  <a:lnTo>
                    <a:pt x="673019" y="55752"/>
                  </a:lnTo>
                  <a:close/>
                </a:path>
                <a:path w="676910" h="1864995">
                  <a:moveTo>
                    <a:pt x="632968" y="55752"/>
                  </a:moveTo>
                  <a:lnTo>
                    <a:pt x="628754" y="67740"/>
                  </a:lnTo>
                  <a:lnTo>
                    <a:pt x="652626" y="76133"/>
                  </a:lnTo>
                  <a:lnTo>
                    <a:pt x="656844" y="64134"/>
                  </a:lnTo>
                  <a:lnTo>
                    <a:pt x="632968" y="55752"/>
                  </a:lnTo>
                  <a:close/>
                </a:path>
                <a:path w="676910" h="1864995">
                  <a:moveTo>
                    <a:pt x="665988" y="0"/>
                  </a:moveTo>
                  <a:lnTo>
                    <a:pt x="604774" y="59308"/>
                  </a:lnTo>
                  <a:lnTo>
                    <a:pt x="628754" y="67740"/>
                  </a:lnTo>
                  <a:lnTo>
                    <a:pt x="632968" y="55752"/>
                  </a:lnTo>
                  <a:lnTo>
                    <a:pt x="673019" y="55752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39188" y="3086099"/>
              <a:ext cx="5886450" cy="0"/>
            </a:xfrm>
            <a:custGeom>
              <a:avLst/>
              <a:gdLst/>
              <a:ahLst/>
              <a:cxnLst/>
              <a:rect l="l" t="t" r="r" b="b"/>
              <a:pathLst>
                <a:path w="5886450">
                  <a:moveTo>
                    <a:pt x="0" y="0"/>
                  </a:moveTo>
                  <a:lnTo>
                    <a:pt x="5886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00344" y="3514724"/>
              <a:ext cx="85725" cy="697230"/>
            </a:xfrm>
            <a:custGeom>
              <a:avLst/>
              <a:gdLst/>
              <a:ahLst/>
              <a:cxnLst/>
              <a:rect l="l" t="t" r="r" b="b"/>
              <a:pathLst>
                <a:path w="85725" h="697229">
                  <a:moveTo>
                    <a:pt x="28632" y="85514"/>
                  </a:moveTo>
                  <a:lnTo>
                    <a:pt x="20192" y="696722"/>
                  </a:lnTo>
                  <a:lnTo>
                    <a:pt x="48767" y="697103"/>
                  </a:lnTo>
                  <a:lnTo>
                    <a:pt x="57206" y="85937"/>
                  </a:lnTo>
                  <a:lnTo>
                    <a:pt x="28632" y="85514"/>
                  </a:lnTo>
                  <a:close/>
                </a:path>
                <a:path w="85725" h="697229">
                  <a:moveTo>
                    <a:pt x="78435" y="71247"/>
                  </a:moveTo>
                  <a:lnTo>
                    <a:pt x="28828" y="71247"/>
                  </a:lnTo>
                  <a:lnTo>
                    <a:pt x="57403" y="71628"/>
                  </a:lnTo>
                  <a:lnTo>
                    <a:pt x="57206" y="85937"/>
                  </a:lnTo>
                  <a:lnTo>
                    <a:pt x="85725" y="86359"/>
                  </a:lnTo>
                  <a:lnTo>
                    <a:pt x="78435" y="71247"/>
                  </a:lnTo>
                  <a:close/>
                </a:path>
                <a:path w="85725" h="697229">
                  <a:moveTo>
                    <a:pt x="28828" y="71247"/>
                  </a:moveTo>
                  <a:lnTo>
                    <a:pt x="28632" y="85514"/>
                  </a:lnTo>
                  <a:lnTo>
                    <a:pt x="57206" y="85937"/>
                  </a:lnTo>
                  <a:lnTo>
                    <a:pt x="57403" y="71628"/>
                  </a:lnTo>
                  <a:lnTo>
                    <a:pt x="28828" y="71247"/>
                  </a:lnTo>
                  <a:close/>
                </a:path>
                <a:path w="85725" h="697229">
                  <a:moveTo>
                    <a:pt x="44068" y="0"/>
                  </a:moveTo>
                  <a:lnTo>
                    <a:pt x="0" y="85090"/>
                  </a:lnTo>
                  <a:lnTo>
                    <a:pt x="28632" y="85514"/>
                  </a:lnTo>
                  <a:lnTo>
                    <a:pt x="28828" y="71247"/>
                  </a:lnTo>
                  <a:lnTo>
                    <a:pt x="78435" y="71247"/>
                  </a:lnTo>
                  <a:lnTo>
                    <a:pt x="44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39188" y="2513075"/>
              <a:ext cx="5886450" cy="0"/>
            </a:xfrm>
            <a:custGeom>
              <a:avLst/>
              <a:gdLst/>
              <a:ahLst/>
              <a:cxnLst/>
              <a:rect l="l" t="t" r="r" b="b"/>
              <a:pathLst>
                <a:path w="5886450">
                  <a:moveTo>
                    <a:pt x="0" y="0"/>
                  </a:moveTo>
                  <a:lnTo>
                    <a:pt x="588645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39188" y="1011300"/>
              <a:ext cx="5886450" cy="2646680"/>
            </a:xfrm>
            <a:custGeom>
              <a:avLst/>
              <a:gdLst/>
              <a:ahLst/>
              <a:cxnLst/>
              <a:rect l="l" t="t" r="r" b="b"/>
              <a:pathLst>
                <a:path w="5886450" h="2646679">
                  <a:moveTo>
                    <a:pt x="0" y="2646299"/>
                  </a:moveTo>
                  <a:lnTo>
                    <a:pt x="5886450" y="2646299"/>
                  </a:lnTo>
                </a:path>
                <a:path w="5886450" h="2646679">
                  <a:moveTo>
                    <a:pt x="0" y="0"/>
                  </a:moveTo>
                  <a:lnTo>
                    <a:pt x="5886450" y="0"/>
                  </a:lnTo>
                </a:path>
                <a:path w="5886450" h="2646679">
                  <a:moveTo>
                    <a:pt x="0" y="858774"/>
                  </a:moveTo>
                  <a:lnTo>
                    <a:pt x="5886450" y="858774"/>
                  </a:lnTo>
                </a:path>
                <a:path w="5886450" h="2646679">
                  <a:moveTo>
                    <a:pt x="0" y="0"/>
                  </a:moveTo>
                  <a:lnTo>
                    <a:pt x="0" y="26462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55188" y="1439925"/>
              <a:ext cx="3780154" cy="0"/>
            </a:xfrm>
            <a:custGeom>
              <a:avLst/>
              <a:gdLst/>
              <a:ahLst/>
              <a:cxnLst/>
              <a:rect l="l" t="t" r="r" b="b"/>
              <a:pathLst>
                <a:path w="3780154">
                  <a:moveTo>
                    <a:pt x="0" y="0"/>
                  </a:moveTo>
                  <a:lnTo>
                    <a:pt x="377977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55188" y="1011300"/>
              <a:ext cx="3780154" cy="2646680"/>
            </a:xfrm>
            <a:custGeom>
              <a:avLst/>
              <a:gdLst/>
              <a:ahLst/>
              <a:cxnLst/>
              <a:rect l="l" t="t" r="r" b="b"/>
              <a:pathLst>
                <a:path w="3780154" h="2646679">
                  <a:moveTo>
                    <a:pt x="0" y="0"/>
                  </a:moveTo>
                  <a:lnTo>
                    <a:pt x="0" y="2646299"/>
                  </a:lnTo>
                </a:path>
                <a:path w="3780154" h="2646679">
                  <a:moveTo>
                    <a:pt x="3779774" y="0"/>
                  </a:moveTo>
                  <a:lnTo>
                    <a:pt x="3779774" y="26462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45837" y="1439925"/>
              <a:ext cx="0" cy="2218055"/>
            </a:xfrm>
            <a:custGeom>
              <a:avLst/>
              <a:gdLst/>
              <a:ahLst/>
              <a:cxnLst/>
              <a:rect l="l" t="t" r="r" b="b"/>
              <a:pathLst>
                <a:path h="2218054">
                  <a:moveTo>
                    <a:pt x="0" y="0"/>
                  </a:moveTo>
                  <a:lnTo>
                    <a:pt x="0" y="221767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14118" y="2871723"/>
              <a:ext cx="4438650" cy="1370330"/>
            </a:xfrm>
            <a:custGeom>
              <a:avLst/>
              <a:gdLst/>
              <a:ahLst/>
              <a:cxnLst/>
              <a:rect l="l" t="t" r="r" b="b"/>
              <a:pathLst>
                <a:path w="4438650" h="1370329">
                  <a:moveTo>
                    <a:pt x="2476246" y="0"/>
                  </a:moveTo>
                  <a:lnTo>
                    <a:pt x="2391156" y="3429"/>
                  </a:lnTo>
                  <a:lnTo>
                    <a:pt x="2403373" y="25692"/>
                  </a:lnTo>
                  <a:lnTo>
                    <a:pt x="0" y="1347838"/>
                  </a:lnTo>
                  <a:lnTo>
                    <a:pt x="12192" y="1370088"/>
                  </a:lnTo>
                  <a:lnTo>
                    <a:pt x="2415590" y="47904"/>
                  </a:lnTo>
                  <a:lnTo>
                    <a:pt x="2427859" y="70231"/>
                  </a:lnTo>
                  <a:lnTo>
                    <a:pt x="2462758" y="19558"/>
                  </a:lnTo>
                  <a:lnTo>
                    <a:pt x="2476246" y="0"/>
                  </a:lnTo>
                  <a:close/>
                </a:path>
                <a:path w="4438650" h="1370329">
                  <a:moveTo>
                    <a:pt x="4438396" y="71501"/>
                  </a:moveTo>
                  <a:lnTo>
                    <a:pt x="4346956" y="100076"/>
                  </a:lnTo>
                  <a:lnTo>
                    <a:pt x="4366755" y="120650"/>
                  </a:lnTo>
                  <a:lnTo>
                    <a:pt x="3110865" y="1329626"/>
                  </a:lnTo>
                  <a:lnTo>
                    <a:pt x="3130677" y="1350213"/>
                  </a:lnTo>
                  <a:lnTo>
                    <a:pt x="4386567" y="141224"/>
                  </a:lnTo>
                  <a:lnTo>
                    <a:pt x="4406379" y="161798"/>
                  </a:lnTo>
                  <a:lnTo>
                    <a:pt x="4424477" y="110744"/>
                  </a:lnTo>
                  <a:lnTo>
                    <a:pt x="4438396" y="71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608" y="385648"/>
            <a:ext cx="6257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Office </a:t>
            </a:r>
            <a:r>
              <a:rPr spc="-10" dirty="0"/>
              <a:t>Design</a:t>
            </a:r>
            <a:r>
              <a:rPr spc="25" dirty="0"/>
              <a:t> </a:t>
            </a:r>
            <a:r>
              <a:rPr spc="-10" dirty="0"/>
              <a:t>Problem</a:t>
            </a:r>
            <a:r>
              <a:rPr spc="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0" dirty="0"/>
              <a:t>Probability</a:t>
            </a:r>
            <a:r>
              <a:rPr spc="15" dirty="0"/>
              <a:t> </a:t>
            </a:r>
            <a:r>
              <a:rPr spc="-10" dirty="0"/>
              <a:t>Matrix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7250" y="918591"/>
            <a:ext cx="7548880" cy="2743200"/>
            <a:chOff x="857250" y="918591"/>
            <a:chExt cx="7548880" cy="2743200"/>
          </a:xfrm>
        </p:grpSpPr>
        <p:sp>
          <p:nvSpPr>
            <p:cNvPr id="4" name="object 4"/>
            <p:cNvSpPr/>
            <p:nvPr/>
          </p:nvSpPr>
          <p:spPr>
            <a:xfrm>
              <a:off x="882650" y="943991"/>
              <a:ext cx="7498080" cy="2692400"/>
            </a:xfrm>
            <a:custGeom>
              <a:avLst/>
              <a:gdLst/>
              <a:ahLst/>
              <a:cxnLst/>
              <a:rect l="l" t="t" r="r" b="b"/>
              <a:pathLst>
                <a:path w="7498080" h="2692400">
                  <a:moveTo>
                    <a:pt x="7497826" y="0"/>
                  </a:moveTo>
                  <a:lnTo>
                    <a:pt x="0" y="0"/>
                  </a:lnTo>
                  <a:lnTo>
                    <a:pt x="0" y="2692400"/>
                  </a:lnTo>
                  <a:lnTo>
                    <a:pt x="7497826" y="2692400"/>
                  </a:lnTo>
                  <a:lnTo>
                    <a:pt x="74978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2650" y="943991"/>
              <a:ext cx="7498080" cy="2692400"/>
            </a:xfrm>
            <a:custGeom>
              <a:avLst/>
              <a:gdLst/>
              <a:ahLst/>
              <a:cxnLst/>
              <a:rect l="l" t="t" r="r" b="b"/>
              <a:pathLst>
                <a:path w="7498080" h="2692400">
                  <a:moveTo>
                    <a:pt x="0" y="2692400"/>
                  </a:moveTo>
                  <a:lnTo>
                    <a:pt x="7497826" y="2692400"/>
                  </a:lnTo>
                  <a:lnTo>
                    <a:pt x="7497826" y="0"/>
                  </a:lnTo>
                  <a:lnTo>
                    <a:pt x="0" y="0"/>
                  </a:lnTo>
                  <a:lnTo>
                    <a:pt x="0" y="269240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27982" y="1011682"/>
            <a:ext cx="15017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9527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EDEBE0"/>
                </a:solidFill>
                <a:latin typeface="Calibri"/>
                <a:cs typeface="Calibri"/>
              </a:rPr>
              <a:t>Increase </a:t>
            </a:r>
            <a:r>
              <a:rPr sz="2000" b="1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EDEBE0"/>
                </a:solidFill>
                <a:latin typeface="Calibri"/>
                <a:cs typeface="Calibri"/>
              </a:rPr>
              <a:t>Storage</a:t>
            </a:r>
            <a:r>
              <a:rPr sz="2000" b="1" spc="-5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DEBE0"/>
                </a:solidFill>
                <a:latin typeface="Calibri"/>
                <a:cs typeface="Calibri"/>
              </a:rPr>
              <a:t>Space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24150" y="1839341"/>
          <a:ext cx="548259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EDEBE0"/>
                      </a:solidFill>
                      <a:prstDash val="solid"/>
                    </a:lnR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5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175"/>
                        </a:lnSpc>
                      </a:pPr>
                      <a:r>
                        <a:rPr sz="2000" b="1" spc="-5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2175"/>
                        </a:lnSpc>
                      </a:pPr>
                      <a:r>
                        <a:rPr sz="2000" b="1" spc="-40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C0504D"/>
                      </a:solidFill>
                      <a:prstDash val="solid"/>
                    </a:lnL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2190"/>
                        </a:lnSpc>
                      </a:pPr>
                      <a:r>
                        <a:rPr sz="2000" b="1" spc="-55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ts val="2175"/>
                        </a:lnSpc>
                      </a:pPr>
                      <a:r>
                        <a:rPr sz="2000" b="1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.56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ts val="2090"/>
                        </a:lnSpc>
                      </a:pPr>
                      <a:r>
                        <a:rPr sz="2000" b="1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.14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ts val="2565"/>
                        </a:lnSpc>
                      </a:pPr>
                      <a:r>
                        <a:rPr sz="2400" b="1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.70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504D"/>
                      </a:solidFill>
                      <a:prstDash val="solid"/>
                    </a:lnL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ts val="2290"/>
                        </a:lnSpc>
                      </a:pPr>
                      <a:r>
                        <a:rPr sz="2000" b="1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ts val="2155"/>
                        </a:lnSpc>
                      </a:pPr>
                      <a:r>
                        <a:rPr sz="2000" b="1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.11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ts val="2005"/>
                        </a:lnSpc>
                      </a:pPr>
                      <a:r>
                        <a:rPr sz="2000" b="1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.19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ts val="2155"/>
                        </a:lnSpc>
                      </a:pPr>
                      <a:r>
                        <a:rPr sz="2000" b="1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.30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C0504D"/>
                      </a:solidFill>
                      <a:prstDash val="solid"/>
                    </a:lnL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 gridSpan="2"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spc="-40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2330"/>
                        </a:lnSpc>
                      </a:pPr>
                      <a:r>
                        <a:rPr sz="2000" b="1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.67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2340"/>
                        </a:lnSpc>
                      </a:pPr>
                      <a:r>
                        <a:rPr sz="2000" b="1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.33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2340"/>
                        </a:lnSpc>
                      </a:pPr>
                      <a:r>
                        <a:rPr sz="2000" b="1" dirty="0">
                          <a:solidFill>
                            <a:srgbClr val="EDEBE0"/>
                          </a:solidFill>
                          <a:latin typeface="Calibri"/>
                          <a:cs typeface="Calibri"/>
                        </a:rPr>
                        <a:t>1.00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C0504D"/>
                      </a:solidFill>
                      <a:prstDash val="solid"/>
                    </a:lnL>
                    <a:lnT w="28575">
                      <a:solidFill>
                        <a:srgbClr val="C0504D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221130" y="2162683"/>
            <a:ext cx="1143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225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DEBE0"/>
                </a:solidFill>
                <a:latin typeface="Times New Roman"/>
                <a:cs typeface="Times New Roman"/>
              </a:rPr>
              <a:t>Noise </a:t>
            </a:r>
            <a:r>
              <a:rPr sz="2000" b="1" spc="5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EDEBE0"/>
                </a:solidFill>
                <a:latin typeface="Times New Roman"/>
                <a:cs typeface="Times New Roman"/>
              </a:rPr>
              <a:t>Reduction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7627" y="3806952"/>
            <a:ext cx="4549139" cy="90830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21432" y="3770109"/>
            <a:ext cx="4520565" cy="880110"/>
          </a:xfrm>
          <a:prstGeom prst="rect">
            <a:avLst/>
          </a:prstGeom>
          <a:solidFill>
            <a:srgbClr val="FFC000"/>
          </a:solidFill>
          <a:ln w="25400">
            <a:solidFill>
              <a:srgbClr val="4F81B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95"/>
              </a:spcBef>
            </a:pPr>
            <a:r>
              <a:rPr sz="1300" i="1" spc="640" dirty="0">
                <a:latin typeface="Times New Roman"/>
                <a:cs typeface="Times New Roman"/>
              </a:rPr>
              <a:t>P</a:t>
            </a:r>
            <a:r>
              <a:rPr sz="1300" spc="315" dirty="0">
                <a:latin typeface="Times New Roman"/>
                <a:cs typeface="Times New Roman"/>
              </a:rPr>
              <a:t>(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i="1" spc="630" dirty="0">
                <a:latin typeface="Times New Roman"/>
                <a:cs typeface="Times New Roman"/>
              </a:rPr>
              <a:t>N</a:t>
            </a:r>
            <a:r>
              <a:rPr sz="1300" i="1" dirty="0">
                <a:latin typeface="Times New Roman"/>
                <a:cs typeface="Times New Roman"/>
              </a:rPr>
              <a:t> </a:t>
            </a:r>
            <a:r>
              <a:rPr sz="1300" i="1" spc="-65" dirty="0">
                <a:latin typeface="Times New Roman"/>
                <a:cs typeface="Times New Roman"/>
              </a:rPr>
              <a:t> </a:t>
            </a:r>
            <a:r>
              <a:rPr sz="1300" spc="725" dirty="0">
                <a:latin typeface="Symbol"/>
                <a:cs typeface="Symbol"/>
              </a:rPr>
              <a:t>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i="1" spc="470" dirty="0">
                <a:latin typeface="Times New Roman"/>
                <a:cs typeface="Times New Roman"/>
              </a:rPr>
              <a:t>S</a:t>
            </a:r>
            <a:r>
              <a:rPr sz="1300" i="1" spc="-150" dirty="0">
                <a:latin typeface="Times New Roman"/>
                <a:cs typeface="Times New Roman"/>
              </a:rPr>
              <a:t> </a:t>
            </a:r>
            <a:r>
              <a:rPr sz="1300" spc="315" dirty="0">
                <a:latin typeface="Times New Roman"/>
                <a:cs typeface="Times New Roman"/>
              </a:rPr>
              <a:t>)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95" dirty="0">
                <a:latin typeface="Times New Roman"/>
                <a:cs typeface="Times New Roman"/>
              </a:rPr>
              <a:t> </a:t>
            </a:r>
            <a:r>
              <a:rPr sz="1300" spc="520" dirty="0">
                <a:latin typeface="Symbol"/>
                <a:cs typeface="Symbol"/>
              </a:rPr>
              <a:t>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i="1" spc="640" dirty="0">
                <a:latin typeface="Times New Roman"/>
                <a:cs typeface="Times New Roman"/>
              </a:rPr>
              <a:t>P</a:t>
            </a:r>
            <a:r>
              <a:rPr sz="1300" spc="315" dirty="0">
                <a:latin typeface="Times New Roman"/>
                <a:cs typeface="Times New Roman"/>
              </a:rPr>
              <a:t>(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i="1" spc="630" dirty="0">
                <a:latin typeface="Times New Roman"/>
                <a:cs typeface="Times New Roman"/>
              </a:rPr>
              <a:t>N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spc="315" dirty="0">
                <a:latin typeface="Times New Roman"/>
                <a:cs typeface="Times New Roman"/>
              </a:rPr>
              <a:t>)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520" dirty="0">
                <a:latin typeface="Symbol"/>
                <a:cs typeface="Symbol"/>
              </a:rPr>
              <a:t>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i="1" spc="635" dirty="0">
                <a:latin typeface="Times New Roman"/>
                <a:cs typeface="Times New Roman"/>
              </a:rPr>
              <a:t>P</a:t>
            </a:r>
            <a:r>
              <a:rPr sz="1300" spc="445" dirty="0">
                <a:latin typeface="Times New Roman"/>
                <a:cs typeface="Times New Roman"/>
              </a:rPr>
              <a:t>(</a:t>
            </a:r>
            <a:r>
              <a:rPr sz="1300" i="1" spc="470" dirty="0">
                <a:latin typeface="Times New Roman"/>
                <a:cs typeface="Times New Roman"/>
              </a:rPr>
              <a:t>S</a:t>
            </a:r>
            <a:r>
              <a:rPr sz="1300" i="1" spc="-150" dirty="0">
                <a:latin typeface="Times New Roman"/>
                <a:cs typeface="Times New Roman"/>
              </a:rPr>
              <a:t> </a:t>
            </a:r>
            <a:r>
              <a:rPr sz="1300" spc="315" dirty="0">
                <a:latin typeface="Times New Roman"/>
                <a:cs typeface="Times New Roman"/>
              </a:rPr>
              <a:t>)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520" dirty="0">
                <a:latin typeface="Symbol"/>
                <a:cs typeface="Symbol"/>
              </a:rPr>
              <a:t>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i="1" spc="635" dirty="0">
                <a:latin typeface="Times New Roman"/>
                <a:cs typeface="Times New Roman"/>
              </a:rPr>
              <a:t>P</a:t>
            </a:r>
            <a:r>
              <a:rPr sz="1300" spc="315" dirty="0">
                <a:latin typeface="Times New Roman"/>
                <a:cs typeface="Times New Roman"/>
              </a:rPr>
              <a:t>(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i="1" spc="630" dirty="0">
                <a:latin typeface="Times New Roman"/>
                <a:cs typeface="Times New Roman"/>
              </a:rPr>
              <a:t>N</a:t>
            </a:r>
            <a:r>
              <a:rPr sz="1300" i="1" dirty="0">
                <a:latin typeface="Times New Roman"/>
                <a:cs typeface="Times New Roman"/>
              </a:rPr>
              <a:t> 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spc="725" dirty="0">
                <a:latin typeface="Symbol"/>
                <a:cs typeface="Symbol"/>
              </a:rPr>
              <a:t>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i="1" spc="470" dirty="0">
                <a:latin typeface="Times New Roman"/>
                <a:cs typeface="Times New Roman"/>
              </a:rPr>
              <a:t>S</a:t>
            </a:r>
            <a:r>
              <a:rPr sz="1300" i="1" spc="-155" dirty="0">
                <a:latin typeface="Times New Roman"/>
                <a:cs typeface="Times New Roman"/>
              </a:rPr>
              <a:t> </a:t>
            </a:r>
            <a:r>
              <a:rPr sz="1300" spc="315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  <a:p>
            <a:pPr marL="1288415">
              <a:lnSpc>
                <a:spcPct val="100000"/>
              </a:lnSpc>
              <a:spcBef>
                <a:spcPts val="420"/>
              </a:spcBef>
            </a:pPr>
            <a:r>
              <a:rPr sz="1300" spc="400" dirty="0">
                <a:latin typeface="Symbol"/>
                <a:cs typeface="Symbol"/>
              </a:rPr>
              <a:t></a:t>
            </a:r>
            <a:r>
              <a:rPr sz="1300" spc="400" dirty="0">
                <a:latin typeface="Times New Roman"/>
                <a:cs typeface="Times New Roman"/>
              </a:rPr>
              <a:t>.70</a:t>
            </a:r>
            <a:r>
              <a:rPr sz="1300" spc="400" dirty="0">
                <a:latin typeface="Symbol"/>
                <a:cs typeface="Symbol"/>
              </a:rPr>
              <a:t></a:t>
            </a:r>
            <a:r>
              <a:rPr sz="1300" spc="400" dirty="0">
                <a:latin typeface="Times New Roman"/>
                <a:cs typeface="Times New Roman"/>
              </a:rPr>
              <a:t>.67</a:t>
            </a:r>
            <a:r>
              <a:rPr sz="1300" spc="400" dirty="0">
                <a:latin typeface="Symbol"/>
                <a:cs typeface="Symbol"/>
              </a:rPr>
              <a:t></a:t>
            </a:r>
            <a:r>
              <a:rPr sz="1300" spc="400" dirty="0">
                <a:latin typeface="Times New Roman"/>
                <a:cs typeface="Times New Roman"/>
              </a:rPr>
              <a:t>.56</a:t>
            </a:r>
            <a:endParaRPr sz="1300">
              <a:latin typeface="Times New Roman"/>
              <a:cs typeface="Times New Roman"/>
            </a:endParaRPr>
          </a:p>
          <a:p>
            <a:pPr marL="1288415">
              <a:lnSpc>
                <a:spcPct val="100000"/>
              </a:lnSpc>
              <a:spcBef>
                <a:spcPts val="425"/>
              </a:spcBef>
            </a:pPr>
            <a:r>
              <a:rPr sz="1300" spc="380" dirty="0">
                <a:latin typeface="Symbol"/>
                <a:cs typeface="Symbol"/>
              </a:rPr>
              <a:t></a:t>
            </a:r>
            <a:r>
              <a:rPr sz="1300" spc="380" dirty="0">
                <a:latin typeface="Times New Roman"/>
                <a:cs typeface="Times New Roman"/>
              </a:rPr>
              <a:t>.81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5148" y="385648"/>
            <a:ext cx="4475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Law</a:t>
            </a:r>
            <a:r>
              <a:rPr spc="10" dirty="0"/>
              <a:t> </a:t>
            </a:r>
            <a:r>
              <a:rPr spc="-5" dirty="0"/>
              <a:t>of </a:t>
            </a:r>
            <a:r>
              <a:rPr spc="-10" dirty="0"/>
              <a:t>Conditional</a:t>
            </a:r>
            <a:r>
              <a:rPr spc="35" dirty="0"/>
              <a:t> </a:t>
            </a:r>
            <a:r>
              <a:rPr spc="-10" dirty="0"/>
              <a:t>Probability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363" y="1315351"/>
            <a:ext cx="8669274" cy="31640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050" y="385648"/>
            <a:ext cx="3012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Range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5671" y="1235570"/>
            <a:ext cx="1430655" cy="36766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b="1" spc="-5" dirty="0">
                <a:latin typeface="Times New Roman"/>
                <a:cs typeface="Times New Roman"/>
              </a:rPr>
              <a:t>Certain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5671" y="3781450"/>
            <a:ext cx="2025650" cy="36766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1800" b="1" spc="-5" dirty="0">
                <a:latin typeface="Times New Roman"/>
                <a:cs typeface="Times New Roman"/>
              </a:rPr>
              <a:t>Impossible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4059" y="2457615"/>
            <a:ext cx="620395" cy="4597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2400" b="1" dirty="0">
                <a:latin typeface="Times New Roman"/>
                <a:cs typeface="Times New Roman"/>
              </a:rPr>
              <a:t>.</a:t>
            </a:r>
            <a:r>
              <a:rPr sz="2000" b="1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5278" y="1235544"/>
            <a:ext cx="506730" cy="39814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2578" y="3781450"/>
            <a:ext cx="519430" cy="39814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84191" y="1372374"/>
            <a:ext cx="810260" cy="2584450"/>
            <a:chOff x="4584191" y="1372374"/>
            <a:chExt cx="810260" cy="2584450"/>
          </a:xfrm>
        </p:grpSpPr>
        <p:sp>
          <p:nvSpPr>
            <p:cNvPr id="9" name="object 9"/>
            <p:cNvSpPr/>
            <p:nvPr/>
          </p:nvSpPr>
          <p:spPr>
            <a:xfrm>
              <a:off x="4609464" y="1400943"/>
              <a:ext cx="784860" cy="0"/>
            </a:xfrm>
            <a:custGeom>
              <a:avLst/>
              <a:gdLst/>
              <a:ahLst/>
              <a:cxnLst/>
              <a:rect l="l" t="t" r="r" b="b"/>
              <a:pathLst>
                <a:path w="784860">
                  <a:moveTo>
                    <a:pt x="0" y="0"/>
                  </a:moveTo>
                  <a:lnTo>
                    <a:pt x="177292" y="0"/>
                  </a:lnTo>
                </a:path>
                <a:path w="784860">
                  <a:moveTo>
                    <a:pt x="582383" y="0"/>
                  </a:moveTo>
                  <a:lnTo>
                    <a:pt x="784860" y="0"/>
                  </a:lnTo>
                </a:path>
              </a:pathLst>
            </a:custGeom>
            <a:ln w="19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09464" y="1381893"/>
              <a:ext cx="784860" cy="0"/>
            </a:xfrm>
            <a:custGeom>
              <a:avLst/>
              <a:gdLst/>
              <a:ahLst/>
              <a:cxnLst/>
              <a:rect l="l" t="t" r="r" b="b"/>
              <a:pathLst>
                <a:path w="784860">
                  <a:moveTo>
                    <a:pt x="0" y="0"/>
                  </a:moveTo>
                  <a:lnTo>
                    <a:pt x="784860" y="0"/>
                  </a:lnTo>
                </a:path>
              </a:pathLst>
            </a:custGeom>
            <a:ln w="19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84192" y="3918343"/>
              <a:ext cx="784860" cy="38100"/>
            </a:xfrm>
            <a:custGeom>
              <a:avLst/>
              <a:gdLst/>
              <a:ahLst/>
              <a:cxnLst/>
              <a:rect l="l" t="t" r="r" b="b"/>
              <a:pathLst>
                <a:path w="784860" h="38100">
                  <a:moveTo>
                    <a:pt x="78486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38100"/>
                  </a:lnTo>
                  <a:lnTo>
                    <a:pt x="784860" y="38100"/>
                  </a:lnTo>
                  <a:lnTo>
                    <a:pt x="784860" y="19050"/>
                  </a:lnTo>
                  <a:lnTo>
                    <a:pt x="784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09464" y="2613532"/>
              <a:ext cx="784860" cy="0"/>
            </a:xfrm>
            <a:custGeom>
              <a:avLst/>
              <a:gdLst/>
              <a:ahLst/>
              <a:cxnLst/>
              <a:rect l="l" t="t" r="r" b="b"/>
              <a:pathLst>
                <a:path w="784860">
                  <a:moveTo>
                    <a:pt x="0" y="0"/>
                  </a:moveTo>
                  <a:lnTo>
                    <a:pt x="177292" y="0"/>
                  </a:lnTo>
                </a:path>
                <a:path w="784860">
                  <a:moveTo>
                    <a:pt x="582383" y="0"/>
                  </a:moveTo>
                  <a:lnTo>
                    <a:pt x="78486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86756" y="1391424"/>
              <a:ext cx="405130" cy="2546350"/>
            </a:xfrm>
            <a:custGeom>
              <a:avLst/>
              <a:gdLst/>
              <a:ahLst/>
              <a:cxnLst/>
              <a:rect l="l" t="t" r="r" b="b"/>
              <a:pathLst>
                <a:path w="405129" h="2546350">
                  <a:moveTo>
                    <a:pt x="405091" y="0"/>
                  </a:moveTo>
                  <a:lnTo>
                    <a:pt x="0" y="0"/>
                  </a:lnTo>
                  <a:lnTo>
                    <a:pt x="0" y="2545968"/>
                  </a:lnTo>
                  <a:lnTo>
                    <a:pt x="405091" y="2545968"/>
                  </a:lnTo>
                  <a:lnTo>
                    <a:pt x="40509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222" y="385648"/>
            <a:ext cx="33039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Office</a:t>
            </a:r>
            <a:r>
              <a:rPr spc="-20" dirty="0"/>
              <a:t> </a:t>
            </a:r>
            <a:r>
              <a:rPr spc="-10" dirty="0"/>
              <a:t>Design</a:t>
            </a:r>
            <a:r>
              <a:rPr spc="-5" dirty="0"/>
              <a:t> </a:t>
            </a:r>
            <a:r>
              <a:rPr spc="-15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4947" y="1133538"/>
            <a:ext cx="5407660" cy="33940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729" y="385648"/>
            <a:ext cx="1271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8050530" cy="191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2131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company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reveal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155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employees </a:t>
            </a:r>
            <a:r>
              <a:rPr sz="2000" spc="-20" dirty="0">
                <a:latin typeface="Calibri"/>
                <a:cs typeface="Calibri"/>
              </a:rPr>
              <a:t>worked</a:t>
            </a:r>
            <a:r>
              <a:rPr sz="2000" spc="-5" dirty="0">
                <a:latin typeface="Calibri"/>
                <a:cs typeface="Calibri"/>
              </a:rPr>
              <a:t> one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positions.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Shown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again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(also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contingency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frequency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counts</a:t>
            </a:r>
            <a:r>
              <a:rPr sz="2000" spc="-15" dirty="0">
                <a:latin typeface="Calibri"/>
                <a:cs typeface="Calibri"/>
              </a:rPr>
              <a:t> 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category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subtotals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totals </a:t>
            </a:r>
            <a:r>
              <a:rPr sz="2000" spc="-5" dirty="0">
                <a:latin typeface="Calibri"/>
                <a:cs typeface="Calibri"/>
              </a:rPr>
              <a:t> containing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breakdown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dirty="0">
                <a:latin typeface="Calibri"/>
                <a:cs typeface="Calibri"/>
              </a:rPr>
              <a:t> type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sex.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450" y="385648"/>
            <a:ext cx="270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Contingency</a:t>
            </a:r>
            <a:r>
              <a:rPr spc="-20" dirty="0"/>
              <a:t> </a:t>
            </a:r>
            <a:r>
              <a:rPr spc="-50" dirty="0"/>
              <a:t>Table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3738" y="888184"/>
            <a:ext cx="6211617" cy="37062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</a:t>
            </a:r>
            <a:r>
              <a:rPr spc="-15" dirty="0"/>
              <a:t>o</a:t>
            </a:r>
            <a:r>
              <a:rPr spc="-5" dirty="0"/>
              <a:t>lut</a:t>
            </a:r>
            <a:r>
              <a:rPr spc="-20" dirty="0"/>
              <a:t>i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1012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 an </a:t>
            </a:r>
            <a:r>
              <a:rPr sz="2000" spc="-5" dirty="0">
                <a:latin typeface="Calibri"/>
                <a:cs typeface="Calibri"/>
              </a:rPr>
              <a:t>employee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company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selected </a:t>
            </a:r>
            <a:r>
              <a:rPr sz="2000" spc="-25" dirty="0">
                <a:latin typeface="Calibri"/>
                <a:cs typeface="Calibri"/>
              </a:rPr>
              <a:t>randomly, </a:t>
            </a:r>
            <a:r>
              <a:rPr sz="2000" spc="-5" dirty="0">
                <a:latin typeface="Calibri"/>
                <a:cs typeface="Calibri"/>
              </a:rPr>
              <a:t>what </a:t>
            </a:r>
            <a:r>
              <a:rPr sz="2000" dirty="0">
                <a:latin typeface="Calibri"/>
                <a:cs typeface="Calibri"/>
              </a:rPr>
              <a:t>is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employee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female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professional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worker?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900" y="2224983"/>
            <a:ext cx="6019861" cy="8126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3412380"/>
            <a:ext cx="6985127" cy="82550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729" y="385648"/>
            <a:ext cx="1271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678420" cy="191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3843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Shown </a:t>
            </a:r>
            <a:r>
              <a:rPr sz="2000" spc="-10" dirty="0">
                <a:latin typeface="Calibri"/>
                <a:cs typeface="Calibri"/>
              </a:rPr>
              <a:t>here are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raw </a:t>
            </a:r>
            <a:r>
              <a:rPr sz="2000" spc="-5" dirty="0">
                <a:latin typeface="Calibri"/>
                <a:cs typeface="Calibri"/>
              </a:rPr>
              <a:t>values matrix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corresponding probability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results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national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survey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executives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asked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identify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geographic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locale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company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company’s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industry</a:t>
            </a:r>
            <a:r>
              <a:rPr sz="2000" dirty="0">
                <a:latin typeface="Calibri"/>
                <a:cs typeface="Calibri"/>
              </a:rPr>
              <a:t> type.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executives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locale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one industry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441" y="385648"/>
            <a:ext cx="513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Methods</a:t>
            </a:r>
            <a:r>
              <a:rPr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Assigning</a:t>
            </a:r>
            <a:r>
              <a:rPr spc="10" dirty="0"/>
              <a:t> </a:t>
            </a:r>
            <a:r>
              <a:rPr spc="-10" dirty="0"/>
              <a:t>Probabilities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36370"/>
            <a:ext cx="6586855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Classical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(rules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laws)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Relative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frequency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occurrence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(cumulated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historical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Subjective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(personal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intuition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reasoning)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7529" y="385648"/>
            <a:ext cx="2950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Classical</a:t>
            </a:r>
            <a:r>
              <a:rPr spc="-35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893050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outcomes </a:t>
            </a:r>
            <a:r>
              <a:rPr sz="2000" dirty="0">
                <a:latin typeface="Calibri"/>
                <a:cs typeface="Calibri"/>
              </a:rPr>
              <a:t>leading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event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divided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total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outcomes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Each outcome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equally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likely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Determined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priori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--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before</a:t>
            </a:r>
            <a:r>
              <a:rPr sz="2000" spc="-10" dirty="0">
                <a:latin typeface="Calibri"/>
                <a:cs typeface="Calibri"/>
              </a:rPr>
              <a:t> performing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experiment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Applicable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games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chance</a:t>
            </a:r>
            <a:endParaRPr sz="2000">
              <a:latin typeface="Calibri"/>
              <a:cs typeface="Calibri"/>
            </a:endParaRPr>
          </a:p>
          <a:p>
            <a:pPr marL="355600" marR="437515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Objective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--</a:t>
            </a:r>
            <a:r>
              <a:rPr sz="2000" spc="-10" dirty="0">
                <a:latin typeface="Calibri"/>
                <a:cs typeface="Calibri"/>
              </a:rPr>
              <a:t> everyone</a:t>
            </a:r>
            <a:r>
              <a:rPr sz="2000" spc="-5" dirty="0">
                <a:latin typeface="Calibri"/>
                <a:cs typeface="Calibri"/>
              </a:rPr>
              <a:t> correctly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method </a:t>
            </a:r>
            <a:r>
              <a:rPr sz="2000" dirty="0">
                <a:latin typeface="Calibri"/>
                <a:cs typeface="Calibri"/>
              </a:rPr>
              <a:t>assigns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identical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7529" y="385648"/>
            <a:ext cx="2950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Classical</a:t>
            </a:r>
            <a:r>
              <a:rPr sz="28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Probability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2684" y="1463343"/>
            <a:ext cx="4699000" cy="2753995"/>
            <a:chOff x="1772684" y="1463343"/>
            <a:chExt cx="4699000" cy="2753995"/>
          </a:xfrm>
        </p:grpSpPr>
        <p:sp>
          <p:nvSpPr>
            <p:cNvPr id="4" name="object 4"/>
            <p:cNvSpPr/>
            <p:nvPr/>
          </p:nvSpPr>
          <p:spPr>
            <a:xfrm>
              <a:off x="1772684" y="1463343"/>
              <a:ext cx="4699000" cy="2753995"/>
            </a:xfrm>
            <a:custGeom>
              <a:avLst/>
              <a:gdLst/>
              <a:ahLst/>
              <a:cxnLst/>
              <a:rect l="l" t="t" r="r" b="b"/>
              <a:pathLst>
                <a:path w="4699000" h="2753995">
                  <a:moveTo>
                    <a:pt x="4698473" y="0"/>
                  </a:moveTo>
                  <a:lnTo>
                    <a:pt x="0" y="0"/>
                  </a:lnTo>
                  <a:lnTo>
                    <a:pt x="0" y="2753595"/>
                  </a:lnTo>
                  <a:lnTo>
                    <a:pt x="4698473" y="2753595"/>
                  </a:lnTo>
                  <a:lnTo>
                    <a:pt x="4698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4516" y="2026608"/>
              <a:ext cx="407670" cy="0"/>
            </a:xfrm>
            <a:custGeom>
              <a:avLst/>
              <a:gdLst/>
              <a:ahLst/>
              <a:cxnLst/>
              <a:rect l="l" t="t" r="r" b="b"/>
              <a:pathLst>
                <a:path w="407670">
                  <a:moveTo>
                    <a:pt x="0" y="0"/>
                  </a:moveTo>
                  <a:lnTo>
                    <a:pt x="407177" y="0"/>
                  </a:lnTo>
                </a:path>
              </a:pathLst>
            </a:custGeom>
            <a:ln w="15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01391" y="2025885"/>
            <a:ext cx="25844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30" dirty="0"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31529" y="1590092"/>
            <a:ext cx="1615440" cy="685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850" b="0" i="1" spc="114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8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850" b="0" spc="-4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b="0" i="1" spc="2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850" b="0" i="1" spc="-4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) </a:t>
            </a:r>
            <a:r>
              <a:rPr sz="2850" b="0" spc="2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850" b="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450" b="0" i="1" spc="22" baseline="21317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75" b="0" i="1" spc="22" baseline="45454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endParaRPr sz="2475" baseline="4545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3888" y="2373635"/>
            <a:ext cx="4671060" cy="176974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0"/>
              </a:spcBef>
            </a:pPr>
            <a:r>
              <a:rPr sz="2850" i="1" spc="-20" dirty="0">
                <a:latin typeface="Times New Roman"/>
                <a:cs typeface="Times New Roman"/>
              </a:rPr>
              <a:t>Where</a:t>
            </a:r>
            <a:r>
              <a:rPr sz="2850" spc="-20" dirty="0">
                <a:latin typeface="Times New Roman"/>
                <a:cs typeface="Times New Roman"/>
              </a:rPr>
              <a:t>:</a:t>
            </a:r>
            <a:endParaRPr sz="2850">
              <a:latin typeface="Times New Roman"/>
              <a:cs typeface="Times New Roman"/>
            </a:endParaRPr>
          </a:p>
          <a:p>
            <a:pPr marL="82550">
              <a:lnSpc>
                <a:spcPts val="3375"/>
              </a:lnSpc>
              <a:spcBef>
                <a:spcPts val="910"/>
              </a:spcBef>
            </a:pPr>
            <a:r>
              <a:rPr sz="2850" i="1" spc="30" dirty="0">
                <a:latin typeface="Times New Roman"/>
                <a:cs typeface="Times New Roman"/>
              </a:rPr>
              <a:t>N</a:t>
            </a:r>
            <a:r>
              <a:rPr sz="2850" i="1" spc="315" dirty="0">
                <a:latin typeface="Times New Roman"/>
                <a:cs typeface="Times New Roman"/>
              </a:rPr>
              <a:t> </a:t>
            </a:r>
            <a:r>
              <a:rPr sz="2850" spc="25" dirty="0">
                <a:latin typeface="Symbol"/>
                <a:cs typeface="Symbol"/>
              </a:rPr>
              <a:t></a:t>
            </a:r>
            <a:r>
              <a:rPr sz="2850" spc="65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Times New Roman"/>
                <a:cs typeface="Times New Roman"/>
              </a:rPr>
              <a:t>total </a:t>
            </a:r>
            <a:r>
              <a:rPr sz="2850" spc="20" dirty="0">
                <a:latin typeface="Times New Roman"/>
                <a:cs typeface="Times New Roman"/>
              </a:rPr>
              <a:t>number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Times New Roman"/>
                <a:cs typeface="Times New Roman"/>
              </a:rPr>
              <a:t>of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Times New Roman"/>
                <a:cs typeface="Times New Roman"/>
              </a:rPr>
              <a:t>outcomes</a:t>
            </a:r>
            <a:endParaRPr sz="2850">
              <a:latin typeface="Times New Roman"/>
              <a:cs typeface="Times New Roman"/>
            </a:endParaRPr>
          </a:p>
          <a:p>
            <a:pPr marL="59690">
              <a:lnSpc>
                <a:spcPts val="5115"/>
              </a:lnSpc>
              <a:tabLst>
                <a:tab pos="915669" algn="l"/>
              </a:tabLst>
            </a:pPr>
            <a:r>
              <a:rPr sz="6450" spc="22" baseline="-8397" dirty="0">
                <a:latin typeface="Times New Roman"/>
                <a:cs typeface="Times New Roman"/>
              </a:rPr>
              <a:t>n</a:t>
            </a:r>
            <a:r>
              <a:rPr sz="2475" spc="22" baseline="-31986" dirty="0">
                <a:latin typeface="Times New Roman"/>
                <a:cs typeface="Times New Roman"/>
              </a:rPr>
              <a:t>e</a:t>
            </a:r>
            <a:r>
              <a:rPr sz="2475" baseline="-31986" dirty="0">
                <a:latin typeface="Times New Roman"/>
                <a:cs typeface="Times New Roman"/>
              </a:rPr>
              <a:t> </a:t>
            </a:r>
            <a:r>
              <a:rPr sz="2475" spc="-157" baseline="-31986" dirty="0">
                <a:latin typeface="Times New Roman"/>
                <a:cs typeface="Times New Roman"/>
              </a:rPr>
              <a:t> </a:t>
            </a:r>
            <a:r>
              <a:rPr sz="2850" spc="25" dirty="0">
                <a:latin typeface="Symbol"/>
                <a:cs typeface="Symbol"/>
              </a:rPr>
              <a:t>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spc="25" dirty="0">
                <a:latin typeface="Times New Roman"/>
                <a:cs typeface="Times New Roman"/>
              </a:rPr>
              <a:t>numb</a:t>
            </a:r>
            <a:r>
              <a:rPr sz="2850" spc="5" dirty="0">
                <a:latin typeface="Times New Roman"/>
                <a:cs typeface="Times New Roman"/>
              </a:rPr>
              <a:t>e</a:t>
            </a:r>
            <a:r>
              <a:rPr sz="2850" spc="15" dirty="0">
                <a:latin typeface="Times New Roman"/>
                <a:cs typeface="Times New Roman"/>
              </a:rPr>
              <a:t>r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Times New Roman"/>
                <a:cs typeface="Times New Roman"/>
              </a:rPr>
              <a:t>of </a:t>
            </a:r>
            <a:r>
              <a:rPr sz="2850" spc="20" dirty="0">
                <a:latin typeface="Times New Roman"/>
                <a:cs typeface="Times New Roman"/>
              </a:rPr>
              <a:t>out</a:t>
            </a:r>
            <a:r>
              <a:rPr sz="2850" spc="5" dirty="0">
                <a:latin typeface="Times New Roman"/>
                <a:cs typeface="Times New Roman"/>
              </a:rPr>
              <a:t>c</a:t>
            </a:r>
            <a:r>
              <a:rPr sz="2850" spc="30" dirty="0">
                <a:latin typeface="Times New Roman"/>
                <a:cs typeface="Times New Roman"/>
              </a:rPr>
              <a:t>om</a:t>
            </a:r>
            <a:r>
              <a:rPr sz="2850" spc="5" dirty="0">
                <a:latin typeface="Times New Roman"/>
                <a:cs typeface="Times New Roman"/>
              </a:rPr>
              <a:t>e</a:t>
            </a:r>
            <a:r>
              <a:rPr sz="2850" spc="15" dirty="0">
                <a:latin typeface="Times New Roman"/>
                <a:cs typeface="Times New Roman"/>
              </a:rPr>
              <a:t>s</a:t>
            </a:r>
            <a:r>
              <a:rPr sz="2850" spc="20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Times New Roman"/>
                <a:cs typeface="Times New Roman"/>
              </a:rPr>
              <a:t>in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spc="25" dirty="0">
                <a:latin typeface="Times New Roman"/>
                <a:cs typeface="Times New Roman"/>
              </a:rPr>
              <a:t>E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0089" y="1410837"/>
            <a:ext cx="4809490" cy="2864485"/>
          </a:xfrm>
          <a:custGeom>
            <a:avLst/>
            <a:gdLst/>
            <a:ahLst/>
            <a:cxnLst/>
            <a:rect l="l" t="t" r="r" b="b"/>
            <a:pathLst>
              <a:path w="4809490" h="2864485">
                <a:moveTo>
                  <a:pt x="4809351" y="0"/>
                </a:moveTo>
                <a:lnTo>
                  <a:pt x="0" y="0"/>
                </a:lnTo>
                <a:lnTo>
                  <a:pt x="0" y="2864439"/>
                </a:lnTo>
                <a:lnTo>
                  <a:pt x="4809351" y="2864439"/>
                </a:lnTo>
                <a:lnTo>
                  <a:pt x="4809351" y="2835270"/>
                </a:lnTo>
                <a:lnTo>
                  <a:pt x="52594" y="2835270"/>
                </a:lnTo>
                <a:lnTo>
                  <a:pt x="23375" y="2806099"/>
                </a:lnTo>
                <a:lnTo>
                  <a:pt x="52594" y="2806099"/>
                </a:lnTo>
                <a:lnTo>
                  <a:pt x="52594" y="52505"/>
                </a:lnTo>
                <a:lnTo>
                  <a:pt x="23375" y="52505"/>
                </a:lnTo>
                <a:lnTo>
                  <a:pt x="52594" y="23414"/>
                </a:lnTo>
                <a:lnTo>
                  <a:pt x="4809351" y="23414"/>
                </a:lnTo>
                <a:lnTo>
                  <a:pt x="4809351" y="0"/>
                </a:lnTo>
                <a:close/>
              </a:path>
              <a:path w="4809490" h="2864485">
                <a:moveTo>
                  <a:pt x="52594" y="2806099"/>
                </a:moveTo>
                <a:lnTo>
                  <a:pt x="23375" y="2806099"/>
                </a:lnTo>
                <a:lnTo>
                  <a:pt x="52594" y="2835270"/>
                </a:lnTo>
                <a:lnTo>
                  <a:pt x="52594" y="2806099"/>
                </a:lnTo>
                <a:close/>
              </a:path>
              <a:path w="4809490" h="2864485">
                <a:moveTo>
                  <a:pt x="4751068" y="2806099"/>
                </a:moveTo>
                <a:lnTo>
                  <a:pt x="52594" y="2806099"/>
                </a:lnTo>
                <a:lnTo>
                  <a:pt x="52594" y="2835270"/>
                </a:lnTo>
                <a:lnTo>
                  <a:pt x="4751068" y="2835270"/>
                </a:lnTo>
                <a:lnTo>
                  <a:pt x="4751068" y="2806099"/>
                </a:lnTo>
                <a:close/>
              </a:path>
              <a:path w="4809490" h="2864485">
                <a:moveTo>
                  <a:pt x="4751068" y="23414"/>
                </a:moveTo>
                <a:lnTo>
                  <a:pt x="4751068" y="2835270"/>
                </a:lnTo>
                <a:lnTo>
                  <a:pt x="4780210" y="2806099"/>
                </a:lnTo>
                <a:lnTo>
                  <a:pt x="4809351" y="2806099"/>
                </a:lnTo>
                <a:lnTo>
                  <a:pt x="4809351" y="52505"/>
                </a:lnTo>
                <a:lnTo>
                  <a:pt x="4780210" y="52505"/>
                </a:lnTo>
                <a:lnTo>
                  <a:pt x="4751068" y="23414"/>
                </a:lnTo>
                <a:close/>
              </a:path>
              <a:path w="4809490" h="2864485">
                <a:moveTo>
                  <a:pt x="4809351" y="2806099"/>
                </a:moveTo>
                <a:lnTo>
                  <a:pt x="4780210" y="2806099"/>
                </a:lnTo>
                <a:lnTo>
                  <a:pt x="4751068" y="2835270"/>
                </a:lnTo>
                <a:lnTo>
                  <a:pt x="4809351" y="2835270"/>
                </a:lnTo>
                <a:lnTo>
                  <a:pt x="4809351" y="2806099"/>
                </a:lnTo>
                <a:close/>
              </a:path>
              <a:path w="4809490" h="2864485">
                <a:moveTo>
                  <a:pt x="52594" y="23414"/>
                </a:moveTo>
                <a:lnTo>
                  <a:pt x="23375" y="52505"/>
                </a:lnTo>
                <a:lnTo>
                  <a:pt x="52594" y="52505"/>
                </a:lnTo>
                <a:lnTo>
                  <a:pt x="52594" y="23414"/>
                </a:lnTo>
                <a:close/>
              </a:path>
              <a:path w="4809490" h="2864485">
                <a:moveTo>
                  <a:pt x="4751068" y="23414"/>
                </a:moveTo>
                <a:lnTo>
                  <a:pt x="52594" y="23414"/>
                </a:lnTo>
                <a:lnTo>
                  <a:pt x="52594" y="52505"/>
                </a:lnTo>
                <a:lnTo>
                  <a:pt x="4751068" y="52505"/>
                </a:lnTo>
                <a:lnTo>
                  <a:pt x="4751068" y="23414"/>
                </a:lnTo>
                <a:close/>
              </a:path>
              <a:path w="4809490" h="2864485">
                <a:moveTo>
                  <a:pt x="4809351" y="23414"/>
                </a:moveTo>
                <a:lnTo>
                  <a:pt x="4751068" y="23414"/>
                </a:lnTo>
                <a:lnTo>
                  <a:pt x="4780210" y="52505"/>
                </a:lnTo>
                <a:lnTo>
                  <a:pt x="4809351" y="52505"/>
                </a:lnTo>
                <a:lnTo>
                  <a:pt x="4809351" y="23414"/>
                </a:lnTo>
                <a:close/>
              </a:path>
            </a:pathLst>
          </a:custGeom>
          <a:solidFill>
            <a:srgbClr val="F6BE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764" y="385648"/>
            <a:ext cx="4520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Relative</a:t>
            </a:r>
            <a:r>
              <a:rPr spc="5" dirty="0"/>
              <a:t> </a:t>
            </a:r>
            <a:r>
              <a:rPr spc="-10" dirty="0"/>
              <a:t>Frequency</a:t>
            </a:r>
            <a:r>
              <a:rPr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2070"/>
            <a:ext cx="7459980" cy="234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historical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Computed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times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occurred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divided 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trials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5010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Objective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--</a:t>
            </a:r>
            <a:r>
              <a:rPr sz="2000" spc="-10" dirty="0">
                <a:latin typeface="Calibri"/>
                <a:cs typeface="Calibri"/>
              </a:rPr>
              <a:t> everyone</a:t>
            </a:r>
            <a:r>
              <a:rPr sz="2000" spc="-5" dirty="0">
                <a:latin typeface="Calibri"/>
                <a:cs typeface="Calibri"/>
              </a:rPr>
              <a:t> correctly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method </a:t>
            </a:r>
            <a:r>
              <a:rPr sz="2000" dirty="0">
                <a:latin typeface="Calibri"/>
                <a:cs typeface="Calibri"/>
              </a:rPr>
              <a:t>assigns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identical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764" y="385648"/>
            <a:ext cx="4520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Relative</a:t>
            </a:r>
            <a:r>
              <a:rPr spc="5" dirty="0"/>
              <a:t> </a:t>
            </a:r>
            <a:r>
              <a:rPr spc="-10" dirty="0"/>
              <a:t>Frequency</a:t>
            </a:r>
            <a:r>
              <a:rPr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2886372" y="1470705"/>
            <a:ext cx="4032885" cy="2856865"/>
          </a:xfrm>
          <a:custGeom>
            <a:avLst/>
            <a:gdLst/>
            <a:ahLst/>
            <a:cxnLst/>
            <a:rect l="l" t="t" r="r" b="b"/>
            <a:pathLst>
              <a:path w="4032884" h="2856865">
                <a:moveTo>
                  <a:pt x="4032331" y="0"/>
                </a:moveTo>
                <a:lnTo>
                  <a:pt x="0" y="0"/>
                </a:lnTo>
                <a:lnTo>
                  <a:pt x="0" y="2856446"/>
                </a:lnTo>
                <a:lnTo>
                  <a:pt x="4032331" y="2856446"/>
                </a:lnTo>
                <a:lnTo>
                  <a:pt x="40323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52148" y="1909322"/>
            <a:ext cx="27559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i="1" spc="229" dirty="0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5231" y="1489415"/>
            <a:ext cx="1628775" cy="6184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i="1" spc="260" dirty="0">
                <a:latin typeface="Times New Roman"/>
                <a:cs typeface="Times New Roman"/>
              </a:rPr>
              <a:t>P</a:t>
            </a:r>
            <a:r>
              <a:rPr sz="2600" spc="340" dirty="0">
                <a:latin typeface="Times New Roman"/>
                <a:cs typeface="Times New Roman"/>
              </a:rPr>
              <a:t>(</a:t>
            </a:r>
            <a:r>
              <a:rPr sz="2600" i="1" spc="390" dirty="0">
                <a:latin typeface="Times New Roman"/>
                <a:cs typeface="Times New Roman"/>
              </a:rPr>
              <a:t>E</a:t>
            </a:r>
            <a:r>
              <a:rPr sz="2600" spc="114" dirty="0">
                <a:latin typeface="Times New Roman"/>
                <a:cs typeface="Times New Roman"/>
              </a:rPr>
              <a:t>)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90" dirty="0">
                <a:latin typeface="Symbol"/>
                <a:cs typeface="Symbol"/>
              </a:rPr>
              <a:t>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5775" i="1" u="sng" spc="434" baseline="1659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250" i="1" u="sng" spc="142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endParaRPr sz="2250" baseline="3703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7129" y="2236610"/>
            <a:ext cx="4034154" cy="205993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9"/>
              </a:spcBef>
            </a:pPr>
            <a:r>
              <a:rPr sz="2600" i="1" spc="150" dirty="0">
                <a:latin typeface="Times New Roman"/>
                <a:cs typeface="Times New Roman"/>
              </a:rPr>
              <a:t>Where</a:t>
            </a:r>
            <a:r>
              <a:rPr sz="2600" spc="15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62865">
              <a:lnSpc>
                <a:spcPts val="2990"/>
              </a:lnSpc>
              <a:spcBef>
                <a:spcPts val="775"/>
              </a:spcBef>
            </a:pPr>
            <a:r>
              <a:rPr sz="2600" i="1" spc="229" dirty="0">
                <a:latin typeface="Times New Roman"/>
                <a:cs typeface="Times New Roman"/>
              </a:rPr>
              <a:t>N </a:t>
            </a:r>
            <a:r>
              <a:rPr sz="2600" spc="190" dirty="0">
                <a:latin typeface="Symbol"/>
                <a:cs typeface="Symbol"/>
              </a:rPr>
              <a:t></a:t>
            </a:r>
            <a:r>
              <a:rPr sz="2600" spc="11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total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229" dirty="0">
                <a:latin typeface="Times New Roman"/>
                <a:cs typeface="Times New Roman"/>
              </a:rPr>
              <a:t>number</a:t>
            </a:r>
            <a:r>
              <a:rPr sz="2600" spc="185" dirty="0">
                <a:latin typeface="Times New Roman"/>
                <a:cs typeface="Times New Roman"/>
              </a:rPr>
              <a:t> </a:t>
            </a:r>
            <a:r>
              <a:rPr sz="2600" spc="190" dirty="0">
                <a:latin typeface="Times New Roman"/>
                <a:cs typeface="Times New Roman"/>
              </a:rPr>
              <a:t>of </a:t>
            </a:r>
            <a:r>
              <a:rPr sz="2600" spc="105" dirty="0">
                <a:latin typeface="Times New Roman"/>
                <a:cs typeface="Times New Roman"/>
              </a:rPr>
              <a:t>trials</a:t>
            </a:r>
            <a:endParaRPr sz="2600">
              <a:latin typeface="Times New Roman"/>
              <a:cs typeface="Times New Roman"/>
            </a:endParaRPr>
          </a:p>
          <a:p>
            <a:pPr marL="50165" marR="30480" indent="-5080">
              <a:lnSpc>
                <a:spcPts val="4130"/>
              </a:lnSpc>
              <a:spcBef>
                <a:spcPts val="215"/>
              </a:spcBef>
              <a:tabLst>
                <a:tab pos="939165" algn="l"/>
              </a:tabLst>
            </a:pPr>
            <a:r>
              <a:rPr sz="5775" spc="592" baseline="-9379" dirty="0">
                <a:latin typeface="Times New Roman"/>
                <a:cs typeface="Times New Roman"/>
              </a:rPr>
              <a:t>n</a:t>
            </a:r>
            <a:r>
              <a:rPr sz="2250" spc="142" baseline="-29629" dirty="0">
                <a:latin typeface="Times New Roman"/>
                <a:cs typeface="Times New Roman"/>
              </a:rPr>
              <a:t>e</a:t>
            </a:r>
            <a:r>
              <a:rPr sz="2250" baseline="-29629" dirty="0">
                <a:latin typeface="Times New Roman"/>
                <a:cs typeface="Times New Roman"/>
              </a:rPr>
              <a:t> </a:t>
            </a:r>
            <a:r>
              <a:rPr sz="2250" spc="7" baseline="-29629" dirty="0">
                <a:latin typeface="Times New Roman"/>
                <a:cs typeface="Times New Roman"/>
              </a:rPr>
              <a:t> </a:t>
            </a:r>
            <a:r>
              <a:rPr sz="2600" spc="190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65" dirty="0">
                <a:latin typeface="Times New Roman"/>
                <a:cs typeface="Times New Roman"/>
              </a:rPr>
              <a:t>nu</a:t>
            </a:r>
            <a:r>
              <a:rPr sz="2600" spc="325" dirty="0">
                <a:latin typeface="Times New Roman"/>
                <a:cs typeface="Times New Roman"/>
              </a:rPr>
              <a:t>m</a:t>
            </a:r>
            <a:r>
              <a:rPr sz="2600" spc="260" dirty="0">
                <a:latin typeface="Times New Roman"/>
                <a:cs typeface="Times New Roman"/>
              </a:rPr>
              <a:t>b</a:t>
            </a:r>
            <a:r>
              <a:rPr sz="2600" spc="135" dirty="0">
                <a:latin typeface="Times New Roman"/>
                <a:cs typeface="Times New Roman"/>
              </a:rPr>
              <a:t>er</a:t>
            </a:r>
            <a:r>
              <a:rPr sz="2600" spc="200" dirty="0">
                <a:latin typeface="Times New Roman"/>
                <a:cs typeface="Times New Roman"/>
              </a:rPr>
              <a:t> </a:t>
            </a:r>
            <a:r>
              <a:rPr sz="2600" spc="265" dirty="0">
                <a:latin typeface="Times New Roman"/>
                <a:cs typeface="Times New Roman"/>
              </a:rPr>
              <a:t>o</a:t>
            </a:r>
            <a:r>
              <a:rPr sz="2600" spc="114" dirty="0">
                <a:latin typeface="Times New Roman"/>
                <a:cs typeface="Times New Roman"/>
              </a:rPr>
              <a:t>f</a:t>
            </a:r>
            <a:r>
              <a:rPr sz="2600" spc="190" dirty="0">
                <a:latin typeface="Times New Roman"/>
                <a:cs typeface="Times New Roman"/>
              </a:rPr>
              <a:t> </a:t>
            </a:r>
            <a:r>
              <a:rPr sz="2600" spc="265" dirty="0">
                <a:latin typeface="Times New Roman"/>
                <a:cs typeface="Times New Roman"/>
              </a:rPr>
              <a:t>ou</a:t>
            </a:r>
            <a:r>
              <a:rPr sz="2600" spc="60" dirty="0">
                <a:latin typeface="Times New Roman"/>
                <a:cs typeface="Times New Roman"/>
              </a:rPr>
              <a:t>t</a:t>
            </a:r>
            <a:r>
              <a:rPr sz="2600" spc="155" dirty="0">
                <a:latin typeface="Times New Roman"/>
                <a:cs typeface="Times New Roman"/>
              </a:rPr>
              <a:t>c</a:t>
            </a:r>
            <a:r>
              <a:rPr sz="2600" spc="265" dirty="0">
                <a:latin typeface="Times New Roman"/>
                <a:cs typeface="Times New Roman"/>
              </a:rPr>
              <a:t>o</a:t>
            </a:r>
            <a:r>
              <a:rPr sz="2600" spc="325" dirty="0">
                <a:latin typeface="Times New Roman"/>
                <a:cs typeface="Times New Roman"/>
              </a:rPr>
              <a:t>m</a:t>
            </a:r>
            <a:r>
              <a:rPr sz="2600" spc="110" dirty="0">
                <a:latin typeface="Times New Roman"/>
                <a:cs typeface="Times New Roman"/>
              </a:rPr>
              <a:t>e  </a:t>
            </a:r>
            <a:r>
              <a:rPr sz="2600" spc="210" dirty="0">
                <a:latin typeface="Times New Roman"/>
                <a:cs typeface="Times New Roman"/>
              </a:rPr>
              <a:t>producing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spc="21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9241" y="1423620"/>
            <a:ext cx="4131945" cy="2955925"/>
          </a:xfrm>
          <a:custGeom>
            <a:avLst/>
            <a:gdLst/>
            <a:ahLst/>
            <a:cxnLst/>
            <a:rect l="l" t="t" r="r" b="b"/>
            <a:pathLst>
              <a:path w="4131945" h="2955925">
                <a:moveTo>
                  <a:pt x="4131830" y="0"/>
                </a:moveTo>
                <a:lnTo>
                  <a:pt x="0" y="0"/>
                </a:lnTo>
                <a:lnTo>
                  <a:pt x="0" y="2955847"/>
                </a:lnTo>
                <a:lnTo>
                  <a:pt x="4131830" y="2955847"/>
                </a:lnTo>
                <a:lnTo>
                  <a:pt x="4131830" y="2929689"/>
                </a:lnTo>
                <a:lnTo>
                  <a:pt x="47131" y="2929689"/>
                </a:lnTo>
                <a:lnTo>
                  <a:pt x="20947" y="2903530"/>
                </a:lnTo>
                <a:lnTo>
                  <a:pt x="47131" y="2903530"/>
                </a:lnTo>
                <a:lnTo>
                  <a:pt x="47131" y="47085"/>
                </a:lnTo>
                <a:lnTo>
                  <a:pt x="20947" y="47085"/>
                </a:lnTo>
                <a:lnTo>
                  <a:pt x="47131" y="20996"/>
                </a:lnTo>
                <a:lnTo>
                  <a:pt x="4131830" y="20996"/>
                </a:lnTo>
                <a:lnTo>
                  <a:pt x="4131830" y="0"/>
                </a:lnTo>
                <a:close/>
              </a:path>
              <a:path w="4131945" h="2955925">
                <a:moveTo>
                  <a:pt x="47131" y="2903530"/>
                </a:moveTo>
                <a:lnTo>
                  <a:pt x="20947" y="2903530"/>
                </a:lnTo>
                <a:lnTo>
                  <a:pt x="47131" y="2929689"/>
                </a:lnTo>
                <a:lnTo>
                  <a:pt x="47131" y="2903530"/>
                </a:lnTo>
                <a:close/>
              </a:path>
              <a:path w="4131945" h="2955925">
                <a:moveTo>
                  <a:pt x="4079462" y="2903530"/>
                </a:moveTo>
                <a:lnTo>
                  <a:pt x="47131" y="2903530"/>
                </a:lnTo>
                <a:lnTo>
                  <a:pt x="47131" y="2929689"/>
                </a:lnTo>
                <a:lnTo>
                  <a:pt x="4079462" y="2929689"/>
                </a:lnTo>
                <a:lnTo>
                  <a:pt x="4079462" y="2903530"/>
                </a:lnTo>
                <a:close/>
              </a:path>
              <a:path w="4131945" h="2955925">
                <a:moveTo>
                  <a:pt x="4079462" y="20996"/>
                </a:moveTo>
                <a:lnTo>
                  <a:pt x="4079462" y="2929689"/>
                </a:lnTo>
                <a:lnTo>
                  <a:pt x="4105576" y="2903530"/>
                </a:lnTo>
                <a:lnTo>
                  <a:pt x="4131830" y="2903530"/>
                </a:lnTo>
                <a:lnTo>
                  <a:pt x="4131830" y="47085"/>
                </a:lnTo>
                <a:lnTo>
                  <a:pt x="4105576" y="47085"/>
                </a:lnTo>
                <a:lnTo>
                  <a:pt x="4079462" y="20996"/>
                </a:lnTo>
                <a:close/>
              </a:path>
              <a:path w="4131945" h="2955925">
                <a:moveTo>
                  <a:pt x="4131830" y="2903530"/>
                </a:moveTo>
                <a:lnTo>
                  <a:pt x="4105576" y="2903530"/>
                </a:lnTo>
                <a:lnTo>
                  <a:pt x="4079462" y="2929689"/>
                </a:lnTo>
                <a:lnTo>
                  <a:pt x="4131830" y="2929689"/>
                </a:lnTo>
                <a:lnTo>
                  <a:pt x="4131830" y="2903530"/>
                </a:lnTo>
                <a:close/>
              </a:path>
              <a:path w="4131945" h="2955925">
                <a:moveTo>
                  <a:pt x="47131" y="20996"/>
                </a:moveTo>
                <a:lnTo>
                  <a:pt x="20947" y="47085"/>
                </a:lnTo>
                <a:lnTo>
                  <a:pt x="47131" y="47085"/>
                </a:lnTo>
                <a:lnTo>
                  <a:pt x="47131" y="20996"/>
                </a:lnTo>
                <a:close/>
              </a:path>
              <a:path w="4131945" h="2955925">
                <a:moveTo>
                  <a:pt x="4079462" y="20996"/>
                </a:moveTo>
                <a:lnTo>
                  <a:pt x="47131" y="20996"/>
                </a:lnTo>
                <a:lnTo>
                  <a:pt x="47131" y="47085"/>
                </a:lnTo>
                <a:lnTo>
                  <a:pt x="4079462" y="47085"/>
                </a:lnTo>
                <a:lnTo>
                  <a:pt x="4079462" y="20996"/>
                </a:lnTo>
                <a:close/>
              </a:path>
              <a:path w="4131945" h="2955925">
                <a:moveTo>
                  <a:pt x="4131830" y="20996"/>
                </a:moveTo>
                <a:lnTo>
                  <a:pt x="4079462" y="20996"/>
                </a:lnTo>
                <a:lnTo>
                  <a:pt x="4105576" y="47085"/>
                </a:lnTo>
                <a:lnTo>
                  <a:pt x="4131830" y="47085"/>
                </a:lnTo>
                <a:lnTo>
                  <a:pt x="4131830" y="20996"/>
                </a:lnTo>
                <a:close/>
              </a:path>
            </a:pathLst>
          </a:custGeom>
          <a:solidFill>
            <a:srgbClr val="F6BE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2038</Words>
  <Application>Microsoft Office PowerPoint</Application>
  <PresentationFormat>On-screen Show (16:9)</PresentationFormat>
  <Paragraphs>393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Symbol</vt:lpstr>
      <vt:lpstr>Times New Roman</vt:lpstr>
      <vt:lpstr>Office Theme</vt:lpstr>
      <vt:lpstr>Lecture 6: Introduction to Probability</vt:lpstr>
      <vt:lpstr>Lecture objectives</vt:lpstr>
      <vt:lpstr>Probability</vt:lpstr>
      <vt:lpstr>Range of Probability</vt:lpstr>
      <vt:lpstr>Methods of Assigning Probabilities</vt:lpstr>
      <vt:lpstr>Classical Probability</vt:lpstr>
      <vt:lpstr>P( E )  ne</vt:lpstr>
      <vt:lpstr>Relative Frequency Probability</vt:lpstr>
      <vt:lpstr>Relative Frequency Probability</vt:lpstr>
      <vt:lpstr>Subjective Probability</vt:lpstr>
      <vt:lpstr>Probability - Terminology</vt:lpstr>
      <vt:lpstr>Experiment, Trial, Elementary Event, Event</vt:lpstr>
      <vt:lpstr>An Example Experiment</vt:lpstr>
      <vt:lpstr>Sample Space</vt:lpstr>
      <vt:lpstr>Sample Space: Roster Example</vt:lpstr>
      <vt:lpstr>Sample Space: Tree Diagram for Random Sample of Two  Families</vt:lpstr>
      <vt:lpstr>Sample Space: Set Notation for Random Sample of Two  Families</vt:lpstr>
      <vt:lpstr>Sample Space</vt:lpstr>
      <vt:lpstr>Union of Sets</vt:lpstr>
      <vt:lpstr>PowerPoint Presentation</vt:lpstr>
      <vt:lpstr>PowerPoint Presentation</vt:lpstr>
      <vt:lpstr>Independent Events</vt:lpstr>
      <vt:lpstr>Collectively Exhaustive Events</vt:lpstr>
      <vt:lpstr>PowerPoint Presentation</vt:lpstr>
      <vt:lpstr>Counting the Possibilities</vt:lpstr>
      <vt:lpstr>mn Rule</vt:lpstr>
      <vt:lpstr>Sampling from a Population with Replacement</vt:lpstr>
      <vt:lpstr>Combinations</vt:lpstr>
      <vt:lpstr>Four Types of Probability</vt:lpstr>
      <vt:lpstr>General Law of Addition</vt:lpstr>
      <vt:lpstr>Design for improving productivity?</vt:lpstr>
      <vt:lpstr>Problem</vt:lpstr>
      <vt:lpstr>Problem</vt:lpstr>
      <vt:lpstr>Solution</vt:lpstr>
      <vt:lpstr>General Law of Addition -- Example</vt:lpstr>
      <vt:lpstr>Office Design Problem  Probability Matrix</vt:lpstr>
      <vt:lpstr>Joint Probability Using a Contingency Table</vt:lpstr>
      <vt:lpstr>Office Design Problem - Probability Matrix</vt:lpstr>
      <vt:lpstr>Law of Conditional Probability</vt:lpstr>
      <vt:lpstr>Office Design Problem</vt:lpstr>
      <vt:lpstr>Problem</vt:lpstr>
      <vt:lpstr>Contingency Table</vt:lpstr>
      <vt:lpstr>Solution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Ashwni  Goel</cp:lastModifiedBy>
  <cp:revision>1</cp:revision>
  <dcterms:created xsi:type="dcterms:W3CDTF">2024-01-29T03:47:55Z</dcterms:created>
  <dcterms:modified xsi:type="dcterms:W3CDTF">2024-01-29T03:49:28Z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2024-01-29T00:00:00Z</vt:filetime>
  </property>
</Properties>
</file>