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D839C-6CAC-4761-B35D-8E52A34CAABE}" v="1" dt="2024-02-06T05:33:18.9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4532" y="385648"/>
            <a:ext cx="315493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0037" y="385648"/>
            <a:ext cx="296392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2929" y="1164367"/>
            <a:ext cx="6022975" cy="347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4830267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01264" y="1495755"/>
            <a:ext cx="41427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Lecture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7: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Introduction</a:t>
            </a:r>
            <a:r>
              <a:rPr sz="20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Probability-II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88841" y="2554477"/>
            <a:ext cx="1766570" cy="4133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200" b="1" spc="-40" dirty="0">
                <a:solidFill>
                  <a:srgbClr val="353B5F"/>
                </a:solidFill>
                <a:latin typeface="Calibri"/>
                <a:cs typeface="Calibri"/>
              </a:rPr>
              <a:t>Dr.</a:t>
            </a:r>
            <a:r>
              <a:rPr sz="1200" b="1" spc="-20" dirty="0">
                <a:solidFill>
                  <a:srgbClr val="353B5F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353B5F"/>
                </a:solidFill>
                <a:latin typeface="Calibri"/>
                <a:cs typeface="Calibri"/>
              </a:rPr>
              <a:t>A.</a:t>
            </a:r>
            <a:r>
              <a:rPr sz="1200" b="1" spc="-20" dirty="0">
                <a:solidFill>
                  <a:srgbClr val="353B5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353B5F"/>
                </a:solidFill>
                <a:latin typeface="Calibri"/>
                <a:cs typeface="Calibri"/>
              </a:rPr>
              <a:t>Ramesh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900" b="1" spc="-5" dirty="0">
                <a:solidFill>
                  <a:srgbClr val="5183B8"/>
                </a:solidFill>
                <a:latin typeface="Calibri"/>
                <a:cs typeface="Calibri"/>
              </a:rPr>
              <a:t>Department</a:t>
            </a:r>
            <a:r>
              <a:rPr sz="900" b="1" spc="5" dirty="0">
                <a:solidFill>
                  <a:srgbClr val="5183B8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5183B8"/>
                </a:solidFill>
                <a:latin typeface="Calibri"/>
                <a:cs typeface="Calibri"/>
              </a:rPr>
              <a:t>of</a:t>
            </a:r>
            <a:r>
              <a:rPr sz="900" b="1" dirty="0">
                <a:solidFill>
                  <a:srgbClr val="5183B8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5183B8"/>
                </a:solidFill>
                <a:latin typeface="Calibri"/>
                <a:cs typeface="Calibri"/>
              </a:rPr>
              <a:t>Management</a:t>
            </a:r>
            <a:r>
              <a:rPr sz="900" b="1" spc="5" dirty="0">
                <a:solidFill>
                  <a:srgbClr val="5183B8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5183B8"/>
                </a:solidFill>
                <a:latin typeface="Calibri"/>
                <a:cs typeface="Calibri"/>
              </a:rPr>
              <a:t>Studies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6238" y="385648"/>
            <a:ext cx="3809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Mutually</a:t>
            </a:r>
            <a:r>
              <a:rPr spc="-5" dirty="0"/>
              <a:t> </a:t>
            </a:r>
            <a:r>
              <a:rPr spc="-15" dirty="0"/>
              <a:t>Exclusive </a:t>
            </a:r>
            <a:r>
              <a:rPr spc="-25" dirty="0"/>
              <a:t>Events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71800" y="1800986"/>
          <a:ext cx="2707005" cy="1360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R="50800" algn="r">
                        <a:lnSpc>
                          <a:spcPts val="2565"/>
                        </a:lnSpc>
                        <a:spcBef>
                          <a:spcPts val="10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8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2565"/>
                        </a:lnSpc>
                        <a:spcBef>
                          <a:spcPts val="10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3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R="41910" algn="r">
                        <a:lnSpc>
                          <a:spcPts val="2550"/>
                        </a:lnSpc>
                        <a:spcBef>
                          <a:spcPts val="2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31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550"/>
                        </a:lnSpc>
                        <a:spcBef>
                          <a:spcPts val="2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13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R="41910" algn="r">
                        <a:lnSpc>
                          <a:spcPts val="2550"/>
                        </a:lnSpc>
                        <a:spcBef>
                          <a:spcPts val="2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52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550"/>
                        </a:lnSpc>
                        <a:spcBef>
                          <a:spcPts val="2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17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R="50800" algn="r">
                        <a:lnSpc>
                          <a:spcPts val="2575"/>
                        </a:lnSpc>
                        <a:spcBef>
                          <a:spcPts val="10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9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575"/>
                        </a:lnSpc>
                        <a:spcBef>
                          <a:spcPts val="10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22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3698240" y="3498062"/>
            <a:ext cx="2314575" cy="1144905"/>
            <a:chOff x="3698240" y="3498062"/>
            <a:chExt cx="2314575" cy="1144905"/>
          </a:xfrm>
        </p:grpSpPr>
        <p:sp>
          <p:nvSpPr>
            <p:cNvPr id="5" name="object 5"/>
            <p:cNvSpPr/>
            <p:nvPr/>
          </p:nvSpPr>
          <p:spPr>
            <a:xfrm>
              <a:off x="3698240" y="3498062"/>
              <a:ext cx="2314575" cy="1144905"/>
            </a:xfrm>
            <a:custGeom>
              <a:avLst/>
              <a:gdLst/>
              <a:ahLst/>
              <a:cxnLst/>
              <a:rect l="l" t="t" r="r" b="b"/>
              <a:pathLst>
                <a:path w="2314575" h="1144904">
                  <a:moveTo>
                    <a:pt x="2314320" y="0"/>
                  </a:moveTo>
                  <a:lnTo>
                    <a:pt x="0" y="0"/>
                  </a:lnTo>
                  <a:lnTo>
                    <a:pt x="0" y="1144587"/>
                  </a:lnTo>
                  <a:lnTo>
                    <a:pt x="2314320" y="1144587"/>
                  </a:lnTo>
                  <a:lnTo>
                    <a:pt x="231432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6716" y="4093538"/>
              <a:ext cx="865505" cy="0"/>
            </a:xfrm>
            <a:custGeom>
              <a:avLst/>
              <a:gdLst/>
              <a:ahLst/>
              <a:cxnLst/>
              <a:rect l="l" t="t" r="r" b="b"/>
              <a:pathLst>
                <a:path w="865504">
                  <a:moveTo>
                    <a:pt x="0" y="0"/>
                  </a:moveTo>
                  <a:lnTo>
                    <a:pt x="326197" y="0"/>
                  </a:lnTo>
                </a:path>
                <a:path w="865504">
                  <a:moveTo>
                    <a:pt x="539251" y="0"/>
                  </a:moveTo>
                  <a:lnTo>
                    <a:pt x="865504" y="0"/>
                  </a:lnTo>
                </a:path>
              </a:pathLst>
            </a:custGeom>
            <a:ln w="9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11801" y="4087516"/>
            <a:ext cx="89535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51815" algn="l"/>
              </a:tabLst>
            </a:pPr>
            <a:r>
              <a:rPr sz="1700" spc="10" dirty="0">
                <a:latin typeface="Times New Roman"/>
                <a:cs typeface="Times New Roman"/>
              </a:rPr>
              <a:t>155	155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82929" y="1164367"/>
          <a:ext cx="6022975" cy="3477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3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marL="31750" marR="912494">
                        <a:lnSpc>
                          <a:spcPts val="2600"/>
                        </a:lnSpc>
                      </a:pPr>
                      <a:r>
                        <a:rPr sz="2300" spc="-35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300" spc="-6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Positi</a:t>
                      </a:r>
                      <a:r>
                        <a:rPr sz="23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n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9475">
                        <a:lnSpc>
                          <a:spcPts val="2465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Gender</a:t>
                      </a:r>
                      <a:endParaRPr sz="2300">
                        <a:latin typeface="Arial"/>
                        <a:cs typeface="Arial"/>
                      </a:endParaRPr>
                    </a:p>
                    <a:p>
                      <a:pPr marL="682625">
                        <a:lnSpc>
                          <a:spcPts val="2610"/>
                        </a:lnSpc>
                        <a:tabLst>
                          <a:tab pos="1694180" algn="l"/>
                        </a:tabLst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Male	Female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53975" algn="r">
                        <a:lnSpc>
                          <a:spcPts val="2690"/>
                        </a:lnSpc>
                        <a:spcBef>
                          <a:spcPts val="5"/>
                        </a:spcBef>
                      </a:pPr>
                      <a:r>
                        <a:rPr sz="2300" spc="-55" dirty="0">
                          <a:latin typeface="Arial"/>
                          <a:cs typeface="Arial"/>
                        </a:rPr>
                        <a:t>Total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Managerial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2575"/>
                        </a:lnSpc>
                      </a:pPr>
                      <a:r>
                        <a:rPr sz="2300" spc="-170" dirty="0">
                          <a:latin typeface="Arial"/>
                          <a:cs typeface="Arial"/>
                        </a:rPr>
                        <a:t>11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ts val="2585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Professional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2585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44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</a:pPr>
                      <a:r>
                        <a:rPr sz="2300" spc="-30" dirty="0">
                          <a:latin typeface="Arial"/>
                          <a:cs typeface="Arial"/>
                        </a:rPr>
                        <a:t>Technical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2575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69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Clerical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2560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31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</a:pPr>
                      <a:r>
                        <a:rPr sz="2300" spc="-55" dirty="0">
                          <a:latin typeface="Arial"/>
                          <a:cs typeface="Arial"/>
                        </a:rPr>
                        <a:t>Total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6610">
                        <a:lnSpc>
                          <a:spcPts val="2575"/>
                        </a:lnSpc>
                        <a:tabLst>
                          <a:tab pos="2315210" algn="l"/>
                        </a:tabLst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100	55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75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155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2045">
                <a:tc gridSpan="3">
                  <a:txBody>
                    <a:bodyPr/>
                    <a:lstStyle/>
                    <a:p>
                      <a:pPr marL="2765425">
                        <a:lnSpc>
                          <a:spcPts val="1635"/>
                        </a:lnSpc>
                      </a:pPr>
                      <a:r>
                        <a:rPr sz="1700" i="1" spc="5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700" spc="-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i="1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17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6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7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5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700" spc="-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5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7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5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spc="4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700" i="1" spc="6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66331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550" spc="22" baseline="-40849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550" spc="644" baseline="-4084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44</a:t>
                      </a:r>
                      <a:r>
                        <a:rPr sz="1700" spc="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spc="22" baseline="-40849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2550" spc="622" baseline="-4084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31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663315">
                        <a:lnSpc>
                          <a:spcPts val="2025"/>
                        </a:lnSpc>
                        <a:spcBef>
                          <a:spcPts val="2510"/>
                        </a:spcBef>
                      </a:pPr>
                      <a:r>
                        <a:rPr sz="1700" spc="-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.484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Law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10" dirty="0"/>
              <a:t>Multiplication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33419" y="2328150"/>
            <a:ext cx="6677659" cy="487680"/>
          </a:xfrm>
          <a:custGeom>
            <a:avLst/>
            <a:gdLst/>
            <a:ahLst/>
            <a:cxnLst/>
            <a:rect l="l" t="t" r="r" b="b"/>
            <a:pathLst>
              <a:path w="6677659" h="487680">
                <a:moveTo>
                  <a:pt x="6677041" y="0"/>
                </a:moveTo>
                <a:lnTo>
                  <a:pt x="0" y="0"/>
                </a:lnTo>
                <a:lnTo>
                  <a:pt x="0" y="487317"/>
                </a:lnTo>
                <a:lnTo>
                  <a:pt x="6677041" y="487317"/>
                </a:lnTo>
                <a:lnTo>
                  <a:pt x="66770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9048" y="2246736"/>
            <a:ext cx="6633209" cy="5213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i="1" spc="-65" dirty="0">
                <a:latin typeface="Times New Roman"/>
                <a:cs typeface="Times New Roman"/>
              </a:rPr>
              <a:t>P</a:t>
            </a:r>
            <a:r>
              <a:rPr sz="3250" spc="-50" dirty="0">
                <a:latin typeface="Times New Roman"/>
                <a:cs typeface="Times New Roman"/>
              </a:rPr>
              <a:t>(</a:t>
            </a:r>
            <a:r>
              <a:rPr sz="3250" spc="-500" dirty="0">
                <a:latin typeface="Times New Roman"/>
                <a:cs typeface="Times New Roman"/>
              </a:rPr>
              <a:t> </a:t>
            </a:r>
            <a:r>
              <a:rPr sz="3250" i="1" spc="-90" dirty="0">
                <a:latin typeface="Times New Roman"/>
                <a:cs typeface="Times New Roman"/>
              </a:rPr>
              <a:t>X</a:t>
            </a:r>
            <a:r>
              <a:rPr sz="3250" i="1" spc="-225" dirty="0">
                <a:latin typeface="Times New Roman"/>
                <a:cs typeface="Times New Roman"/>
              </a:rPr>
              <a:t> </a:t>
            </a:r>
            <a:r>
              <a:rPr sz="3250" spc="-114" dirty="0">
                <a:latin typeface="Symbol"/>
                <a:cs typeface="Symbol"/>
              </a:rPr>
              <a:t></a:t>
            </a:r>
            <a:r>
              <a:rPr sz="3250" spc="-415" dirty="0">
                <a:latin typeface="Times New Roman"/>
                <a:cs typeface="Times New Roman"/>
              </a:rPr>
              <a:t> </a:t>
            </a:r>
            <a:r>
              <a:rPr sz="3250" i="1" spc="-85" dirty="0">
                <a:latin typeface="Times New Roman"/>
                <a:cs typeface="Times New Roman"/>
              </a:rPr>
              <a:t>Y</a:t>
            </a:r>
            <a:r>
              <a:rPr sz="3250" i="1" spc="-505" dirty="0">
                <a:latin typeface="Times New Roman"/>
                <a:cs typeface="Times New Roman"/>
              </a:rPr>
              <a:t> </a:t>
            </a:r>
            <a:r>
              <a:rPr sz="3250" spc="-50" dirty="0">
                <a:latin typeface="Times New Roman"/>
                <a:cs typeface="Times New Roman"/>
              </a:rPr>
              <a:t>)</a:t>
            </a:r>
            <a:r>
              <a:rPr sz="3250" spc="-150" dirty="0">
                <a:latin typeface="Times New Roman"/>
                <a:cs typeface="Times New Roman"/>
              </a:rPr>
              <a:t> </a:t>
            </a:r>
            <a:r>
              <a:rPr sz="3250" spc="-80" dirty="0">
                <a:latin typeface="Symbol"/>
                <a:cs typeface="Symbol"/>
              </a:rPr>
              <a:t></a:t>
            </a:r>
            <a:r>
              <a:rPr sz="3250" spc="30" dirty="0">
                <a:latin typeface="Times New Roman"/>
                <a:cs typeface="Times New Roman"/>
              </a:rPr>
              <a:t> </a:t>
            </a:r>
            <a:r>
              <a:rPr sz="3250" i="1" spc="-65" dirty="0">
                <a:latin typeface="Times New Roman"/>
                <a:cs typeface="Times New Roman"/>
              </a:rPr>
              <a:t>P</a:t>
            </a:r>
            <a:r>
              <a:rPr sz="3250" spc="-50" dirty="0">
                <a:latin typeface="Times New Roman"/>
                <a:cs typeface="Times New Roman"/>
              </a:rPr>
              <a:t>(</a:t>
            </a:r>
            <a:r>
              <a:rPr sz="3250" spc="-500" dirty="0">
                <a:latin typeface="Times New Roman"/>
                <a:cs typeface="Times New Roman"/>
              </a:rPr>
              <a:t> </a:t>
            </a:r>
            <a:r>
              <a:rPr sz="3250" i="1" spc="150" dirty="0">
                <a:latin typeface="Times New Roman"/>
                <a:cs typeface="Times New Roman"/>
              </a:rPr>
              <a:t>X</a:t>
            </a:r>
            <a:r>
              <a:rPr sz="3250" spc="-50" dirty="0">
                <a:latin typeface="Times New Roman"/>
                <a:cs typeface="Times New Roman"/>
              </a:rPr>
              <a:t>)</a:t>
            </a:r>
            <a:r>
              <a:rPr sz="3250" spc="-520" dirty="0">
                <a:latin typeface="Times New Roman"/>
                <a:cs typeface="Times New Roman"/>
              </a:rPr>
              <a:t> </a:t>
            </a:r>
            <a:r>
              <a:rPr sz="3250" spc="-40" dirty="0">
                <a:latin typeface="Symbol"/>
                <a:cs typeface="Symbol"/>
              </a:rPr>
              <a:t></a:t>
            </a:r>
            <a:r>
              <a:rPr sz="3250" spc="-360" dirty="0">
                <a:latin typeface="Times New Roman"/>
                <a:cs typeface="Times New Roman"/>
              </a:rPr>
              <a:t> </a:t>
            </a:r>
            <a:r>
              <a:rPr sz="3250" i="1" spc="-65" dirty="0">
                <a:latin typeface="Times New Roman"/>
                <a:cs typeface="Times New Roman"/>
              </a:rPr>
              <a:t>P</a:t>
            </a:r>
            <a:r>
              <a:rPr sz="3250" dirty="0">
                <a:latin typeface="Times New Roman"/>
                <a:cs typeface="Times New Roman"/>
              </a:rPr>
              <a:t>(</a:t>
            </a:r>
            <a:r>
              <a:rPr sz="3250" i="1" spc="100" dirty="0">
                <a:latin typeface="Times New Roman"/>
                <a:cs typeface="Times New Roman"/>
              </a:rPr>
              <a:t>Y</a:t>
            </a:r>
            <a:r>
              <a:rPr sz="3250" spc="-30" dirty="0">
                <a:latin typeface="Times New Roman"/>
                <a:cs typeface="Times New Roman"/>
              </a:rPr>
              <a:t>|</a:t>
            </a:r>
            <a:r>
              <a:rPr sz="3250" spc="-325" dirty="0">
                <a:latin typeface="Times New Roman"/>
                <a:cs typeface="Times New Roman"/>
              </a:rPr>
              <a:t> </a:t>
            </a:r>
            <a:r>
              <a:rPr sz="3250" i="1" spc="145" dirty="0">
                <a:latin typeface="Times New Roman"/>
                <a:cs typeface="Times New Roman"/>
              </a:rPr>
              <a:t>X</a:t>
            </a:r>
            <a:r>
              <a:rPr sz="3250" spc="-50" dirty="0">
                <a:latin typeface="Times New Roman"/>
                <a:cs typeface="Times New Roman"/>
              </a:rPr>
              <a:t>)</a:t>
            </a:r>
            <a:r>
              <a:rPr sz="3250" spc="-145" dirty="0">
                <a:latin typeface="Times New Roman"/>
                <a:cs typeface="Times New Roman"/>
              </a:rPr>
              <a:t> </a:t>
            </a:r>
            <a:r>
              <a:rPr sz="3250" spc="-80" dirty="0">
                <a:latin typeface="Symbol"/>
                <a:cs typeface="Symbol"/>
              </a:rPr>
              <a:t></a:t>
            </a:r>
            <a:r>
              <a:rPr sz="3250" spc="35" dirty="0">
                <a:latin typeface="Times New Roman"/>
                <a:cs typeface="Times New Roman"/>
              </a:rPr>
              <a:t> </a:t>
            </a:r>
            <a:r>
              <a:rPr sz="3250" i="1" spc="-70" dirty="0">
                <a:latin typeface="Times New Roman"/>
                <a:cs typeface="Times New Roman"/>
              </a:rPr>
              <a:t>P</a:t>
            </a:r>
            <a:r>
              <a:rPr sz="3250" dirty="0">
                <a:latin typeface="Times New Roman"/>
                <a:cs typeface="Times New Roman"/>
              </a:rPr>
              <a:t>(</a:t>
            </a:r>
            <a:r>
              <a:rPr sz="3250" i="1" spc="-85" dirty="0">
                <a:latin typeface="Times New Roman"/>
                <a:cs typeface="Times New Roman"/>
              </a:rPr>
              <a:t>Y</a:t>
            </a:r>
            <a:r>
              <a:rPr sz="3250" i="1" spc="-509" dirty="0">
                <a:latin typeface="Times New Roman"/>
                <a:cs typeface="Times New Roman"/>
              </a:rPr>
              <a:t> </a:t>
            </a:r>
            <a:r>
              <a:rPr sz="3250" spc="-50" dirty="0">
                <a:latin typeface="Times New Roman"/>
                <a:cs typeface="Times New Roman"/>
              </a:rPr>
              <a:t>)</a:t>
            </a:r>
            <a:r>
              <a:rPr sz="3250" spc="-515" dirty="0">
                <a:latin typeface="Times New Roman"/>
                <a:cs typeface="Times New Roman"/>
              </a:rPr>
              <a:t> </a:t>
            </a:r>
            <a:r>
              <a:rPr sz="3250" spc="-40" dirty="0">
                <a:latin typeface="Symbol"/>
                <a:cs typeface="Symbol"/>
              </a:rPr>
              <a:t></a:t>
            </a:r>
            <a:r>
              <a:rPr sz="3250" spc="-360" dirty="0">
                <a:latin typeface="Times New Roman"/>
                <a:cs typeface="Times New Roman"/>
              </a:rPr>
              <a:t> </a:t>
            </a:r>
            <a:r>
              <a:rPr sz="3250" i="1" spc="-70" dirty="0">
                <a:latin typeface="Times New Roman"/>
                <a:cs typeface="Times New Roman"/>
              </a:rPr>
              <a:t>P</a:t>
            </a:r>
            <a:r>
              <a:rPr sz="3250" spc="-50" dirty="0">
                <a:latin typeface="Times New Roman"/>
                <a:cs typeface="Times New Roman"/>
              </a:rPr>
              <a:t>(</a:t>
            </a:r>
            <a:r>
              <a:rPr sz="3250" spc="-500" dirty="0">
                <a:latin typeface="Times New Roman"/>
                <a:cs typeface="Times New Roman"/>
              </a:rPr>
              <a:t> </a:t>
            </a:r>
            <a:r>
              <a:rPr sz="3250" i="1" spc="30" dirty="0">
                <a:latin typeface="Times New Roman"/>
                <a:cs typeface="Times New Roman"/>
              </a:rPr>
              <a:t>X</a:t>
            </a:r>
            <a:r>
              <a:rPr sz="3250" spc="190" dirty="0">
                <a:latin typeface="Times New Roman"/>
                <a:cs typeface="Times New Roman"/>
              </a:rPr>
              <a:t>|</a:t>
            </a:r>
            <a:r>
              <a:rPr sz="3250" i="1" spc="-85" dirty="0">
                <a:latin typeface="Times New Roman"/>
                <a:cs typeface="Times New Roman"/>
              </a:rPr>
              <a:t>Y</a:t>
            </a:r>
            <a:r>
              <a:rPr sz="3250" i="1" spc="-509" dirty="0">
                <a:latin typeface="Times New Roman"/>
                <a:cs typeface="Times New Roman"/>
              </a:rPr>
              <a:t> </a:t>
            </a:r>
            <a:r>
              <a:rPr sz="3250" spc="-50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0618" y="2285978"/>
            <a:ext cx="6767830" cy="576580"/>
          </a:xfrm>
          <a:custGeom>
            <a:avLst/>
            <a:gdLst/>
            <a:ahLst/>
            <a:cxnLst/>
            <a:rect l="l" t="t" r="r" b="b"/>
            <a:pathLst>
              <a:path w="6767830" h="576580">
                <a:moveTo>
                  <a:pt x="6767273" y="0"/>
                </a:moveTo>
                <a:lnTo>
                  <a:pt x="0" y="0"/>
                </a:lnTo>
                <a:lnTo>
                  <a:pt x="0" y="576347"/>
                </a:lnTo>
                <a:lnTo>
                  <a:pt x="6767273" y="576347"/>
                </a:lnTo>
                <a:lnTo>
                  <a:pt x="6767273" y="552918"/>
                </a:lnTo>
                <a:lnTo>
                  <a:pt x="42801" y="552918"/>
                </a:lnTo>
                <a:lnTo>
                  <a:pt x="19022" y="529490"/>
                </a:lnTo>
                <a:lnTo>
                  <a:pt x="42801" y="529490"/>
                </a:lnTo>
                <a:lnTo>
                  <a:pt x="42801" y="42172"/>
                </a:lnTo>
                <a:lnTo>
                  <a:pt x="19022" y="42172"/>
                </a:lnTo>
                <a:lnTo>
                  <a:pt x="42801" y="18743"/>
                </a:lnTo>
                <a:lnTo>
                  <a:pt x="6767273" y="18743"/>
                </a:lnTo>
                <a:lnTo>
                  <a:pt x="6767273" y="0"/>
                </a:lnTo>
                <a:close/>
              </a:path>
              <a:path w="6767830" h="576580">
                <a:moveTo>
                  <a:pt x="6719843" y="18743"/>
                </a:moveTo>
                <a:lnTo>
                  <a:pt x="42801" y="18743"/>
                </a:lnTo>
                <a:lnTo>
                  <a:pt x="42801" y="552918"/>
                </a:lnTo>
                <a:lnTo>
                  <a:pt x="6719843" y="552918"/>
                </a:lnTo>
                <a:lnTo>
                  <a:pt x="6719843" y="18743"/>
                </a:lnTo>
                <a:close/>
              </a:path>
              <a:path w="6767830" h="576580">
                <a:moveTo>
                  <a:pt x="6767273" y="18743"/>
                </a:moveTo>
                <a:lnTo>
                  <a:pt x="6719843" y="18743"/>
                </a:lnTo>
                <a:lnTo>
                  <a:pt x="6743558" y="42172"/>
                </a:lnTo>
                <a:lnTo>
                  <a:pt x="6719843" y="42172"/>
                </a:lnTo>
                <a:lnTo>
                  <a:pt x="6719843" y="529490"/>
                </a:lnTo>
                <a:lnTo>
                  <a:pt x="6743558" y="529490"/>
                </a:lnTo>
                <a:lnTo>
                  <a:pt x="6719843" y="552918"/>
                </a:lnTo>
                <a:lnTo>
                  <a:pt x="6767273" y="552918"/>
                </a:lnTo>
                <a:lnTo>
                  <a:pt x="6767273" y="18743"/>
                </a:lnTo>
                <a:close/>
              </a:path>
            </a:pathLst>
          </a:custGeom>
          <a:solidFill>
            <a:srgbClr val="F6BE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729" y="385648"/>
            <a:ext cx="1271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6563"/>
            <a:ext cx="7910830" cy="173291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company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140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employees,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supervisors.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dirty="0"/>
              <a:t>	</a:t>
            </a:r>
            <a:r>
              <a:rPr sz="2000" spc="-5" dirty="0">
                <a:latin typeface="Calibri"/>
                <a:cs typeface="Calibri"/>
              </a:rPr>
              <a:t>Eighty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employees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married,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20%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married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employees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supervisors.</a:t>
            </a:r>
            <a:endParaRPr sz="2000">
              <a:latin typeface="Calibri"/>
              <a:cs typeface="Calibri"/>
            </a:endParaRPr>
          </a:p>
          <a:p>
            <a:pPr marL="355600" marR="60325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 a </a:t>
            </a:r>
            <a:r>
              <a:rPr sz="2000" spc="-5" dirty="0">
                <a:latin typeface="Calibri"/>
                <a:cs typeface="Calibri"/>
              </a:rPr>
              <a:t>company employee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randomly </a:t>
            </a:r>
            <a:r>
              <a:rPr sz="2000" spc="-5" dirty="0">
                <a:latin typeface="Calibri"/>
                <a:cs typeface="Calibri"/>
              </a:rPr>
              <a:t>selected, what </a:t>
            </a:r>
            <a:r>
              <a:rPr sz="2000" dirty="0">
                <a:latin typeface="Calibri"/>
                <a:cs typeface="Calibri"/>
              </a:rPr>
              <a:t>is the </a:t>
            </a:r>
            <a:r>
              <a:rPr sz="2000" spc="-5" dirty="0">
                <a:latin typeface="Calibri"/>
                <a:cs typeface="Calibri"/>
              </a:rPr>
              <a:t>probability that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employee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married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supervisor?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25880" y="1434846"/>
          <a:ext cx="6756400" cy="2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8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Married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Sub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total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284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Supervisor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0.1143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Sub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total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140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6539" y="1704720"/>
            <a:ext cx="4572000" cy="2141855"/>
            <a:chOff x="1526539" y="1704720"/>
            <a:chExt cx="4572000" cy="2141855"/>
          </a:xfrm>
        </p:grpSpPr>
        <p:sp>
          <p:nvSpPr>
            <p:cNvPr id="3" name="object 3"/>
            <p:cNvSpPr/>
            <p:nvPr/>
          </p:nvSpPr>
          <p:spPr>
            <a:xfrm>
              <a:off x="1526539" y="1704720"/>
              <a:ext cx="4572000" cy="2141855"/>
            </a:xfrm>
            <a:custGeom>
              <a:avLst/>
              <a:gdLst/>
              <a:ahLst/>
              <a:cxnLst/>
              <a:rect l="l" t="t" r="r" b="b"/>
              <a:pathLst>
                <a:path w="4572000" h="2141854">
                  <a:moveTo>
                    <a:pt x="4572000" y="0"/>
                  </a:moveTo>
                  <a:lnTo>
                    <a:pt x="0" y="0"/>
                  </a:lnTo>
                  <a:lnTo>
                    <a:pt x="0" y="2141473"/>
                  </a:lnTo>
                  <a:lnTo>
                    <a:pt x="4572000" y="214147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3798" y="2074574"/>
              <a:ext cx="467995" cy="0"/>
            </a:xfrm>
            <a:custGeom>
              <a:avLst/>
              <a:gdLst/>
              <a:ahLst/>
              <a:cxnLst/>
              <a:rect l="l" t="t" r="r" b="b"/>
              <a:pathLst>
                <a:path w="467995">
                  <a:moveTo>
                    <a:pt x="0" y="0"/>
                  </a:moveTo>
                  <a:lnTo>
                    <a:pt x="467607" y="0"/>
                  </a:lnTo>
                </a:path>
              </a:pathLst>
            </a:custGeom>
            <a:ln w="13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021296" y="1829660"/>
            <a:ext cx="272351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118870" algn="l"/>
                <a:tab pos="1591945" algn="l"/>
              </a:tabLst>
            </a:pPr>
            <a:r>
              <a:rPr sz="2450" i="1" spc="5" dirty="0">
                <a:latin typeface="Times New Roman"/>
                <a:cs typeface="Times New Roman"/>
              </a:rPr>
              <a:t>P</a:t>
            </a:r>
            <a:r>
              <a:rPr sz="2450" spc="185" dirty="0">
                <a:latin typeface="Times New Roman"/>
                <a:cs typeface="Times New Roman"/>
              </a:rPr>
              <a:t>(</a:t>
            </a:r>
            <a:r>
              <a:rPr sz="2450" i="1" spc="150" dirty="0">
                <a:latin typeface="Times New Roman"/>
                <a:cs typeface="Times New Roman"/>
              </a:rPr>
              <a:t>M</a:t>
            </a:r>
            <a:r>
              <a:rPr sz="2450" spc="-20" dirty="0">
                <a:latin typeface="Times New Roman"/>
                <a:cs typeface="Times New Roman"/>
              </a:rPr>
              <a:t>)</a:t>
            </a:r>
            <a:r>
              <a:rPr sz="2450" spc="-80" dirty="0">
                <a:latin typeface="Times New Roman"/>
                <a:cs typeface="Times New Roman"/>
              </a:rPr>
              <a:t> </a:t>
            </a:r>
            <a:r>
              <a:rPr sz="2450" spc="-30" dirty="0">
                <a:latin typeface="Symbol"/>
                <a:cs typeface="Symbol"/>
              </a:rPr>
              <a:t>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3675" spc="-89" baseline="35147" dirty="0">
                <a:latin typeface="Times New Roman"/>
                <a:cs typeface="Times New Roman"/>
              </a:rPr>
              <a:t>8</a:t>
            </a:r>
            <a:r>
              <a:rPr sz="3675" spc="-37" baseline="35147" dirty="0">
                <a:latin typeface="Times New Roman"/>
                <a:cs typeface="Times New Roman"/>
              </a:rPr>
              <a:t>0</a:t>
            </a:r>
            <a:r>
              <a:rPr sz="3675" baseline="35147" dirty="0">
                <a:latin typeface="Times New Roman"/>
                <a:cs typeface="Times New Roman"/>
              </a:rPr>
              <a:t>	</a:t>
            </a:r>
            <a:r>
              <a:rPr sz="2450" spc="-30" dirty="0">
                <a:latin typeface="Symbol"/>
                <a:cs typeface="Symbol"/>
              </a:rPr>
              <a:t>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2450" spc="-30" dirty="0">
                <a:latin typeface="Times New Roman"/>
                <a:cs typeface="Times New Roman"/>
              </a:rPr>
              <a:t>0</a:t>
            </a:r>
            <a:r>
              <a:rPr sz="2450" spc="-15" dirty="0">
                <a:latin typeface="Times New Roman"/>
                <a:cs typeface="Times New Roman"/>
              </a:rPr>
              <a:t>.</a:t>
            </a:r>
            <a:r>
              <a:rPr sz="2450" spc="-400" dirty="0">
                <a:latin typeface="Times New Roman"/>
                <a:cs typeface="Times New Roman"/>
              </a:rPr>
              <a:t> </a:t>
            </a:r>
            <a:r>
              <a:rPr sz="2450" spc="-60" dirty="0">
                <a:latin typeface="Times New Roman"/>
                <a:cs typeface="Times New Roman"/>
              </a:rPr>
              <a:t>5714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6490" y="2042268"/>
            <a:ext cx="4523740" cy="17792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499235">
              <a:lnSpc>
                <a:spcPct val="100000"/>
              </a:lnSpc>
              <a:spcBef>
                <a:spcPts val="350"/>
              </a:spcBef>
            </a:pPr>
            <a:r>
              <a:rPr sz="2450" spc="-60" dirty="0">
                <a:latin typeface="Times New Roman"/>
                <a:cs typeface="Times New Roman"/>
              </a:rPr>
              <a:t>140</a:t>
            </a:r>
            <a:endParaRPr sz="2450">
              <a:latin typeface="Times New Roman"/>
              <a:cs typeface="Times New Roman"/>
            </a:endParaRPr>
          </a:p>
          <a:p>
            <a:pPr marL="240029">
              <a:lnSpc>
                <a:spcPct val="100000"/>
              </a:lnSpc>
              <a:spcBef>
                <a:spcPts val="254"/>
              </a:spcBef>
            </a:pPr>
            <a:r>
              <a:rPr sz="2450" i="1" spc="10" dirty="0">
                <a:latin typeface="Times New Roman"/>
                <a:cs typeface="Times New Roman"/>
              </a:rPr>
              <a:t>P</a:t>
            </a:r>
            <a:r>
              <a:rPr sz="2450" spc="105" dirty="0">
                <a:latin typeface="Times New Roman"/>
                <a:cs typeface="Times New Roman"/>
              </a:rPr>
              <a:t>(</a:t>
            </a:r>
            <a:r>
              <a:rPr sz="2450" i="1" spc="-5" dirty="0">
                <a:latin typeface="Times New Roman"/>
                <a:cs typeface="Times New Roman"/>
              </a:rPr>
              <a:t>S</a:t>
            </a:r>
            <a:r>
              <a:rPr sz="2450" spc="-10" dirty="0">
                <a:latin typeface="Times New Roman"/>
                <a:cs typeface="Times New Roman"/>
              </a:rPr>
              <a:t>|</a:t>
            </a:r>
            <a:r>
              <a:rPr sz="2450" spc="-280" dirty="0">
                <a:latin typeface="Times New Roman"/>
                <a:cs typeface="Times New Roman"/>
              </a:rPr>
              <a:t> </a:t>
            </a:r>
            <a:r>
              <a:rPr sz="2450" i="1" spc="150" dirty="0">
                <a:latin typeface="Times New Roman"/>
                <a:cs typeface="Times New Roman"/>
              </a:rPr>
              <a:t>M</a:t>
            </a:r>
            <a:r>
              <a:rPr sz="2450" spc="-20" dirty="0">
                <a:latin typeface="Times New Roman"/>
                <a:cs typeface="Times New Roman"/>
              </a:rPr>
              <a:t>)</a:t>
            </a:r>
            <a:r>
              <a:rPr sz="2450" spc="-80" dirty="0">
                <a:latin typeface="Times New Roman"/>
                <a:cs typeface="Times New Roman"/>
              </a:rPr>
              <a:t> </a:t>
            </a:r>
            <a:r>
              <a:rPr sz="2450" spc="-30" dirty="0">
                <a:latin typeface="Symbol"/>
                <a:cs typeface="Symbol"/>
              </a:rPr>
              <a:t>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spc="-20" dirty="0">
                <a:latin typeface="Times New Roman"/>
                <a:cs typeface="Times New Roman"/>
              </a:rPr>
              <a:t>0.</a:t>
            </a:r>
            <a:r>
              <a:rPr sz="2450" spc="-395" dirty="0">
                <a:latin typeface="Times New Roman"/>
                <a:cs typeface="Times New Roman"/>
              </a:rPr>
              <a:t> </a:t>
            </a:r>
            <a:r>
              <a:rPr sz="2450" spc="-60" dirty="0">
                <a:latin typeface="Times New Roman"/>
                <a:cs typeface="Times New Roman"/>
              </a:rPr>
              <a:t>20</a:t>
            </a: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2450" i="1" spc="10" dirty="0">
                <a:latin typeface="Times New Roman"/>
                <a:cs typeface="Times New Roman"/>
              </a:rPr>
              <a:t>P</a:t>
            </a:r>
            <a:r>
              <a:rPr sz="2450" spc="185" dirty="0">
                <a:latin typeface="Times New Roman"/>
                <a:cs typeface="Times New Roman"/>
              </a:rPr>
              <a:t>(</a:t>
            </a:r>
            <a:r>
              <a:rPr sz="2450" i="1" spc="-45" dirty="0">
                <a:latin typeface="Times New Roman"/>
                <a:cs typeface="Times New Roman"/>
              </a:rPr>
              <a:t>M</a:t>
            </a:r>
            <a:r>
              <a:rPr sz="2450" i="1" spc="-140" dirty="0">
                <a:latin typeface="Times New Roman"/>
                <a:cs typeface="Times New Roman"/>
              </a:rPr>
              <a:t> </a:t>
            </a:r>
            <a:r>
              <a:rPr sz="2450" spc="-40" dirty="0">
                <a:latin typeface="Symbol"/>
                <a:cs typeface="Symbol"/>
              </a:rPr>
              <a:t></a:t>
            </a:r>
            <a:r>
              <a:rPr sz="2450" spc="-195" dirty="0">
                <a:latin typeface="Times New Roman"/>
                <a:cs typeface="Times New Roman"/>
              </a:rPr>
              <a:t> </a:t>
            </a:r>
            <a:r>
              <a:rPr sz="2450" i="1" spc="85" dirty="0">
                <a:latin typeface="Times New Roman"/>
                <a:cs typeface="Times New Roman"/>
              </a:rPr>
              <a:t>S</a:t>
            </a:r>
            <a:r>
              <a:rPr sz="2450" spc="-20" dirty="0">
                <a:latin typeface="Times New Roman"/>
                <a:cs typeface="Times New Roman"/>
              </a:rPr>
              <a:t>)</a:t>
            </a:r>
            <a:r>
              <a:rPr sz="2450" spc="-80" dirty="0">
                <a:latin typeface="Times New Roman"/>
                <a:cs typeface="Times New Roman"/>
              </a:rPr>
              <a:t> </a:t>
            </a:r>
            <a:r>
              <a:rPr sz="2450" spc="-30" dirty="0">
                <a:latin typeface="Symbol"/>
                <a:cs typeface="Symbol"/>
              </a:rPr>
              <a:t>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P</a:t>
            </a:r>
            <a:r>
              <a:rPr sz="2450" spc="-20" dirty="0">
                <a:latin typeface="Times New Roman"/>
                <a:cs typeface="Times New Roman"/>
              </a:rPr>
              <a:t>(</a:t>
            </a:r>
            <a:r>
              <a:rPr sz="2450" spc="-405" dirty="0">
                <a:latin typeface="Times New Roman"/>
                <a:cs typeface="Times New Roman"/>
              </a:rPr>
              <a:t> </a:t>
            </a:r>
            <a:r>
              <a:rPr sz="2450" i="1" spc="145" dirty="0">
                <a:latin typeface="Times New Roman"/>
                <a:cs typeface="Times New Roman"/>
              </a:rPr>
              <a:t>M</a:t>
            </a:r>
            <a:r>
              <a:rPr sz="2450" spc="-20" dirty="0">
                <a:latin typeface="Times New Roman"/>
                <a:cs typeface="Times New Roman"/>
              </a:rPr>
              <a:t>)</a:t>
            </a:r>
            <a:r>
              <a:rPr sz="2450" spc="-370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Symbol"/>
                <a:cs typeface="Symbol"/>
              </a:rPr>
              <a:t></a:t>
            </a:r>
            <a:r>
              <a:rPr sz="2450" spc="-25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P</a:t>
            </a:r>
            <a:r>
              <a:rPr sz="2450" spc="114" dirty="0">
                <a:latin typeface="Times New Roman"/>
                <a:cs typeface="Times New Roman"/>
              </a:rPr>
              <a:t>(</a:t>
            </a:r>
            <a:r>
              <a:rPr sz="2450" i="1" spc="-10" dirty="0">
                <a:latin typeface="Times New Roman"/>
                <a:cs typeface="Times New Roman"/>
              </a:rPr>
              <a:t>S</a:t>
            </a:r>
            <a:r>
              <a:rPr sz="2450" spc="-10" dirty="0">
                <a:latin typeface="Times New Roman"/>
                <a:cs typeface="Times New Roman"/>
              </a:rPr>
              <a:t>|</a:t>
            </a:r>
            <a:r>
              <a:rPr sz="2450" spc="-275" dirty="0">
                <a:latin typeface="Times New Roman"/>
                <a:cs typeface="Times New Roman"/>
              </a:rPr>
              <a:t> </a:t>
            </a:r>
            <a:r>
              <a:rPr sz="2450" i="1" spc="145" dirty="0">
                <a:latin typeface="Times New Roman"/>
                <a:cs typeface="Times New Roman"/>
              </a:rPr>
              <a:t>M</a:t>
            </a:r>
            <a:r>
              <a:rPr sz="2450" spc="-20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  <a:p>
            <a:pPr marL="1257300">
              <a:lnSpc>
                <a:spcPct val="100000"/>
              </a:lnSpc>
              <a:spcBef>
                <a:spcPts val="775"/>
              </a:spcBef>
            </a:pPr>
            <a:r>
              <a:rPr sz="2450" spc="-30" dirty="0">
                <a:latin typeface="Symbol"/>
                <a:cs typeface="Symbol"/>
              </a:rPr>
              <a:t></a:t>
            </a:r>
            <a:r>
              <a:rPr sz="2450" spc="-80" dirty="0">
                <a:latin typeface="Times New Roman"/>
                <a:cs typeface="Times New Roman"/>
              </a:rPr>
              <a:t> </a:t>
            </a:r>
            <a:r>
              <a:rPr sz="2450" spc="75" dirty="0">
                <a:latin typeface="Times New Roman"/>
                <a:cs typeface="Times New Roman"/>
              </a:rPr>
              <a:t>(</a:t>
            </a:r>
            <a:r>
              <a:rPr sz="2450" spc="-30" dirty="0">
                <a:latin typeface="Times New Roman"/>
                <a:cs typeface="Times New Roman"/>
              </a:rPr>
              <a:t>0</a:t>
            </a:r>
            <a:r>
              <a:rPr sz="2450" spc="-15" dirty="0">
                <a:latin typeface="Times New Roman"/>
                <a:cs typeface="Times New Roman"/>
              </a:rPr>
              <a:t>.</a:t>
            </a:r>
            <a:r>
              <a:rPr sz="2450" spc="-400" dirty="0">
                <a:latin typeface="Times New Roman"/>
                <a:cs typeface="Times New Roman"/>
              </a:rPr>
              <a:t> </a:t>
            </a:r>
            <a:r>
              <a:rPr sz="2450" spc="-60" dirty="0">
                <a:latin typeface="Times New Roman"/>
                <a:cs typeface="Times New Roman"/>
              </a:rPr>
              <a:t>571</a:t>
            </a:r>
            <a:r>
              <a:rPr sz="2450" spc="160" dirty="0">
                <a:latin typeface="Times New Roman"/>
                <a:cs typeface="Times New Roman"/>
              </a:rPr>
              <a:t>4</a:t>
            </a:r>
            <a:r>
              <a:rPr sz="2450" spc="-20" dirty="0">
                <a:latin typeface="Times New Roman"/>
                <a:cs typeface="Times New Roman"/>
              </a:rPr>
              <a:t>)</a:t>
            </a:r>
            <a:r>
              <a:rPr sz="2450" spc="75" dirty="0">
                <a:latin typeface="Times New Roman"/>
                <a:cs typeface="Times New Roman"/>
              </a:rPr>
              <a:t>(</a:t>
            </a:r>
            <a:r>
              <a:rPr sz="2450" spc="-30" dirty="0">
                <a:latin typeface="Times New Roman"/>
                <a:cs typeface="Times New Roman"/>
              </a:rPr>
              <a:t>0</a:t>
            </a:r>
            <a:r>
              <a:rPr sz="2450" spc="-15" dirty="0">
                <a:latin typeface="Times New Roman"/>
                <a:cs typeface="Times New Roman"/>
              </a:rPr>
              <a:t>.</a:t>
            </a:r>
            <a:r>
              <a:rPr sz="2450" spc="-390" dirty="0">
                <a:latin typeface="Times New Roman"/>
                <a:cs typeface="Times New Roman"/>
              </a:rPr>
              <a:t> </a:t>
            </a:r>
            <a:r>
              <a:rPr sz="2450" spc="-60" dirty="0">
                <a:latin typeface="Times New Roman"/>
                <a:cs typeface="Times New Roman"/>
              </a:rPr>
              <a:t>2</a:t>
            </a:r>
            <a:r>
              <a:rPr sz="2450" spc="100" dirty="0">
                <a:latin typeface="Times New Roman"/>
                <a:cs typeface="Times New Roman"/>
              </a:rPr>
              <a:t>0</a:t>
            </a:r>
            <a:r>
              <a:rPr sz="2450" spc="-20" dirty="0">
                <a:latin typeface="Times New Roman"/>
                <a:cs typeface="Times New Roman"/>
              </a:rPr>
              <a:t>)</a:t>
            </a:r>
            <a:r>
              <a:rPr sz="2450" spc="-80" dirty="0">
                <a:latin typeface="Times New Roman"/>
                <a:cs typeface="Times New Roman"/>
              </a:rPr>
              <a:t> </a:t>
            </a:r>
            <a:r>
              <a:rPr sz="2450" spc="-30" dirty="0">
                <a:latin typeface="Symbol"/>
                <a:cs typeface="Symbol"/>
              </a:rPr>
              <a:t>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0</a:t>
            </a:r>
            <a:r>
              <a:rPr sz="2450" spc="10" dirty="0">
                <a:latin typeface="Times New Roman"/>
                <a:cs typeface="Times New Roman"/>
              </a:rPr>
              <a:t>.</a:t>
            </a:r>
            <a:r>
              <a:rPr sz="2450" spc="-60" dirty="0">
                <a:latin typeface="Times New Roman"/>
                <a:cs typeface="Times New Roman"/>
              </a:rPr>
              <a:t>1143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1139" y="1679320"/>
            <a:ext cx="4622800" cy="2192655"/>
          </a:xfrm>
          <a:custGeom>
            <a:avLst/>
            <a:gdLst/>
            <a:ahLst/>
            <a:cxnLst/>
            <a:rect l="l" t="t" r="r" b="b"/>
            <a:pathLst>
              <a:path w="4622800" h="2192654">
                <a:moveTo>
                  <a:pt x="0" y="2192273"/>
                </a:moveTo>
                <a:lnTo>
                  <a:pt x="4622800" y="2192273"/>
                </a:lnTo>
                <a:lnTo>
                  <a:pt x="4622800" y="0"/>
                </a:lnTo>
                <a:lnTo>
                  <a:pt x="0" y="0"/>
                </a:lnTo>
                <a:lnTo>
                  <a:pt x="0" y="2192273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5422" y="385648"/>
            <a:ext cx="3154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Law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10" dirty="0"/>
              <a:t>Multiplication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4862" y="1297787"/>
            <a:ext cx="4310380" cy="2660650"/>
            <a:chOff x="804862" y="1297787"/>
            <a:chExt cx="4310380" cy="2660650"/>
          </a:xfrm>
        </p:grpSpPr>
        <p:sp>
          <p:nvSpPr>
            <p:cNvPr id="4" name="object 4"/>
            <p:cNvSpPr/>
            <p:nvPr/>
          </p:nvSpPr>
          <p:spPr>
            <a:xfrm>
              <a:off x="830262" y="1323187"/>
              <a:ext cx="4259580" cy="2609850"/>
            </a:xfrm>
            <a:custGeom>
              <a:avLst/>
              <a:gdLst/>
              <a:ahLst/>
              <a:cxnLst/>
              <a:rect l="l" t="t" r="r" b="b"/>
              <a:pathLst>
                <a:path w="4259580" h="2609850">
                  <a:moveTo>
                    <a:pt x="4259326" y="0"/>
                  </a:moveTo>
                  <a:lnTo>
                    <a:pt x="0" y="0"/>
                  </a:lnTo>
                  <a:lnTo>
                    <a:pt x="0" y="2609850"/>
                  </a:lnTo>
                  <a:lnTo>
                    <a:pt x="4259326" y="2609850"/>
                  </a:lnTo>
                  <a:lnTo>
                    <a:pt x="4259326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262" y="1323187"/>
              <a:ext cx="4259580" cy="2609850"/>
            </a:xfrm>
            <a:custGeom>
              <a:avLst/>
              <a:gdLst/>
              <a:ahLst/>
              <a:cxnLst/>
              <a:rect l="l" t="t" r="r" b="b"/>
              <a:pathLst>
                <a:path w="4259580" h="2609850">
                  <a:moveTo>
                    <a:pt x="0" y="2609850"/>
                  </a:moveTo>
                  <a:lnTo>
                    <a:pt x="4259326" y="2609850"/>
                  </a:lnTo>
                  <a:lnTo>
                    <a:pt x="4259326" y="0"/>
                  </a:lnTo>
                  <a:lnTo>
                    <a:pt x="0" y="0"/>
                  </a:lnTo>
                  <a:lnTo>
                    <a:pt x="0" y="260985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24100" y="2764662"/>
              <a:ext cx="2371725" cy="1027430"/>
            </a:xfrm>
            <a:custGeom>
              <a:avLst/>
              <a:gdLst/>
              <a:ahLst/>
              <a:cxnLst/>
              <a:rect l="l" t="t" r="r" b="b"/>
              <a:pathLst>
                <a:path w="2371725" h="1027429">
                  <a:moveTo>
                    <a:pt x="752475" y="633349"/>
                  </a:moveTo>
                  <a:lnTo>
                    <a:pt x="0" y="633349"/>
                  </a:lnTo>
                  <a:lnTo>
                    <a:pt x="0" y="1027049"/>
                  </a:lnTo>
                  <a:lnTo>
                    <a:pt x="752475" y="1027049"/>
                  </a:lnTo>
                  <a:lnTo>
                    <a:pt x="752475" y="633349"/>
                  </a:lnTo>
                  <a:close/>
                </a:path>
                <a:path w="2371725" h="1027429">
                  <a:moveTo>
                    <a:pt x="773049" y="12700"/>
                  </a:moveTo>
                  <a:lnTo>
                    <a:pt x="20574" y="12700"/>
                  </a:lnTo>
                  <a:lnTo>
                    <a:pt x="20574" y="406400"/>
                  </a:lnTo>
                  <a:lnTo>
                    <a:pt x="773049" y="406400"/>
                  </a:lnTo>
                  <a:lnTo>
                    <a:pt x="773049" y="12700"/>
                  </a:lnTo>
                  <a:close/>
                </a:path>
                <a:path w="2371725" h="1027429">
                  <a:moveTo>
                    <a:pt x="1579499" y="625475"/>
                  </a:moveTo>
                  <a:lnTo>
                    <a:pt x="827024" y="625475"/>
                  </a:lnTo>
                  <a:lnTo>
                    <a:pt x="827024" y="1019175"/>
                  </a:lnTo>
                  <a:lnTo>
                    <a:pt x="1579499" y="1019175"/>
                  </a:lnTo>
                  <a:lnTo>
                    <a:pt x="1579499" y="625475"/>
                  </a:lnTo>
                  <a:close/>
                </a:path>
                <a:path w="2371725" h="1027429">
                  <a:moveTo>
                    <a:pt x="1589024" y="4699"/>
                  </a:moveTo>
                  <a:lnTo>
                    <a:pt x="836549" y="4699"/>
                  </a:lnTo>
                  <a:lnTo>
                    <a:pt x="836549" y="398399"/>
                  </a:lnTo>
                  <a:lnTo>
                    <a:pt x="1589024" y="398399"/>
                  </a:lnTo>
                  <a:lnTo>
                    <a:pt x="1589024" y="4699"/>
                  </a:lnTo>
                  <a:close/>
                </a:path>
                <a:path w="2371725" h="1027429">
                  <a:moveTo>
                    <a:pt x="2363724" y="0"/>
                  </a:moveTo>
                  <a:lnTo>
                    <a:pt x="1611249" y="0"/>
                  </a:lnTo>
                  <a:lnTo>
                    <a:pt x="1611249" y="393700"/>
                  </a:lnTo>
                  <a:lnTo>
                    <a:pt x="2363724" y="393700"/>
                  </a:lnTo>
                  <a:lnTo>
                    <a:pt x="2363724" y="0"/>
                  </a:lnTo>
                  <a:close/>
                </a:path>
                <a:path w="2371725" h="1027429">
                  <a:moveTo>
                    <a:pt x="2371725" y="625475"/>
                  </a:moveTo>
                  <a:lnTo>
                    <a:pt x="1746250" y="625475"/>
                  </a:lnTo>
                  <a:lnTo>
                    <a:pt x="1746250" y="1019175"/>
                  </a:lnTo>
                  <a:lnTo>
                    <a:pt x="2371725" y="1019175"/>
                  </a:lnTo>
                  <a:lnTo>
                    <a:pt x="2371725" y="625475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26661" y="2508631"/>
            <a:ext cx="611505" cy="12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ts val="23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EDEBE0"/>
                </a:solidFill>
                <a:latin typeface="Times New Roman"/>
                <a:cs typeface="Times New Roman"/>
              </a:rPr>
              <a:t>Total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ts val="2300"/>
              </a:lnSpc>
            </a:pPr>
            <a:r>
              <a:rPr sz="2000" b="1" dirty="0">
                <a:solidFill>
                  <a:srgbClr val="00AD00"/>
                </a:solidFill>
                <a:latin typeface="Times New Roman"/>
                <a:cs typeface="Times New Roman"/>
              </a:rPr>
              <a:t>.2143</a:t>
            </a:r>
            <a:endParaRPr sz="2000">
              <a:latin typeface="Times New Roman"/>
              <a:cs typeface="Times New Roman"/>
            </a:endParaRPr>
          </a:p>
          <a:p>
            <a:pPr marL="23495">
              <a:lnSpc>
                <a:spcPts val="2390"/>
              </a:lnSpc>
              <a:spcBef>
                <a:spcPts val="155"/>
              </a:spcBef>
            </a:pPr>
            <a:r>
              <a:rPr sz="2000" b="1" dirty="0">
                <a:solidFill>
                  <a:srgbClr val="800080"/>
                </a:solidFill>
                <a:latin typeface="Times New Roman"/>
                <a:cs typeface="Times New Roman"/>
              </a:rPr>
              <a:t>.</a:t>
            </a:r>
            <a:r>
              <a:rPr sz="2000" b="1" spc="5" dirty="0">
                <a:solidFill>
                  <a:srgbClr val="800080"/>
                </a:solidFill>
                <a:latin typeface="Times New Roman"/>
                <a:cs typeface="Times New Roman"/>
              </a:rPr>
              <a:t>7</a:t>
            </a:r>
            <a:r>
              <a:rPr sz="2000" b="1" dirty="0">
                <a:solidFill>
                  <a:srgbClr val="800080"/>
                </a:solidFill>
                <a:latin typeface="Times New Roman"/>
                <a:cs typeface="Times New Roman"/>
              </a:rPr>
              <a:t>8</a:t>
            </a:r>
            <a:r>
              <a:rPr sz="2000" b="1" spc="10" dirty="0">
                <a:solidFill>
                  <a:srgbClr val="800080"/>
                </a:solidFill>
                <a:latin typeface="Times New Roman"/>
                <a:cs typeface="Times New Roman"/>
              </a:rPr>
              <a:t>5</a:t>
            </a:r>
            <a:r>
              <a:rPr sz="2000" b="1" dirty="0">
                <a:solidFill>
                  <a:srgbClr val="800080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  <a:p>
            <a:pPr marL="134620">
              <a:lnSpc>
                <a:spcPts val="2390"/>
              </a:lnSpc>
            </a:pPr>
            <a:r>
              <a:rPr sz="2000" b="1" dirty="0">
                <a:solidFill>
                  <a:srgbClr val="00AD00"/>
                </a:solidFill>
                <a:latin typeface="Times New Roman"/>
                <a:cs typeface="Times New Roman"/>
              </a:rPr>
              <a:t>1.00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4062" y="2186812"/>
            <a:ext cx="2970530" cy="1619250"/>
          </a:xfrm>
          <a:custGeom>
            <a:avLst/>
            <a:gdLst/>
            <a:ahLst/>
            <a:cxnLst/>
            <a:rect l="l" t="t" r="r" b="b"/>
            <a:pathLst>
              <a:path w="2970529" h="1619250">
                <a:moveTo>
                  <a:pt x="1365250" y="282575"/>
                </a:moveTo>
                <a:lnTo>
                  <a:pt x="0" y="282575"/>
                </a:lnTo>
                <a:lnTo>
                  <a:pt x="0" y="676275"/>
                </a:lnTo>
                <a:lnTo>
                  <a:pt x="1365250" y="676275"/>
                </a:lnTo>
                <a:lnTo>
                  <a:pt x="1365250" y="282575"/>
                </a:lnTo>
                <a:close/>
              </a:path>
              <a:path w="2970529" h="1619250">
                <a:moveTo>
                  <a:pt x="1452562" y="1225550"/>
                </a:moveTo>
                <a:lnTo>
                  <a:pt x="1357312" y="1225550"/>
                </a:lnTo>
                <a:lnTo>
                  <a:pt x="1357312" y="901700"/>
                </a:lnTo>
                <a:lnTo>
                  <a:pt x="865187" y="901700"/>
                </a:lnTo>
                <a:lnTo>
                  <a:pt x="865187" y="1225550"/>
                </a:lnTo>
                <a:lnTo>
                  <a:pt x="693737" y="1225550"/>
                </a:lnTo>
                <a:lnTo>
                  <a:pt x="693737" y="1619250"/>
                </a:lnTo>
                <a:lnTo>
                  <a:pt x="1452562" y="1619250"/>
                </a:lnTo>
                <a:lnTo>
                  <a:pt x="1452562" y="1225550"/>
                </a:lnTo>
                <a:close/>
              </a:path>
              <a:path w="2970529" h="1619250">
                <a:moveTo>
                  <a:pt x="2970149" y="0"/>
                </a:moveTo>
                <a:lnTo>
                  <a:pt x="1873186" y="0"/>
                </a:lnTo>
                <a:lnTo>
                  <a:pt x="1873186" y="393700"/>
                </a:lnTo>
                <a:lnTo>
                  <a:pt x="2970149" y="393700"/>
                </a:lnTo>
                <a:lnTo>
                  <a:pt x="297014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9200" y="2492756"/>
            <a:ext cx="3046095" cy="126047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842644" marR="30480" indent="-817880">
              <a:lnSpc>
                <a:spcPct val="101600"/>
              </a:lnSpc>
              <a:spcBef>
                <a:spcPts val="65"/>
              </a:spcBef>
              <a:tabLst>
                <a:tab pos="1600200" algn="l"/>
                <a:tab pos="2432050" algn="l"/>
                <a:tab pos="2503805" algn="l"/>
              </a:tabLst>
            </a:pPr>
            <a:r>
              <a:rPr sz="2000" b="1" dirty="0">
                <a:solidFill>
                  <a:srgbClr val="EDEBE0"/>
                </a:solidFill>
                <a:latin typeface="Times New Roman"/>
                <a:cs typeface="Times New Roman"/>
              </a:rPr>
              <a:t>Supervisor	</a:t>
            </a:r>
            <a:r>
              <a:rPr sz="3000" b="1" spc="-104" baseline="-4166" dirty="0">
                <a:solidFill>
                  <a:srgbClr val="EDEBE0"/>
                </a:solidFill>
                <a:latin typeface="Times New Roman"/>
                <a:cs typeface="Times New Roman"/>
              </a:rPr>
              <a:t>Yes		</a:t>
            </a:r>
            <a:r>
              <a:rPr sz="3000" b="1" spc="7" baseline="-4166" dirty="0">
                <a:solidFill>
                  <a:srgbClr val="EDEBE0"/>
                </a:solidFill>
                <a:latin typeface="Times New Roman"/>
                <a:cs typeface="Times New Roman"/>
              </a:rPr>
              <a:t>No </a:t>
            </a:r>
            <a:r>
              <a:rPr sz="3000" b="1" spc="15" baseline="-4166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2000" b="1" spc="-215" dirty="0">
                <a:solidFill>
                  <a:srgbClr val="EDEBE0"/>
                </a:solidFill>
                <a:latin typeface="Times New Roman"/>
                <a:cs typeface="Times New Roman"/>
              </a:rPr>
              <a:t>Y</a:t>
            </a:r>
            <a:r>
              <a:rPr sz="2000" b="1" dirty="0">
                <a:solidFill>
                  <a:srgbClr val="EDEBE0"/>
                </a:solidFill>
                <a:latin typeface="Times New Roman"/>
                <a:cs typeface="Times New Roman"/>
              </a:rPr>
              <a:t>es	</a:t>
            </a:r>
            <a:r>
              <a:rPr sz="2000" b="1" spc="-375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6600"/>
                </a:solidFill>
                <a:latin typeface="Times New Roman"/>
                <a:cs typeface="Times New Roman"/>
              </a:rPr>
              <a:t>.</a:t>
            </a:r>
            <a:r>
              <a:rPr sz="2000" b="1" spc="-105" dirty="0">
                <a:solidFill>
                  <a:srgbClr val="CC6600"/>
                </a:solidFill>
                <a:latin typeface="Times New Roman"/>
                <a:cs typeface="Times New Roman"/>
              </a:rPr>
              <a:t>1</a:t>
            </a:r>
            <a:r>
              <a:rPr sz="2000" b="1" dirty="0">
                <a:solidFill>
                  <a:srgbClr val="CC6600"/>
                </a:solidFill>
                <a:latin typeface="Times New Roman"/>
                <a:cs typeface="Times New Roman"/>
              </a:rPr>
              <a:t>1</a:t>
            </a:r>
            <a:r>
              <a:rPr sz="2000" b="1" spc="5" dirty="0">
                <a:solidFill>
                  <a:srgbClr val="CC6600"/>
                </a:solidFill>
                <a:latin typeface="Times New Roman"/>
                <a:cs typeface="Times New Roman"/>
              </a:rPr>
              <a:t>4</a:t>
            </a:r>
            <a:r>
              <a:rPr sz="2000" b="1" dirty="0">
                <a:solidFill>
                  <a:srgbClr val="CC6600"/>
                </a:solidFill>
                <a:latin typeface="Times New Roman"/>
                <a:cs typeface="Times New Roman"/>
              </a:rPr>
              <a:t>3	</a:t>
            </a:r>
            <a:r>
              <a:rPr sz="3000" b="1" baseline="1388" dirty="0">
                <a:solidFill>
                  <a:srgbClr val="800080"/>
                </a:solidFill>
                <a:latin typeface="Times New Roman"/>
                <a:cs typeface="Times New Roman"/>
              </a:rPr>
              <a:t>.</a:t>
            </a:r>
            <a:r>
              <a:rPr sz="3000" b="1" spc="7" baseline="1388" dirty="0">
                <a:solidFill>
                  <a:srgbClr val="800080"/>
                </a:solidFill>
                <a:latin typeface="Times New Roman"/>
                <a:cs typeface="Times New Roman"/>
              </a:rPr>
              <a:t>1</a:t>
            </a:r>
            <a:r>
              <a:rPr sz="3000" b="1" baseline="1388" dirty="0">
                <a:solidFill>
                  <a:srgbClr val="800080"/>
                </a:solidFill>
                <a:latin typeface="Times New Roman"/>
                <a:cs typeface="Times New Roman"/>
              </a:rPr>
              <a:t>0</a:t>
            </a:r>
            <a:r>
              <a:rPr sz="3000" b="1" spc="7" baseline="1388" dirty="0">
                <a:solidFill>
                  <a:srgbClr val="800080"/>
                </a:solidFill>
                <a:latin typeface="Times New Roman"/>
                <a:cs typeface="Times New Roman"/>
              </a:rPr>
              <a:t>0</a:t>
            </a:r>
            <a:r>
              <a:rPr sz="3000" b="1" baseline="1388" dirty="0">
                <a:solidFill>
                  <a:srgbClr val="800080"/>
                </a:solidFill>
                <a:latin typeface="Times New Roman"/>
                <a:cs typeface="Times New Roman"/>
              </a:rPr>
              <a:t>0</a:t>
            </a:r>
            <a:endParaRPr sz="3000" baseline="1388">
              <a:latin typeface="Times New Roman"/>
              <a:cs typeface="Times New Roman"/>
            </a:endParaRPr>
          </a:p>
          <a:p>
            <a:pPr marR="30480" algn="r">
              <a:lnSpc>
                <a:spcPts val="2235"/>
              </a:lnSpc>
              <a:tabLst>
                <a:tab pos="718820" algn="l"/>
                <a:tab pos="1541145" algn="l"/>
              </a:tabLst>
            </a:pPr>
            <a:r>
              <a:rPr sz="3000" b="1" baseline="-5555" dirty="0">
                <a:solidFill>
                  <a:srgbClr val="EDEBE0"/>
                </a:solidFill>
                <a:latin typeface="Times New Roman"/>
                <a:cs typeface="Times New Roman"/>
              </a:rPr>
              <a:t>No	</a:t>
            </a:r>
            <a:r>
              <a:rPr sz="3000" b="1" baseline="-2777" dirty="0">
                <a:solidFill>
                  <a:srgbClr val="800080"/>
                </a:solidFill>
                <a:latin typeface="Times New Roman"/>
                <a:cs typeface="Times New Roman"/>
              </a:rPr>
              <a:t>.4571	</a:t>
            </a:r>
            <a:r>
              <a:rPr sz="2000" b="1" dirty="0">
                <a:solidFill>
                  <a:srgbClr val="800080"/>
                </a:solidFill>
                <a:latin typeface="Times New Roman"/>
                <a:cs typeface="Times New Roman"/>
              </a:rPr>
              <a:t>.3286</a:t>
            </a:r>
            <a:endParaRPr sz="2000">
              <a:latin typeface="Times New Roman"/>
              <a:cs typeface="Times New Roman"/>
            </a:endParaRPr>
          </a:p>
          <a:p>
            <a:pPr marR="39370" algn="r">
              <a:lnSpc>
                <a:spcPct val="100000"/>
              </a:lnSpc>
              <a:spcBef>
                <a:spcPts val="240"/>
              </a:spcBef>
              <a:tabLst>
                <a:tab pos="875665" algn="l"/>
                <a:tab pos="1703070" algn="l"/>
              </a:tabLst>
            </a:pPr>
            <a:r>
              <a:rPr sz="3000" b="1" spc="-52" baseline="-2777" dirty="0">
                <a:solidFill>
                  <a:srgbClr val="EDEBE0"/>
                </a:solidFill>
                <a:latin typeface="Times New Roman"/>
                <a:cs typeface="Times New Roman"/>
              </a:rPr>
              <a:t>Total	</a:t>
            </a:r>
            <a:r>
              <a:rPr sz="2000" b="1" dirty="0">
                <a:solidFill>
                  <a:srgbClr val="00AD00"/>
                </a:solidFill>
                <a:latin typeface="Times New Roman"/>
                <a:cs typeface="Times New Roman"/>
              </a:rPr>
              <a:t>.5714	</a:t>
            </a:r>
            <a:r>
              <a:rPr sz="3000" b="1" baseline="1388" dirty="0">
                <a:solidFill>
                  <a:srgbClr val="800080"/>
                </a:solidFill>
                <a:latin typeface="Times New Roman"/>
                <a:cs typeface="Times New Roman"/>
              </a:rPr>
              <a:t>.4286</a:t>
            </a:r>
            <a:endParaRPr sz="3000" baseline="1388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17562" y="1313688"/>
            <a:ext cx="3983354" cy="2447925"/>
            <a:chOff x="817562" y="1313688"/>
            <a:chExt cx="3983354" cy="2447925"/>
          </a:xfrm>
        </p:grpSpPr>
        <p:sp>
          <p:nvSpPr>
            <p:cNvPr id="11" name="object 11"/>
            <p:cNvSpPr/>
            <p:nvPr/>
          </p:nvSpPr>
          <p:spPr>
            <a:xfrm>
              <a:off x="830262" y="2128012"/>
              <a:ext cx="3957954" cy="1621155"/>
            </a:xfrm>
            <a:custGeom>
              <a:avLst/>
              <a:gdLst/>
              <a:ahLst/>
              <a:cxnLst/>
              <a:rect l="l" t="t" r="r" b="b"/>
              <a:pathLst>
                <a:path w="3957954" h="1621154">
                  <a:moveTo>
                    <a:pt x="725487" y="690626"/>
                  </a:moveTo>
                  <a:lnTo>
                    <a:pt x="3944937" y="690626"/>
                  </a:lnTo>
                </a:path>
                <a:path w="3957954" h="1621154">
                  <a:moveTo>
                    <a:pt x="725487" y="990600"/>
                  </a:moveTo>
                  <a:lnTo>
                    <a:pt x="3944937" y="990600"/>
                  </a:lnTo>
                </a:path>
                <a:path w="3957954" h="1621154">
                  <a:moveTo>
                    <a:pt x="725487" y="1295400"/>
                  </a:moveTo>
                  <a:lnTo>
                    <a:pt x="3944937" y="1295400"/>
                  </a:lnTo>
                </a:path>
                <a:path w="3957954" h="1621154">
                  <a:moveTo>
                    <a:pt x="2281237" y="400050"/>
                  </a:moveTo>
                  <a:lnTo>
                    <a:pt x="2281237" y="1585976"/>
                  </a:lnTo>
                </a:path>
                <a:path w="3957954" h="1621154">
                  <a:moveTo>
                    <a:pt x="3119437" y="400050"/>
                  </a:moveTo>
                  <a:lnTo>
                    <a:pt x="3119437" y="1585976"/>
                  </a:lnTo>
                </a:path>
                <a:path w="3957954" h="1621154">
                  <a:moveTo>
                    <a:pt x="1449387" y="0"/>
                  </a:moveTo>
                  <a:lnTo>
                    <a:pt x="1449387" y="1585976"/>
                  </a:lnTo>
                </a:path>
                <a:path w="3957954" h="1621154">
                  <a:moveTo>
                    <a:pt x="3957637" y="0"/>
                  </a:moveTo>
                  <a:lnTo>
                    <a:pt x="3957637" y="1585976"/>
                  </a:lnTo>
                </a:path>
                <a:path w="3957954" h="1621154">
                  <a:moveTo>
                    <a:pt x="12700" y="387350"/>
                  </a:moveTo>
                  <a:lnTo>
                    <a:pt x="3944937" y="387350"/>
                  </a:lnTo>
                </a:path>
                <a:path w="3957954" h="1621154">
                  <a:moveTo>
                    <a:pt x="12700" y="1620901"/>
                  </a:moveTo>
                  <a:lnTo>
                    <a:pt x="3944937" y="1620901"/>
                  </a:lnTo>
                </a:path>
                <a:path w="3957954" h="1621154">
                  <a:moveTo>
                    <a:pt x="0" y="414400"/>
                  </a:moveTo>
                  <a:lnTo>
                    <a:pt x="0" y="1605026"/>
                  </a:lnTo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7524" y="2116962"/>
              <a:ext cx="2459355" cy="28575"/>
            </a:xfrm>
            <a:custGeom>
              <a:avLst/>
              <a:gdLst/>
              <a:ahLst/>
              <a:cxnLst/>
              <a:rect l="l" t="t" r="r" b="b"/>
              <a:pathLst>
                <a:path w="2459354" h="28575">
                  <a:moveTo>
                    <a:pt x="2459101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5875"/>
                  </a:lnTo>
                  <a:lnTo>
                    <a:pt x="0" y="28575"/>
                  </a:lnTo>
                  <a:lnTo>
                    <a:pt x="2459101" y="28575"/>
                  </a:lnTo>
                  <a:lnTo>
                    <a:pt x="2459101" y="15875"/>
                  </a:lnTo>
                  <a:lnTo>
                    <a:pt x="2459101" y="12700"/>
                  </a:lnTo>
                  <a:lnTo>
                    <a:pt x="2459101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048" y="2807462"/>
              <a:ext cx="635" cy="901700"/>
            </a:xfrm>
            <a:custGeom>
              <a:avLst/>
              <a:gdLst/>
              <a:ahLst/>
              <a:cxnLst/>
              <a:rect l="l" t="t" r="r" b="b"/>
              <a:pathLst>
                <a:path w="634" h="901700">
                  <a:moveTo>
                    <a:pt x="0" y="0"/>
                  </a:moveTo>
                  <a:lnTo>
                    <a:pt x="126" y="901700"/>
                  </a:lnTo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50975" y="1313688"/>
              <a:ext cx="2641600" cy="819150"/>
            </a:xfrm>
            <a:custGeom>
              <a:avLst/>
              <a:gdLst/>
              <a:ahLst/>
              <a:cxnLst/>
              <a:rect l="l" t="t" r="r" b="b"/>
              <a:pathLst>
                <a:path w="2641600" h="819150">
                  <a:moveTo>
                    <a:pt x="2641600" y="0"/>
                  </a:moveTo>
                  <a:lnTo>
                    <a:pt x="0" y="0"/>
                  </a:lnTo>
                  <a:lnTo>
                    <a:pt x="0" y="819150"/>
                  </a:lnTo>
                  <a:lnTo>
                    <a:pt x="2641600" y="819150"/>
                  </a:lnTo>
                  <a:lnTo>
                    <a:pt x="26416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42288" y="1335151"/>
            <a:ext cx="2470150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5080" indent="-36195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DEBE0"/>
                </a:solidFill>
                <a:latin typeface="Times New Roman"/>
                <a:cs typeface="Times New Roman"/>
              </a:rPr>
              <a:t>Probability</a:t>
            </a:r>
            <a:r>
              <a:rPr sz="2400" b="1" spc="-100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EDEBE0"/>
                </a:solidFill>
                <a:latin typeface="Times New Roman"/>
                <a:cs typeface="Times New Roman"/>
              </a:rPr>
              <a:t>Matrix </a:t>
            </a:r>
            <a:r>
              <a:rPr sz="2400" b="1" spc="-585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EDEBE0"/>
                </a:solidFill>
                <a:latin typeface="Times New Roman"/>
                <a:cs typeface="Times New Roman"/>
              </a:rPr>
              <a:t>of</a:t>
            </a:r>
            <a:r>
              <a:rPr sz="2400" b="1" spc="-20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EDEBE0"/>
                </a:solidFill>
                <a:latin typeface="Times New Roman"/>
                <a:cs typeface="Times New Roman"/>
              </a:rPr>
              <a:t>Employees</a:t>
            </a:r>
            <a:endParaRPr sz="2400">
              <a:latin typeface="Times New Roman"/>
              <a:cs typeface="Times New Roman"/>
            </a:endParaRPr>
          </a:p>
          <a:p>
            <a:pPr marL="1175385">
              <a:lnSpc>
                <a:spcPct val="100000"/>
              </a:lnSpc>
              <a:spcBef>
                <a:spcPts val="1135"/>
              </a:spcBef>
            </a:pPr>
            <a:r>
              <a:rPr sz="2000" b="1" dirty="0">
                <a:solidFill>
                  <a:srgbClr val="EDEBE0"/>
                </a:solidFill>
                <a:latin typeface="Times New Roman"/>
                <a:cs typeface="Times New Roman"/>
              </a:rPr>
              <a:t>Married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54675" y="2645575"/>
            <a:ext cx="3145155" cy="1809750"/>
            <a:chOff x="5654675" y="2645575"/>
            <a:chExt cx="3145155" cy="1809750"/>
          </a:xfrm>
        </p:grpSpPr>
        <p:sp>
          <p:nvSpPr>
            <p:cNvPr id="17" name="object 17"/>
            <p:cNvSpPr/>
            <p:nvPr/>
          </p:nvSpPr>
          <p:spPr>
            <a:xfrm>
              <a:off x="5654675" y="2645575"/>
              <a:ext cx="3145155" cy="1809750"/>
            </a:xfrm>
            <a:custGeom>
              <a:avLst/>
              <a:gdLst/>
              <a:ahLst/>
              <a:cxnLst/>
              <a:rect l="l" t="t" r="r" b="b"/>
              <a:pathLst>
                <a:path w="3145154" h="1809750">
                  <a:moveTo>
                    <a:pt x="3144901" y="0"/>
                  </a:moveTo>
                  <a:lnTo>
                    <a:pt x="0" y="0"/>
                  </a:lnTo>
                  <a:lnTo>
                    <a:pt x="0" y="1809750"/>
                  </a:lnTo>
                  <a:lnTo>
                    <a:pt x="3144901" y="1809750"/>
                  </a:lnTo>
                  <a:lnTo>
                    <a:pt x="314490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67722" y="2676683"/>
              <a:ext cx="629920" cy="1277620"/>
            </a:xfrm>
            <a:custGeom>
              <a:avLst/>
              <a:gdLst/>
              <a:ahLst/>
              <a:cxnLst/>
              <a:rect l="l" t="t" r="r" b="b"/>
              <a:pathLst>
                <a:path w="629920" h="1277620">
                  <a:moveTo>
                    <a:pt x="502098" y="0"/>
                  </a:moveTo>
                  <a:lnTo>
                    <a:pt x="629681" y="0"/>
                  </a:lnTo>
                </a:path>
                <a:path w="629920" h="1277620">
                  <a:moveTo>
                    <a:pt x="0" y="640684"/>
                  </a:moveTo>
                  <a:lnTo>
                    <a:pt x="211096" y="640684"/>
                  </a:lnTo>
                </a:path>
                <a:path w="629920" h="1277620">
                  <a:moveTo>
                    <a:pt x="0" y="1277397"/>
                  </a:moveTo>
                  <a:lnTo>
                    <a:pt x="211096" y="1277397"/>
                  </a:lnTo>
                </a:path>
              </a:pathLst>
            </a:custGeom>
            <a:ln w="9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629275" y="2620175"/>
            <a:ext cx="3195955" cy="1860550"/>
          </a:xfrm>
          <a:prstGeom prst="rect">
            <a:avLst/>
          </a:prstGeom>
          <a:ln w="50800">
            <a:solidFill>
              <a:srgbClr val="0000FF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20"/>
              </a:spcBef>
            </a:pPr>
            <a:r>
              <a:rPr sz="1550" i="1" spc="305" dirty="0">
                <a:latin typeface="Times New Roman"/>
                <a:cs typeface="Times New Roman"/>
              </a:rPr>
              <a:t>P</a:t>
            </a:r>
            <a:r>
              <a:rPr sz="1550" spc="150" dirty="0">
                <a:latin typeface="Times New Roman"/>
                <a:cs typeface="Times New Roman"/>
              </a:rPr>
              <a:t>(</a:t>
            </a:r>
            <a:r>
              <a:rPr sz="1550" spc="-215" dirty="0">
                <a:latin typeface="Times New Roman"/>
                <a:cs typeface="Times New Roman"/>
              </a:rPr>
              <a:t> </a:t>
            </a:r>
            <a:r>
              <a:rPr sz="1550" i="1" spc="385" dirty="0">
                <a:latin typeface="Times New Roman"/>
                <a:cs typeface="Times New Roman"/>
              </a:rPr>
              <a:t>M</a:t>
            </a:r>
            <a:r>
              <a:rPr sz="1550" i="1" spc="-5" dirty="0">
                <a:latin typeface="Times New Roman"/>
                <a:cs typeface="Times New Roman"/>
              </a:rPr>
              <a:t> </a:t>
            </a:r>
            <a:r>
              <a:rPr sz="1550" spc="355" dirty="0">
                <a:latin typeface="Symbol"/>
                <a:cs typeface="Symbol"/>
              </a:rPr>
              <a:t>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i="1" spc="229" dirty="0">
                <a:latin typeface="Times New Roman"/>
                <a:cs typeface="Times New Roman"/>
              </a:rPr>
              <a:t>S</a:t>
            </a:r>
            <a:r>
              <a:rPr sz="1550" i="1" spc="-95" dirty="0">
                <a:latin typeface="Times New Roman"/>
                <a:cs typeface="Times New Roman"/>
              </a:rPr>
              <a:t> </a:t>
            </a:r>
            <a:r>
              <a:rPr sz="1550" spc="150" dirty="0">
                <a:latin typeface="Times New Roman"/>
                <a:cs typeface="Times New Roman"/>
              </a:rPr>
              <a:t>)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250" dirty="0">
                <a:latin typeface="Symbol"/>
                <a:cs typeface="Symbol"/>
              </a:rPr>
              <a:t>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i="1" spc="305" dirty="0">
                <a:latin typeface="Times New Roman"/>
                <a:cs typeface="Times New Roman"/>
              </a:rPr>
              <a:t>P</a:t>
            </a:r>
            <a:r>
              <a:rPr sz="1550" spc="150" dirty="0">
                <a:latin typeface="Times New Roman"/>
                <a:cs typeface="Times New Roman"/>
              </a:rPr>
              <a:t>(</a:t>
            </a:r>
            <a:r>
              <a:rPr sz="1550" spc="-220" dirty="0">
                <a:latin typeface="Times New Roman"/>
                <a:cs typeface="Times New Roman"/>
              </a:rPr>
              <a:t> </a:t>
            </a:r>
            <a:r>
              <a:rPr sz="1550" i="1" spc="540" dirty="0">
                <a:latin typeface="Times New Roman"/>
                <a:cs typeface="Times New Roman"/>
              </a:rPr>
              <a:t>M</a:t>
            </a:r>
            <a:r>
              <a:rPr sz="1550" spc="150" dirty="0">
                <a:latin typeface="Times New Roman"/>
                <a:cs typeface="Times New Roman"/>
              </a:rPr>
              <a:t>)</a:t>
            </a:r>
            <a:r>
              <a:rPr sz="1550" spc="-75" dirty="0">
                <a:latin typeface="Times New Roman"/>
                <a:cs typeface="Times New Roman"/>
              </a:rPr>
              <a:t> </a:t>
            </a:r>
            <a:r>
              <a:rPr sz="1550" spc="250" dirty="0">
                <a:latin typeface="Symbol"/>
                <a:cs typeface="Symbol"/>
              </a:rPr>
              <a:t>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i="1" spc="310" dirty="0">
                <a:latin typeface="Times New Roman"/>
                <a:cs typeface="Times New Roman"/>
              </a:rPr>
              <a:t>P</a:t>
            </a:r>
            <a:r>
              <a:rPr sz="1550" spc="150" dirty="0">
                <a:latin typeface="Times New Roman"/>
                <a:cs typeface="Times New Roman"/>
              </a:rPr>
              <a:t>(</a:t>
            </a:r>
            <a:r>
              <a:rPr sz="1550" spc="-215" dirty="0">
                <a:latin typeface="Times New Roman"/>
                <a:cs typeface="Times New Roman"/>
              </a:rPr>
              <a:t> </a:t>
            </a:r>
            <a:r>
              <a:rPr sz="1550" i="1" spc="385" dirty="0">
                <a:latin typeface="Times New Roman"/>
                <a:cs typeface="Times New Roman"/>
              </a:rPr>
              <a:t>M</a:t>
            </a:r>
            <a:r>
              <a:rPr sz="1550" i="1" spc="-5" dirty="0">
                <a:latin typeface="Times New Roman"/>
                <a:cs typeface="Times New Roman"/>
              </a:rPr>
              <a:t> </a:t>
            </a:r>
            <a:r>
              <a:rPr sz="1550" spc="355" dirty="0">
                <a:latin typeface="Symbol"/>
                <a:cs typeface="Symbol"/>
              </a:rPr>
              <a:t>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i="1" spc="315" dirty="0">
                <a:latin typeface="Times New Roman"/>
                <a:cs typeface="Times New Roman"/>
              </a:rPr>
              <a:t>S</a:t>
            </a:r>
            <a:r>
              <a:rPr sz="1550" spc="150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530"/>
              </a:spcBef>
            </a:pPr>
            <a:r>
              <a:rPr sz="1550" spc="250" dirty="0">
                <a:latin typeface="Symbol"/>
                <a:cs typeface="Symbol"/>
              </a:rPr>
              <a:t>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225" dirty="0">
                <a:latin typeface="Times New Roman"/>
                <a:cs typeface="Times New Roman"/>
              </a:rPr>
              <a:t>0</a:t>
            </a:r>
            <a:r>
              <a:rPr sz="1550" spc="114" dirty="0">
                <a:latin typeface="Times New Roman"/>
                <a:cs typeface="Times New Roman"/>
              </a:rPr>
              <a:t>.</a:t>
            </a:r>
            <a:r>
              <a:rPr sz="1550" spc="-215" dirty="0">
                <a:latin typeface="Times New Roman"/>
                <a:cs typeface="Times New Roman"/>
              </a:rPr>
              <a:t> </a:t>
            </a:r>
            <a:r>
              <a:rPr sz="1550" spc="195" dirty="0">
                <a:latin typeface="Times New Roman"/>
                <a:cs typeface="Times New Roman"/>
              </a:rPr>
              <a:t>5</a:t>
            </a:r>
            <a:r>
              <a:rPr sz="1550" spc="200" dirty="0">
                <a:latin typeface="Times New Roman"/>
                <a:cs typeface="Times New Roman"/>
              </a:rPr>
              <a:t>7</a:t>
            </a:r>
            <a:r>
              <a:rPr sz="1550" spc="195" dirty="0">
                <a:latin typeface="Times New Roman"/>
                <a:cs typeface="Times New Roman"/>
              </a:rPr>
              <a:t>1</a:t>
            </a:r>
            <a:r>
              <a:rPr sz="1550" spc="229" dirty="0">
                <a:latin typeface="Times New Roman"/>
                <a:cs typeface="Times New Roman"/>
              </a:rPr>
              <a:t>4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250" dirty="0">
                <a:latin typeface="Symbol"/>
                <a:cs typeface="Symbol"/>
              </a:rPr>
              <a:t>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220" dirty="0">
                <a:latin typeface="Times New Roman"/>
                <a:cs typeface="Times New Roman"/>
              </a:rPr>
              <a:t>0</a:t>
            </a:r>
            <a:r>
              <a:rPr sz="1550" spc="135" dirty="0">
                <a:latin typeface="Times New Roman"/>
                <a:cs typeface="Times New Roman"/>
              </a:rPr>
              <a:t>.</a:t>
            </a:r>
            <a:r>
              <a:rPr sz="1550" spc="195" dirty="0">
                <a:latin typeface="Times New Roman"/>
                <a:cs typeface="Times New Roman"/>
              </a:rPr>
              <a:t>1</a:t>
            </a:r>
            <a:r>
              <a:rPr sz="1550" spc="200" dirty="0">
                <a:latin typeface="Times New Roman"/>
                <a:cs typeface="Times New Roman"/>
              </a:rPr>
              <a:t>1</a:t>
            </a:r>
            <a:r>
              <a:rPr sz="1550" spc="195" dirty="0">
                <a:latin typeface="Times New Roman"/>
                <a:cs typeface="Times New Roman"/>
              </a:rPr>
              <a:t>4</a:t>
            </a:r>
            <a:r>
              <a:rPr sz="1550" spc="229" dirty="0">
                <a:latin typeface="Times New Roman"/>
                <a:cs typeface="Times New Roman"/>
              </a:rPr>
              <a:t>3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spc="250" dirty="0">
                <a:latin typeface="Symbol"/>
                <a:cs typeface="Symbol"/>
              </a:rPr>
              <a:t>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220" dirty="0">
                <a:latin typeface="Times New Roman"/>
                <a:cs typeface="Times New Roman"/>
              </a:rPr>
              <a:t>0</a:t>
            </a:r>
            <a:r>
              <a:rPr sz="1550" spc="114" dirty="0">
                <a:latin typeface="Times New Roman"/>
                <a:cs typeface="Times New Roman"/>
              </a:rPr>
              <a:t>.</a:t>
            </a:r>
            <a:r>
              <a:rPr sz="1550" spc="-170" dirty="0">
                <a:latin typeface="Times New Roman"/>
                <a:cs typeface="Times New Roman"/>
              </a:rPr>
              <a:t> </a:t>
            </a:r>
            <a:r>
              <a:rPr sz="1550" spc="195" dirty="0">
                <a:latin typeface="Times New Roman"/>
                <a:cs typeface="Times New Roman"/>
              </a:rPr>
              <a:t>4</a:t>
            </a:r>
            <a:r>
              <a:rPr sz="1550" spc="200" dirty="0">
                <a:latin typeface="Times New Roman"/>
                <a:cs typeface="Times New Roman"/>
              </a:rPr>
              <a:t>5</a:t>
            </a:r>
            <a:r>
              <a:rPr sz="1550" spc="195" dirty="0">
                <a:latin typeface="Times New Roman"/>
                <a:cs typeface="Times New Roman"/>
              </a:rPr>
              <a:t>7</a:t>
            </a:r>
            <a:r>
              <a:rPr sz="1550" spc="229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775"/>
              </a:spcBef>
            </a:pPr>
            <a:r>
              <a:rPr sz="1550" i="1" spc="305" dirty="0">
                <a:latin typeface="Times New Roman"/>
                <a:cs typeface="Times New Roman"/>
              </a:rPr>
              <a:t>P</a:t>
            </a:r>
            <a:r>
              <a:rPr sz="1550" spc="150" dirty="0">
                <a:latin typeface="Times New Roman"/>
                <a:cs typeface="Times New Roman"/>
              </a:rPr>
              <a:t>(</a:t>
            </a:r>
            <a:r>
              <a:rPr sz="1550" spc="-215" dirty="0">
                <a:latin typeface="Times New Roman"/>
                <a:cs typeface="Times New Roman"/>
              </a:rPr>
              <a:t> </a:t>
            </a:r>
            <a:r>
              <a:rPr sz="1550" i="1" spc="385" dirty="0">
                <a:latin typeface="Times New Roman"/>
                <a:cs typeface="Times New Roman"/>
              </a:rPr>
              <a:t>M</a:t>
            </a:r>
            <a:r>
              <a:rPr sz="1550" i="1" spc="120" dirty="0">
                <a:latin typeface="Times New Roman"/>
                <a:cs typeface="Times New Roman"/>
              </a:rPr>
              <a:t> </a:t>
            </a:r>
            <a:r>
              <a:rPr sz="1550" spc="355" dirty="0">
                <a:latin typeface="Symbol"/>
                <a:cs typeface="Symbol"/>
              </a:rPr>
              <a:t>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i="1" spc="315" dirty="0">
                <a:latin typeface="Times New Roman"/>
                <a:cs typeface="Times New Roman"/>
              </a:rPr>
              <a:t>S</a:t>
            </a:r>
            <a:r>
              <a:rPr sz="1550" spc="150" dirty="0">
                <a:latin typeface="Times New Roman"/>
                <a:cs typeface="Times New Roman"/>
              </a:rPr>
              <a:t>)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250" dirty="0">
                <a:latin typeface="Symbol"/>
                <a:cs typeface="Symbol"/>
              </a:rPr>
              <a:t>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i="1" spc="305" dirty="0">
                <a:latin typeface="Times New Roman"/>
                <a:cs typeface="Times New Roman"/>
              </a:rPr>
              <a:t>P</a:t>
            </a:r>
            <a:r>
              <a:rPr sz="1550" spc="254" dirty="0">
                <a:latin typeface="Times New Roman"/>
                <a:cs typeface="Times New Roman"/>
              </a:rPr>
              <a:t>(</a:t>
            </a:r>
            <a:r>
              <a:rPr sz="1550" i="1" spc="320" dirty="0">
                <a:latin typeface="Times New Roman"/>
                <a:cs typeface="Times New Roman"/>
              </a:rPr>
              <a:t>S</a:t>
            </a:r>
            <a:r>
              <a:rPr sz="1550" spc="150" dirty="0">
                <a:latin typeface="Times New Roman"/>
                <a:cs typeface="Times New Roman"/>
              </a:rPr>
              <a:t>)</a:t>
            </a:r>
            <a:r>
              <a:rPr sz="1550" spc="-70" dirty="0">
                <a:latin typeface="Times New Roman"/>
                <a:cs typeface="Times New Roman"/>
              </a:rPr>
              <a:t> </a:t>
            </a:r>
            <a:r>
              <a:rPr sz="1550" spc="250" dirty="0">
                <a:latin typeface="Symbol"/>
                <a:cs typeface="Symbol"/>
              </a:rPr>
              <a:t>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i="1" spc="305" dirty="0">
                <a:latin typeface="Times New Roman"/>
                <a:cs typeface="Times New Roman"/>
              </a:rPr>
              <a:t>P</a:t>
            </a:r>
            <a:r>
              <a:rPr sz="1550" spc="150" dirty="0">
                <a:latin typeface="Times New Roman"/>
                <a:cs typeface="Times New Roman"/>
              </a:rPr>
              <a:t>(</a:t>
            </a:r>
            <a:r>
              <a:rPr sz="1550" spc="-220" dirty="0">
                <a:latin typeface="Times New Roman"/>
                <a:cs typeface="Times New Roman"/>
              </a:rPr>
              <a:t> </a:t>
            </a:r>
            <a:r>
              <a:rPr sz="1550" i="1" spc="385" dirty="0">
                <a:latin typeface="Times New Roman"/>
                <a:cs typeface="Times New Roman"/>
              </a:rPr>
              <a:t>M</a:t>
            </a:r>
            <a:r>
              <a:rPr sz="1550" i="1" spc="-5" dirty="0">
                <a:latin typeface="Times New Roman"/>
                <a:cs typeface="Times New Roman"/>
              </a:rPr>
              <a:t> </a:t>
            </a:r>
            <a:r>
              <a:rPr sz="1550" spc="355" dirty="0">
                <a:latin typeface="Symbol"/>
                <a:cs typeface="Symbol"/>
              </a:rPr>
              <a:t>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i="1" spc="315" dirty="0">
                <a:latin typeface="Times New Roman"/>
                <a:cs typeface="Times New Roman"/>
              </a:rPr>
              <a:t>S</a:t>
            </a:r>
            <a:r>
              <a:rPr sz="1550" spc="150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515"/>
              </a:spcBef>
            </a:pPr>
            <a:r>
              <a:rPr sz="1550" spc="250" dirty="0">
                <a:latin typeface="Symbol"/>
                <a:cs typeface="Symbol"/>
              </a:rPr>
              <a:t>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225" dirty="0">
                <a:latin typeface="Times New Roman"/>
                <a:cs typeface="Times New Roman"/>
              </a:rPr>
              <a:t>0</a:t>
            </a:r>
            <a:r>
              <a:rPr sz="1550" spc="114" dirty="0">
                <a:latin typeface="Times New Roman"/>
                <a:cs typeface="Times New Roman"/>
              </a:rPr>
              <a:t>.</a:t>
            </a:r>
            <a:r>
              <a:rPr sz="1550" spc="-210" dirty="0">
                <a:latin typeface="Times New Roman"/>
                <a:cs typeface="Times New Roman"/>
              </a:rPr>
              <a:t> </a:t>
            </a:r>
            <a:r>
              <a:rPr sz="1550" spc="195" dirty="0">
                <a:latin typeface="Times New Roman"/>
                <a:cs typeface="Times New Roman"/>
              </a:rPr>
              <a:t>2</a:t>
            </a:r>
            <a:r>
              <a:rPr sz="1550" spc="200" dirty="0">
                <a:latin typeface="Times New Roman"/>
                <a:cs typeface="Times New Roman"/>
              </a:rPr>
              <a:t>1</a:t>
            </a:r>
            <a:r>
              <a:rPr sz="1550" spc="195" dirty="0">
                <a:latin typeface="Times New Roman"/>
                <a:cs typeface="Times New Roman"/>
              </a:rPr>
              <a:t>4</a:t>
            </a:r>
            <a:r>
              <a:rPr sz="1550" spc="229" dirty="0">
                <a:latin typeface="Times New Roman"/>
                <a:cs typeface="Times New Roman"/>
              </a:rPr>
              <a:t>3</a:t>
            </a:r>
            <a:r>
              <a:rPr sz="1550" spc="-40" dirty="0">
                <a:latin typeface="Times New Roman"/>
                <a:cs typeface="Times New Roman"/>
              </a:rPr>
              <a:t> </a:t>
            </a:r>
            <a:r>
              <a:rPr sz="1550" spc="250" dirty="0">
                <a:latin typeface="Symbol"/>
                <a:cs typeface="Symbol"/>
              </a:rPr>
              <a:t>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spc="225" dirty="0">
                <a:latin typeface="Times New Roman"/>
                <a:cs typeface="Times New Roman"/>
              </a:rPr>
              <a:t>0</a:t>
            </a:r>
            <a:r>
              <a:rPr sz="1550" spc="130" dirty="0">
                <a:latin typeface="Times New Roman"/>
                <a:cs typeface="Times New Roman"/>
              </a:rPr>
              <a:t>.</a:t>
            </a:r>
            <a:r>
              <a:rPr sz="1550" spc="195" dirty="0">
                <a:latin typeface="Times New Roman"/>
                <a:cs typeface="Times New Roman"/>
              </a:rPr>
              <a:t>1</a:t>
            </a:r>
            <a:r>
              <a:rPr sz="1550" spc="200" dirty="0">
                <a:latin typeface="Times New Roman"/>
                <a:cs typeface="Times New Roman"/>
              </a:rPr>
              <a:t>1</a:t>
            </a:r>
            <a:r>
              <a:rPr sz="1550" spc="195" dirty="0">
                <a:latin typeface="Times New Roman"/>
                <a:cs typeface="Times New Roman"/>
              </a:rPr>
              <a:t>4</a:t>
            </a:r>
            <a:r>
              <a:rPr sz="1550" spc="229" dirty="0">
                <a:latin typeface="Times New Roman"/>
                <a:cs typeface="Times New Roman"/>
              </a:rPr>
              <a:t>3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spc="250" dirty="0">
                <a:latin typeface="Symbol"/>
                <a:cs typeface="Symbol"/>
              </a:rPr>
              <a:t>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225" dirty="0">
                <a:latin typeface="Times New Roman"/>
                <a:cs typeface="Times New Roman"/>
              </a:rPr>
              <a:t>0</a:t>
            </a:r>
            <a:r>
              <a:rPr sz="1550" spc="130" dirty="0">
                <a:latin typeface="Times New Roman"/>
                <a:cs typeface="Times New Roman"/>
              </a:rPr>
              <a:t>.</a:t>
            </a:r>
            <a:r>
              <a:rPr sz="1550" spc="195" dirty="0">
                <a:latin typeface="Times New Roman"/>
                <a:cs typeface="Times New Roman"/>
              </a:rPr>
              <a:t>1</a:t>
            </a:r>
            <a:r>
              <a:rPr sz="1550" spc="200" dirty="0">
                <a:latin typeface="Times New Roman"/>
                <a:cs typeface="Times New Roman"/>
              </a:rPr>
              <a:t>0</a:t>
            </a:r>
            <a:r>
              <a:rPr sz="1550" spc="195" dirty="0">
                <a:latin typeface="Times New Roman"/>
                <a:cs typeface="Times New Roman"/>
              </a:rPr>
              <a:t>0</a:t>
            </a:r>
            <a:r>
              <a:rPr sz="1550" spc="229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780"/>
              </a:spcBef>
            </a:pPr>
            <a:r>
              <a:rPr sz="1550" i="1" spc="305" dirty="0">
                <a:latin typeface="Times New Roman"/>
                <a:cs typeface="Times New Roman"/>
              </a:rPr>
              <a:t>P</a:t>
            </a:r>
            <a:r>
              <a:rPr sz="1550" spc="150" dirty="0">
                <a:latin typeface="Times New Roman"/>
                <a:cs typeface="Times New Roman"/>
              </a:rPr>
              <a:t>(</a:t>
            </a:r>
            <a:r>
              <a:rPr sz="1550" spc="-215" dirty="0">
                <a:latin typeface="Times New Roman"/>
                <a:cs typeface="Times New Roman"/>
              </a:rPr>
              <a:t> </a:t>
            </a:r>
            <a:r>
              <a:rPr sz="1550" i="1" spc="385" dirty="0">
                <a:latin typeface="Times New Roman"/>
                <a:cs typeface="Times New Roman"/>
              </a:rPr>
              <a:t>M</a:t>
            </a:r>
            <a:r>
              <a:rPr sz="1550" i="1" spc="-110" dirty="0">
                <a:latin typeface="Times New Roman"/>
                <a:cs typeface="Times New Roman"/>
              </a:rPr>
              <a:t> </a:t>
            </a:r>
            <a:r>
              <a:rPr sz="1550" spc="150" dirty="0">
                <a:latin typeface="Times New Roman"/>
                <a:cs typeface="Times New Roman"/>
              </a:rPr>
              <a:t>)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250" dirty="0">
                <a:latin typeface="Symbol"/>
                <a:cs typeface="Symbol"/>
              </a:rPr>
              <a:t></a:t>
            </a:r>
            <a:r>
              <a:rPr sz="1550" spc="-75" dirty="0">
                <a:latin typeface="Times New Roman"/>
                <a:cs typeface="Times New Roman"/>
              </a:rPr>
              <a:t> </a:t>
            </a:r>
            <a:r>
              <a:rPr sz="1550" spc="229" dirty="0">
                <a:latin typeface="Times New Roman"/>
                <a:cs typeface="Times New Roman"/>
              </a:rPr>
              <a:t>1</a:t>
            </a:r>
            <a:r>
              <a:rPr sz="1550" spc="-190" dirty="0">
                <a:latin typeface="Times New Roman"/>
                <a:cs typeface="Times New Roman"/>
              </a:rPr>
              <a:t> </a:t>
            </a:r>
            <a:r>
              <a:rPr sz="1550" spc="250" dirty="0">
                <a:latin typeface="Symbol"/>
                <a:cs typeface="Symbol"/>
              </a:rPr>
              <a:t>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i="1" spc="305" dirty="0">
                <a:latin typeface="Times New Roman"/>
                <a:cs typeface="Times New Roman"/>
              </a:rPr>
              <a:t>P</a:t>
            </a:r>
            <a:r>
              <a:rPr sz="1550" spc="150" dirty="0">
                <a:latin typeface="Times New Roman"/>
                <a:cs typeface="Times New Roman"/>
              </a:rPr>
              <a:t>(</a:t>
            </a:r>
            <a:r>
              <a:rPr sz="1550" spc="-220" dirty="0">
                <a:latin typeface="Times New Roman"/>
                <a:cs typeface="Times New Roman"/>
              </a:rPr>
              <a:t> </a:t>
            </a:r>
            <a:r>
              <a:rPr sz="1550" i="1" spc="540" dirty="0">
                <a:latin typeface="Times New Roman"/>
                <a:cs typeface="Times New Roman"/>
              </a:rPr>
              <a:t>M</a:t>
            </a:r>
            <a:r>
              <a:rPr sz="1550" spc="150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530"/>
              </a:spcBef>
            </a:pPr>
            <a:r>
              <a:rPr sz="1550" spc="250" dirty="0">
                <a:latin typeface="Symbol"/>
                <a:cs typeface="Symbol"/>
              </a:rPr>
              <a:t></a:t>
            </a:r>
            <a:r>
              <a:rPr sz="1550" spc="-75" dirty="0">
                <a:latin typeface="Times New Roman"/>
                <a:cs typeface="Times New Roman"/>
              </a:rPr>
              <a:t> </a:t>
            </a:r>
            <a:r>
              <a:rPr sz="1550" spc="229" dirty="0">
                <a:latin typeface="Times New Roman"/>
                <a:cs typeface="Times New Roman"/>
              </a:rPr>
              <a:t>1</a:t>
            </a:r>
            <a:r>
              <a:rPr sz="1550" spc="-190" dirty="0">
                <a:latin typeface="Times New Roman"/>
                <a:cs typeface="Times New Roman"/>
              </a:rPr>
              <a:t> </a:t>
            </a:r>
            <a:r>
              <a:rPr sz="1550" spc="250" dirty="0">
                <a:latin typeface="Symbol"/>
                <a:cs typeface="Symbol"/>
              </a:rPr>
              <a:t>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220" dirty="0">
                <a:latin typeface="Times New Roman"/>
                <a:cs typeface="Times New Roman"/>
              </a:rPr>
              <a:t>0</a:t>
            </a:r>
            <a:r>
              <a:rPr sz="1550" spc="114" dirty="0">
                <a:latin typeface="Times New Roman"/>
                <a:cs typeface="Times New Roman"/>
              </a:rPr>
              <a:t>.</a:t>
            </a:r>
            <a:r>
              <a:rPr sz="1550" spc="-210" dirty="0">
                <a:latin typeface="Times New Roman"/>
                <a:cs typeface="Times New Roman"/>
              </a:rPr>
              <a:t> </a:t>
            </a:r>
            <a:r>
              <a:rPr sz="1550" spc="195" dirty="0">
                <a:latin typeface="Times New Roman"/>
                <a:cs typeface="Times New Roman"/>
              </a:rPr>
              <a:t>5</a:t>
            </a:r>
            <a:r>
              <a:rPr sz="1550" spc="200" dirty="0">
                <a:latin typeface="Times New Roman"/>
                <a:cs typeface="Times New Roman"/>
              </a:rPr>
              <a:t>7</a:t>
            </a:r>
            <a:r>
              <a:rPr sz="1550" spc="195" dirty="0">
                <a:latin typeface="Times New Roman"/>
                <a:cs typeface="Times New Roman"/>
              </a:rPr>
              <a:t>1</a:t>
            </a:r>
            <a:r>
              <a:rPr sz="1550" spc="229" dirty="0">
                <a:latin typeface="Times New Roman"/>
                <a:cs typeface="Times New Roman"/>
              </a:rPr>
              <a:t>4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spc="250" dirty="0">
                <a:latin typeface="Symbol"/>
                <a:cs typeface="Symbol"/>
              </a:rPr>
              <a:t>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225" dirty="0">
                <a:latin typeface="Times New Roman"/>
                <a:cs typeface="Times New Roman"/>
              </a:rPr>
              <a:t>0</a:t>
            </a:r>
            <a:r>
              <a:rPr sz="1550" spc="114" dirty="0">
                <a:latin typeface="Times New Roman"/>
                <a:cs typeface="Times New Roman"/>
              </a:rPr>
              <a:t>.</a:t>
            </a:r>
            <a:r>
              <a:rPr sz="1550" spc="-175" dirty="0">
                <a:latin typeface="Times New Roman"/>
                <a:cs typeface="Times New Roman"/>
              </a:rPr>
              <a:t> </a:t>
            </a:r>
            <a:r>
              <a:rPr sz="1550" spc="195" dirty="0">
                <a:latin typeface="Times New Roman"/>
                <a:cs typeface="Times New Roman"/>
              </a:rPr>
              <a:t>4</a:t>
            </a:r>
            <a:r>
              <a:rPr sz="1550" spc="200" dirty="0">
                <a:latin typeface="Times New Roman"/>
                <a:cs typeface="Times New Roman"/>
              </a:rPr>
              <a:t>2</a:t>
            </a:r>
            <a:r>
              <a:rPr sz="1550" spc="195" dirty="0">
                <a:latin typeface="Times New Roman"/>
                <a:cs typeface="Times New Roman"/>
              </a:rPr>
              <a:t>8</a:t>
            </a:r>
            <a:r>
              <a:rPr sz="1550" spc="229" dirty="0">
                <a:latin typeface="Times New Roman"/>
                <a:cs typeface="Times New Roman"/>
              </a:rPr>
              <a:t>6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22925" y="1286700"/>
            <a:ext cx="3124200" cy="1183005"/>
            <a:chOff x="5622925" y="1286700"/>
            <a:chExt cx="3124200" cy="1183005"/>
          </a:xfrm>
        </p:grpSpPr>
        <p:sp>
          <p:nvSpPr>
            <p:cNvPr id="21" name="object 21"/>
            <p:cNvSpPr/>
            <p:nvPr/>
          </p:nvSpPr>
          <p:spPr>
            <a:xfrm>
              <a:off x="5622925" y="1286700"/>
              <a:ext cx="3124200" cy="1183005"/>
            </a:xfrm>
            <a:custGeom>
              <a:avLst/>
              <a:gdLst/>
              <a:ahLst/>
              <a:cxnLst/>
              <a:rect l="l" t="t" r="r" b="b"/>
              <a:pathLst>
                <a:path w="3124200" h="1183005">
                  <a:moveTo>
                    <a:pt x="3124200" y="0"/>
                  </a:moveTo>
                  <a:lnTo>
                    <a:pt x="0" y="0"/>
                  </a:lnTo>
                  <a:lnTo>
                    <a:pt x="0" y="1182687"/>
                  </a:lnTo>
                  <a:lnTo>
                    <a:pt x="3124200" y="1182687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28486" y="1315984"/>
              <a:ext cx="2689860" cy="647700"/>
            </a:xfrm>
            <a:custGeom>
              <a:avLst/>
              <a:gdLst/>
              <a:ahLst/>
              <a:cxnLst/>
              <a:rect l="l" t="t" r="r" b="b"/>
              <a:pathLst>
                <a:path w="2689859" h="647700">
                  <a:moveTo>
                    <a:pt x="0" y="0"/>
                  </a:moveTo>
                  <a:lnTo>
                    <a:pt x="127642" y="0"/>
                  </a:lnTo>
                </a:path>
                <a:path w="2689859" h="647700">
                  <a:moveTo>
                    <a:pt x="8195" y="647152"/>
                  </a:moveTo>
                  <a:lnTo>
                    <a:pt x="219425" y="647152"/>
                  </a:lnTo>
                </a:path>
                <a:path w="2689859" h="647700">
                  <a:moveTo>
                    <a:pt x="526515" y="644724"/>
                  </a:moveTo>
                  <a:lnTo>
                    <a:pt x="654158" y="644724"/>
                  </a:lnTo>
                </a:path>
                <a:path w="2689859" h="647700">
                  <a:moveTo>
                    <a:pt x="1305258" y="644724"/>
                  </a:moveTo>
                  <a:lnTo>
                    <a:pt x="1432922" y="644724"/>
                  </a:lnTo>
                </a:path>
                <a:path w="2689859" h="647700">
                  <a:moveTo>
                    <a:pt x="2561728" y="644724"/>
                  </a:moveTo>
                  <a:lnTo>
                    <a:pt x="2689540" y="644724"/>
                  </a:lnTo>
                </a:path>
              </a:pathLst>
            </a:custGeom>
            <a:ln w="9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97525" y="1261300"/>
            <a:ext cx="3175000" cy="1233805"/>
          </a:xfrm>
          <a:prstGeom prst="rect">
            <a:avLst/>
          </a:prstGeom>
          <a:ln w="50800">
            <a:solidFill>
              <a:srgbClr val="0000FF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15"/>
              </a:spcBef>
            </a:pPr>
            <a:r>
              <a:rPr sz="1550" i="1" spc="310" dirty="0">
                <a:latin typeface="Times New Roman"/>
                <a:cs typeface="Times New Roman"/>
              </a:rPr>
              <a:t>P</a:t>
            </a:r>
            <a:r>
              <a:rPr sz="1550" spc="265" dirty="0">
                <a:latin typeface="Times New Roman"/>
                <a:cs typeface="Times New Roman"/>
              </a:rPr>
              <a:t>(</a:t>
            </a:r>
            <a:r>
              <a:rPr sz="1550" i="1" spc="225" dirty="0">
                <a:latin typeface="Times New Roman"/>
                <a:cs typeface="Times New Roman"/>
              </a:rPr>
              <a:t>S</a:t>
            </a:r>
            <a:r>
              <a:rPr sz="1550" i="1" spc="-90" dirty="0">
                <a:latin typeface="Times New Roman"/>
                <a:cs typeface="Times New Roman"/>
              </a:rPr>
              <a:t> </a:t>
            </a:r>
            <a:r>
              <a:rPr sz="1550" spc="150" dirty="0">
                <a:latin typeface="Times New Roman"/>
                <a:cs typeface="Times New Roman"/>
              </a:rPr>
              <a:t>)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225" dirty="0">
                <a:latin typeface="Times New Roman"/>
                <a:cs typeface="Times New Roman"/>
              </a:rPr>
              <a:t>1</a:t>
            </a:r>
            <a:r>
              <a:rPr sz="1550" spc="-185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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i="1" spc="310" dirty="0">
                <a:latin typeface="Times New Roman"/>
                <a:cs typeface="Times New Roman"/>
              </a:rPr>
              <a:t>P</a:t>
            </a:r>
            <a:r>
              <a:rPr sz="1550" spc="260" dirty="0">
                <a:latin typeface="Times New Roman"/>
                <a:cs typeface="Times New Roman"/>
              </a:rPr>
              <a:t>(</a:t>
            </a:r>
            <a:r>
              <a:rPr sz="1550" i="1" spc="320" dirty="0">
                <a:latin typeface="Times New Roman"/>
                <a:cs typeface="Times New Roman"/>
              </a:rPr>
              <a:t>S</a:t>
            </a:r>
            <a:r>
              <a:rPr sz="1550" spc="150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540"/>
              </a:spcBef>
            </a:pP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225" dirty="0">
                <a:latin typeface="Times New Roman"/>
                <a:cs typeface="Times New Roman"/>
              </a:rPr>
              <a:t>1</a:t>
            </a:r>
            <a:r>
              <a:rPr sz="1550" spc="-185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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220" dirty="0">
                <a:latin typeface="Times New Roman"/>
                <a:cs typeface="Times New Roman"/>
              </a:rPr>
              <a:t>0</a:t>
            </a:r>
            <a:r>
              <a:rPr sz="1550" spc="110" dirty="0">
                <a:latin typeface="Times New Roman"/>
                <a:cs typeface="Times New Roman"/>
              </a:rPr>
              <a:t>.</a:t>
            </a:r>
            <a:r>
              <a:rPr sz="1550" spc="-204" dirty="0">
                <a:latin typeface="Times New Roman"/>
                <a:cs typeface="Times New Roman"/>
              </a:rPr>
              <a:t> </a:t>
            </a:r>
            <a:r>
              <a:rPr sz="1550" spc="200" dirty="0">
                <a:latin typeface="Times New Roman"/>
                <a:cs typeface="Times New Roman"/>
              </a:rPr>
              <a:t>2</a:t>
            </a:r>
            <a:r>
              <a:rPr sz="1550" spc="204" dirty="0">
                <a:latin typeface="Times New Roman"/>
                <a:cs typeface="Times New Roman"/>
              </a:rPr>
              <a:t>1</a:t>
            </a:r>
            <a:r>
              <a:rPr sz="1550" spc="200" dirty="0">
                <a:latin typeface="Times New Roman"/>
                <a:cs typeface="Times New Roman"/>
              </a:rPr>
              <a:t>4</a:t>
            </a:r>
            <a:r>
              <a:rPr sz="1550" spc="225" dirty="0">
                <a:latin typeface="Times New Roman"/>
                <a:cs typeface="Times New Roman"/>
              </a:rPr>
              <a:t>3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165" dirty="0">
                <a:latin typeface="Times New Roman"/>
                <a:cs typeface="Times New Roman"/>
              </a:rPr>
              <a:t>0.</a:t>
            </a:r>
            <a:r>
              <a:rPr sz="1550" spc="-185" dirty="0">
                <a:latin typeface="Times New Roman"/>
                <a:cs typeface="Times New Roman"/>
              </a:rPr>
              <a:t> </a:t>
            </a:r>
            <a:r>
              <a:rPr sz="1550" spc="200" dirty="0">
                <a:latin typeface="Times New Roman"/>
                <a:cs typeface="Times New Roman"/>
              </a:rPr>
              <a:t>7</a:t>
            </a:r>
            <a:r>
              <a:rPr sz="1550" spc="204" dirty="0">
                <a:latin typeface="Times New Roman"/>
                <a:cs typeface="Times New Roman"/>
              </a:rPr>
              <a:t>8</a:t>
            </a:r>
            <a:r>
              <a:rPr sz="1550" spc="200" dirty="0">
                <a:latin typeface="Times New Roman"/>
                <a:cs typeface="Times New Roman"/>
              </a:rPr>
              <a:t>5</a:t>
            </a:r>
            <a:r>
              <a:rPr sz="1550" spc="225" dirty="0">
                <a:latin typeface="Times New Roman"/>
                <a:cs typeface="Times New Roman"/>
              </a:rPr>
              <a:t>7</a:t>
            </a:r>
            <a:endParaRPr sz="15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815"/>
              </a:spcBef>
            </a:pPr>
            <a:r>
              <a:rPr sz="1550" i="1" spc="310" dirty="0">
                <a:latin typeface="Times New Roman"/>
                <a:cs typeface="Times New Roman"/>
              </a:rPr>
              <a:t>P</a:t>
            </a:r>
            <a:r>
              <a:rPr sz="1550" spc="150" dirty="0">
                <a:latin typeface="Times New Roman"/>
                <a:cs typeface="Times New Roman"/>
              </a:rPr>
              <a:t>(</a:t>
            </a:r>
            <a:r>
              <a:rPr sz="1550" spc="-215" dirty="0">
                <a:latin typeface="Times New Roman"/>
                <a:cs typeface="Times New Roman"/>
              </a:rPr>
              <a:t> </a:t>
            </a:r>
            <a:r>
              <a:rPr sz="1550" i="1" spc="375" dirty="0">
                <a:latin typeface="Times New Roman"/>
                <a:cs typeface="Times New Roman"/>
              </a:rPr>
              <a:t>M</a:t>
            </a:r>
            <a:r>
              <a:rPr sz="1550" i="1" spc="135" dirty="0">
                <a:latin typeface="Times New Roman"/>
                <a:cs typeface="Times New Roman"/>
              </a:rPr>
              <a:t> </a:t>
            </a:r>
            <a:r>
              <a:rPr sz="1550" spc="345" dirty="0">
                <a:latin typeface="Symbol"/>
                <a:cs typeface="Symbol"/>
              </a:rPr>
              <a:t>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i="1" spc="225" dirty="0">
                <a:latin typeface="Times New Roman"/>
                <a:cs typeface="Times New Roman"/>
              </a:rPr>
              <a:t>S</a:t>
            </a:r>
            <a:r>
              <a:rPr sz="1550" i="1" spc="-85" dirty="0">
                <a:latin typeface="Times New Roman"/>
                <a:cs typeface="Times New Roman"/>
              </a:rPr>
              <a:t> </a:t>
            </a:r>
            <a:r>
              <a:rPr sz="1550" spc="150" dirty="0">
                <a:latin typeface="Times New Roman"/>
                <a:cs typeface="Times New Roman"/>
              </a:rPr>
              <a:t>)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i="1" spc="310" dirty="0">
                <a:latin typeface="Times New Roman"/>
                <a:cs typeface="Times New Roman"/>
              </a:rPr>
              <a:t>P</a:t>
            </a:r>
            <a:r>
              <a:rPr sz="1550" spc="260" dirty="0">
                <a:latin typeface="Times New Roman"/>
                <a:cs typeface="Times New Roman"/>
              </a:rPr>
              <a:t>(</a:t>
            </a:r>
            <a:r>
              <a:rPr sz="1550" i="1" spc="225" dirty="0">
                <a:latin typeface="Times New Roman"/>
                <a:cs typeface="Times New Roman"/>
              </a:rPr>
              <a:t>S</a:t>
            </a:r>
            <a:r>
              <a:rPr sz="1550" i="1" spc="-85" dirty="0">
                <a:latin typeface="Times New Roman"/>
                <a:cs typeface="Times New Roman"/>
              </a:rPr>
              <a:t> </a:t>
            </a:r>
            <a:r>
              <a:rPr sz="1550" spc="150" dirty="0">
                <a:latin typeface="Times New Roman"/>
                <a:cs typeface="Times New Roman"/>
              </a:rPr>
              <a:t>)</a:t>
            </a:r>
            <a:r>
              <a:rPr sz="1550" spc="-70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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i="1" spc="310" dirty="0">
                <a:latin typeface="Times New Roman"/>
                <a:cs typeface="Times New Roman"/>
              </a:rPr>
              <a:t>P</a:t>
            </a:r>
            <a:r>
              <a:rPr sz="1550" spc="150" dirty="0">
                <a:latin typeface="Times New Roman"/>
                <a:cs typeface="Times New Roman"/>
              </a:rPr>
              <a:t>(</a:t>
            </a:r>
            <a:r>
              <a:rPr sz="1550" spc="-210" dirty="0">
                <a:latin typeface="Times New Roman"/>
                <a:cs typeface="Times New Roman"/>
              </a:rPr>
              <a:t> </a:t>
            </a:r>
            <a:r>
              <a:rPr sz="1550" i="1" spc="375" dirty="0">
                <a:latin typeface="Times New Roman"/>
                <a:cs typeface="Times New Roman"/>
              </a:rPr>
              <a:t>M</a:t>
            </a:r>
            <a:r>
              <a:rPr sz="1550" i="1" spc="10" dirty="0">
                <a:latin typeface="Times New Roman"/>
                <a:cs typeface="Times New Roman"/>
              </a:rPr>
              <a:t> </a:t>
            </a:r>
            <a:r>
              <a:rPr sz="1550" spc="345" dirty="0">
                <a:latin typeface="Symbol"/>
                <a:cs typeface="Symbol"/>
              </a:rPr>
              <a:t>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i="1" spc="225" dirty="0">
                <a:latin typeface="Times New Roman"/>
                <a:cs typeface="Times New Roman"/>
              </a:rPr>
              <a:t>S</a:t>
            </a:r>
            <a:r>
              <a:rPr sz="1550" i="1" spc="-90" dirty="0">
                <a:latin typeface="Times New Roman"/>
                <a:cs typeface="Times New Roman"/>
              </a:rPr>
              <a:t> </a:t>
            </a:r>
            <a:r>
              <a:rPr sz="1550" spc="150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540"/>
              </a:spcBef>
            </a:pP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165" dirty="0">
                <a:latin typeface="Times New Roman"/>
                <a:cs typeface="Times New Roman"/>
              </a:rPr>
              <a:t>0.</a:t>
            </a:r>
            <a:r>
              <a:rPr sz="1550" spc="-185" dirty="0">
                <a:latin typeface="Times New Roman"/>
                <a:cs typeface="Times New Roman"/>
              </a:rPr>
              <a:t> </a:t>
            </a:r>
            <a:r>
              <a:rPr sz="1550" spc="200" dirty="0">
                <a:latin typeface="Times New Roman"/>
                <a:cs typeface="Times New Roman"/>
              </a:rPr>
              <a:t>7</a:t>
            </a:r>
            <a:r>
              <a:rPr sz="1550" spc="204" dirty="0">
                <a:latin typeface="Times New Roman"/>
                <a:cs typeface="Times New Roman"/>
              </a:rPr>
              <a:t>8</a:t>
            </a:r>
            <a:r>
              <a:rPr sz="1550" spc="200" dirty="0">
                <a:latin typeface="Times New Roman"/>
                <a:cs typeface="Times New Roman"/>
              </a:rPr>
              <a:t>5</a:t>
            </a:r>
            <a:r>
              <a:rPr sz="1550" spc="225" dirty="0">
                <a:latin typeface="Times New Roman"/>
                <a:cs typeface="Times New Roman"/>
              </a:rPr>
              <a:t>7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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165" dirty="0">
                <a:latin typeface="Times New Roman"/>
                <a:cs typeface="Times New Roman"/>
              </a:rPr>
              <a:t>0.</a:t>
            </a:r>
            <a:r>
              <a:rPr sz="1550" spc="-170" dirty="0">
                <a:latin typeface="Times New Roman"/>
                <a:cs typeface="Times New Roman"/>
              </a:rPr>
              <a:t> </a:t>
            </a:r>
            <a:r>
              <a:rPr sz="1550" spc="200" dirty="0">
                <a:latin typeface="Times New Roman"/>
                <a:cs typeface="Times New Roman"/>
              </a:rPr>
              <a:t>4</a:t>
            </a:r>
            <a:r>
              <a:rPr sz="1550" spc="204" dirty="0">
                <a:latin typeface="Times New Roman"/>
                <a:cs typeface="Times New Roman"/>
              </a:rPr>
              <a:t>5</a:t>
            </a:r>
            <a:r>
              <a:rPr sz="1550" spc="200" dirty="0">
                <a:latin typeface="Times New Roman"/>
                <a:cs typeface="Times New Roman"/>
              </a:rPr>
              <a:t>7</a:t>
            </a:r>
            <a:r>
              <a:rPr sz="1550" spc="225" dirty="0">
                <a:latin typeface="Times New Roman"/>
                <a:cs typeface="Times New Roman"/>
              </a:rPr>
              <a:t>1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225" dirty="0">
                <a:latin typeface="Times New Roman"/>
                <a:cs typeface="Times New Roman"/>
              </a:rPr>
              <a:t>0</a:t>
            </a:r>
            <a:r>
              <a:rPr sz="1550" spc="265" dirty="0">
                <a:latin typeface="Times New Roman"/>
                <a:cs typeface="Times New Roman"/>
              </a:rPr>
              <a:t>.</a:t>
            </a:r>
            <a:r>
              <a:rPr sz="1550" spc="200" dirty="0">
                <a:latin typeface="Times New Roman"/>
                <a:cs typeface="Times New Roman"/>
              </a:rPr>
              <a:t>3</a:t>
            </a:r>
            <a:r>
              <a:rPr sz="1550" spc="204" dirty="0">
                <a:latin typeface="Times New Roman"/>
                <a:cs typeface="Times New Roman"/>
              </a:rPr>
              <a:t>2</a:t>
            </a:r>
            <a:r>
              <a:rPr sz="1550" spc="200" dirty="0">
                <a:latin typeface="Times New Roman"/>
                <a:cs typeface="Times New Roman"/>
              </a:rPr>
              <a:t>8</a:t>
            </a:r>
            <a:r>
              <a:rPr sz="1550" spc="225" dirty="0">
                <a:latin typeface="Times New Roman"/>
                <a:cs typeface="Times New Roman"/>
              </a:rPr>
              <a:t>6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661" y="385648"/>
            <a:ext cx="78016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Special</a:t>
            </a:r>
            <a:r>
              <a:rPr spc="10" dirty="0"/>
              <a:t> </a:t>
            </a:r>
            <a:r>
              <a:rPr spc="-10" dirty="0"/>
              <a:t>Law</a:t>
            </a:r>
            <a:r>
              <a:rPr spc="15" dirty="0"/>
              <a:t> </a:t>
            </a:r>
            <a:r>
              <a:rPr spc="-5" dirty="0"/>
              <a:t>of </a:t>
            </a:r>
            <a:r>
              <a:rPr spc="-10" dirty="0"/>
              <a:t>Multiplication</a:t>
            </a:r>
            <a:r>
              <a:rPr spc="55" dirty="0"/>
              <a:t> </a:t>
            </a:r>
            <a:r>
              <a:rPr spc="-20" dirty="0"/>
              <a:t>for</a:t>
            </a:r>
            <a:r>
              <a:rPr spc="-10" dirty="0"/>
              <a:t> Independent</a:t>
            </a:r>
            <a:r>
              <a:rPr spc="35" dirty="0"/>
              <a:t> </a:t>
            </a:r>
            <a:r>
              <a:rPr spc="-25" dirty="0"/>
              <a:t>Events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1647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General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80208"/>
            <a:ext cx="1560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Special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781" y="1949907"/>
            <a:ext cx="4426585" cy="3238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125"/>
              </a:lnSpc>
            </a:pPr>
            <a:r>
              <a:rPr sz="1900" i="1" spc="50" dirty="0">
                <a:latin typeface="Times New Roman"/>
                <a:cs typeface="Times New Roman"/>
              </a:rPr>
              <a:t>P</a:t>
            </a:r>
            <a:r>
              <a:rPr sz="1900" spc="15" dirty="0">
                <a:latin typeface="Times New Roman"/>
                <a:cs typeface="Times New Roman"/>
              </a:rPr>
              <a:t>(</a:t>
            </a:r>
            <a:r>
              <a:rPr sz="1900" spc="-295" dirty="0">
                <a:latin typeface="Times New Roman"/>
                <a:cs typeface="Times New Roman"/>
              </a:rPr>
              <a:t> </a:t>
            </a:r>
            <a:r>
              <a:rPr sz="1900" i="1" spc="30" dirty="0">
                <a:latin typeface="Times New Roman"/>
                <a:cs typeface="Times New Roman"/>
              </a:rPr>
              <a:t>X</a:t>
            </a:r>
            <a:r>
              <a:rPr sz="1900" i="1" spc="90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Symbol"/>
                <a:cs typeface="Symbol"/>
              </a:rPr>
              <a:t></a:t>
            </a:r>
            <a:r>
              <a:rPr sz="1900" i="1" spc="30" dirty="0">
                <a:latin typeface="Times New Roman"/>
                <a:cs typeface="Times New Roman"/>
              </a:rPr>
              <a:t>Y</a:t>
            </a:r>
            <a:r>
              <a:rPr sz="1900" i="1" spc="-25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)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Symbol"/>
                <a:cs typeface="Symbol"/>
              </a:rPr>
              <a:t>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i="1" spc="60" dirty="0">
                <a:latin typeface="Times New Roman"/>
                <a:cs typeface="Times New Roman"/>
              </a:rPr>
              <a:t>P</a:t>
            </a:r>
            <a:r>
              <a:rPr sz="1900" spc="15" dirty="0">
                <a:latin typeface="Times New Roman"/>
                <a:cs typeface="Times New Roman"/>
              </a:rPr>
              <a:t>(</a:t>
            </a:r>
            <a:r>
              <a:rPr sz="1900" spc="-300" dirty="0">
                <a:latin typeface="Times New Roman"/>
                <a:cs typeface="Times New Roman"/>
              </a:rPr>
              <a:t> </a:t>
            </a:r>
            <a:r>
              <a:rPr sz="1900" i="1" spc="30" dirty="0">
                <a:latin typeface="Times New Roman"/>
                <a:cs typeface="Times New Roman"/>
              </a:rPr>
              <a:t>X</a:t>
            </a:r>
            <a:r>
              <a:rPr sz="1900" i="1" spc="-18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)</a:t>
            </a:r>
            <a:r>
              <a:rPr sz="1900" spc="-254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</a:t>
            </a:r>
            <a:r>
              <a:rPr sz="1900" spc="-204" dirty="0">
                <a:latin typeface="Times New Roman"/>
                <a:cs typeface="Times New Roman"/>
              </a:rPr>
              <a:t> </a:t>
            </a:r>
            <a:r>
              <a:rPr sz="1900" i="1" spc="60" dirty="0">
                <a:latin typeface="Times New Roman"/>
                <a:cs typeface="Times New Roman"/>
              </a:rPr>
              <a:t>P</a:t>
            </a:r>
            <a:r>
              <a:rPr sz="1900" spc="-75" dirty="0">
                <a:latin typeface="Times New Roman"/>
                <a:cs typeface="Times New Roman"/>
              </a:rPr>
              <a:t>(</a:t>
            </a:r>
            <a:r>
              <a:rPr sz="1900" i="1" spc="30" dirty="0">
                <a:latin typeface="Times New Roman"/>
                <a:cs typeface="Times New Roman"/>
              </a:rPr>
              <a:t>Y</a:t>
            </a:r>
            <a:r>
              <a:rPr sz="1900" i="1" spc="5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|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i="1" spc="30" dirty="0">
                <a:latin typeface="Times New Roman"/>
                <a:cs typeface="Times New Roman"/>
              </a:rPr>
              <a:t>X</a:t>
            </a:r>
            <a:r>
              <a:rPr sz="1900" i="1" spc="-175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)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Symbol"/>
                <a:cs typeface="Symbol"/>
              </a:rPr>
              <a:t>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i="1" spc="60" dirty="0">
                <a:latin typeface="Times New Roman"/>
                <a:cs typeface="Times New Roman"/>
              </a:rPr>
              <a:t>P</a:t>
            </a:r>
            <a:r>
              <a:rPr sz="1900" spc="-80" dirty="0">
                <a:latin typeface="Times New Roman"/>
                <a:cs typeface="Times New Roman"/>
              </a:rPr>
              <a:t>(</a:t>
            </a:r>
            <a:r>
              <a:rPr sz="1900" i="1" spc="30" dirty="0">
                <a:latin typeface="Times New Roman"/>
                <a:cs typeface="Times New Roman"/>
              </a:rPr>
              <a:t>Y</a:t>
            </a:r>
            <a:r>
              <a:rPr sz="1900" i="1" spc="-25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)</a:t>
            </a:r>
            <a:r>
              <a:rPr sz="1900" spc="-254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</a:t>
            </a:r>
            <a:r>
              <a:rPr sz="1900" spc="-204" dirty="0">
                <a:latin typeface="Times New Roman"/>
                <a:cs typeface="Times New Roman"/>
              </a:rPr>
              <a:t> </a:t>
            </a:r>
            <a:r>
              <a:rPr sz="1900" i="1" spc="55" dirty="0">
                <a:latin typeface="Times New Roman"/>
                <a:cs typeface="Times New Roman"/>
              </a:rPr>
              <a:t>P</a:t>
            </a:r>
            <a:r>
              <a:rPr sz="1900" spc="15" dirty="0">
                <a:latin typeface="Times New Roman"/>
                <a:cs typeface="Times New Roman"/>
              </a:rPr>
              <a:t>(</a:t>
            </a:r>
            <a:r>
              <a:rPr sz="1900" spc="-300" dirty="0">
                <a:latin typeface="Times New Roman"/>
                <a:cs typeface="Times New Roman"/>
              </a:rPr>
              <a:t> </a:t>
            </a:r>
            <a:r>
              <a:rPr sz="1900" i="1" spc="30" dirty="0">
                <a:latin typeface="Times New Roman"/>
                <a:cs typeface="Times New Roman"/>
              </a:rPr>
              <a:t>X</a:t>
            </a:r>
            <a:r>
              <a:rPr sz="1900" i="1" spc="12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|</a:t>
            </a:r>
            <a:r>
              <a:rPr sz="1900" spc="-245" dirty="0">
                <a:latin typeface="Times New Roman"/>
                <a:cs typeface="Times New Roman"/>
              </a:rPr>
              <a:t> </a:t>
            </a:r>
            <a:r>
              <a:rPr sz="1900" i="1" spc="30" dirty="0">
                <a:latin typeface="Times New Roman"/>
                <a:cs typeface="Times New Roman"/>
              </a:rPr>
              <a:t>Y</a:t>
            </a:r>
            <a:r>
              <a:rPr sz="1900" i="1" spc="-25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5160" y="3143999"/>
            <a:ext cx="3676650" cy="129349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939"/>
              </a:lnSpc>
            </a:pPr>
            <a:r>
              <a:rPr sz="1750" spc="-20" dirty="0">
                <a:latin typeface="Times New Roman"/>
                <a:cs typeface="Times New Roman"/>
              </a:rPr>
              <a:t>If </a:t>
            </a:r>
            <a:r>
              <a:rPr sz="1750" spc="-10" dirty="0">
                <a:latin typeface="Times New Roman"/>
                <a:cs typeface="Times New Roman"/>
              </a:rPr>
              <a:t>events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X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and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Y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are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independent,</a:t>
            </a:r>
            <a:endParaRPr sz="175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20"/>
              </a:spcBef>
              <a:tabLst>
                <a:tab pos="1701800" algn="l"/>
                <a:tab pos="2185035" algn="l"/>
              </a:tabLst>
            </a:pPr>
            <a:r>
              <a:rPr sz="1750" i="1" spc="45" dirty="0">
                <a:latin typeface="Times New Roman"/>
                <a:cs typeface="Times New Roman"/>
              </a:rPr>
              <a:t>P</a:t>
            </a:r>
            <a:r>
              <a:rPr sz="1750" dirty="0">
                <a:latin typeface="Times New Roman"/>
                <a:cs typeface="Times New Roman"/>
              </a:rPr>
              <a:t>(</a:t>
            </a:r>
            <a:r>
              <a:rPr sz="1750" spc="-265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X</a:t>
            </a:r>
            <a:r>
              <a:rPr sz="1750" i="1" spc="-14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)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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i="1" spc="50" dirty="0">
                <a:latin typeface="Times New Roman"/>
                <a:cs typeface="Times New Roman"/>
              </a:rPr>
              <a:t>P</a:t>
            </a:r>
            <a:r>
              <a:rPr sz="1750" dirty="0">
                <a:latin typeface="Times New Roman"/>
                <a:cs typeface="Times New Roman"/>
              </a:rPr>
              <a:t>(</a:t>
            </a:r>
            <a:r>
              <a:rPr sz="1750" spc="-270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X</a:t>
            </a:r>
            <a:r>
              <a:rPr sz="1750" i="1" spc="1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|</a:t>
            </a:r>
            <a:r>
              <a:rPr sz="1750" spc="-229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Y</a:t>
            </a:r>
            <a:r>
              <a:rPr sz="1750" i="1" spc="-210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)</a:t>
            </a:r>
            <a:r>
              <a:rPr sz="1750" dirty="0">
                <a:latin typeface="Times New Roman"/>
                <a:cs typeface="Times New Roman"/>
              </a:rPr>
              <a:t>,	</a:t>
            </a:r>
            <a:r>
              <a:rPr sz="1750" spc="-25" dirty="0">
                <a:latin typeface="Times New Roman"/>
                <a:cs typeface="Times New Roman"/>
              </a:rPr>
              <a:t>a</a:t>
            </a:r>
            <a:r>
              <a:rPr sz="1750" spc="5" dirty="0">
                <a:latin typeface="Times New Roman"/>
                <a:cs typeface="Times New Roman"/>
              </a:rPr>
              <a:t>nd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i="1" spc="55" dirty="0">
                <a:latin typeface="Times New Roman"/>
                <a:cs typeface="Times New Roman"/>
              </a:rPr>
              <a:t>P</a:t>
            </a:r>
            <a:r>
              <a:rPr sz="1750" spc="-85" dirty="0">
                <a:latin typeface="Times New Roman"/>
                <a:cs typeface="Times New Roman"/>
              </a:rPr>
              <a:t>(</a:t>
            </a:r>
            <a:r>
              <a:rPr sz="1750" i="1" spc="5" dirty="0">
                <a:latin typeface="Times New Roman"/>
                <a:cs typeface="Times New Roman"/>
              </a:rPr>
              <a:t>Y</a:t>
            </a:r>
            <a:r>
              <a:rPr sz="1750" i="1" spc="-204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)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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i="1" spc="60" dirty="0">
                <a:latin typeface="Times New Roman"/>
                <a:cs typeface="Times New Roman"/>
              </a:rPr>
              <a:t>P</a:t>
            </a:r>
            <a:r>
              <a:rPr sz="1750" spc="-85" dirty="0">
                <a:latin typeface="Times New Roman"/>
                <a:cs typeface="Times New Roman"/>
              </a:rPr>
              <a:t>(</a:t>
            </a:r>
            <a:r>
              <a:rPr sz="1750" i="1" spc="5" dirty="0">
                <a:latin typeface="Times New Roman"/>
                <a:cs typeface="Times New Roman"/>
              </a:rPr>
              <a:t>Y</a:t>
            </a:r>
            <a:r>
              <a:rPr sz="1750" i="1" spc="7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|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X</a:t>
            </a:r>
            <a:r>
              <a:rPr sz="1750" i="1" spc="-130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)</a:t>
            </a:r>
            <a:r>
              <a:rPr sz="1750" dirty="0"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525"/>
              </a:spcBef>
            </a:pPr>
            <a:r>
              <a:rPr sz="1750" i="1" dirty="0">
                <a:latin typeface="Times New Roman"/>
                <a:cs typeface="Times New Roman"/>
              </a:rPr>
              <a:t>Consequently</a:t>
            </a:r>
            <a:r>
              <a:rPr sz="1750" dirty="0">
                <a:latin typeface="Times New Roman"/>
                <a:cs typeface="Times New Roman"/>
              </a:rPr>
              <a:t>,</a:t>
            </a:r>
            <a:endParaRPr sz="175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30"/>
              </a:spcBef>
            </a:pPr>
            <a:r>
              <a:rPr sz="1750" i="1" spc="45" dirty="0">
                <a:latin typeface="Times New Roman"/>
                <a:cs typeface="Times New Roman"/>
              </a:rPr>
              <a:t>P</a:t>
            </a:r>
            <a:r>
              <a:rPr sz="1750" dirty="0">
                <a:latin typeface="Times New Roman"/>
                <a:cs typeface="Times New Roman"/>
              </a:rPr>
              <a:t>(</a:t>
            </a:r>
            <a:r>
              <a:rPr sz="1750" spc="-265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X</a:t>
            </a:r>
            <a:r>
              <a:rPr sz="1750" i="1" spc="100" dirty="0">
                <a:latin typeface="Times New Roman"/>
                <a:cs typeface="Times New Roman"/>
              </a:rPr>
              <a:t> </a:t>
            </a:r>
            <a:r>
              <a:rPr sz="1750" spc="150" dirty="0">
                <a:latin typeface="Symbol"/>
                <a:cs typeface="Symbol"/>
              </a:rPr>
              <a:t></a:t>
            </a:r>
            <a:r>
              <a:rPr sz="1750" i="1" spc="5" dirty="0">
                <a:latin typeface="Times New Roman"/>
                <a:cs typeface="Times New Roman"/>
              </a:rPr>
              <a:t>Y</a:t>
            </a:r>
            <a:r>
              <a:rPr sz="1750" i="1" spc="-2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)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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i="1" spc="50" dirty="0">
                <a:latin typeface="Times New Roman"/>
                <a:cs typeface="Times New Roman"/>
              </a:rPr>
              <a:t>P</a:t>
            </a:r>
            <a:r>
              <a:rPr sz="1750" dirty="0">
                <a:latin typeface="Times New Roman"/>
                <a:cs typeface="Times New Roman"/>
              </a:rPr>
              <a:t>(</a:t>
            </a:r>
            <a:r>
              <a:rPr sz="1750" spc="-265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X</a:t>
            </a:r>
            <a:r>
              <a:rPr sz="1750" i="1" spc="-14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)</a:t>
            </a:r>
            <a:r>
              <a:rPr sz="1750" spc="-2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</a:t>
            </a:r>
            <a:r>
              <a:rPr sz="1750" spc="-175" dirty="0">
                <a:latin typeface="Times New Roman"/>
                <a:cs typeface="Times New Roman"/>
              </a:rPr>
              <a:t> </a:t>
            </a:r>
            <a:r>
              <a:rPr sz="1750" i="1" spc="55" dirty="0">
                <a:latin typeface="Times New Roman"/>
                <a:cs typeface="Times New Roman"/>
              </a:rPr>
              <a:t>P</a:t>
            </a:r>
            <a:r>
              <a:rPr sz="1750" spc="-80" dirty="0">
                <a:latin typeface="Times New Roman"/>
                <a:cs typeface="Times New Roman"/>
              </a:rPr>
              <a:t>(</a:t>
            </a:r>
            <a:r>
              <a:rPr sz="1750" i="1" spc="5" dirty="0">
                <a:latin typeface="Times New Roman"/>
                <a:cs typeface="Times New Roman"/>
              </a:rPr>
              <a:t>Y</a:t>
            </a:r>
            <a:r>
              <a:rPr sz="1750" i="1" spc="-2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5148" y="385648"/>
            <a:ext cx="4475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Law</a:t>
            </a:r>
            <a:r>
              <a:rPr spc="10" dirty="0"/>
              <a:t> </a:t>
            </a:r>
            <a:r>
              <a:rPr spc="-5" dirty="0"/>
              <a:t>of </a:t>
            </a:r>
            <a:r>
              <a:rPr spc="-10" dirty="0"/>
              <a:t>Conditional</a:t>
            </a:r>
            <a:r>
              <a:rPr spc="35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7914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conditional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dirty="0">
                <a:latin typeface="Calibri"/>
                <a:cs typeface="Calibri"/>
              </a:rPr>
              <a:t> Y is 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joint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divided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marginal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20" dirty="0">
                <a:latin typeface="Calibri"/>
                <a:cs typeface="Calibri"/>
              </a:rPr>
              <a:t>Y.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62044" y="2731755"/>
            <a:ext cx="5620385" cy="1049020"/>
            <a:chOff x="1762044" y="2731755"/>
            <a:chExt cx="5620385" cy="1049020"/>
          </a:xfrm>
        </p:grpSpPr>
        <p:sp>
          <p:nvSpPr>
            <p:cNvPr id="5" name="object 5"/>
            <p:cNvSpPr/>
            <p:nvPr/>
          </p:nvSpPr>
          <p:spPr>
            <a:xfrm>
              <a:off x="1762044" y="2731755"/>
              <a:ext cx="5620385" cy="1049020"/>
            </a:xfrm>
            <a:custGeom>
              <a:avLst/>
              <a:gdLst/>
              <a:ahLst/>
              <a:cxnLst/>
              <a:rect l="l" t="t" r="r" b="b"/>
              <a:pathLst>
                <a:path w="5620384" h="1049020">
                  <a:moveTo>
                    <a:pt x="5619775" y="0"/>
                  </a:moveTo>
                  <a:lnTo>
                    <a:pt x="0" y="0"/>
                  </a:lnTo>
                  <a:lnTo>
                    <a:pt x="0" y="1048539"/>
                  </a:lnTo>
                  <a:lnTo>
                    <a:pt x="5619775" y="1048539"/>
                  </a:lnTo>
                  <a:lnTo>
                    <a:pt x="5619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0504" y="3215094"/>
              <a:ext cx="4020820" cy="0"/>
            </a:xfrm>
            <a:custGeom>
              <a:avLst/>
              <a:gdLst/>
              <a:ahLst/>
              <a:cxnLst/>
              <a:rect l="l" t="t" r="r" b="b"/>
              <a:pathLst>
                <a:path w="4020820">
                  <a:moveTo>
                    <a:pt x="0" y="0"/>
                  </a:moveTo>
                  <a:lnTo>
                    <a:pt x="1467108" y="0"/>
                  </a:lnTo>
                </a:path>
                <a:path w="4020820">
                  <a:moveTo>
                    <a:pt x="1874740" y="0"/>
                  </a:moveTo>
                  <a:lnTo>
                    <a:pt x="4020716" y="0"/>
                  </a:lnTo>
                </a:path>
              </a:pathLst>
            </a:custGeom>
            <a:ln w="16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48166" y="2543317"/>
            <a:ext cx="5621655" cy="119824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05"/>
              </a:spcBef>
            </a:pPr>
            <a:r>
              <a:rPr sz="4875" i="1" spc="-209" baseline="-35897" dirty="0">
                <a:latin typeface="Times New Roman"/>
                <a:cs typeface="Times New Roman"/>
              </a:rPr>
              <a:t>P</a:t>
            </a:r>
            <a:r>
              <a:rPr sz="4875" spc="-150" baseline="-35897" dirty="0">
                <a:latin typeface="Times New Roman"/>
                <a:cs typeface="Times New Roman"/>
              </a:rPr>
              <a:t>(</a:t>
            </a:r>
            <a:r>
              <a:rPr sz="4875" spc="-757" baseline="-35897" dirty="0">
                <a:latin typeface="Times New Roman"/>
                <a:cs typeface="Times New Roman"/>
              </a:rPr>
              <a:t> </a:t>
            </a:r>
            <a:r>
              <a:rPr sz="4875" i="1" spc="-67" baseline="-35897" dirty="0">
                <a:latin typeface="Times New Roman"/>
                <a:cs typeface="Times New Roman"/>
              </a:rPr>
              <a:t>X</a:t>
            </a:r>
            <a:r>
              <a:rPr sz="4875" spc="240" baseline="-35897" dirty="0">
                <a:latin typeface="Times New Roman"/>
                <a:cs typeface="Times New Roman"/>
              </a:rPr>
              <a:t>|</a:t>
            </a:r>
            <a:r>
              <a:rPr sz="4875" i="1" spc="-247" baseline="-35897" dirty="0">
                <a:latin typeface="Times New Roman"/>
                <a:cs typeface="Times New Roman"/>
              </a:rPr>
              <a:t>Y</a:t>
            </a:r>
            <a:r>
              <a:rPr sz="4875" i="1" spc="-757" baseline="-35897" dirty="0">
                <a:latin typeface="Times New Roman"/>
                <a:cs typeface="Times New Roman"/>
              </a:rPr>
              <a:t> </a:t>
            </a:r>
            <a:r>
              <a:rPr sz="4875" spc="-150" baseline="-35897" dirty="0">
                <a:latin typeface="Times New Roman"/>
                <a:cs typeface="Times New Roman"/>
              </a:rPr>
              <a:t>)</a:t>
            </a:r>
            <a:r>
              <a:rPr sz="4875" spc="-254" baseline="-35897" dirty="0">
                <a:latin typeface="Times New Roman"/>
                <a:cs typeface="Times New Roman"/>
              </a:rPr>
              <a:t> </a:t>
            </a:r>
            <a:r>
              <a:rPr sz="4875" spc="-240" baseline="-35897" dirty="0">
                <a:latin typeface="Symbol"/>
                <a:cs typeface="Symbol"/>
              </a:rPr>
              <a:t></a:t>
            </a:r>
            <a:r>
              <a:rPr sz="4875" spc="390" baseline="-35897" dirty="0">
                <a:latin typeface="Times New Roman"/>
                <a:cs typeface="Times New Roman"/>
              </a:rPr>
              <a:t> </a:t>
            </a:r>
            <a:r>
              <a:rPr sz="3250" i="1" spc="-140" dirty="0">
                <a:latin typeface="Times New Roman"/>
                <a:cs typeface="Times New Roman"/>
              </a:rPr>
              <a:t>P</a:t>
            </a:r>
            <a:r>
              <a:rPr sz="3250" spc="-100" dirty="0">
                <a:latin typeface="Times New Roman"/>
                <a:cs typeface="Times New Roman"/>
              </a:rPr>
              <a:t>(</a:t>
            </a:r>
            <a:r>
              <a:rPr sz="3250" spc="-500" dirty="0">
                <a:latin typeface="Times New Roman"/>
                <a:cs typeface="Times New Roman"/>
              </a:rPr>
              <a:t> </a:t>
            </a:r>
            <a:r>
              <a:rPr sz="3250" i="1" spc="-180" dirty="0">
                <a:latin typeface="Times New Roman"/>
                <a:cs typeface="Times New Roman"/>
              </a:rPr>
              <a:t>X</a:t>
            </a:r>
            <a:r>
              <a:rPr sz="3250" i="1" spc="-229" dirty="0">
                <a:latin typeface="Times New Roman"/>
                <a:cs typeface="Times New Roman"/>
              </a:rPr>
              <a:t> </a:t>
            </a:r>
            <a:r>
              <a:rPr sz="3250" spc="-225" dirty="0">
                <a:latin typeface="Symbol"/>
                <a:cs typeface="Symbol"/>
              </a:rPr>
              <a:t></a:t>
            </a:r>
            <a:r>
              <a:rPr sz="3250" spc="-405" dirty="0">
                <a:latin typeface="Times New Roman"/>
                <a:cs typeface="Times New Roman"/>
              </a:rPr>
              <a:t> </a:t>
            </a:r>
            <a:r>
              <a:rPr sz="3250" i="1" spc="-165" dirty="0">
                <a:latin typeface="Times New Roman"/>
                <a:cs typeface="Times New Roman"/>
              </a:rPr>
              <a:t>Y</a:t>
            </a:r>
            <a:r>
              <a:rPr sz="3250" i="1" spc="-505" dirty="0">
                <a:latin typeface="Times New Roman"/>
                <a:cs typeface="Times New Roman"/>
              </a:rPr>
              <a:t> </a:t>
            </a:r>
            <a:r>
              <a:rPr sz="3250" spc="-100" dirty="0">
                <a:latin typeface="Times New Roman"/>
                <a:cs typeface="Times New Roman"/>
              </a:rPr>
              <a:t>)</a:t>
            </a:r>
            <a:r>
              <a:rPr sz="3250" spc="75" dirty="0">
                <a:latin typeface="Times New Roman"/>
                <a:cs typeface="Times New Roman"/>
              </a:rPr>
              <a:t> </a:t>
            </a:r>
            <a:r>
              <a:rPr sz="4875" spc="-240" baseline="-35897" dirty="0">
                <a:latin typeface="Symbol"/>
                <a:cs typeface="Symbol"/>
              </a:rPr>
              <a:t></a:t>
            </a:r>
            <a:r>
              <a:rPr sz="4875" spc="397" baseline="-35897" dirty="0">
                <a:latin typeface="Times New Roman"/>
                <a:cs typeface="Times New Roman"/>
              </a:rPr>
              <a:t> </a:t>
            </a:r>
            <a:r>
              <a:rPr sz="3250" i="1" spc="-145" dirty="0">
                <a:latin typeface="Times New Roman"/>
                <a:cs typeface="Times New Roman"/>
              </a:rPr>
              <a:t>P</a:t>
            </a:r>
            <a:r>
              <a:rPr sz="3250" spc="-45" dirty="0">
                <a:latin typeface="Times New Roman"/>
                <a:cs typeface="Times New Roman"/>
              </a:rPr>
              <a:t>(</a:t>
            </a:r>
            <a:r>
              <a:rPr sz="3250" i="1" spc="30" dirty="0">
                <a:latin typeface="Times New Roman"/>
                <a:cs typeface="Times New Roman"/>
              </a:rPr>
              <a:t>Y</a:t>
            </a:r>
            <a:r>
              <a:rPr sz="3250" spc="-60" dirty="0">
                <a:latin typeface="Times New Roman"/>
                <a:cs typeface="Times New Roman"/>
              </a:rPr>
              <a:t>|</a:t>
            </a:r>
            <a:r>
              <a:rPr sz="3250" spc="-340" dirty="0">
                <a:latin typeface="Times New Roman"/>
                <a:cs typeface="Times New Roman"/>
              </a:rPr>
              <a:t> </a:t>
            </a:r>
            <a:r>
              <a:rPr sz="3250" i="1" spc="60" dirty="0">
                <a:latin typeface="Times New Roman"/>
                <a:cs typeface="Times New Roman"/>
              </a:rPr>
              <a:t>X</a:t>
            </a:r>
            <a:r>
              <a:rPr sz="3250" spc="-100" dirty="0">
                <a:latin typeface="Times New Roman"/>
                <a:cs typeface="Times New Roman"/>
              </a:rPr>
              <a:t>)</a:t>
            </a:r>
            <a:r>
              <a:rPr sz="3250" spc="-520" dirty="0">
                <a:latin typeface="Times New Roman"/>
                <a:cs typeface="Times New Roman"/>
              </a:rPr>
              <a:t> </a:t>
            </a:r>
            <a:r>
              <a:rPr sz="3250" spc="-75" dirty="0">
                <a:latin typeface="Symbol"/>
                <a:cs typeface="Symbol"/>
              </a:rPr>
              <a:t></a:t>
            </a:r>
            <a:r>
              <a:rPr sz="3250" spc="-375" dirty="0">
                <a:latin typeface="Times New Roman"/>
                <a:cs typeface="Times New Roman"/>
              </a:rPr>
              <a:t> </a:t>
            </a:r>
            <a:r>
              <a:rPr sz="3250" i="1" spc="-140" dirty="0">
                <a:latin typeface="Times New Roman"/>
                <a:cs typeface="Times New Roman"/>
              </a:rPr>
              <a:t>P</a:t>
            </a:r>
            <a:r>
              <a:rPr sz="3250" spc="-100" dirty="0">
                <a:latin typeface="Times New Roman"/>
                <a:cs typeface="Times New Roman"/>
              </a:rPr>
              <a:t>(</a:t>
            </a:r>
            <a:r>
              <a:rPr sz="3250" spc="-500" dirty="0">
                <a:latin typeface="Times New Roman"/>
                <a:cs typeface="Times New Roman"/>
              </a:rPr>
              <a:t> </a:t>
            </a:r>
            <a:r>
              <a:rPr sz="3250" i="1" spc="60" dirty="0">
                <a:latin typeface="Times New Roman"/>
                <a:cs typeface="Times New Roman"/>
              </a:rPr>
              <a:t>X</a:t>
            </a:r>
            <a:r>
              <a:rPr sz="3250" spc="-100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  <a:p>
            <a:pPr marL="1937385">
              <a:lnSpc>
                <a:spcPct val="100000"/>
              </a:lnSpc>
              <a:spcBef>
                <a:spcPts val="715"/>
              </a:spcBef>
              <a:tabLst>
                <a:tab pos="4151629" algn="l"/>
              </a:tabLst>
            </a:pPr>
            <a:r>
              <a:rPr sz="3250" i="1" spc="-140" dirty="0">
                <a:latin typeface="Times New Roman"/>
                <a:cs typeface="Times New Roman"/>
              </a:rPr>
              <a:t>P</a:t>
            </a:r>
            <a:r>
              <a:rPr sz="3250" spc="-45" dirty="0">
                <a:latin typeface="Times New Roman"/>
                <a:cs typeface="Times New Roman"/>
              </a:rPr>
              <a:t>(</a:t>
            </a:r>
            <a:r>
              <a:rPr sz="3250" i="1" spc="-165" dirty="0">
                <a:latin typeface="Times New Roman"/>
                <a:cs typeface="Times New Roman"/>
              </a:rPr>
              <a:t>Y</a:t>
            </a:r>
            <a:r>
              <a:rPr sz="3250" i="1" spc="-505" dirty="0">
                <a:latin typeface="Times New Roman"/>
                <a:cs typeface="Times New Roman"/>
              </a:rPr>
              <a:t> </a:t>
            </a:r>
            <a:r>
              <a:rPr sz="3250" spc="-100" dirty="0">
                <a:latin typeface="Times New Roman"/>
                <a:cs typeface="Times New Roman"/>
              </a:rPr>
              <a:t>)</a:t>
            </a:r>
            <a:r>
              <a:rPr sz="3250" dirty="0">
                <a:latin typeface="Times New Roman"/>
                <a:cs typeface="Times New Roman"/>
              </a:rPr>
              <a:t>	</a:t>
            </a:r>
            <a:r>
              <a:rPr sz="3250" i="1" spc="-140" dirty="0">
                <a:latin typeface="Times New Roman"/>
                <a:cs typeface="Times New Roman"/>
              </a:rPr>
              <a:t>P</a:t>
            </a:r>
            <a:r>
              <a:rPr sz="3250" spc="-45" dirty="0">
                <a:latin typeface="Times New Roman"/>
                <a:cs typeface="Times New Roman"/>
              </a:rPr>
              <a:t>(</a:t>
            </a:r>
            <a:r>
              <a:rPr sz="3250" i="1" spc="-165" dirty="0">
                <a:latin typeface="Times New Roman"/>
                <a:cs typeface="Times New Roman"/>
              </a:rPr>
              <a:t>Y</a:t>
            </a:r>
            <a:r>
              <a:rPr sz="3250" i="1" spc="-509" dirty="0">
                <a:latin typeface="Times New Roman"/>
                <a:cs typeface="Times New Roman"/>
              </a:rPr>
              <a:t> </a:t>
            </a:r>
            <a:r>
              <a:rPr sz="3250" spc="-100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9254" y="2689246"/>
            <a:ext cx="5710555" cy="1138555"/>
          </a:xfrm>
          <a:custGeom>
            <a:avLst/>
            <a:gdLst/>
            <a:ahLst/>
            <a:cxnLst/>
            <a:rect l="l" t="t" r="r" b="b"/>
            <a:pathLst>
              <a:path w="5710555" h="1138554">
                <a:moveTo>
                  <a:pt x="5710110" y="0"/>
                </a:moveTo>
                <a:lnTo>
                  <a:pt x="0" y="0"/>
                </a:lnTo>
                <a:lnTo>
                  <a:pt x="0" y="1138279"/>
                </a:lnTo>
                <a:lnTo>
                  <a:pt x="5710110" y="1138279"/>
                </a:lnTo>
                <a:lnTo>
                  <a:pt x="5710110" y="1114663"/>
                </a:lnTo>
                <a:lnTo>
                  <a:pt x="42790" y="1114663"/>
                </a:lnTo>
                <a:lnTo>
                  <a:pt x="19018" y="1091047"/>
                </a:lnTo>
                <a:lnTo>
                  <a:pt x="42790" y="1091047"/>
                </a:lnTo>
                <a:lnTo>
                  <a:pt x="42790" y="42508"/>
                </a:lnTo>
                <a:lnTo>
                  <a:pt x="19018" y="42508"/>
                </a:lnTo>
                <a:lnTo>
                  <a:pt x="42790" y="18892"/>
                </a:lnTo>
                <a:lnTo>
                  <a:pt x="5710110" y="18892"/>
                </a:lnTo>
                <a:lnTo>
                  <a:pt x="5710110" y="0"/>
                </a:lnTo>
                <a:close/>
              </a:path>
              <a:path w="5710555" h="1138554">
                <a:moveTo>
                  <a:pt x="42790" y="1091047"/>
                </a:moveTo>
                <a:lnTo>
                  <a:pt x="19018" y="1091047"/>
                </a:lnTo>
                <a:lnTo>
                  <a:pt x="42790" y="1114663"/>
                </a:lnTo>
                <a:lnTo>
                  <a:pt x="42790" y="1091047"/>
                </a:lnTo>
                <a:close/>
              </a:path>
              <a:path w="5710555" h="1138554">
                <a:moveTo>
                  <a:pt x="5662566" y="1091047"/>
                </a:moveTo>
                <a:lnTo>
                  <a:pt x="42790" y="1091047"/>
                </a:lnTo>
                <a:lnTo>
                  <a:pt x="42790" y="1114663"/>
                </a:lnTo>
                <a:lnTo>
                  <a:pt x="5662566" y="1114663"/>
                </a:lnTo>
                <a:lnTo>
                  <a:pt x="5662566" y="1091047"/>
                </a:lnTo>
                <a:close/>
              </a:path>
              <a:path w="5710555" h="1138554">
                <a:moveTo>
                  <a:pt x="5662566" y="18892"/>
                </a:moveTo>
                <a:lnTo>
                  <a:pt x="5662566" y="1114663"/>
                </a:lnTo>
                <a:lnTo>
                  <a:pt x="5686275" y="1091047"/>
                </a:lnTo>
                <a:lnTo>
                  <a:pt x="5710110" y="1091047"/>
                </a:lnTo>
                <a:lnTo>
                  <a:pt x="5710110" y="42508"/>
                </a:lnTo>
                <a:lnTo>
                  <a:pt x="5686275" y="42508"/>
                </a:lnTo>
                <a:lnTo>
                  <a:pt x="5662566" y="18892"/>
                </a:lnTo>
                <a:close/>
              </a:path>
              <a:path w="5710555" h="1138554">
                <a:moveTo>
                  <a:pt x="5710110" y="1091047"/>
                </a:moveTo>
                <a:lnTo>
                  <a:pt x="5686275" y="1091047"/>
                </a:lnTo>
                <a:lnTo>
                  <a:pt x="5662566" y="1114663"/>
                </a:lnTo>
                <a:lnTo>
                  <a:pt x="5710110" y="1114663"/>
                </a:lnTo>
                <a:lnTo>
                  <a:pt x="5710110" y="1091047"/>
                </a:lnTo>
                <a:close/>
              </a:path>
              <a:path w="5710555" h="1138554">
                <a:moveTo>
                  <a:pt x="42790" y="18892"/>
                </a:moveTo>
                <a:lnTo>
                  <a:pt x="19018" y="42508"/>
                </a:lnTo>
                <a:lnTo>
                  <a:pt x="42790" y="42508"/>
                </a:lnTo>
                <a:lnTo>
                  <a:pt x="42790" y="18892"/>
                </a:lnTo>
                <a:close/>
              </a:path>
              <a:path w="5710555" h="1138554">
                <a:moveTo>
                  <a:pt x="5662566" y="18892"/>
                </a:moveTo>
                <a:lnTo>
                  <a:pt x="42790" y="18892"/>
                </a:lnTo>
                <a:lnTo>
                  <a:pt x="42790" y="42508"/>
                </a:lnTo>
                <a:lnTo>
                  <a:pt x="5662566" y="42508"/>
                </a:lnTo>
                <a:lnTo>
                  <a:pt x="5662566" y="18892"/>
                </a:lnTo>
                <a:close/>
              </a:path>
              <a:path w="5710555" h="1138554">
                <a:moveTo>
                  <a:pt x="5710110" y="18892"/>
                </a:moveTo>
                <a:lnTo>
                  <a:pt x="5662566" y="18892"/>
                </a:lnTo>
                <a:lnTo>
                  <a:pt x="5686275" y="42508"/>
                </a:lnTo>
                <a:lnTo>
                  <a:pt x="5710110" y="42508"/>
                </a:lnTo>
                <a:lnTo>
                  <a:pt x="5710110" y="18892"/>
                </a:lnTo>
                <a:close/>
              </a:path>
            </a:pathLst>
          </a:custGeom>
          <a:solidFill>
            <a:srgbClr val="F6BE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2833" y="385648"/>
            <a:ext cx="3420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Conditional</a:t>
            </a:r>
            <a:r>
              <a:rPr spc="-30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80109"/>
            <a:ext cx="72059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conditional probability </a:t>
            </a:r>
            <a:r>
              <a:rPr sz="2000" dirty="0">
                <a:latin typeface="Calibri"/>
                <a:cs typeface="Calibri"/>
              </a:rPr>
              <a:t>is the </a:t>
            </a:r>
            <a:r>
              <a:rPr sz="2000" spc="-5" dirty="0">
                <a:latin typeface="Calibri"/>
                <a:cs typeface="Calibri"/>
              </a:rPr>
              <a:t>probability of one </a:t>
            </a:r>
            <a:r>
              <a:rPr sz="2000" spc="-10" dirty="0">
                <a:latin typeface="Calibri"/>
                <a:cs typeface="Calibri"/>
              </a:rPr>
              <a:t>event, </a:t>
            </a:r>
            <a:r>
              <a:rPr sz="2000" spc="-5" dirty="0">
                <a:latin typeface="Calibri"/>
                <a:cs typeface="Calibri"/>
              </a:rPr>
              <a:t>given that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another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 occurred: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1445" y="1685213"/>
            <a:ext cx="2366645" cy="717550"/>
            <a:chOff x="951445" y="1685213"/>
            <a:chExt cx="2366645" cy="717550"/>
          </a:xfrm>
        </p:grpSpPr>
        <p:sp>
          <p:nvSpPr>
            <p:cNvPr id="5" name="object 5"/>
            <p:cNvSpPr/>
            <p:nvPr/>
          </p:nvSpPr>
          <p:spPr>
            <a:xfrm>
              <a:off x="951445" y="1685213"/>
              <a:ext cx="2366645" cy="717550"/>
            </a:xfrm>
            <a:custGeom>
              <a:avLst/>
              <a:gdLst/>
              <a:ahLst/>
              <a:cxnLst/>
              <a:rect l="l" t="t" r="r" b="b"/>
              <a:pathLst>
                <a:path w="2366645" h="717550">
                  <a:moveTo>
                    <a:pt x="2366518" y="0"/>
                  </a:moveTo>
                  <a:lnTo>
                    <a:pt x="0" y="0"/>
                  </a:lnTo>
                  <a:lnTo>
                    <a:pt x="0" y="717245"/>
                  </a:lnTo>
                  <a:lnTo>
                    <a:pt x="2366518" y="717245"/>
                  </a:lnTo>
                  <a:lnTo>
                    <a:pt x="236651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5071" y="2032441"/>
              <a:ext cx="1182370" cy="0"/>
            </a:xfrm>
            <a:custGeom>
              <a:avLst/>
              <a:gdLst/>
              <a:ahLst/>
              <a:cxnLst/>
              <a:rect l="l" t="t" r="r" b="b"/>
              <a:pathLst>
                <a:path w="1182370">
                  <a:moveTo>
                    <a:pt x="0" y="0"/>
                  </a:moveTo>
                  <a:lnTo>
                    <a:pt x="1182150" y="0"/>
                  </a:lnTo>
                </a:path>
              </a:pathLst>
            </a:custGeom>
            <a:ln w="10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1445" y="1685213"/>
            <a:ext cx="2366645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2365"/>
              </a:lnSpc>
            </a:pPr>
            <a:r>
              <a:rPr sz="3075" spc="44" baseline="-35230" dirty="0">
                <a:latin typeface="Times New Roman"/>
                <a:cs typeface="Times New Roman"/>
              </a:rPr>
              <a:t>P</a:t>
            </a:r>
            <a:r>
              <a:rPr sz="3075" spc="60" baseline="-35230" dirty="0">
                <a:latin typeface="Times New Roman"/>
                <a:cs typeface="Times New Roman"/>
              </a:rPr>
              <a:t>(</a:t>
            </a:r>
            <a:r>
              <a:rPr sz="3075" spc="15" baseline="-35230" dirty="0">
                <a:latin typeface="Times New Roman"/>
                <a:cs typeface="Times New Roman"/>
              </a:rPr>
              <a:t>A</a:t>
            </a:r>
            <a:r>
              <a:rPr sz="3075" spc="-345" baseline="-35230" dirty="0">
                <a:latin typeface="Times New Roman"/>
                <a:cs typeface="Times New Roman"/>
              </a:rPr>
              <a:t> </a:t>
            </a:r>
            <a:r>
              <a:rPr sz="3075" baseline="-35230" dirty="0">
                <a:latin typeface="Times New Roman"/>
                <a:cs typeface="Times New Roman"/>
              </a:rPr>
              <a:t>|</a:t>
            </a:r>
            <a:r>
              <a:rPr sz="3075" spc="-187" baseline="-35230" dirty="0">
                <a:latin typeface="Times New Roman"/>
                <a:cs typeface="Times New Roman"/>
              </a:rPr>
              <a:t> </a:t>
            </a:r>
            <a:r>
              <a:rPr sz="3075" spc="-150" baseline="-35230" dirty="0">
                <a:latin typeface="Times New Roman"/>
                <a:cs typeface="Times New Roman"/>
              </a:rPr>
              <a:t>B</a:t>
            </a:r>
            <a:r>
              <a:rPr sz="3075" spc="7" baseline="-35230" dirty="0">
                <a:latin typeface="Times New Roman"/>
                <a:cs typeface="Times New Roman"/>
              </a:rPr>
              <a:t>)</a:t>
            </a:r>
            <a:r>
              <a:rPr sz="3075" spc="30" baseline="-35230" dirty="0">
                <a:latin typeface="Times New Roman"/>
                <a:cs typeface="Times New Roman"/>
              </a:rPr>
              <a:t> </a:t>
            </a:r>
            <a:r>
              <a:rPr sz="3075" spc="7" baseline="-35230" dirty="0">
                <a:latin typeface="Symbol"/>
                <a:cs typeface="Symbol"/>
              </a:rPr>
              <a:t></a:t>
            </a:r>
            <a:r>
              <a:rPr sz="3075" spc="179" baseline="-35230" dirty="0">
                <a:latin typeface="Times New Roman"/>
                <a:cs typeface="Times New Roman"/>
              </a:rPr>
              <a:t> </a:t>
            </a:r>
            <a:r>
              <a:rPr sz="2050" spc="30" dirty="0">
                <a:latin typeface="Times New Roman"/>
                <a:cs typeface="Times New Roman"/>
              </a:rPr>
              <a:t>P</a:t>
            </a:r>
            <a:r>
              <a:rPr sz="2050" spc="40" dirty="0">
                <a:latin typeface="Times New Roman"/>
                <a:cs typeface="Times New Roman"/>
              </a:rPr>
              <a:t>(</a:t>
            </a:r>
            <a:r>
              <a:rPr sz="2050" spc="200" dirty="0">
                <a:latin typeface="Times New Roman"/>
                <a:cs typeface="Times New Roman"/>
              </a:rPr>
              <a:t>A</a:t>
            </a:r>
            <a:r>
              <a:rPr sz="2050" spc="-10" dirty="0">
                <a:latin typeface="Times New Roman"/>
                <a:cs typeface="Times New Roman"/>
              </a:rPr>
              <a:t>a</a:t>
            </a:r>
            <a:r>
              <a:rPr sz="2050" spc="55" dirty="0">
                <a:latin typeface="Times New Roman"/>
                <a:cs typeface="Times New Roman"/>
              </a:rPr>
              <a:t>n</a:t>
            </a:r>
            <a:r>
              <a:rPr sz="2050" spc="5" dirty="0">
                <a:latin typeface="Times New Roman"/>
                <a:cs typeface="Times New Roman"/>
              </a:rPr>
              <a:t>d</a:t>
            </a:r>
            <a:r>
              <a:rPr sz="2050" spc="-85" dirty="0">
                <a:latin typeface="Times New Roman"/>
                <a:cs typeface="Times New Roman"/>
              </a:rPr>
              <a:t> </a:t>
            </a:r>
            <a:r>
              <a:rPr sz="2050" spc="-105" dirty="0">
                <a:latin typeface="Times New Roman"/>
                <a:cs typeface="Times New Roman"/>
              </a:rPr>
              <a:t>B)</a:t>
            </a:r>
            <a:endParaRPr sz="2050">
              <a:latin typeface="Times New Roman"/>
              <a:cs typeface="Times New Roman"/>
            </a:endParaRPr>
          </a:p>
          <a:p>
            <a:pPr marL="1482090">
              <a:lnSpc>
                <a:spcPct val="100000"/>
              </a:lnSpc>
              <a:spcBef>
                <a:spcPts val="430"/>
              </a:spcBef>
            </a:pPr>
            <a:r>
              <a:rPr sz="2050" spc="-5" dirty="0">
                <a:latin typeface="Times New Roman"/>
                <a:cs typeface="Times New Roman"/>
              </a:rPr>
              <a:t>P(B)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1445" y="2630982"/>
            <a:ext cx="2439670" cy="740410"/>
            <a:chOff x="951445" y="2630982"/>
            <a:chExt cx="2439670" cy="740410"/>
          </a:xfrm>
        </p:grpSpPr>
        <p:sp>
          <p:nvSpPr>
            <p:cNvPr id="9" name="object 9"/>
            <p:cNvSpPr/>
            <p:nvPr/>
          </p:nvSpPr>
          <p:spPr>
            <a:xfrm>
              <a:off x="951445" y="2630982"/>
              <a:ext cx="2439670" cy="740410"/>
            </a:xfrm>
            <a:custGeom>
              <a:avLst/>
              <a:gdLst/>
              <a:ahLst/>
              <a:cxnLst/>
              <a:rect l="l" t="t" r="r" b="b"/>
              <a:pathLst>
                <a:path w="2439670" h="740410">
                  <a:moveTo>
                    <a:pt x="2439416" y="0"/>
                  </a:moveTo>
                  <a:lnTo>
                    <a:pt x="0" y="0"/>
                  </a:lnTo>
                  <a:lnTo>
                    <a:pt x="0" y="740232"/>
                  </a:lnTo>
                  <a:lnTo>
                    <a:pt x="2439416" y="740232"/>
                  </a:lnTo>
                  <a:lnTo>
                    <a:pt x="24394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07119" y="2989333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8579" y="0"/>
                  </a:lnTo>
                </a:path>
              </a:pathLst>
            </a:custGeom>
            <a:ln w="11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51445" y="2630982"/>
            <a:ext cx="2439670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2440"/>
              </a:lnSpc>
            </a:pPr>
            <a:r>
              <a:rPr sz="3150" spc="60" baseline="-35714" dirty="0">
                <a:latin typeface="Times New Roman"/>
                <a:cs typeface="Times New Roman"/>
              </a:rPr>
              <a:t>P</a:t>
            </a:r>
            <a:r>
              <a:rPr sz="3150" spc="67" baseline="-35714" dirty="0">
                <a:latin typeface="Times New Roman"/>
                <a:cs typeface="Times New Roman"/>
              </a:rPr>
              <a:t>(</a:t>
            </a:r>
            <a:r>
              <a:rPr sz="3150" spc="345" baseline="-35714" dirty="0">
                <a:latin typeface="Times New Roman"/>
                <a:cs typeface="Times New Roman"/>
              </a:rPr>
              <a:t>B</a:t>
            </a:r>
            <a:r>
              <a:rPr sz="3150" spc="7" baseline="-35714" dirty="0">
                <a:latin typeface="Times New Roman"/>
                <a:cs typeface="Times New Roman"/>
              </a:rPr>
              <a:t>|</a:t>
            </a:r>
            <a:r>
              <a:rPr sz="3150" spc="-187" baseline="-35714" dirty="0">
                <a:latin typeface="Times New Roman"/>
                <a:cs typeface="Times New Roman"/>
              </a:rPr>
              <a:t> </a:t>
            </a:r>
            <a:r>
              <a:rPr sz="3150" spc="-37" baseline="-35714" dirty="0">
                <a:latin typeface="Times New Roman"/>
                <a:cs typeface="Times New Roman"/>
              </a:rPr>
              <a:t>A</a:t>
            </a:r>
            <a:r>
              <a:rPr sz="3150" spc="15" baseline="-35714" dirty="0">
                <a:latin typeface="Times New Roman"/>
                <a:cs typeface="Times New Roman"/>
              </a:rPr>
              <a:t>)</a:t>
            </a:r>
            <a:r>
              <a:rPr sz="3150" spc="-89" baseline="-35714" dirty="0">
                <a:latin typeface="Times New Roman"/>
                <a:cs typeface="Times New Roman"/>
              </a:rPr>
              <a:t> </a:t>
            </a:r>
            <a:r>
              <a:rPr sz="3150" spc="22" baseline="-35714" dirty="0">
                <a:latin typeface="Symbol"/>
                <a:cs typeface="Symbol"/>
              </a:rPr>
              <a:t></a:t>
            </a:r>
            <a:r>
              <a:rPr sz="3150" spc="195" baseline="-35714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Times New Roman"/>
                <a:cs typeface="Times New Roman"/>
              </a:rPr>
              <a:t>P</a:t>
            </a:r>
            <a:r>
              <a:rPr sz="2100" spc="45" dirty="0">
                <a:latin typeface="Times New Roman"/>
                <a:cs typeface="Times New Roman"/>
              </a:rPr>
              <a:t>(</a:t>
            </a:r>
            <a:r>
              <a:rPr sz="2100" spc="210" dirty="0">
                <a:latin typeface="Times New Roman"/>
                <a:cs typeface="Times New Roman"/>
              </a:rPr>
              <a:t>A</a:t>
            </a:r>
            <a:r>
              <a:rPr sz="2100" spc="-5" dirty="0">
                <a:latin typeface="Times New Roman"/>
                <a:cs typeface="Times New Roman"/>
              </a:rPr>
              <a:t>a</a:t>
            </a:r>
            <a:r>
              <a:rPr sz="2100" spc="70" dirty="0">
                <a:latin typeface="Times New Roman"/>
                <a:cs typeface="Times New Roman"/>
              </a:rPr>
              <a:t>n</a:t>
            </a:r>
            <a:r>
              <a:rPr sz="2100" spc="15" dirty="0">
                <a:latin typeface="Times New Roman"/>
                <a:cs typeface="Times New Roman"/>
              </a:rPr>
              <a:t>d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spc="-100" dirty="0">
                <a:latin typeface="Times New Roman"/>
                <a:cs typeface="Times New Roman"/>
              </a:rPr>
              <a:t>B)</a:t>
            </a:r>
            <a:endParaRPr sz="2100">
              <a:latin typeface="Times New Roman"/>
              <a:cs typeface="Times New Roman"/>
            </a:endParaRPr>
          </a:p>
          <a:p>
            <a:pPr marL="1508760">
              <a:lnSpc>
                <a:spcPct val="100000"/>
              </a:lnSpc>
              <a:spcBef>
                <a:spcPts val="465"/>
              </a:spcBef>
            </a:pPr>
            <a:r>
              <a:rPr sz="2100" spc="20" dirty="0">
                <a:latin typeface="Times New Roman"/>
                <a:cs typeface="Times New Roman"/>
              </a:rPr>
              <a:t>P(A)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1445" y="3550043"/>
            <a:ext cx="5234940" cy="11391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libri"/>
                <a:cs typeface="Calibri"/>
              </a:rPr>
              <a:t>Where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P(A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10" dirty="0">
                <a:latin typeface="Calibri"/>
                <a:cs typeface="Calibri"/>
              </a:rPr>
              <a:t>joint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1005840" marR="993775">
              <a:lnSpc>
                <a:spcPct val="120000"/>
              </a:lnSpc>
            </a:pPr>
            <a:r>
              <a:rPr sz="2000" dirty="0">
                <a:latin typeface="Calibri"/>
                <a:cs typeface="Calibri"/>
              </a:rPr>
              <a:t>P(A) = </a:t>
            </a:r>
            <a:r>
              <a:rPr sz="2000" spc="-5" dirty="0">
                <a:latin typeface="Calibri"/>
                <a:cs typeface="Calibri"/>
              </a:rPr>
              <a:t>marginal probability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P(B)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marginal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4190" y="1552701"/>
            <a:ext cx="222313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conditional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occurred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80371" y="1968436"/>
            <a:ext cx="663575" cy="151130"/>
            <a:chOff x="3480371" y="1968436"/>
            <a:chExt cx="663575" cy="151130"/>
          </a:xfrm>
        </p:grpSpPr>
        <p:sp>
          <p:nvSpPr>
            <p:cNvPr id="15" name="object 15"/>
            <p:cNvSpPr/>
            <p:nvPr/>
          </p:nvSpPr>
          <p:spPr>
            <a:xfrm>
              <a:off x="3485134" y="1973198"/>
              <a:ext cx="654050" cy="141605"/>
            </a:xfrm>
            <a:custGeom>
              <a:avLst/>
              <a:gdLst/>
              <a:ahLst/>
              <a:cxnLst/>
              <a:rect l="l" t="t" r="r" b="b"/>
              <a:pathLst>
                <a:path w="654050" h="141605">
                  <a:moveTo>
                    <a:pt x="490600" y="0"/>
                  </a:moveTo>
                  <a:lnTo>
                    <a:pt x="490600" y="35432"/>
                  </a:lnTo>
                  <a:lnTo>
                    <a:pt x="0" y="35432"/>
                  </a:lnTo>
                  <a:lnTo>
                    <a:pt x="0" y="106044"/>
                  </a:lnTo>
                  <a:lnTo>
                    <a:pt x="490600" y="106044"/>
                  </a:lnTo>
                  <a:lnTo>
                    <a:pt x="490600" y="141350"/>
                  </a:lnTo>
                  <a:lnTo>
                    <a:pt x="654050" y="70738"/>
                  </a:lnTo>
                  <a:lnTo>
                    <a:pt x="490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5134" y="1973198"/>
              <a:ext cx="654050" cy="141605"/>
            </a:xfrm>
            <a:custGeom>
              <a:avLst/>
              <a:gdLst/>
              <a:ahLst/>
              <a:cxnLst/>
              <a:rect l="l" t="t" r="r" b="b"/>
              <a:pathLst>
                <a:path w="654050" h="141605">
                  <a:moveTo>
                    <a:pt x="0" y="35432"/>
                  </a:moveTo>
                  <a:lnTo>
                    <a:pt x="490600" y="35432"/>
                  </a:lnTo>
                  <a:lnTo>
                    <a:pt x="490600" y="0"/>
                  </a:lnTo>
                  <a:lnTo>
                    <a:pt x="654050" y="70738"/>
                  </a:lnTo>
                  <a:lnTo>
                    <a:pt x="490600" y="141350"/>
                  </a:lnTo>
                  <a:lnTo>
                    <a:pt x="490600" y="106044"/>
                  </a:lnTo>
                  <a:lnTo>
                    <a:pt x="0" y="106044"/>
                  </a:lnTo>
                  <a:lnTo>
                    <a:pt x="0" y="354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73041" y="2651506"/>
            <a:ext cx="22123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The conditional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3041" y="3261105"/>
            <a:ext cx="2042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occurred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80371" y="2878518"/>
            <a:ext cx="663575" cy="151130"/>
            <a:chOff x="3480371" y="2878518"/>
            <a:chExt cx="663575" cy="151130"/>
          </a:xfrm>
        </p:grpSpPr>
        <p:sp>
          <p:nvSpPr>
            <p:cNvPr id="20" name="object 20"/>
            <p:cNvSpPr/>
            <p:nvPr/>
          </p:nvSpPr>
          <p:spPr>
            <a:xfrm>
              <a:off x="3485134" y="2883280"/>
              <a:ext cx="654050" cy="141605"/>
            </a:xfrm>
            <a:custGeom>
              <a:avLst/>
              <a:gdLst/>
              <a:ahLst/>
              <a:cxnLst/>
              <a:rect l="l" t="t" r="r" b="b"/>
              <a:pathLst>
                <a:path w="654050" h="141605">
                  <a:moveTo>
                    <a:pt x="490600" y="0"/>
                  </a:moveTo>
                  <a:lnTo>
                    <a:pt x="490600" y="35306"/>
                  </a:lnTo>
                  <a:lnTo>
                    <a:pt x="0" y="35306"/>
                  </a:lnTo>
                  <a:lnTo>
                    <a:pt x="0" y="105918"/>
                  </a:lnTo>
                  <a:lnTo>
                    <a:pt x="490600" y="105918"/>
                  </a:lnTo>
                  <a:lnTo>
                    <a:pt x="490600" y="141350"/>
                  </a:lnTo>
                  <a:lnTo>
                    <a:pt x="654050" y="70612"/>
                  </a:lnTo>
                  <a:lnTo>
                    <a:pt x="490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85134" y="2883280"/>
              <a:ext cx="654050" cy="141605"/>
            </a:xfrm>
            <a:custGeom>
              <a:avLst/>
              <a:gdLst/>
              <a:ahLst/>
              <a:cxnLst/>
              <a:rect l="l" t="t" r="r" b="b"/>
              <a:pathLst>
                <a:path w="654050" h="141605">
                  <a:moveTo>
                    <a:pt x="0" y="35306"/>
                  </a:moveTo>
                  <a:lnTo>
                    <a:pt x="490600" y="35306"/>
                  </a:lnTo>
                  <a:lnTo>
                    <a:pt x="490600" y="0"/>
                  </a:lnTo>
                  <a:lnTo>
                    <a:pt x="654050" y="70612"/>
                  </a:lnTo>
                  <a:lnTo>
                    <a:pt x="490600" y="141350"/>
                  </a:lnTo>
                  <a:lnTo>
                    <a:pt x="490600" y="105918"/>
                  </a:lnTo>
                  <a:lnTo>
                    <a:pt x="0" y="105918"/>
                  </a:lnTo>
                  <a:lnTo>
                    <a:pt x="0" y="353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2060" y="385648"/>
            <a:ext cx="5117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Computing</a:t>
            </a:r>
            <a:r>
              <a:rPr spc="-5" dirty="0"/>
              <a:t> Conditional</a:t>
            </a:r>
            <a:r>
              <a:rPr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1005230" y="1600200"/>
            <a:ext cx="7049134" cy="2400300"/>
          </a:xfrm>
          <a:custGeom>
            <a:avLst/>
            <a:gdLst/>
            <a:ahLst/>
            <a:cxnLst/>
            <a:rect l="l" t="t" r="r" b="b"/>
            <a:pathLst>
              <a:path w="7049134" h="2400300">
                <a:moveTo>
                  <a:pt x="7048754" y="0"/>
                </a:moveTo>
                <a:lnTo>
                  <a:pt x="0" y="0"/>
                </a:lnTo>
                <a:lnTo>
                  <a:pt x="0" y="2400300"/>
                </a:lnTo>
                <a:lnTo>
                  <a:pt x="7048754" y="2400300"/>
                </a:lnTo>
                <a:lnTo>
                  <a:pt x="70487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4275" y="1586611"/>
            <a:ext cx="6727825" cy="1642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211454" indent="-34353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cars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a used </a:t>
            </a:r>
            <a:r>
              <a:rPr sz="2000" spc="-5" dirty="0">
                <a:latin typeface="Calibri"/>
                <a:cs typeface="Calibri"/>
              </a:rPr>
              <a:t>car </a:t>
            </a:r>
            <a:r>
              <a:rPr sz="2000" dirty="0">
                <a:latin typeface="Calibri"/>
                <a:cs typeface="Calibri"/>
              </a:rPr>
              <a:t>lot, 70%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air </a:t>
            </a:r>
            <a:r>
              <a:rPr sz="2000" spc="-5" dirty="0">
                <a:latin typeface="Calibri"/>
                <a:cs typeface="Calibri"/>
              </a:rPr>
              <a:t>conditioning (AC)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40%</a:t>
            </a:r>
            <a:r>
              <a:rPr sz="2000" spc="-20" dirty="0">
                <a:latin typeface="Calibri"/>
                <a:cs typeface="Calibri"/>
              </a:rPr>
              <a:t> have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player </a:t>
            </a:r>
            <a:r>
              <a:rPr sz="2000" spc="-5" dirty="0">
                <a:latin typeface="Calibri"/>
                <a:cs typeface="Calibri"/>
              </a:rPr>
              <a:t>(CD).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20%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player,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-5" dirty="0">
                <a:latin typeface="Calibri"/>
                <a:cs typeface="Calibri"/>
              </a:rPr>
              <a:t> 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6235" algn="l"/>
                <a:tab pos="2178685" algn="l"/>
              </a:tabLst>
            </a:pP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find	P(CD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|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729" y="385648"/>
            <a:ext cx="1271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8050530" cy="191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2131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company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reveal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155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employees </a:t>
            </a:r>
            <a:r>
              <a:rPr sz="2000" spc="-20" dirty="0">
                <a:latin typeface="Calibri"/>
                <a:cs typeface="Calibri"/>
              </a:rPr>
              <a:t>worked</a:t>
            </a:r>
            <a:r>
              <a:rPr sz="2000" spc="-5" dirty="0">
                <a:latin typeface="Calibri"/>
                <a:cs typeface="Calibri"/>
              </a:rPr>
              <a:t> one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four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positions.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Shown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again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(also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contingency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frequency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counts</a:t>
            </a:r>
            <a:r>
              <a:rPr sz="2000" spc="-15" dirty="0">
                <a:latin typeface="Calibri"/>
                <a:cs typeface="Calibri"/>
              </a:rPr>
              <a:t> 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category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subtotals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totals </a:t>
            </a:r>
            <a:r>
              <a:rPr sz="2000" spc="-5" dirty="0">
                <a:latin typeface="Calibri"/>
                <a:cs typeface="Calibri"/>
              </a:rPr>
              <a:t> containing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breakdown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employees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dirty="0">
                <a:latin typeface="Calibri"/>
                <a:cs typeface="Calibri"/>
              </a:rPr>
              <a:t> type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sex.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2060" y="385648"/>
            <a:ext cx="5117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Computing</a:t>
            </a:r>
            <a:r>
              <a:rPr spc="-5" dirty="0"/>
              <a:t> Conditional</a:t>
            </a:r>
            <a:r>
              <a:rPr dirty="0"/>
              <a:t> </a:t>
            </a:r>
            <a:r>
              <a:rPr spc="-10" dirty="0"/>
              <a:t>Probability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57512" y="1414462"/>
          <a:ext cx="3415029" cy="1796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CD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400" spc="-3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CD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2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AC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68580" marR="2717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No </a:t>
                      </a:r>
                      <a:r>
                        <a:rPr sz="1400" spc="-33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AC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2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1.0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914650" y="3371850"/>
            <a:ext cx="3443604" cy="563245"/>
            <a:chOff x="2914650" y="3371850"/>
            <a:chExt cx="3443604" cy="563245"/>
          </a:xfrm>
        </p:grpSpPr>
        <p:sp>
          <p:nvSpPr>
            <p:cNvPr id="5" name="object 5"/>
            <p:cNvSpPr/>
            <p:nvPr/>
          </p:nvSpPr>
          <p:spPr>
            <a:xfrm>
              <a:off x="2914650" y="3371850"/>
              <a:ext cx="3443604" cy="563245"/>
            </a:xfrm>
            <a:custGeom>
              <a:avLst/>
              <a:gdLst/>
              <a:ahLst/>
              <a:cxnLst/>
              <a:rect l="l" t="t" r="r" b="b"/>
              <a:pathLst>
                <a:path w="3443604" h="563245">
                  <a:moveTo>
                    <a:pt x="3443351" y="0"/>
                  </a:moveTo>
                  <a:lnTo>
                    <a:pt x="0" y="0"/>
                  </a:lnTo>
                  <a:lnTo>
                    <a:pt x="0" y="563168"/>
                  </a:lnTo>
                  <a:lnTo>
                    <a:pt x="3443351" y="563168"/>
                  </a:lnTo>
                  <a:lnTo>
                    <a:pt x="34433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5815" y="3644483"/>
              <a:ext cx="1572895" cy="0"/>
            </a:xfrm>
            <a:custGeom>
              <a:avLst/>
              <a:gdLst/>
              <a:ahLst/>
              <a:cxnLst/>
              <a:rect l="l" t="t" r="r" b="b"/>
              <a:pathLst>
                <a:path w="1572895">
                  <a:moveTo>
                    <a:pt x="0" y="0"/>
                  </a:moveTo>
                  <a:lnTo>
                    <a:pt x="1190457" y="0"/>
                  </a:lnTo>
                </a:path>
                <a:path w="1572895">
                  <a:moveTo>
                    <a:pt x="1407361" y="0"/>
                  </a:moveTo>
                  <a:lnTo>
                    <a:pt x="1572549" y="0"/>
                  </a:lnTo>
                </a:path>
              </a:pathLst>
            </a:custGeom>
            <a:ln w="8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07358" y="3478695"/>
            <a:ext cx="3458845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590"/>
              </a:lnSpc>
              <a:spcBef>
                <a:spcPts val="105"/>
              </a:spcBef>
            </a:pPr>
            <a:r>
              <a:rPr sz="1600" spc="25" dirty="0">
                <a:latin typeface="Times New Roman"/>
                <a:cs typeface="Times New Roman"/>
              </a:rPr>
              <a:t>P</a:t>
            </a:r>
            <a:r>
              <a:rPr sz="1600" spc="30" dirty="0">
                <a:latin typeface="Times New Roman"/>
                <a:cs typeface="Times New Roman"/>
              </a:rPr>
              <a:t>(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15" dirty="0">
                <a:latin typeface="Times New Roman"/>
                <a:cs typeface="Times New Roman"/>
              </a:rPr>
              <a:t>D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|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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2400" spc="37" baseline="34722" dirty="0">
                <a:latin typeface="Times New Roman"/>
                <a:cs typeface="Times New Roman"/>
              </a:rPr>
              <a:t>P</a:t>
            </a:r>
            <a:r>
              <a:rPr sz="2400" spc="44" baseline="34722" dirty="0">
                <a:latin typeface="Times New Roman"/>
                <a:cs typeface="Times New Roman"/>
              </a:rPr>
              <a:t>(</a:t>
            </a:r>
            <a:r>
              <a:rPr sz="2400" spc="-7" baseline="34722" dirty="0">
                <a:latin typeface="Times New Roman"/>
                <a:cs typeface="Times New Roman"/>
              </a:rPr>
              <a:t>C</a:t>
            </a:r>
            <a:r>
              <a:rPr sz="2400" spc="225" baseline="34722" dirty="0">
                <a:latin typeface="Times New Roman"/>
                <a:cs typeface="Times New Roman"/>
              </a:rPr>
              <a:t>D</a:t>
            </a:r>
            <a:r>
              <a:rPr sz="2400" spc="-7" baseline="34722" dirty="0">
                <a:latin typeface="Times New Roman"/>
                <a:cs typeface="Times New Roman"/>
              </a:rPr>
              <a:t>a</a:t>
            </a:r>
            <a:r>
              <a:rPr sz="2400" spc="67" baseline="34722" dirty="0">
                <a:latin typeface="Times New Roman"/>
                <a:cs typeface="Times New Roman"/>
              </a:rPr>
              <a:t>n</a:t>
            </a:r>
            <a:r>
              <a:rPr sz="2400" spc="15" baseline="34722" dirty="0">
                <a:latin typeface="Times New Roman"/>
                <a:cs typeface="Times New Roman"/>
              </a:rPr>
              <a:t>d</a:t>
            </a:r>
            <a:r>
              <a:rPr sz="2400" spc="-322" baseline="34722" dirty="0">
                <a:latin typeface="Times New Roman"/>
                <a:cs typeface="Times New Roman"/>
              </a:rPr>
              <a:t> </a:t>
            </a:r>
            <a:r>
              <a:rPr sz="2400" spc="-37" baseline="34722" dirty="0">
                <a:latin typeface="Times New Roman"/>
                <a:cs typeface="Times New Roman"/>
              </a:rPr>
              <a:t>A</a:t>
            </a:r>
            <a:r>
              <a:rPr sz="2400" spc="-7" baseline="34722" dirty="0">
                <a:latin typeface="Times New Roman"/>
                <a:cs typeface="Times New Roman"/>
              </a:rPr>
              <a:t>C</a:t>
            </a:r>
            <a:r>
              <a:rPr sz="2400" spc="7" baseline="34722" dirty="0">
                <a:latin typeface="Times New Roman"/>
                <a:cs typeface="Times New Roman"/>
              </a:rPr>
              <a:t>)</a:t>
            </a:r>
            <a:r>
              <a:rPr sz="2400" spc="157" baseline="34722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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2400" spc="37" baseline="34722" dirty="0">
                <a:latin typeface="Times New Roman"/>
                <a:cs typeface="Times New Roman"/>
              </a:rPr>
              <a:t>.</a:t>
            </a:r>
            <a:r>
              <a:rPr sz="2400" spc="15" baseline="34722" dirty="0">
                <a:latin typeface="Times New Roman"/>
                <a:cs typeface="Times New Roman"/>
              </a:rPr>
              <a:t>2</a:t>
            </a:r>
            <a:r>
              <a:rPr sz="2400" spc="89" baseline="34722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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.</a:t>
            </a:r>
            <a:r>
              <a:rPr sz="1600" spc="-25" dirty="0">
                <a:latin typeface="Times New Roman"/>
                <a:cs typeface="Times New Roman"/>
              </a:rPr>
              <a:t>285</a:t>
            </a:r>
            <a:r>
              <a:rPr sz="1600" spc="10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  <a:p>
            <a:pPr marL="1509395">
              <a:lnSpc>
                <a:spcPts val="1590"/>
              </a:lnSpc>
              <a:tabLst>
                <a:tab pos="2586355" algn="l"/>
              </a:tabLst>
            </a:pPr>
            <a:r>
              <a:rPr sz="1600" spc="10" dirty="0">
                <a:latin typeface="Times New Roman"/>
                <a:cs typeface="Times New Roman"/>
              </a:rPr>
              <a:t>P(AC)	</a:t>
            </a:r>
            <a:r>
              <a:rPr sz="1600" spc="30" dirty="0">
                <a:latin typeface="Times New Roman"/>
                <a:cs typeface="Times New Roman"/>
              </a:rPr>
              <a:t>.7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8850" y="4114800"/>
            <a:ext cx="5372100" cy="508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 marR="539750">
              <a:lnSpc>
                <a:spcPts val="1620"/>
              </a:lnSpc>
              <a:spcBef>
                <a:spcPts val="345"/>
              </a:spcBef>
            </a:pPr>
            <a:r>
              <a:rPr sz="1500" spc="-5" dirty="0">
                <a:latin typeface="Times New Roman"/>
                <a:cs typeface="Times New Roman"/>
              </a:rPr>
              <a:t>Given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 </a:t>
            </a:r>
            <a:r>
              <a:rPr sz="1500" dirty="0">
                <a:latin typeface="Times New Roman"/>
                <a:cs typeface="Times New Roman"/>
              </a:rPr>
              <a:t>only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consider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top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row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(70%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cars).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Of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these,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20%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have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player.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20%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 70%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about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28.57%.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038" y="385648"/>
            <a:ext cx="7407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Computing</a:t>
            </a:r>
            <a:r>
              <a:rPr spc="5" dirty="0"/>
              <a:t> </a:t>
            </a:r>
            <a:r>
              <a:rPr spc="-5" dirty="0"/>
              <a:t>Conditional</a:t>
            </a:r>
            <a:r>
              <a:rPr spc="20" dirty="0"/>
              <a:t> </a:t>
            </a:r>
            <a:r>
              <a:rPr spc="-10" dirty="0"/>
              <a:t>Probability:</a:t>
            </a:r>
            <a:r>
              <a:rPr spc="40" dirty="0"/>
              <a:t> </a:t>
            </a:r>
            <a:r>
              <a:rPr spc="-10" dirty="0"/>
              <a:t>Decision</a:t>
            </a:r>
            <a:r>
              <a:rPr spc="15" dirty="0"/>
              <a:t> </a:t>
            </a:r>
            <a:r>
              <a:rPr spc="-45" dirty="0"/>
              <a:t>Trees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7206" y="1314437"/>
            <a:ext cx="3362325" cy="3404235"/>
            <a:chOff x="2287206" y="1314437"/>
            <a:chExt cx="3362325" cy="3404235"/>
          </a:xfrm>
        </p:grpSpPr>
        <p:sp>
          <p:nvSpPr>
            <p:cNvPr id="4" name="object 4"/>
            <p:cNvSpPr/>
            <p:nvPr/>
          </p:nvSpPr>
          <p:spPr>
            <a:xfrm>
              <a:off x="2291969" y="2172843"/>
              <a:ext cx="2185035" cy="1862455"/>
            </a:xfrm>
            <a:custGeom>
              <a:avLst/>
              <a:gdLst/>
              <a:ahLst/>
              <a:cxnLst/>
              <a:rect l="l" t="t" r="r" b="b"/>
              <a:pathLst>
                <a:path w="2185035" h="1862454">
                  <a:moveTo>
                    <a:pt x="0" y="931163"/>
                  </a:moveTo>
                  <a:lnTo>
                    <a:pt x="2184781" y="0"/>
                  </a:lnTo>
                </a:path>
                <a:path w="2185035" h="1862454">
                  <a:moveTo>
                    <a:pt x="0" y="931163"/>
                  </a:moveTo>
                  <a:lnTo>
                    <a:pt x="2184781" y="18621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3061" y="3268725"/>
              <a:ext cx="649224" cy="8340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2230" y="1873123"/>
              <a:ext cx="1816989" cy="1028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1987" y="1314437"/>
              <a:ext cx="1177544" cy="16907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5983" y="3200387"/>
              <a:ext cx="1213548" cy="15180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70377" y="3598163"/>
              <a:ext cx="1076960" cy="721995"/>
            </a:xfrm>
            <a:custGeom>
              <a:avLst/>
              <a:gdLst/>
              <a:ahLst/>
              <a:cxnLst/>
              <a:rect l="l" t="t" r="r" b="b"/>
              <a:pathLst>
                <a:path w="1076960" h="721995">
                  <a:moveTo>
                    <a:pt x="133223" y="0"/>
                  </a:moveTo>
                  <a:lnTo>
                    <a:pt x="0" y="294360"/>
                  </a:lnTo>
                  <a:lnTo>
                    <a:pt x="943737" y="721398"/>
                  </a:lnTo>
                  <a:lnTo>
                    <a:pt x="1076960" y="426974"/>
                  </a:lnTo>
                  <a:lnTo>
                    <a:pt x="13322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94837" y="3731894"/>
              <a:ext cx="779780" cy="437515"/>
            </a:xfrm>
            <a:custGeom>
              <a:avLst/>
              <a:gdLst/>
              <a:ahLst/>
              <a:cxnLst/>
              <a:rect l="l" t="t" r="r" b="b"/>
              <a:pathLst>
                <a:path w="779779" h="437514">
                  <a:moveTo>
                    <a:pt x="129032" y="57531"/>
                  </a:moveTo>
                  <a:lnTo>
                    <a:pt x="108458" y="26682"/>
                  </a:lnTo>
                  <a:lnTo>
                    <a:pt x="108458" y="54229"/>
                  </a:lnTo>
                  <a:lnTo>
                    <a:pt x="107315" y="59309"/>
                  </a:lnTo>
                  <a:lnTo>
                    <a:pt x="84455" y="81661"/>
                  </a:lnTo>
                  <a:lnTo>
                    <a:pt x="78359" y="81661"/>
                  </a:lnTo>
                  <a:lnTo>
                    <a:pt x="59309" y="70993"/>
                  </a:lnTo>
                  <a:lnTo>
                    <a:pt x="80899" y="23241"/>
                  </a:lnTo>
                  <a:lnTo>
                    <a:pt x="85979" y="24257"/>
                  </a:lnTo>
                  <a:lnTo>
                    <a:pt x="89916" y="25273"/>
                  </a:lnTo>
                  <a:lnTo>
                    <a:pt x="92710" y="26670"/>
                  </a:lnTo>
                  <a:lnTo>
                    <a:pt x="97536" y="28829"/>
                  </a:lnTo>
                  <a:lnTo>
                    <a:pt x="101219" y="31750"/>
                  </a:lnTo>
                  <a:lnTo>
                    <a:pt x="106807" y="39370"/>
                  </a:lnTo>
                  <a:lnTo>
                    <a:pt x="108204" y="43815"/>
                  </a:lnTo>
                  <a:lnTo>
                    <a:pt x="108458" y="54229"/>
                  </a:lnTo>
                  <a:lnTo>
                    <a:pt x="108458" y="26682"/>
                  </a:lnTo>
                  <a:lnTo>
                    <a:pt x="52070" y="0"/>
                  </a:lnTo>
                  <a:lnTo>
                    <a:pt x="50673" y="3048"/>
                  </a:lnTo>
                  <a:lnTo>
                    <a:pt x="54991" y="5080"/>
                  </a:lnTo>
                  <a:lnTo>
                    <a:pt x="59309" y="6985"/>
                  </a:lnTo>
                  <a:lnTo>
                    <a:pt x="61976" y="9779"/>
                  </a:lnTo>
                  <a:lnTo>
                    <a:pt x="63119" y="13208"/>
                  </a:lnTo>
                  <a:lnTo>
                    <a:pt x="63881" y="15621"/>
                  </a:lnTo>
                  <a:lnTo>
                    <a:pt x="62611" y="20447"/>
                  </a:lnTo>
                  <a:lnTo>
                    <a:pt x="59309" y="27686"/>
                  </a:lnTo>
                  <a:lnTo>
                    <a:pt x="22733" y="108458"/>
                  </a:lnTo>
                  <a:lnTo>
                    <a:pt x="20320" y="112395"/>
                  </a:lnTo>
                  <a:lnTo>
                    <a:pt x="18415" y="113665"/>
                  </a:lnTo>
                  <a:lnTo>
                    <a:pt x="14859" y="115824"/>
                  </a:lnTo>
                  <a:lnTo>
                    <a:pt x="10668" y="115824"/>
                  </a:lnTo>
                  <a:lnTo>
                    <a:pt x="1524" y="111760"/>
                  </a:lnTo>
                  <a:lnTo>
                    <a:pt x="0" y="114808"/>
                  </a:lnTo>
                  <a:lnTo>
                    <a:pt x="49276" y="137160"/>
                  </a:lnTo>
                  <a:lnTo>
                    <a:pt x="50673" y="133985"/>
                  </a:lnTo>
                  <a:lnTo>
                    <a:pt x="46355" y="131953"/>
                  </a:lnTo>
                  <a:lnTo>
                    <a:pt x="41910" y="130048"/>
                  </a:lnTo>
                  <a:lnTo>
                    <a:pt x="39243" y="127381"/>
                  </a:lnTo>
                  <a:lnTo>
                    <a:pt x="38227" y="123825"/>
                  </a:lnTo>
                  <a:lnTo>
                    <a:pt x="37465" y="121412"/>
                  </a:lnTo>
                  <a:lnTo>
                    <a:pt x="38735" y="116586"/>
                  </a:lnTo>
                  <a:lnTo>
                    <a:pt x="39065" y="115824"/>
                  </a:lnTo>
                  <a:lnTo>
                    <a:pt x="42367" y="108343"/>
                  </a:lnTo>
                  <a:lnTo>
                    <a:pt x="57150" y="75819"/>
                  </a:lnTo>
                  <a:lnTo>
                    <a:pt x="60452" y="78359"/>
                  </a:lnTo>
                  <a:lnTo>
                    <a:pt x="63627" y="80518"/>
                  </a:lnTo>
                  <a:lnTo>
                    <a:pt x="66675" y="82296"/>
                  </a:lnTo>
                  <a:lnTo>
                    <a:pt x="69723" y="84201"/>
                  </a:lnTo>
                  <a:lnTo>
                    <a:pt x="72644" y="85725"/>
                  </a:lnTo>
                  <a:lnTo>
                    <a:pt x="75311" y="86995"/>
                  </a:lnTo>
                  <a:lnTo>
                    <a:pt x="83566" y="90043"/>
                  </a:lnTo>
                  <a:lnTo>
                    <a:pt x="91376" y="91567"/>
                  </a:lnTo>
                  <a:lnTo>
                    <a:pt x="98704" y="91567"/>
                  </a:lnTo>
                  <a:lnTo>
                    <a:pt x="105537" y="90043"/>
                  </a:lnTo>
                  <a:lnTo>
                    <a:pt x="111747" y="87172"/>
                  </a:lnTo>
                  <a:lnTo>
                    <a:pt x="117094" y="83096"/>
                  </a:lnTo>
                  <a:lnTo>
                    <a:pt x="118300" y="81661"/>
                  </a:lnTo>
                  <a:lnTo>
                    <a:pt x="121564" y="77838"/>
                  </a:lnTo>
                  <a:lnTo>
                    <a:pt x="125222" y="71374"/>
                  </a:lnTo>
                  <a:lnTo>
                    <a:pt x="128270" y="64389"/>
                  </a:lnTo>
                  <a:lnTo>
                    <a:pt x="129032" y="57531"/>
                  </a:lnTo>
                  <a:close/>
                </a:path>
                <a:path w="779779" h="437514">
                  <a:moveTo>
                    <a:pt x="202819" y="61468"/>
                  </a:moveTo>
                  <a:lnTo>
                    <a:pt x="154940" y="77089"/>
                  </a:lnTo>
                  <a:lnTo>
                    <a:pt x="126936" y="106654"/>
                  </a:lnTo>
                  <a:lnTo>
                    <a:pt x="112166" y="147078"/>
                  </a:lnTo>
                  <a:lnTo>
                    <a:pt x="111302" y="156171"/>
                  </a:lnTo>
                  <a:lnTo>
                    <a:pt x="111302" y="167043"/>
                  </a:lnTo>
                  <a:lnTo>
                    <a:pt x="122859" y="206756"/>
                  </a:lnTo>
                  <a:lnTo>
                    <a:pt x="131445" y="219049"/>
                  </a:lnTo>
                  <a:lnTo>
                    <a:pt x="132842" y="215912"/>
                  </a:lnTo>
                  <a:lnTo>
                    <a:pt x="128905" y="209372"/>
                  </a:lnTo>
                  <a:lnTo>
                    <a:pt x="126238" y="203136"/>
                  </a:lnTo>
                  <a:lnTo>
                    <a:pt x="124714" y="197180"/>
                  </a:lnTo>
                  <a:lnTo>
                    <a:pt x="123063" y="191236"/>
                  </a:lnTo>
                  <a:lnTo>
                    <a:pt x="122415" y="186309"/>
                  </a:lnTo>
                  <a:lnTo>
                    <a:pt x="130517" y="141960"/>
                  </a:lnTo>
                  <a:lnTo>
                    <a:pt x="150482" y="100901"/>
                  </a:lnTo>
                  <a:lnTo>
                    <a:pt x="176911" y="73025"/>
                  </a:lnTo>
                  <a:lnTo>
                    <a:pt x="201168" y="65024"/>
                  </a:lnTo>
                  <a:lnTo>
                    <a:pt x="202819" y="61468"/>
                  </a:lnTo>
                  <a:close/>
                </a:path>
                <a:path w="779779" h="437514">
                  <a:moveTo>
                    <a:pt x="277495" y="236626"/>
                  </a:moveTo>
                  <a:lnTo>
                    <a:pt x="266001" y="218592"/>
                  </a:lnTo>
                  <a:lnTo>
                    <a:pt x="266103" y="211886"/>
                  </a:lnTo>
                  <a:lnTo>
                    <a:pt x="267208" y="174040"/>
                  </a:lnTo>
                  <a:lnTo>
                    <a:pt x="268808" y="118745"/>
                  </a:lnTo>
                  <a:lnTo>
                    <a:pt x="269494" y="95123"/>
                  </a:lnTo>
                  <a:lnTo>
                    <a:pt x="266573" y="93853"/>
                  </a:lnTo>
                  <a:lnTo>
                    <a:pt x="251460" y="107696"/>
                  </a:lnTo>
                  <a:lnTo>
                    <a:pt x="251460" y="118745"/>
                  </a:lnTo>
                  <a:lnTo>
                    <a:pt x="249936" y="174040"/>
                  </a:lnTo>
                  <a:lnTo>
                    <a:pt x="221665" y="161251"/>
                  </a:lnTo>
                  <a:lnTo>
                    <a:pt x="210439" y="156171"/>
                  </a:lnTo>
                  <a:lnTo>
                    <a:pt x="251460" y="118745"/>
                  </a:lnTo>
                  <a:lnTo>
                    <a:pt x="251460" y="107696"/>
                  </a:lnTo>
                  <a:lnTo>
                    <a:pt x="183261" y="170129"/>
                  </a:lnTo>
                  <a:lnTo>
                    <a:pt x="176022" y="176847"/>
                  </a:lnTo>
                  <a:lnTo>
                    <a:pt x="170434" y="180911"/>
                  </a:lnTo>
                  <a:lnTo>
                    <a:pt x="166166" y="182346"/>
                  </a:lnTo>
                  <a:lnTo>
                    <a:pt x="164211" y="183032"/>
                  </a:lnTo>
                  <a:lnTo>
                    <a:pt x="160655" y="182727"/>
                  </a:lnTo>
                  <a:lnTo>
                    <a:pt x="155448" y="181406"/>
                  </a:lnTo>
                  <a:lnTo>
                    <a:pt x="154051" y="184543"/>
                  </a:lnTo>
                  <a:lnTo>
                    <a:pt x="190246" y="200914"/>
                  </a:lnTo>
                  <a:lnTo>
                    <a:pt x="191643" y="197777"/>
                  </a:lnTo>
                  <a:lnTo>
                    <a:pt x="186309" y="194881"/>
                  </a:lnTo>
                  <a:lnTo>
                    <a:pt x="183007" y="192392"/>
                  </a:lnTo>
                  <a:lnTo>
                    <a:pt x="180975" y="188226"/>
                  </a:lnTo>
                  <a:lnTo>
                    <a:pt x="180848" y="186309"/>
                  </a:lnTo>
                  <a:lnTo>
                    <a:pt x="181610" y="184543"/>
                  </a:lnTo>
                  <a:lnTo>
                    <a:pt x="182308" y="183032"/>
                  </a:lnTo>
                  <a:lnTo>
                    <a:pt x="182638" y="182321"/>
                  </a:lnTo>
                  <a:lnTo>
                    <a:pt x="185039" y="179451"/>
                  </a:lnTo>
                  <a:lnTo>
                    <a:pt x="204978" y="161251"/>
                  </a:lnTo>
                  <a:lnTo>
                    <a:pt x="249428" y="181381"/>
                  </a:lnTo>
                  <a:lnTo>
                    <a:pt x="248869" y="203136"/>
                  </a:lnTo>
                  <a:lnTo>
                    <a:pt x="248793" y="207441"/>
                  </a:lnTo>
                  <a:lnTo>
                    <a:pt x="248158" y="211886"/>
                  </a:lnTo>
                  <a:lnTo>
                    <a:pt x="246126" y="216230"/>
                  </a:lnTo>
                  <a:lnTo>
                    <a:pt x="244602" y="217449"/>
                  </a:lnTo>
                  <a:lnTo>
                    <a:pt x="240284" y="218592"/>
                  </a:lnTo>
                  <a:lnTo>
                    <a:pt x="236855" y="217957"/>
                  </a:lnTo>
                  <a:lnTo>
                    <a:pt x="232156" y="216115"/>
                  </a:lnTo>
                  <a:lnTo>
                    <a:pt x="230759" y="219240"/>
                  </a:lnTo>
                  <a:lnTo>
                    <a:pt x="276098" y="239763"/>
                  </a:lnTo>
                  <a:lnTo>
                    <a:pt x="277495" y="236626"/>
                  </a:lnTo>
                  <a:close/>
                </a:path>
                <a:path w="779779" h="437514">
                  <a:moveTo>
                    <a:pt x="435356" y="170218"/>
                  </a:moveTo>
                  <a:lnTo>
                    <a:pt x="432308" y="168871"/>
                  </a:lnTo>
                  <a:lnTo>
                    <a:pt x="430530" y="171297"/>
                  </a:lnTo>
                  <a:lnTo>
                    <a:pt x="428498" y="172948"/>
                  </a:lnTo>
                  <a:lnTo>
                    <a:pt x="426339" y="173812"/>
                  </a:lnTo>
                  <a:lnTo>
                    <a:pt x="424688" y="174371"/>
                  </a:lnTo>
                  <a:lnTo>
                    <a:pt x="423164" y="174307"/>
                  </a:lnTo>
                  <a:lnTo>
                    <a:pt x="420624" y="173151"/>
                  </a:lnTo>
                  <a:lnTo>
                    <a:pt x="419227" y="171767"/>
                  </a:lnTo>
                  <a:lnTo>
                    <a:pt x="417322" y="169456"/>
                  </a:lnTo>
                  <a:lnTo>
                    <a:pt x="412457" y="164033"/>
                  </a:lnTo>
                  <a:lnTo>
                    <a:pt x="407225" y="159359"/>
                  </a:lnTo>
                  <a:lnTo>
                    <a:pt x="401574" y="155397"/>
                  </a:lnTo>
                  <a:lnTo>
                    <a:pt x="399516" y="154305"/>
                  </a:lnTo>
                  <a:lnTo>
                    <a:pt x="395605" y="152222"/>
                  </a:lnTo>
                  <a:lnTo>
                    <a:pt x="387527" y="149174"/>
                  </a:lnTo>
                  <a:lnTo>
                    <a:pt x="379310" y="147243"/>
                  </a:lnTo>
                  <a:lnTo>
                    <a:pt x="370954" y="146456"/>
                  </a:lnTo>
                  <a:lnTo>
                    <a:pt x="362458" y="146786"/>
                  </a:lnTo>
                  <a:lnTo>
                    <a:pt x="324358" y="165366"/>
                  </a:lnTo>
                  <a:lnTo>
                    <a:pt x="305155" y="198297"/>
                  </a:lnTo>
                  <a:lnTo>
                    <a:pt x="302628" y="219506"/>
                  </a:lnTo>
                  <a:lnTo>
                    <a:pt x="304038" y="230047"/>
                  </a:lnTo>
                  <a:lnTo>
                    <a:pt x="325818" y="263829"/>
                  </a:lnTo>
                  <a:lnTo>
                    <a:pt x="361772" y="276910"/>
                  </a:lnTo>
                  <a:lnTo>
                    <a:pt x="369189" y="276517"/>
                  </a:lnTo>
                  <a:lnTo>
                    <a:pt x="376643" y="274980"/>
                  </a:lnTo>
                  <a:lnTo>
                    <a:pt x="384175" y="272237"/>
                  </a:lnTo>
                  <a:lnTo>
                    <a:pt x="385737" y="271424"/>
                  </a:lnTo>
                  <a:lnTo>
                    <a:pt x="391795" y="268312"/>
                  </a:lnTo>
                  <a:lnTo>
                    <a:pt x="399542" y="263182"/>
                  </a:lnTo>
                  <a:lnTo>
                    <a:pt x="397764" y="260299"/>
                  </a:lnTo>
                  <a:lnTo>
                    <a:pt x="389763" y="264566"/>
                  </a:lnTo>
                  <a:lnTo>
                    <a:pt x="382524" y="267728"/>
                  </a:lnTo>
                  <a:lnTo>
                    <a:pt x="376047" y="269824"/>
                  </a:lnTo>
                  <a:lnTo>
                    <a:pt x="370332" y="270814"/>
                  </a:lnTo>
                  <a:lnTo>
                    <a:pt x="363093" y="271424"/>
                  </a:lnTo>
                  <a:lnTo>
                    <a:pt x="355854" y="270040"/>
                  </a:lnTo>
                  <a:lnTo>
                    <a:pt x="324993" y="244678"/>
                  </a:lnTo>
                  <a:lnTo>
                    <a:pt x="321056" y="225844"/>
                  </a:lnTo>
                  <a:lnTo>
                    <a:pt x="321576" y="218871"/>
                  </a:lnTo>
                  <a:lnTo>
                    <a:pt x="337515" y="179793"/>
                  </a:lnTo>
                  <a:lnTo>
                    <a:pt x="370840" y="155397"/>
                  </a:lnTo>
                  <a:lnTo>
                    <a:pt x="378714" y="154305"/>
                  </a:lnTo>
                  <a:lnTo>
                    <a:pt x="386588" y="155486"/>
                  </a:lnTo>
                  <a:lnTo>
                    <a:pt x="416610" y="183794"/>
                  </a:lnTo>
                  <a:lnTo>
                    <a:pt x="418401" y="199809"/>
                  </a:lnTo>
                  <a:lnTo>
                    <a:pt x="417576" y="209283"/>
                  </a:lnTo>
                  <a:lnTo>
                    <a:pt x="420243" y="210464"/>
                  </a:lnTo>
                  <a:lnTo>
                    <a:pt x="433793" y="174371"/>
                  </a:lnTo>
                  <a:lnTo>
                    <a:pt x="435356" y="170218"/>
                  </a:lnTo>
                  <a:close/>
                </a:path>
                <a:path w="779779" h="437514">
                  <a:moveTo>
                    <a:pt x="485267" y="174459"/>
                  </a:moveTo>
                  <a:lnTo>
                    <a:pt x="480695" y="172415"/>
                  </a:lnTo>
                  <a:lnTo>
                    <a:pt x="416179" y="241515"/>
                  </a:lnTo>
                  <a:lnTo>
                    <a:pt x="420751" y="243547"/>
                  </a:lnTo>
                  <a:lnTo>
                    <a:pt x="485267" y="174459"/>
                  </a:lnTo>
                  <a:close/>
                </a:path>
                <a:path w="779779" h="437514">
                  <a:moveTo>
                    <a:pt x="503428" y="240690"/>
                  </a:moveTo>
                  <a:lnTo>
                    <a:pt x="491909" y="200596"/>
                  </a:lnTo>
                  <a:lnTo>
                    <a:pt x="483235" y="188328"/>
                  </a:lnTo>
                  <a:lnTo>
                    <a:pt x="481584" y="191884"/>
                  </a:lnTo>
                  <a:lnTo>
                    <a:pt x="485648" y="198450"/>
                  </a:lnTo>
                  <a:lnTo>
                    <a:pt x="488315" y="204698"/>
                  </a:lnTo>
                  <a:lnTo>
                    <a:pt x="491363" y="216573"/>
                  </a:lnTo>
                  <a:lnTo>
                    <a:pt x="492074" y="222072"/>
                  </a:lnTo>
                  <a:lnTo>
                    <a:pt x="492125" y="233654"/>
                  </a:lnTo>
                  <a:lnTo>
                    <a:pt x="491109" y="240690"/>
                  </a:lnTo>
                  <a:lnTo>
                    <a:pt x="476885" y="283362"/>
                  </a:lnTo>
                  <a:lnTo>
                    <a:pt x="453910" y="320484"/>
                  </a:lnTo>
                  <a:lnTo>
                    <a:pt x="419760" y="341896"/>
                  </a:lnTo>
                  <a:lnTo>
                    <a:pt x="413385" y="342811"/>
                  </a:lnTo>
                  <a:lnTo>
                    <a:pt x="411861" y="345948"/>
                  </a:lnTo>
                  <a:lnTo>
                    <a:pt x="459740" y="330301"/>
                  </a:lnTo>
                  <a:lnTo>
                    <a:pt x="487756" y="300710"/>
                  </a:lnTo>
                  <a:lnTo>
                    <a:pt x="502564" y="260261"/>
                  </a:lnTo>
                  <a:lnTo>
                    <a:pt x="503428" y="250532"/>
                  </a:lnTo>
                  <a:lnTo>
                    <a:pt x="503428" y="240690"/>
                  </a:lnTo>
                  <a:close/>
                </a:path>
                <a:path w="779779" h="437514">
                  <a:moveTo>
                    <a:pt x="599059" y="329044"/>
                  </a:moveTo>
                  <a:lnTo>
                    <a:pt x="507619" y="287667"/>
                  </a:lnTo>
                  <a:lnTo>
                    <a:pt x="504444" y="294627"/>
                  </a:lnTo>
                  <a:lnTo>
                    <a:pt x="595884" y="336003"/>
                  </a:lnTo>
                  <a:lnTo>
                    <a:pt x="599059" y="329044"/>
                  </a:lnTo>
                  <a:close/>
                </a:path>
                <a:path w="779779" h="437514">
                  <a:moveTo>
                    <a:pt x="611505" y="301421"/>
                  </a:moveTo>
                  <a:lnTo>
                    <a:pt x="520065" y="260045"/>
                  </a:lnTo>
                  <a:lnTo>
                    <a:pt x="517017" y="266992"/>
                  </a:lnTo>
                  <a:lnTo>
                    <a:pt x="608457" y="308368"/>
                  </a:lnTo>
                  <a:lnTo>
                    <a:pt x="611505" y="301421"/>
                  </a:lnTo>
                  <a:close/>
                </a:path>
                <a:path w="779779" h="437514">
                  <a:moveTo>
                    <a:pt x="660273" y="399351"/>
                  </a:moveTo>
                  <a:lnTo>
                    <a:pt x="648716" y="389636"/>
                  </a:lnTo>
                  <a:lnTo>
                    <a:pt x="643382" y="391591"/>
                  </a:lnTo>
                  <a:lnTo>
                    <a:pt x="641477" y="393407"/>
                  </a:lnTo>
                  <a:lnTo>
                    <a:pt x="640207" y="396062"/>
                  </a:lnTo>
                  <a:lnTo>
                    <a:pt x="639064" y="398665"/>
                  </a:lnTo>
                  <a:lnTo>
                    <a:pt x="638937" y="401294"/>
                  </a:lnTo>
                  <a:lnTo>
                    <a:pt x="640969" y="406628"/>
                  </a:lnTo>
                  <a:lnTo>
                    <a:pt x="642747" y="408559"/>
                  </a:lnTo>
                  <a:lnTo>
                    <a:pt x="645414" y="409727"/>
                  </a:lnTo>
                  <a:lnTo>
                    <a:pt x="647954" y="410908"/>
                  </a:lnTo>
                  <a:lnTo>
                    <a:pt x="650621" y="410997"/>
                  </a:lnTo>
                  <a:lnTo>
                    <a:pt x="655955" y="408978"/>
                  </a:lnTo>
                  <a:lnTo>
                    <a:pt x="657860" y="407174"/>
                  </a:lnTo>
                  <a:lnTo>
                    <a:pt x="659003" y="404583"/>
                  </a:lnTo>
                  <a:lnTo>
                    <a:pt x="660273" y="401980"/>
                  </a:lnTo>
                  <a:lnTo>
                    <a:pt x="660273" y="399351"/>
                  </a:lnTo>
                  <a:close/>
                </a:path>
                <a:path w="779779" h="437514">
                  <a:moveTo>
                    <a:pt x="779653" y="342506"/>
                  </a:moveTo>
                  <a:lnTo>
                    <a:pt x="777875" y="336359"/>
                  </a:lnTo>
                  <a:lnTo>
                    <a:pt x="775716" y="328155"/>
                  </a:lnTo>
                  <a:lnTo>
                    <a:pt x="772312" y="324472"/>
                  </a:lnTo>
                  <a:lnTo>
                    <a:pt x="770001" y="321957"/>
                  </a:lnTo>
                  <a:lnTo>
                    <a:pt x="753364" y="314413"/>
                  </a:lnTo>
                  <a:lnTo>
                    <a:pt x="746125" y="313702"/>
                  </a:lnTo>
                  <a:lnTo>
                    <a:pt x="732282" y="317601"/>
                  </a:lnTo>
                  <a:lnTo>
                    <a:pt x="725551" y="321703"/>
                  </a:lnTo>
                  <a:lnTo>
                    <a:pt x="718693" y="327952"/>
                  </a:lnTo>
                  <a:lnTo>
                    <a:pt x="720852" y="330581"/>
                  </a:lnTo>
                  <a:lnTo>
                    <a:pt x="728319" y="326555"/>
                  </a:lnTo>
                  <a:lnTo>
                    <a:pt x="735533" y="324510"/>
                  </a:lnTo>
                  <a:lnTo>
                    <a:pt x="742569" y="324510"/>
                  </a:lnTo>
                  <a:lnTo>
                    <a:pt x="749173" y="326440"/>
                  </a:lnTo>
                  <a:lnTo>
                    <a:pt x="754634" y="328891"/>
                  </a:lnTo>
                  <a:lnTo>
                    <a:pt x="758317" y="332740"/>
                  </a:lnTo>
                  <a:lnTo>
                    <a:pt x="762381" y="343217"/>
                  </a:lnTo>
                  <a:lnTo>
                    <a:pt x="762127" y="348742"/>
                  </a:lnTo>
                  <a:lnTo>
                    <a:pt x="731012" y="371233"/>
                  </a:lnTo>
                  <a:lnTo>
                    <a:pt x="725805" y="370827"/>
                  </a:lnTo>
                  <a:lnTo>
                    <a:pt x="721106" y="369366"/>
                  </a:lnTo>
                  <a:lnTo>
                    <a:pt x="719963" y="371906"/>
                  </a:lnTo>
                  <a:lnTo>
                    <a:pt x="722630" y="373138"/>
                  </a:lnTo>
                  <a:lnTo>
                    <a:pt x="727075" y="375132"/>
                  </a:lnTo>
                  <a:lnTo>
                    <a:pt x="731012" y="378002"/>
                  </a:lnTo>
                  <a:lnTo>
                    <a:pt x="743204" y="406946"/>
                  </a:lnTo>
                  <a:lnTo>
                    <a:pt x="742315" y="411746"/>
                  </a:lnTo>
                  <a:lnTo>
                    <a:pt x="737489" y="422313"/>
                  </a:lnTo>
                  <a:lnTo>
                    <a:pt x="732917" y="426631"/>
                  </a:lnTo>
                  <a:lnTo>
                    <a:pt x="720344" y="431698"/>
                  </a:lnTo>
                  <a:lnTo>
                    <a:pt x="714375" y="431660"/>
                  </a:lnTo>
                  <a:lnTo>
                    <a:pt x="708660" y="429044"/>
                  </a:lnTo>
                  <a:lnTo>
                    <a:pt x="706247" y="427977"/>
                  </a:lnTo>
                  <a:lnTo>
                    <a:pt x="704049" y="426631"/>
                  </a:lnTo>
                  <a:lnTo>
                    <a:pt x="702310" y="425094"/>
                  </a:lnTo>
                  <a:lnTo>
                    <a:pt x="701167" y="424167"/>
                  </a:lnTo>
                  <a:lnTo>
                    <a:pt x="699262" y="422046"/>
                  </a:lnTo>
                  <a:lnTo>
                    <a:pt x="694131" y="415366"/>
                  </a:lnTo>
                  <a:lnTo>
                    <a:pt x="692404" y="413397"/>
                  </a:lnTo>
                  <a:lnTo>
                    <a:pt x="683895" y="409105"/>
                  </a:lnTo>
                  <a:lnTo>
                    <a:pt x="680085" y="410387"/>
                  </a:lnTo>
                  <a:lnTo>
                    <a:pt x="678688" y="411530"/>
                  </a:lnTo>
                  <a:lnTo>
                    <a:pt x="678053" y="413169"/>
                  </a:lnTo>
                  <a:lnTo>
                    <a:pt x="677037" y="415366"/>
                  </a:lnTo>
                  <a:lnTo>
                    <a:pt x="677418" y="418071"/>
                  </a:lnTo>
                  <a:lnTo>
                    <a:pt x="679450" y="421246"/>
                  </a:lnTo>
                  <a:lnTo>
                    <a:pt x="681355" y="424434"/>
                  </a:lnTo>
                  <a:lnTo>
                    <a:pt x="686181" y="427786"/>
                  </a:lnTo>
                  <a:lnTo>
                    <a:pt x="693928" y="431279"/>
                  </a:lnTo>
                  <a:lnTo>
                    <a:pt x="705345" y="435394"/>
                  </a:lnTo>
                  <a:lnTo>
                    <a:pt x="716216" y="437095"/>
                  </a:lnTo>
                  <a:lnTo>
                    <a:pt x="726503" y="436397"/>
                  </a:lnTo>
                  <a:lnTo>
                    <a:pt x="736219" y="433273"/>
                  </a:lnTo>
                  <a:lnTo>
                    <a:pt x="738974" y="431698"/>
                  </a:lnTo>
                  <a:lnTo>
                    <a:pt x="742950" y="429437"/>
                  </a:lnTo>
                  <a:lnTo>
                    <a:pt x="761492" y="397903"/>
                  </a:lnTo>
                  <a:lnTo>
                    <a:pt x="760222" y="391121"/>
                  </a:lnTo>
                  <a:lnTo>
                    <a:pt x="758825" y="384352"/>
                  </a:lnTo>
                  <a:lnTo>
                    <a:pt x="755269" y="377977"/>
                  </a:lnTo>
                  <a:lnTo>
                    <a:pt x="749554" y="372008"/>
                  </a:lnTo>
                  <a:lnTo>
                    <a:pt x="751713" y="371233"/>
                  </a:lnTo>
                  <a:lnTo>
                    <a:pt x="779272" y="348132"/>
                  </a:lnTo>
                  <a:lnTo>
                    <a:pt x="779653" y="342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95950" y="1683562"/>
            <a:ext cx="1733550" cy="32321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500" spc="-5" dirty="0">
                <a:latin typeface="Times New Roman"/>
                <a:cs typeface="Times New Roman"/>
              </a:rPr>
              <a:t>P(AC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CD)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.2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5950" y="2369362"/>
            <a:ext cx="1733550" cy="32321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500" spc="-5" dirty="0">
                <a:latin typeface="Times New Roman"/>
                <a:cs typeface="Times New Roman"/>
              </a:rPr>
              <a:t>P(AC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CD</a:t>
            </a:r>
            <a:r>
              <a:rPr sz="1500" spc="-7" baseline="25000" dirty="0">
                <a:latin typeface="Times New Roman"/>
                <a:cs typeface="Times New Roman"/>
              </a:rPr>
              <a:t>/</a:t>
            </a:r>
            <a:r>
              <a:rPr sz="1500" spc="-5" dirty="0">
                <a:latin typeface="Times New Roman"/>
                <a:cs typeface="Times New Roman"/>
              </a:rPr>
              <a:t>)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.5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2150" y="4229100"/>
            <a:ext cx="1771650" cy="32321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500" spc="-5" dirty="0">
                <a:latin typeface="Times New Roman"/>
                <a:cs typeface="Times New Roman"/>
              </a:rPr>
              <a:t>P(AC</a:t>
            </a:r>
            <a:r>
              <a:rPr sz="1800" spc="-7" baseline="25462" dirty="0">
                <a:latin typeface="Times New Roman"/>
                <a:cs typeface="Times New Roman"/>
              </a:rPr>
              <a:t>/</a:t>
            </a:r>
            <a:r>
              <a:rPr sz="1800" spc="104" baseline="25462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CD</a:t>
            </a:r>
            <a:r>
              <a:rPr sz="1800" spc="-7" baseline="25462" dirty="0">
                <a:latin typeface="Times New Roman"/>
                <a:cs typeface="Times New Roman"/>
              </a:rPr>
              <a:t>/</a:t>
            </a:r>
            <a:r>
              <a:rPr sz="1500" spc="-5" dirty="0">
                <a:latin typeface="Times New Roman"/>
                <a:cs typeface="Times New Roman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=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.1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95950" y="3534968"/>
            <a:ext cx="1733550" cy="32321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500" spc="-5" dirty="0">
                <a:latin typeface="Times New Roman"/>
                <a:cs typeface="Times New Roman"/>
              </a:rPr>
              <a:t>P(AC</a:t>
            </a:r>
            <a:r>
              <a:rPr sz="1800" spc="-7" baseline="25462" dirty="0">
                <a:latin typeface="Times New Roman"/>
                <a:cs typeface="Times New Roman"/>
              </a:rPr>
              <a:t>/</a:t>
            </a:r>
            <a:r>
              <a:rPr sz="1800" spc="104" baseline="25462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CD)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.2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5519" y="2760170"/>
            <a:ext cx="1714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latin typeface="Times New Roman"/>
                <a:cs typeface="Times New Roman"/>
              </a:rPr>
              <a:t>.7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8613" y="2493372"/>
            <a:ext cx="1714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latin typeface="Times New Roman"/>
                <a:cs typeface="Times New Roman"/>
              </a:rPr>
              <a:t>.5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78369" y="3139055"/>
            <a:ext cx="173990" cy="5581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450" spc="25" dirty="0">
                <a:latin typeface="Times New Roman"/>
                <a:cs typeface="Times New Roman"/>
              </a:rPr>
              <a:t>.2</a:t>
            </a:r>
            <a:endParaRPr sz="14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359"/>
              </a:spcBef>
            </a:pPr>
            <a:r>
              <a:rPr sz="1450" spc="25" dirty="0">
                <a:latin typeface="Times New Roman"/>
                <a:cs typeface="Times New Roman"/>
              </a:rPr>
              <a:t>.3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89916" y="4167364"/>
            <a:ext cx="202565" cy="5581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450"/>
              </a:spcBef>
            </a:pPr>
            <a:r>
              <a:rPr sz="1450" spc="30" dirty="0">
                <a:latin typeface="Arial"/>
                <a:cs typeface="Arial"/>
              </a:rPr>
              <a:t>.</a:t>
            </a:r>
            <a:r>
              <a:rPr sz="1450" spc="35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50" spc="30" dirty="0">
                <a:latin typeface="Arial"/>
                <a:cs typeface="Arial"/>
              </a:rPr>
              <a:t>.3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50898" y="2862452"/>
            <a:ext cx="4171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All 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Cars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35519" y="1253105"/>
            <a:ext cx="172720" cy="5581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445"/>
              </a:spcBef>
            </a:pPr>
            <a:r>
              <a:rPr sz="1450" spc="25" dirty="0">
                <a:latin typeface="Times New Roman"/>
                <a:cs typeface="Times New Roman"/>
              </a:rPr>
              <a:t>.2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450" spc="25" dirty="0">
                <a:latin typeface="Times New Roman"/>
                <a:cs typeface="Times New Roman"/>
              </a:rPr>
              <a:t>.7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93494" y="1758188"/>
            <a:ext cx="1257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G</a:t>
            </a:r>
            <a:r>
              <a:rPr sz="1800" b="1" spc="5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ven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AC </a:t>
            </a:r>
            <a:r>
              <a:rPr sz="1800" b="1" dirty="0">
                <a:latin typeface="Times New Roman"/>
                <a:cs typeface="Times New Roman"/>
              </a:rPr>
              <a:t>or  </a:t>
            </a:r>
            <a:r>
              <a:rPr sz="1800" b="1" spc="-5" dirty="0">
                <a:latin typeface="Times New Roman"/>
                <a:cs typeface="Times New Roman"/>
              </a:rPr>
              <a:t>no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AC: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Independent</a:t>
            </a:r>
            <a:r>
              <a:rPr spc="-25" dirty="0"/>
              <a:t> 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470" y="1204340"/>
            <a:ext cx="797877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independent </a:t>
            </a:r>
            <a:r>
              <a:rPr sz="2000" spc="-10" dirty="0">
                <a:latin typeface="Calibri"/>
                <a:cs typeface="Calibri"/>
              </a:rPr>
              <a:t>events,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occurrence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5" dirty="0">
                <a:latin typeface="Calibri"/>
                <a:cs typeface="Calibri"/>
              </a:rPr>
              <a:t>does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affect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occurring.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independent</a:t>
            </a:r>
            <a:r>
              <a:rPr sz="2000" spc="-10" dirty="0">
                <a:latin typeface="Calibri"/>
                <a:cs typeface="Calibri"/>
              </a:rPr>
              <a:t> events,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occurrence of </a:t>
            </a:r>
            <a:r>
              <a:rPr sz="2000" dirty="0">
                <a:latin typeface="Calibri"/>
                <a:cs typeface="Calibri"/>
              </a:rPr>
              <a:t>X </a:t>
            </a:r>
            <a:r>
              <a:rPr sz="2000" spc="-5" dirty="0">
                <a:latin typeface="Calibri"/>
                <a:cs typeface="Calibri"/>
              </a:rPr>
              <a:t>does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affect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 occurring.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2526" y="3257156"/>
            <a:ext cx="4079240" cy="1266825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2580"/>
              </a:lnSpc>
            </a:pPr>
            <a:r>
              <a:rPr sz="2300" spc="15" dirty="0">
                <a:latin typeface="Times New Roman"/>
                <a:cs typeface="Times New Roman"/>
              </a:rPr>
              <a:t>If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X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and</a:t>
            </a:r>
            <a:r>
              <a:rPr sz="2300" spc="8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Y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are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independent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45" dirty="0">
                <a:latin typeface="Times New Roman"/>
                <a:cs typeface="Times New Roman"/>
              </a:rPr>
              <a:t>event,</a:t>
            </a:r>
            <a:endParaRPr sz="23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690"/>
              </a:spcBef>
            </a:pPr>
            <a:r>
              <a:rPr sz="2300" i="1" spc="10" dirty="0">
                <a:latin typeface="Times New Roman"/>
                <a:cs typeface="Times New Roman"/>
              </a:rPr>
              <a:t>P</a:t>
            </a:r>
            <a:r>
              <a:rPr sz="2300" spc="-5" dirty="0">
                <a:latin typeface="Times New Roman"/>
                <a:cs typeface="Times New Roman"/>
              </a:rPr>
              <a:t>(</a:t>
            </a:r>
            <a:r>
              <a:rPr sz="2300" spc="-345" dirty="0">
                <a:latin typeface="Times New Roman"/>
                <a:cs typeface="Times New Roman"/>
              </a:rPr>
              <a:t> </a:t>
            </a:r>
            <a:r>
              <a:rPr sz="2300" i="1" spc="80" dirty="0">
                <a:latin typeface="Times New Roman"/>
                <a:cs typeface="Times New Roman"/>
              </a:rPr>
              <a:t>X</a:t>
            </a:r>
            <a:r>
              <a:rPr sz="2300" spc="160" dirty="0">
                <a:latin typeface="Times New Roman"/>
                <a:cs typeface="Times New Roman"/>
              </a:rPr>
              <a:t>|</a:t>
            </a:r>
            <a:r>
              <a:rPr sz="2300" i="1" spc="-5" dirty="0">
                <a:latin typeface="Times New Roman"/>
                <a:cs typeface="Times New Roman"/>
              </a:rPr>
              <a:t>Y</a:t>
            </a:r>
            <a:r>
              <a:rPr sz="2300" i="1" spc="-3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)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45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P</a:t>
            </a:r>
            <a:r>
              <a:rPr sz="2300" spc="-5" dirty="0">
                <a:latin typeface="Times New Roman"/>
                <a:cs typeface="Times New Roman"/>
              </a:rPr>
              <a:t>(</a:t>
            </a:r>
            <a:r>
              <a:rPr sz="2300" spc="-345" dirty="0">
                <a:latin typeface="Times New Roman"/>
                <a:cs typeface="Times New Roman"/>
              </a:rPr>
              <a:t> </a:t>
            </a:r>
            <a:r>
              <a:rPr sz="2300" i="1" spc="175" dirty="0">
                <a:latin typeface="Times New Roman"/>
                <a:cs typeface="Times New Roman"/>
              </a:rPr>
              <a:t>X</a:t>
            </a:r>
            <a:r>
              <a:rPr sz="2300" spc="-60" dirty="0">
                <a:latin typeface="Times New Roman"/>
                <a:cs typeface="Times New Roman"/>
              </a:rPr>
              <a:t>)</a:t>
            </a:r>
            <a:r>
              <a:rPr sz="2300" spc="-5" dirty="0">
                <a:latin typeface="Times New Roman"/>
                <a:cs typeface="Times New Roman"/>
              </a:rPr>
              <a:t>,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25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a</a:t>
            </a:r>
            <a:r>
              <a:rPr sz="2300" spc="50" dirty="0">
                <a:latin typeface="Times New Roman"/>
                <a:cs typeface="Times New Roman"/>
              </a:rPr>
              <a:t>n</a:t>
            </a:r>
            <a:r>
              <a:rPr sz="2300" spc="-5" dirty="0"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695"/>
              </a:spcBef>
            </a:pPr>
            <a:r>
              <a:rPr sz="2300" i="1" spc="10" dirty="0">
                <a:latin typeface="Times New Roman"/>
                <a:cs typeface="Times New Roman"/>
              </a:rPr>
              <a:t>P</a:t>
            </a:r>
            <a:r>
              <a:rPr sz="2300" spc="30" dirty="0">
                <a:latin typeface="Times New Roman"/>
                <a:cs typeface="Times New Roman"/>
              </a:rPr>
              <a:t>(</a:t>
            </a:r>
            <a:r>
              <a:rPr sz="2300" i="1" spc="130" dirty="0">
                <a:latin typeface="Times New Roman"/>
                <a:cs typeface="Times New Roman"/>
              </a:rPr>
              <a:t>Y</a:t>
            </a:r>
            <a:r>
              <a:rPr sz="2300" spc="-5" dirty="0">
                <a:latin typeface="Times New Roman"/>
                <a:cs typeface="Times New Roman"/>
              </a:rPr>
              <a:t>|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i="1" spc="175" dirty="0">
                <a:latin typeface="Times New Roman"/>
                <a:cs typeface="Times New Roman"/>
              </a:rPr>
              <a:t>X</a:t>
            </a:r>
            <a:r>
              <a:rPr sz="2300" spc="-5" dirty="0">
                <a:latin typeface="Times New Roman"/>
                <a:cs typeface="Times New Roman"/>
              </a:rPr>
              <a:t>)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45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P</a:t>
            </a:r>
            <a:r>
              <a:rPr sz="2300" spc="30" dirty="0">
                <a:latin typeface="Times New Roman"/>
                <a:cs typeface="Times New Roman"/>
              </a:rPr>
              <a:t>(</a:t>
            </a:r>
            <a:r>
              <a:rPr sz="2300" i="1" spc="-5" dirty="0">
                <a:latin typeface="Times New Roman"/>
                <a:cs typeface="Times New Roman"/>
              </a:rPr>
              <a:t>Y</a:t>
            </a:r>
            <a:r>
              <a:rPr sz="2300" i="1" spc="-355" dirty="0">
                <a:latin typeface="Times New Roman"/>
                <a:cs typeface="Times New Roman"/>
              </a:rPr>
              <a:t> </a:t>
            </a:r>
            <a:r>
              <a:rPr sz="2300" spc="-70" dirty="0">
                <a:latin typeface="Times New Roman"/>
                <a:cs typeface="Times New Roman"/>
              </a:rPr>
              <a:t>)</a:t>
            </a:r>
            <a:r>
              <a:rPr sz="2300" spc="-5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105" y="385648"/>
            <a:ext cx="36404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Statistical</a:t>
            </a:r>
            <a:r>
              <a:rPr spc="-5" dirty="0"/>
              <a:t> Independence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44700" y="1473200"/>
            <a:ext cx="5740400" cy="2768600"/>
            <a:chOff x="2044700" y="1473200"/>
            <a:chExt cx="5740400" cy="2768600"/>
          </a:xfrm>
        </p:grpSpPr>
        <p:sp>
          <p:nvSpPr>
            <p:cNvPr id="4" name="object 4"/>
            <p:cNvSpPr/>
            <p:nvPr/>
          </p:nvSpPr>
          <p:spPr>
            <a:xfrm>
              <a:off x="2057400" y="1485900"/>
              <a:ext cx="5715000" cy="2743200"/>
            </a:xfrm>
            <a:custGeom>
              <a:avLst/>
              <a:gdLst/>
              <a:ahLst/>
              <a:cxnLst/>
              <a:rect l="l" t="t" r="r" b="b"/>
              <a:pathLst>
                <a:path w="5715000" h="2743200">
                  <a:moveTo>
                    <a:pt x="571500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5715000" y="2743200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7400" y="1485900"/>
              <a:ext cx="5715000" cy="2743200"/>
            </a:xfrm>
            <a:custGeom>
              <a:avLst/>
              <a:gdLst/>
              <a:ahLst/>
              <a:cxnLst/>
              <a:rect l="l" t="t" r="r" b="b"/>
              <a:pathLst>
                <a:path w="5715000" h="2743200">
                  <a:moveTo>
                    <a:pt x="0" y="2743200"/>
                  </a:moveTo>
                  <a:lnTo>
                    <a:pt x="5715000" y="2743200"/>
                  </a:lnTo>
                  <a:lnTo>
                    <a:pt x="5715000" y="0"/>
                  </a:lnTo>
                  <a:lnTo>
                    <a:pt x="0" y="0"/>
                  </a:lnTo>
                  <a:lnTo>
                    <a:pt x="0" y="27432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08961" y="1345156"/>
            <a:ext cx="5229860" cy="267398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0"/>
              </a:spcBef>
              <a:buClr>
                <a:srgbClr val="000000"/>
              </a:buClr>
              <a:buSzPct val="85714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100" spc="-50" dirty="0">
                <a:solidFill>
                  <a:srgbClr val="1F487C"/>
                </a:solidFill>
                <a:latin typeface="Times New Roman"/>
                <a:cs typeface="Times New Roman"/>
              </a:rPr>
              <a:t>Two</a:t>
            </a:r>
            <a:r>
              <a:rPr sz="210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events</a:t>
            </a:r>
            <a:r>
              <a:rPr sz="21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are</a:t>
            </a:r>
            <a:r>
              <a:rPr sz="21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independent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if</a:t>
            </a:r>
            <a:r>
              <a:rPr sz="21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and only</a:t>
            </a:r>
            <a:r>
              <a:rPr sz="210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if:</a:t>
            </a:r>
            <a:endParaRPr sz="2100">
              <a:latin typeface="Times New Roman"/>
              <a:cs typeface="Times New Roman"/>
            </a:endParaRPr>
          </a:p>
          <a:p>
            <a:pPr marL="149860" algn="ctr">
              <a:lnSpc>
                <a:spcPct val="100000"/>
              </a:lnSpc>
              <a:spcBef>
                <a:spcPts val="1590"/>
              </a:spcBef>
            </a:pPr>
            <a:r>
              <a:rPr sz="2750" spc="60" dirty="0">
                <a:latin typeface="Times New Roman"/>
                <a:cs typeface="Times New Roman"/>
              </a:rPr>
              <a:t>P(</a:t>
            </a:r>
            <a:r>
              <a:rPr sz="2750" spc="55" dirty="0">
                <a:latin typeface="Times New Roman"/>
                <a:cs typeface="Times New Roman"/>
              </a:rPr>
              <a:t>A</a:t>
            </a:r>
            <a:r>
              <a:rPr sz="2750" spc="-31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|</a:t>
            </a:r>
            <a:r>
              <a:rPr sz="2750" spc="-170" dirty="0">
                <a:latin typeface="Times New Roman"/>
                <a:cs typeface="Times New Roman"/>
              </a:rPr>
              <a:t> </a:t>
            </a:r>
            <a:r>
              <a:rPr sz="2750" spc="-114" dirty="0">
                <a:latin typeface="Times New Roman"/>
                <a:cs typeface="Times New Roman"/>
              </a:rPr>
              <a:t>B</a:t>
            </a:r>
            <a:r>
              <a:rPr sz="2750" spc="25" dirty="0">
                <a:latin typeface="Times New Roman"/>
                <a:cs typeface="Times New Roman"/>
              </a:rPr>
              <a:t>) </a:t>
            </a:r>
            <a:r>
              <a:rPr sz="2750" spc="40" dirty="0">
                <a:latin typeface="Symbol"/>
                <a:cs typeface="Symbol"/>
              </a:rPr>
              <a:t></a:t>
            </a:r>
            <a:r>
              <a:rPr sz="2750" spc="-70" dirty="0">
                <a:latin typeface="Times New Roman"/>
                <a:cs typeface="Times New Roman"/>
              </a:rPr>
              <a:t> </a:t>
            </a:r>
            <a:r>
              <a:rPr sz="2750" spc="60" dirty="0">
                <a:latin typeface="Times New Roman"/>
                <a:cs typeface="Times New Roman"/>
              </a:rPr>
              <a:t>P(</a:t>
            </a:r>
            <a:r>
              <a:rPr sz="2750" spc="-20" dirty="0">
                <a:latin typeface="Times New Roman"/>
                <a:cs typeface="Times New Roman"/>
              </a:rPr>
              <a:t>A</a:t>
            </a:r>
            <a:r>
              <a:rPr sz="2750" spc="25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83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Eve</a:t>
            </a:r>
            <a:r>
              <a:rPr sz="2100" spc="5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2100" spc="-5" dirty="0">
                <a:solidFill>
                  <a:srgbClr val="1F487C"/>
                </a:solidFill>
                <a:latin typeface="Times New Roman"/>
                <a:cs typeface="Times New Roman"/>
              </a:rPr>
              <a:t>ts</a:t>
            </a:r>
            <a:r>
              <a:rPr sz="2100" spc="-1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2100" spc="-1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and B are i</a:t>
            </a:r>
            <a:r>
              <a:rPr sz="2100" spc="5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d</a:t>
            </a:r>
            <a:r>
              <a:rPr sz="2100" spc="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p</a:t>
            </a:r>
            <a:r>
              <a:rPr sz="2100" spc="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2100" spc="10" dirty="0">
                <a:solidFill>
                  <a:srgbClr val="1F487C"/>
                </a:solidFill>
                <a:latin typeface="Times New Roman"/>
                <a:cs typeface="Times New Roman"/>
              </a:rPr>
              <a:t>d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2100" spc="5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sz="210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when t</a:t>
            </a:r>
            <a:r>
              <a:rPr sz="2100" spc="5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e  probability</a:t>
            </a:r>
            <a:r>
              <a:rPr sz="210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of</a:t>
            </a:r>
            <a:r>
              <a:rPr sz="21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one</a:t>
            </a:r>
            <a:r>
              <a:rPr sz="21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event</a:t>
            </a:r>
            <a:r>
              <a:rPr sz="2100" spc="-5" dirty="0">
                <a:solidFill>
                  <a:srgbClr val="1F487C"/>
                </a:solidFill>
                <a:latin typeface="Times New Roman"/>
                <a:cs typeface="Times New Roman"/>
              </a:rPr>
              <a:t> is</a:t>
            </a:r>
            <a:r>
              <a:rPr sz="210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not</a:t>
            </a:r>
            <a:r>
              <a:rPr sz="2100" spc="-5" dirty="0">
                <a:solidFill>
                  <a:srgbClr val="1F487C"/>
                </a:solidFill>
                <a:latin typeface="Times New Roman"/>
                <a:cs typeface="Times New Roman"/>
              </a:rPr>
              <a:t> affected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 by</a:t>
            </a:r>
            <a:r>
              <a:rPr sz="21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the </a:t>
            </a:r>
            <a:r>
              <a:rPr sz="2100" spc="-509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other</a:t>
            </a:r>
            <a:r>
              <a:rPr sz="210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event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3427" y="3858259"/>
            <a:ext cx="5575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imes New Roman"/>
                <a:cs typeface="Times New Roman"/>
              </a:rPr>
              <a:t>Test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matrix </a:t>
            </a:r>
            <a:r>
              <a:rPr sz="1800" dirty="0">
                <a:latin typeface="Times New Roman"/>
                <a:cs typeface="Times New Roman"/>
              </a:rPr>
              <a:t>for the 200 executive </a:t>
            </a:r>
            <a:r>
              <a:rPr sz="1800" spc="-5" dirty="0">
                <a:latin typeface="Times New Roman"/>
                <a:cs typeface="Times New Roman"/>
              </a:rPr>
              <a:t>responses </a:t>
            </a:r>
            <a:r>
              <a:rPr sz="1800" dirty="0">
                <a:latin typeface="Times New Roman"/>
                <a:cs typeface="Times New Roman"/>
              </a:rPr>
              <a:t>to determine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whether</a:t>
            </a:r>
            <a:r>
              <a:rPr sz="1800" spc="-5" dirty="0">
                <a:latin typeface="Times New Roman"/>
                <a:cs typeface="Times New Roman"/>
              </a:rPr>
              <a:t> industry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type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independent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geographic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1067" y="385648"/>
            <a:ext cx="5260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Independent</a:t>
            </a:r>
            <a:r>
              <a:rPr spc="15" dirty="0"/>
              <a:t> </a:t>
            </a:r>
            <a:r>
              <a:rPr spc="-25" dirty="0"/>
              <a:t>Events</a:t>
            </a:r>
            <a:r>
              <a:rPr spc="-15" dirty="0"/>
              <a:t> Demonstration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60550" y="1104900"/>
          <a:ext cx="5403850" cy="2551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 gridSpan="6">
                  <a:txBody>
                    <a:bodyPr/>
                    <a:lstStyle/>
                    <a:p>
                      <a:pPr marL="23399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Geographic</a:t>
                      </a:r>
                      <a:r>
                        <a:rPr sz="135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dirty="0">
                          <a:latin typeface="Times New Roman"/>
                          <a:cs typeface="Times New Roman"/>
                        </a:rPr>
                        <a:t>Location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57150">
                      <a:solidFill>
                        <a:srgbClr val="F6BE69"/>
                      </a:solidFill>
                      <a:prstDash val="solid"/>
                    </a:lnL>
                    <a:lnR w="57150">
                      <a:solidFill>
                        <a:srgbClr val="F6BE69"/>
                      </a:solidFill>
                      <a:prstDash val="solid"/>
                    </a:lnR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7980" marR="69850" indent="-297180">
                        <a:lnSpc>
                          <a:spcPts val="1590"/>
                        </a:lnSpc>
                        <a:spcBef>
                          <a:spcPts val="38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Northea</a:t>
                      </a:r>
                      <a:r>
                        <a:rPr sz="1350" b="1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350" b="1" dirty="0">
                          <a:latin typeface="Times New Roman"/>
                          <a:cs typeface="Times New Roman"/>
                        </a:rPr>
                        <a:t>t  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3855" marR="76200" indent="-297815">
                        <a:lnSpc>
                          <a:spcPts val="1590"/>
                        </a:lnSpc>
                        <a:spcBef>
                          <a:spcPts val="38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35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35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350" b="1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135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b="1" dirty="0">
                          <a:latin typeface="Times New Roman"/>
                          <a:cs typeface="Times New Roman"/>
                        </a:rPr>
                        <a:t>st  E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27025" marR="100965" indent="-262255">
                        <a:lnSpc>
                          <a:spcPts val="1590"/>
                        </a:lnSpc>
                        <a:spcBef>
                          <a:spcPts val="38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Mid</a:t>
                      </a:r>
                      <a:r>
                        <a:rPr sz="1350" b="1" spc="1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350" b="1" dirty="0">
                          <a:latin typeface="Times New Roman"/>
                          <a:cs typeface="Times New Roman"/>
                        </a:rPr>
                        <a:t>est  F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00025" marR="125730" indent="-116839">
                        <a:lnSpc>
                          <a:spcPts val="1590"/>
                        </a:lnSpc>
                        <a:spcBef>
                          <a:spcPts val="385"/>
                        </a:spcBef>
                      </a:pPr>
                      <a:r>
                        <a:rPr sz="1350" b="1" spc="-7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350" b="1" dirty="0">
                          <a:latin typeface="Times New Roman"/>
                          <a:cs typeface="Times New Roman"/>
                        </a:rPr>
                        <a:t>est  G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5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5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b="1" dirty="0">
                          <a:latin typeface="Times New Roman"/>
                          <a:cs typeface="Times New Roman"/>
                        </a:rPr>
                        <a:t>nce</a:t>
                      </a:r>
                      <a:r>
                        <a:rPr sz="135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.12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.05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.04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.07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9019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.28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Manufacturing</a:t>
                      </a:r>
                      <a:r>
                        <a:rPr sz="1350" b="1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.15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.03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.11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.06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90195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.35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Communications</a:t>
                      </a:r>
                      <a:r>
                        <a:rPr sz="1350" b="1" spc="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spc="5" dirty="0">
                          <a:latin typeface="Times New Roman"/>
                          <a:cs typeface="Times New Roman"/>
                        </a:rPr>
                        <a:t>C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.14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.09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.06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.08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89560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.37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6BE69"/>
                      </a:solidFill>
                      <a:prstDash val="solid"/>
                    </a:lnL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.41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.17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.21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.21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90195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1.00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R w="57150">
                      <a:solidFill>
                        <a:srgbClr val="F6BE69"/>
                      </a:solidFill>
                      <a:prstDash val="solid"/>
                    </a:lnR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425" y="385648"/>
            <a:ext cx="5261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Independent</a:t>
            </a:r>
            <a:r>
              <a:rPr spc="15" dirty="0"/>
              <a:t> </a:t>
            </a:r>
            <a:r>
              <a:rPr spc="-25" dirty="0"/>
              <a:t>Events</a:t>
            </a:r>
            <a:r>
              <a:rPr spc="-10" dirty="0"/>
              <a:t> </a:t>
            </a:r>
            <a:r>
              <a:rPr spc="-15" dirty="0"/>
              <a:t>Demonstration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5845" y="512140"/>
            <a:ext cx="753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Contd…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14600" y="2671762"/>
            <a:ext cx="4000500" cy="1043305"/>
            <a:chOff x="2514600" y="2671762"/>
            <a:chExt cx="4000500" cy="1043305"/>
          </a:xfrm>
        </p:grpSpPr>
        <p:sp>
          <p:nvSpPr>
            <p:cNvPr id="5" name="object 5"/>
            <p:cNvSpPr/>
            <p:nvPr/>
          </p:nvSpPr>
          <p:spPr>
            <a:xfrm>
              <a:off x="2514600" y="2671762"/>
              <a:ext cx="4000500" cy="1043305"/>
            </a:xfrm>
            <a:custGeom>
              <a:avLst/>
              <a:gdLst/>
              <a:ahLst/>
              <a:cxnLst/>
              <a:rect l="l" t="t" r="r" b="b"/>
              <a:pathLst>
                <a:path w="4000500" h="1043304">
                  <a:moveTo>
                    <a:pt x="4000500" y="0"/>
                  </a:moveTo>
                  <a:lnTo>
                    <a:pt x="0" y="0"/>
                  </a:lnTo>
                  <a:lnTo>
                    <a:pt x="0" y="1042987"/>
                  </a:lnTo>
                  <a:lnTo>
                    <a:pt x="4000500" y="1042987"/>
                  </a:lnTo>
                  <a:lnTo>
                    <a:pt x="40005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67129" y="3010461"/>
              <a:ext cx="1361440" cy="0"/>
            </a:xfrm>
            <a:custGeom>
              <a:avLst/>
              <a:gdLst/>
              <a:ahLst/>
              <a:cxnLst/>
              <a:rect l="l" t="t" r="r" b="b"/>
              <a:pathLst>
                <a:path w="1361439">
                  <a:moveTo>
                    <a:pt x="0" y="0"/>
                  </a:moveTo>
                  <a:lnTo>
                    <a:pt x="802553" y="0"/>
                  </a:lnTo>
                </a:path>
                <a:path w="1361439">
                  <a:moveTo>
                    <a:pt x="1015918" y="0"/>
                  </a:moveTo>
                  <a:lnTo>
                    <a:pt x="1360985" y="0"/>
                  </a:lnTo>
                </a:path>
              </a:pathLst>
            </a:custGeom>
            <a:ln w="9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71007" y="3005691"/>
            <a:ext cx="42481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00" i="1" spc="-175" dirty="0">
                <a:latin typeface="Times New Roman"/>
                <a:cs typeface="Times New Roman"/>
              </a:rPr>
              <a:t>P</a:t>
            </a:r>
            <a:r>
              <a:rPr sz="1900" spc="-80" dirty="0">
                <a:latin typeface="Times New Roman"/>
                <a:cs typeface="Times New Roman"/>
              </a:rPr>
              <a:t>(</a:t>
            </a:r>
            <a:r>
              <a:rPr sz="1900" i="1" spc="-195" dirty="0">
                <a:latin typeface="Times New Roman"/>
                <a:cs typeface="Times New Roman"/>
              </a:rPr>
              <a:t>G</a:t>
            </a:r>
            <a:r>
              <a:rPr sz="1900" spc="-114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9470" y="2836584"/>
            <a:ext cx="76898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00" i="1" spc="-175" dirty="0">
                <a:latin typeface="Times New Roman"/>
                <a:cs typeface="Times New Roman"/>
              </a:rPr>
              <a:t>P</a:t>
            </a:r>
            <a:r>
              <a:rPr sz="1900" spc="-114" dirty="0">
                <a:latin typeface="Times New Roman"/>
                <a:cs typeface="Times New Roman"/>
              </a:rPr>
              <a:t>(</a:t>
            </a:r>
            <a:r>
              <a:rPr sz="1900" spc="-250" dirty="0">
                <a:latin typeface="Times New Roman"/>
                <a:cs typeface="Times New Roman"/>
              </a:rPr>
              <a:t> </a:t>
            </a:r>
            <a:r>
              <a:rPr sz="1900" i="1" spc="-270" dirty="0">
                <a:latin typeface="Times New Roman"/>
                <a:cs typeface="Times New Roman"/>
              </a:rPr>
              <a:t>A</a:t>
            </a:r>
            <a:r>
              <a:rPr sz="1900" spc="5" dirty="0">
                <a:latin typeface="Times New Roman"/>
                <a:cs typeface="Times New Roman"/>
              </a:rPr>
              <a:t>|</a:t>
            </a:r>
            <a:r>
              <a:rPr sz="1900" i="1" spc="-195" dirty="0">
                <a:latin typeface="Times New Roman"/>
                <a:cs typeface="Times New Roman"/>
              </a:rPr>
              <a:t>G</a:t>
            </a:r>
            <a:r>
              <a:rPr sz="1900" spc="-114" dirty="0">
                <a:latin typeface="Times New Roman"/>
                <a:cs typeface="Times New Roman"/>
              </a:rPr>
              <a:t>)</a:t>
            </a:r>
            <a:r>
              <a:rPr sz="1900" spc="-95" dirty="0">
                <a:latin typeface="Times New Roman"/>
                <a:cs typeface="Times New Roman"/>
              </a:rPr>
              <a:t> </a:t>
            </a:r>
            <a:r>
              <a:rPr sz="1900" spc="-19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5849" y="2658696"/>
            <a:ext cx="133540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996950" algn="l"/>
              </a:tabLst>
            </a:pPr>
            <a:r>
              <a:rPr sz="1900" i="1" spc="-175" dirty="0">
                <a:latin typeface="Times New Roman"/>
                <a:cs typeface="Times New Roman"/>
              </a:rPr>
              <a:t>P</a:t>
            </a:r>
            <a:r>
              <a:rPr sz="1900" spc="-114" dirty="0">
                <a:latin typeface="Times New Roman"/>
                <a:cs typeface="Times New Roman"/>
              </a:rPr>
              <a:t>(</a:t>
            </a:r>
            <a:r>
              <a:rPr sz="1900" spc="-250" dirty="0">
                <a:latin typeface="Times New Roman"/>
                <a:cs typeface="Times New Roman"/>
              </a:rPr>
              <a:t> </a:t>
            </a:r>
            <a:r>
              <a:rPr sz="1900" i="1" spc="-210" dirty="0">
                <a:latin typeface="Times New Roman"/>
                <a:cs typeface="Times New Roman"/>
              </a:rPr>
              <a:t>A</a:t>
            </a:r>
            <a:r>
              <a:rPr sz="1900" i="1" spc="-285" dirty="0">
                <a:latin typeface="Times New Roman"/>
                <a:cs typeface="Times New Roman"/>
              </a:rPr>
              <a:t> </a:t>
            </a:r>
            <a:r>
              <a:rPr sz="1900" spc="-265" dirty="0">
                <a:latin typeface="Symbol"/>
                <a:cs typeface="Symbol"/>
              </a:rPr>
              <a:t></a:t>
            </a:r>
            <a:r>
              <a:rPr sz="1900" spc="-254" dirty="0">
                <a:latin typeface="Times New Roman"/>
                <a:cs typeface="Times New Roman"/>
              </a:rPr>
              <a:t> </a:t>
            </a:r>
            <a:r>
              <a:rPr sz="1900" i="1" spc="-195" dirty="0">
                <a:latin typeface="Times New Roman"/>
                <a:cs typeface="Times New Roman"/>
              </a:rPr>
              <a:t>G</a:t>
            </a:r>
            <a:r>
              <a:rPr sz="1900" spc="-114" dirty="0">
                <a:latin typeface="Times New Roman"/>
                <a:cs typeface="Times New Roman"/>
              </a:rPr>
              <a:t>)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210" dirty="0">
                <a:latin typeface="Times New Roman"/>
                <a:cs typeface="Times New Roman"/>
              </a:rPr>
              <a:t>0.</a:t>
            </a:r>
            <a:r>
              <a:rPr sz="1900" spc="-185" dirty="0">
                <a:latin typeface="Times New Roman"/>
                <a:cs typeface="Times New Roman"/>
              </a:rPr>
              <a:t>07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7420" y="2836584"/>
            <a:ext cx="110109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900" spc="-190" dirty="0">
                <a:latin typeface="Symbol"/>
                <a:cs typeface="Symbol"/>
              </a:rPr>
              <a:t>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2850" spc="-390" baseline="-39473" dirty="0">
                <a:latin typeface="Times New Roman"/>
                <a:cs typeface="Times New Roman"/>
              </a:rPr>
              <a:t>0</a:t>
            </a:r>
            <a:r>
              <a:rPr sz="2850" spc="-247" baseline="-39473" dirty="0">
                <a:latin typeface="Times New Roman"/>
                <a:cs typeface="Times New Roman"/>
              </a:rPr>
              <a:t>.</a:t>
            </a:r>
            <a:r>
              <a:rPr sz="2850" spc="-277" baseline="-39473" dirty="0">
                <a:latin typeface="Times New Roman"/>
                <a:cs typeface="Times New Roman"/>
              </a:rPr>
              <a:t>2</a:t>
            </a:r>
            <a:r>
              <a:rPr sz="2850" spc="-262" baseline="-39473" dirty="0">
                <a:latin typeface="Times New Roman"/>
                <a:cs typeface="Times New Roman"/>
              </a:rPr>
              <a:t>1</a:t>
            </a:r>
            <a:r>
              <a:rPr sz="2850" spc="-89" baseline="-39473" dirty="0">
                <a:latin typeface="Times New Roman"/>
                <a:cs typeface="Times New Roman"/>
              </a:rPr>
              <a:t> </a:t>
            </a:r>
            <a:r>
              <a:rPr sz="1900" spc="-190" dirty="0">
                <a:latin typeface="Symbol"/>
                <a:cs typeface="Symbol"/>
              </a:rPr>
              <a:t></a:t>
            </a:r>
            <a:r>
              <a:rPr sz="1900" spc="-120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Times New Roman"/>
                <a:cs typeface="Times New Roman"/>
              </a:rPr>
              <a:t>0.</a:t>
            </a:r>
            <a:r>
              <a:rPr sz="1900" spc="-185" dirty="0">
                <a:latin typeface="Times New Roman"/>
                <a:cs typeface="Times New Roman"/>
              </a:rPr>
              <a:t>33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1255" y="2836584"/>
            <a:ext cx="9461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00" i="1" spc="-175" dirty="0">
                <a:latin typeface="Times New Roman"/>
                <a:cs typeface="Times New Roman"/>
              </a:rPr>
              <a:t>P</a:t>
            </a:r>
            <a:r>
              <a:rPr sz="1900" spc="-114" dirty="0">
                <a:latin typeface="Times New Roman"/>
                <a:cs typeface="Times New Roman"/>
              </a:rPr>
              <a:t>(</a:t>
            </a:r>
            <a:r>
              <a:rPr sz="1900" spc="-245" dirty="0">
                <a:latin typeface="Times New Roman"/>
                <a:cs typeface="Times New Roman"/>
              </a:rPr>
              <a:t> </a:t>
            </a:r>
            <a:r>
              <a:rPr sz="1900" i="1" spc="-225" dirty="0">
                <a:latin typeface="Times New Roman"/>
                <a:cs typeface="Times New Roman"/>
              </a:rPr>
              <a:t>A</a:t>
            </a:r>
            <a:r>
              <a:rPr sz="1900" spc="-114" dirty="0">
                <a:latin typeface="Times New Roman"/>
                <a:cs typeface="Times New Roman"/>
              </a:rPr>
              <a:t>)</a:t>
            </a:r>
            <a:r>
              <a:rPr sz="1900" spc="-95" dirty="0">
                <a:latin typeface="Times New Roman"/>
                <a:cs typeface="Times New Roman"/>
              </a:rPr>
              <a:t> </a:t>
            </a:r>
            <a:r>
              <a:rPr sz="1900" spc="-190" dirty="0">
                <a:latin typeface="Symbol"/>
                <a:cs typeface="Symbol"/>
              </a:rPr>
              <a:t></a:t>
            </a:r>
            <a:r>
              <a:rPr sz="1900" spc="-120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Times New Roman"/>
                <a:cs typeface="Times New Roman"/>
              </a:rPr>
              <a:t>0.</a:t>
            </a:r>
            <a:r>
              <a:rPr sz="1900" spc="-185" dirty="0">
                <a:latin typeface="Times New Roman"/>
                <a:cs typeface="Times New Roman"/>
              </a:rPr>
              <a:t>28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59470" y="3359068"/>
            <a:ext cx="22796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00" i="1" spc="-175" dirty="0">
                <a:latin typeface="Times New Roman"/>
                <a:cs typeface="Times New Roman"/>
              </a:rPr>
              <a:t>P</a:t>
            </a:r>
            <a:r>
              <a:rPr sz="1900" spc="-114" dirty="0">
                <a:latin typeface="Times New Roman"/>
                <a:cs typeface="Times New Roman"/>
              </a:rPr>
              <a:t>(</a:t>
            </a:r>
            <a:r>
              <a:rPr sz="1900" spc="-250" dirty="0">
                <a:latin typeface="Times New Roman"/>
                <a:cs typeface="Times New Roman"/>
              </a:rPr>
              <a:t> </a:t>
            </a:r>
            <a:r>
              <a:rPr sz="1900" i="1" spc="-270" dirty="0">
                <a:latin typeface="Times New Roman"/>
                <a:cs typeface="Times New Roman"/>
              </a:rPr>
              <a:t>A</a:t>
            </a:r>
            <a:r>
              <a:rPr sz="1900" spc="5" dirty="0">
                <a:latin typeface="Times New Roman"/>
                <a:cs typeface="Times New Roman"/>
              </a:rPr>
              <a:t>|</a:t>
            </a:r>
            <a:r>
              <a:rPr sz="1900" i="1" spc="-195" dirty="0">
                <a:latin typeface="Times New Roman"/>
                <a:cs typeface="Times New Roman"/>
              </a:rPr>
              <a:t>G</a:t>
            </a:r>
            <a:r>
              <a:rPr sz="1900" spc="-114" dirty="0">
                <a:latin typeface="Times New Roman"/>
                <a:cs typeface="Times New Roman"/>
              </a:rPr>
              <a:t>)</a:t>
            </a:r>
            <a:r>
              <a:rPr sz="1900" spc="-95" dirty="0">
                <a:latin typeface="Times New Roman"/>
                <a:cs typeface="Times New Roman"/>
              </a:rPr>
              <a:t> </a:t>
            </a:r>
            <a:r>
              <a:rPr sz="1900" spc="-190" dirty="0">
                <a:latin typeface="Symbol"/>
                <a:cs typeface="Symbol"/>
              </a:rPr>
              <a:t></a:t>
            </a:r>
            <a:r>
              <a:rPr sz="1900" spc="-120" dirty="0">
                <a:latin typeface="Times New Roman"/>
                <a:cs typeface="Times New Roman"/>
              </a:rPr>
              <a:t> </a:t>
            </a:r>
            <a:r>
              <a:rPr sz="1900" spc="-260" dirty="0">
                <a:latin typeface="Times New Roman"/>
                <a:cs typeface="Times New Roman"/>
              </a:rPr>
              <a:t>0</a:t>
            </a:r>
            <a:r>
              <a:rPr sz="1900" spc="-170" dirty="0">
                <a:latin typeface="Times New Roman"/>
                <a:cs typeface="Times New Roman"/>
              </a:rPr>
              <a:t>.</a:t>
            </a:r>
            <a:r>
              <a:rPr sz="1900" spc="-185" dirty="0">
                <a:latin typeface="Times New Roman"/>
                <a:cs typeface="Times New Roman"/>
              </a:rPr>
              <a:t>3</a:t>
            </a:r>
            <a:r>
              <a:rPr sz="1900" spc="-175" dirty="0">
                <a:latin typeface="Times New Roman"/>
                <a:cs typeface="Times New Roman"/>
              </a:rPr>
              <a:t>3</a:t>
            </a:r>
            <a:r>
              <a:rPr sz="1900" spc="-215" dirty="0">
                <a:latin typeface="Times New Roman"/>
                <a:cs typeface="Times New Roman"/>
              </a:rPr>
              <a:t> </a:t>
            </a:r>
            <a:r>
              <a:rPr sz="1900" spc="-190" dirty="0">
                <a:latin typeface="Symbol"/>
                <a:cs typeface="Symbol"/>
              </a:rPr>
              <a:t>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i="1" spc="-175" dirty="0">
                <a:latin typeface="Times New Roman"/>
                <a:cs typeface="Times New Roman"/>
              </a:rPr>
              <a:t>P</a:t>
            </a:r>
            <a:r>
              <a:rPr sz="1900" spc="-114" dirty="0">
                <a:latin typeface="Times New Roman"/>
                <a:cs typeface="Times New Roman"/>
              </a:rPr>
              <a:t>(</a:t>
            </a:r>
            <a:r>
              <a:rPr sz="1900" spc="-245" dirty="0">
                <a:latin typeface="Times New Roman"/>
                <a:cs typeface="Times New Roman"/>
              </a:rPr>
              <a:t> </a:t>
            </a:r>
            <a:r>
              <a:rPr sz="1900" i="1" spc="-225" dirty="0">
                <a:latin typeface="Times New Roman"/>
                <a:cs typeface="Times New Roman"/>
              </a:rPr>
              <a:t>A</a:t>
            </a:r>
            <a:r>
              <a:rPr sz="1900" spc="-114" dirty="0">
                <a:latin typeface="Times New Roman"/>
                <a:cs typeface="Times New Roman"/>
              </a:rPr>
              <a:t>)</a:t>
            </a:r>
            <a:r>
              <a:rPr sz="1900" spc="-95" dirty="0">
                <a:latin typeface="Times New Roman"/>
                <a:cs typeface="Times New Roman"/>
              </a:rPr>
              <a:t> </a:t>
            </a:r>
            <a:r>
              <a:rPr sz="1900" spc="-190" dirty="0">
                <a:latin typeface="Symbol"/>
                <a:cs typeface="Symbol"/>
              </a:rPr>
              <a:t></a:t>
            </a:r>
            <a:r>
              <a:rPr sz="1900" spc="-120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Times New Roman"/>
                <a:cs typeface="Times New Roman"/>
              </a:rPr>
              <a:t>0.</a:t>
            </a:r>
            <a:r>
              <a:rPr sz="1900" spc="-185" dirty="0">
                <a:latin typeface="Times New Roman"/>
                <a:cs typeface="Times New Roman"/>
              </a:rPr>
              <a:t>28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89200" y="2646362"/>
            <a:ext cx="4051300" cy="1094105"/>
          </a:xfrm>
          <a:custGeom>
            <a:avLst/>
            <a:gdLst/>
            <a:ahLst/>
            <a:cxnLst/>
            <a:rect l="l" t="t" r="r" b="b"/>
            <a:pathLst>
              <a:path w="4051300" h="1094104">
                <a:moveTo>
                  <a:pt x="0" y="1093787"/>
                </a:moveTo>
                <a:lnTo>
                  <a:pt x="4051300" y="1093787"/>
                </a:lnTo>
                <a:lnTo>
                  <a:pt x="4051300" y="0"/>
                </a:lnTo>
                <a:lnTo>
                  <a:pt x="0" y="0"/>
                </a:lnTo>
                <a:lnTo>
                  <a:pt x="0" y="1093787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Independent</a:t>
            </a:r>
            <a:r>
              <a:rPr spc="-25" dirty="0"/>
              <a:t> Events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89150" y="2228850"/>
          <a:ext cx="2241550" cy="184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6BE69"/>
                      </a:solidFill>
                      <a:prstDash val="solid"/>
                    </a:lnL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6BE69"/>
                      </a:solidFill>
                      <a:prstDash val="solid"/>
                    </a:lnR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13995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6BE69"/>
                      </a:solidFill>
                      <a:prstDash val="solid"/>
                    </a:lnL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34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51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85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R w="57150">
                      <a:solidFill>
                        <a:srgbClr val="F6BE69"/>
                      </a:solidFill>
                      <a:prstDash val="solid"/>
                    </a:lnR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086350" y="2457450"/>
            <a:ext cx="2012314" cy="1352550"/>
            <a:chOff x="5086350" y="2457450"/>
            <a:chExt cx="2012314" cy="1352550"/>
          </a:xfrm>
        </p:grpSpPr>
        <p:sp>
          <p:nvSpPr>
            <p:cNvPr id="5" name="object 5"/>
            <p:cNvSpPr/>
            <p:nvPr/>
          </p:nvSpPr>
          <p:spPr>
            <a:xfrm>
              <a:off x="5086350" y="2457450"/>
              <a:ext cx="2012314" cy="1352550"/>
            </a:xfrm>
            <a:custGeom>
              <a:avLst/>
              <a:gdLst/>
              <a:ahLst/>
              <a:cxnLst/>
              <a:rect l="l" t="t" r="r" b="b"/>
              <a:pathLst>
                <a:path w="2012315" h="1352550">
                  <a:moveTo>
                    <a:pt x="2012188" y="0"/>
                  </a:moveTo>
                  <a:lnTo>
                    <a:pt x="0" y="0"/>
                  </a:lnTo>
                  <a:lnTo>
                    <a:pt x="0" y="1352550"/>
                  </a:lnTo>
                  <a:lnTo>
                    <a:pt x="2012188" y="1352550"/>
                  </a:lnTo>
                  <a:lnTo>
                    <a:pt x="201218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41434" y="2726549"/>
              <a:ext cx="412750" cy="539115"/>
            </a:xfrm>
            <a:custGeom>
              <a:avLst/>
              <a:gdLst/>
              <a:ahLst/>
              <a:cxnLst/>
              <a:rect l="l" t="t" r="r" b="b"/>
              <a:pathLst>
                <a:path w="412750" h="539114">
                  <a:moveTo>
                    <a:pt x="197766" y="0"/>
                  </a:moveTo>
                  <a:lnTo>
                    <a:pt x="412351" y="0"/>
                  </a:lnTo>
                </a:path>
                <a:path w="412750" h="539114">
                  <a:moveTo>
                    <a:pt x="0" y="538666"/>
                  </a:moveTo>
                  <a:lnTo>
                    <a:pt x="208709" y="538666"/>
                  </a:lnTo>
                </a:path>
              </a:pathLst>
            </a:custGeom>
            <a:ln w="83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48978" y="2720051"/>
            <a:ext cx="207645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600" spc="-40" dirty="0">
                <a:latin typeface="Times New Roman"/>
                <a:cs typeface="Times New Roman"/>
              </a:rPr>
              <a:t>34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5508" y="2580808"/>
            <a:ext cx="1675764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spc="-25" dirty="0">
                <a:latin typeface="Times New Roman"/>
                <a:cs typeface="Times New Roman"/>
              </a:rPr>
              <a:t>(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i="1" spc="-95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1600" spc="-229" dirty="0">
                <a:latin typeface="Times New Roman"/>
                <a:cs typeface="Times New Roman"/>
              </a:rPr>
              <a:t> </a:t>
            </a:r>
            <a:r>
              <a:rPr sz="1600" i="1" spc="-35" dirty="0">
                <a:latin typeface="Times New Roman"/>
                <a:cs typeface="Times New Roman"/>
              </a:rPr>
              <a:t>D</a:t>
            </a:r>
            <a:r>
              <a:rPr sz="1600" spc="-25" dirty="0">
                <a:latin typeface="Times New Roman"/>
                <a:cs typeface="Times New Roman"/>
              </a:rPr>
              <a:t>)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Symbol"/>
                <a:cs typeface="Symbol"/>
              </a:rPr>
              <a:t>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2400" spc="-60" baseline="39930" dirty="0">
                <a:latin typeface="Times New Roman"/>
                <a:cs typeface="Times New Roman"/>
              </a:rPr>
              <a:t>8</a:t>
            </a:r>
            <a:r>
              <a:rPr sz="2400" baseline="39930" dirty="0">
                <a:latin typeface="Times New Roman"/>
                <a:cs typeface="Times New Roman"/>
              </a:rPr>
              <a:t> </a:t>
            </a:r>
            <a:r>
              <a:rPr sz="2400" spc="112" baseline="3993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Symbol"/>
                <a:cs typeface="Symbol"/>
              </a:rPr>
              <a:t></a:t>
            </a:r>
            <a:r>
              <a:rPr sz="1600" spc="-95" dirty="0">
                <a:latin typeface="Times New Roman"/>
                <a:cs typeface="Times New Roman"/>
              </a:rPr>
              <a:t>.</a:t>
            </a:r>
            <a:r>
              <a:rPr sz="1600" spc="-40" dirty="0">
                <a:latin typeface="Times New Roman"/>
                <a:cs typeface="Times New Roman"/>
              </a:rPr>
              <a:t>2353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508" y="3119896"/>
            <a:ext cx="147193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spc="-25" dirty="0">
                <a:latin typeface="Times New Roman"/>
                <a:cs typeface="Times New Roman"/>
              </a:rPr>
              <a:t>(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i="1" spc="-45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)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Symbol"/>
                <a:cs typeface="Symbol"/>
              </a:rPr>
              <a:t>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2400" spc="-60" baseline="39930" dirty="0">
                <a:latin typeface="Times New Roman"/>
                <a:cs typeface="Times New Roman"/>
              </a:rPr>
              <a:t>20</a:t>
            </a:r>
            <a:r>
              <a:rPr sz="2400" spc="67" baseline="3993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Symbol"/>
                <a:cs typeface="Symbol"/>
              </a:rPr>
              <a:t></a:t>
            </a:r>
            <a:r>
              <a:rPr sz="1600" spc="-95" dirty="0">
                <a:latin typeface="Times New Roman"/>
                <a:cs typeface="Times New Roman"/>
              </a:rPr>
              <a:t>.</a:t>
            </a:r>
            <a:r>
              <a:rPr sz="1600" spc="-40" dirty="0">
                <a:latin typeface="Times New Roman"/>
                <a:cs typeface="Times New Roman"/>
              </a:rPr>
              <a:t>2353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0908" y="3259139"/>
            <a:ext cx="1954530" cy="521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90"/>
              </a:spcBef>
            </a:pPr>
            <a:r>
              <a:rPr sz="1600" spc="-40" dirty="0">
                <a:latin typeface="Times New Roman"/>
                <a:cs typeface="Times New Roman"/>
              </a:rPr>
              <a:t>85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spc="-25" dirty="0">
                <a:latin typeface="Times New Roman"/>
                <a:cs typeface="Times New Roman"/>
              </a:rPr>
              <a:t>(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i="1" spc="-95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1600" spc="-229" dirty="0">
                <a:latin typeface="Times New Roman"/>
                <a:cs typeface="Times New Roman"/>
              </a:rPr>
              <a:t> </a:t>
            </a:r>
            <a:r>
              <a:rPr sz="1600" i="1" spc="-35" dirty="0">
                <a:latin typeface="Times New Roman"/>
                <a:cs typeface="Times New Roman"/>
              </a:rPr>
              <a:t>D</a:t>
            </a:r>
            <a:r>
              <a:rPr sz="1600" spc="-25" dirty="0">
                <a:latin typeface="Times New Roman"/>
                <a:cs typeface="Times New Roman"/>
              </a:rPr>
              <a:t>)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Symbol"/>
                <a:cs typeface="Symbol"/>
              </a:rPr>
              <a:t>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spc="-25" dirty="0">
                <a:latin typeface="Times New Roman"/>
                <a:cs typeface="Times New Roman"/>
              </a:rPr>
              <a:t>(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i="1" spc="-50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Symbol"/>
                <a:cs typeface="Symbol"/>
              </a:rPr>
              <a:t>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0.</a:t>
            </a:r>
            <a:r>
              <a:rPr sz="1600" spc="-40" dirty="0">
                <a:latin typeface="Times New Roman"/>
                <a:cs typeface="Times New Roman"/>
              </a:rPr>
              <a:t>2353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60950" y="2432050"/>
            <a:ext cx="2063114" cy="1403350"/>
          </a:xfrm>
          <a:custGeom>
            <a:avLst/>
            <a:gdLst/>
            <a:ahLst/>
            <a:cxnLst/>
            <a:rect l="l" t="t" r="r" b="b"/>
            <a:pathLst>
              <a:path w="2063115" h="1403350">
                <a:moveTo>
                  <a:pt x="0" y="1403350"/>
                </a:moveTo>
                <a:lnTo>
                  <a:pt x="2062988" y="1403350"/>
                </a:lnTo>
                <a:lnTo>
                  <a:pt x="2062988" y="0"/>
                </a:lnTo>
                <a:lnTo>
                  <a:pt x="0" y="0"/>
                </a:lnTo>
                <a:lnTo>
                  <a:pt x="0" y="1403350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904" y="637159"/>
            <a:ext cx="5443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Revision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10" dirty="0"/>
              <a:t>Probabilities:</a:t>
            </a:r>
            <a:r>
              <a:rPr spc="40" dirty="0"/>
              <a:t> </a:t>
            </a:r>
            <a:r>
              <a:rPr spc="-20" dirty="0"/>
              <a:t>Bayes’</a:t>
            </a:r>
            <a:r>
              <a:rPr spc="15" dirty="0"/>
              <a:t> </a:t>
            </a:r>
            <a:r>
              <a:rPr spc="-5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2722" y="1576236"/>
            <a:ext cx="5628005" cy="10623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extension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probabilities</a:t>
            </a:r>
            <a:endParaRPr sz="2000">
              <a:latin typeface="Calibri"/>
              <a:cs typeface="Calibri"/>
            </a:endParaRPr>
          </a:p>
          <a:p>
            <a:pPr marL="355600" marR="142875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Enables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revision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original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3100" y="3314750"/>
            <a:ext cx="5297170" cy="513715"/>
            <a:chOff x="1943100" y="3314750"/>
            <a:chExt cx="5297170" cy="513715"/>
          </a:xfrm>
        </p:grpSpPr>
        <p:sp>
          <p:nvSpPr>
            <p:cNvPr id="5" name="object 5"/>
            <p:cNvSpPr/>
            <p:nvPr/>
          </p:nvSpPr>
          <p:spPr>
            <a:xfrm>
              <a:off x="1943100" y="3314750"/>
              <a:ext cx="5297170" cy="513715"/>
            </a:xfrm>
            <a:custGeom>
              <a:avLst/>
              <a:gdLst/>
              <a:ahLst/>
              <a:cxnLst/>
              <a:rect l="l" t="t" r="r" b="b"/>
              <a:pathLst>
                <a:path w="5297170" h="513714">
                  <a:moveTo>
                    <a:pt x="5297042" y="0"/>
                  </a:moveTo>
                  <a:lnTo>
                    <a:pt x="0" y="0"/>
                  </a:lnTo>
                  <a:lnTo>
                    <a:pt x="0" y="513156"/>
                  </a:lnTo>
                  <a:lnTo>
                    <a:pt x="5297042" y="513156"/>
                  </a:lnTo>
                  <a:lnTo>
                    <a:pt x="529704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9128" y="3551282"/>
              <a:ext cx="4349750" cy="0"/>
            </a:xfrm>
            <a:custGeom>
              <a:avLst/>
              <a:gdLst/>
              <a:ahLst/>
              <a:cxnLst/>
              <a:rect l="l" t="t" r="r" b="b"/>
              <a:pathLst>
                <a:path w="4349750">
                  <a:moveTo>
                    <a:pt x="0" y="0"/>
                  </a:moveTo>
                  <a:lnTo>
                    <a:pt x="4349356" y="0"/>
                  </a:lnTo>
                </a:path>
              </a:pathLst>
            </a:custGeom>
            <a:ln w="8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64473" y="3387270"/>
            <a:ext cx="8597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i="1" spc="90" dirty="0">
                <a:latin typeface="Times New Roman"/>
                <a:cs typeface="Times New Roman"/>
              </a:rPr>
              <a:t>P</a:t>
            </a:r>
            <a:r>
              <a:rPr sz="1600" spc="35" dirty="0">
                <a:latin typeface="Times New Roman"/>
                <a:cs typeface="Times New Roman"/>
              </a:rPr>
              <a:t>(</a:t>
            </a:r>
            <a:r>
              <a:rPr sz="1600" spc="-220" dirty="0">
                <a:latin typeface="Times New Roman"/>
                <a:cs typeface="Times New Roman"/>
              </a:rPr>
              <a:t> </a:t>
            </a:r>
            <a:r>
              <a:rPr sz="1600" i="1" spc="55" dirty="0">
                <a:latin typeface="Times New Roman"/>
                <a:cs typeface="Times New Roman"/>
              </a:rPr>
              <a:t>X</a:t>
            </a:r>
            <a:r>
              <a:rPr sz="900" i="1" spc="45" dirty="0">
                <a:latin typeface="Times New Roman"/>
                <a:cs typeface="Times New Roman"/>
              </a:rPr>
              <a:t>i</a:t>
            </a:r>
            <a:r>
              <a:rPr sz="1600" spc="150" dirty="0">
                <a:latin typeface="Times New Roman"/>
                <a:cs typeface="Times New Roman"/>
              </a:rPr>
              <a:t>|</a:t>
            </a:r>
            <a:r>
              <a:rPr sz="1600" i="1" spc="60" dirty="0">
                <a:latin typeface="Times New Roman"/>
                <a:cs typeface="Times New Roman"/>
              </a:rPr>
              <a:t>Y</a:t>
            </a:r>
            <a:r>
              <a:rPr sz="1600" i="1" spc="-22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)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0949" y="3216012"/>
            <a:ext cx="4333240" cy="5994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434"/>
              </a:spcBef>
            </a:pPr>
            <a:r>
              <a:rPr sz="1600" i="1" spc="90" dirty="0">
                <a:latin typeface="Times New Roman"/>
                <a:cs typeface="Times New Roman"/>
              </a:rPr>
              <a:t>P</a:t>
            </a:r>
            <a:r>
              <a:rPr sz="1600" spc="65" dirty="0">
                <a:latin typeface="Times New Roman"/>
                <a:cs typeface="Times New Roman"/>
              </a:rPr>
              <a:t>(</a:t>
            </a:r>
            <a:r>
              <a:rPr sz="1600" i="1" spc="175" dirty="0">
                <a:latin typeface="Times New Roman"/>
                <a:cs typeface="Times New Roman"/>
              </a:rPr>
              <a:t>Y</a:t>
            </a:r>
            <a:r>
              <a:rPr sz="1600" spc="20" dirty="0">
                <a:latin typeface="Times New Roman"/>
                <a:cs typeface="Times New Roman"/>
              </a:rPr>
              <a:t>|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i="1" spc="60" dirty="0">
                <a:latin typeface="Times New Roman"/>
                <a:cs typeface="Times New Roman"/>
              </a:rPr>
              <a:t>X</a:t>
            </a:r>
            <a:r>
              <a:rPr sz="900" i="1" spc="25" dirty="0">
                <a:latin typeface="Times New Roman"/>
                <a:cs typeface="Times New Roman"/>
              </a:rPr>
              <a:t>i</a:t>
            </a:r>
            <a:r>
              <a:rPr sz="900" i="1" spc="-135" dirty="0">
                <a:latin typeface="Times New Roman"/>
                <a:cs typeface="Times New Roman"/>
              </a:rPr>
              <a:t> </a:t>
            </a:r>
            <a:r>
              <a:rPr sz="1600" spc="135" dirty="0">
                <a:latin typeface="Times New Roman"/>
                <a:cs typeface="Times New Roman"/>
              </a:rPr>
              <a:t>)</a:t>
            </a:r>
            <a:r>
              <a:rPr sz="1600" i="1" spc="85" dirty="0">
                <a:latin typeface="Times New Roman"/>
                <a:cs typeface="Times New Roman"/>
              </a:rPr>
              <a:t>P</a:t>
            </a:r>
            <a:r>
              <a:rPr sz="1600" spc="35" dirty="0">
                <a:latin typeface="Times New Roman"/>
                <a:cs typeface="Times New Roman"/>
              </a:rPr>
              <a:t>(</a:t>
            </a:r>
            <a:r>
              <a:rPr sz="1600" spc="-220" dirty="0">
                <a:latin typeface="Times New Roman"/>
                <a:cs typeface="Times New Roman"/>
              </a:rPr>
              <a:t> </a:t>
            </a:r>
            <a:r>
              <a:rPr sz="1600" i="1" spc="60" dirty="0">
                <a:latin typeface="Times New Roman"/>
                <a:cs typeface="Times New Roman"/>
              </a:rPr>
              <a:t>X</a:t>
            </a:r>
            <a:r>
              <a:rPr sz="900" i="1" spc="25" dirty="0">
                <a:latin typeface="Times New Roman"/>
                <a:cs typeface="Times New Roman"/>
              </a:rPr>
              <a:t>i</a:t>
            </a:r>
            <a:r>
              <a:rPr sz="900" i="1" spc="-135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340"/>
              </a:spcBef>
            </a:pPr>
            <a:r>
              <a:rPr sz="1600" i="1" spc="85" dirty="0">
                <a:latin typeface="Times New Roman"/>
                <a:cs typeface="Times New Roman"/>
              </a:rPr>
              <a:t>P</a:t>
            </a:r>
            <a:r>
              <a:rPr sz="1600" spc="85" dirty="0">
                <a:latin typeface="Times New Roman"/>
                <a:cs typeface="Times New Roman"/>
              </a:rPr>
              <a:t>(</a:t>
            </a:r>
            <a:r>
              <a:rPr sz="1600" i="1" spc="85" dirty="0">
                <a:latin typeface="Times New Roman"/>
                <a:cs typeface="Times New Roman"/>
              </a:rPr>
              <a:t>Y</a:t>
            </a:r>
            <a:r>
              <a:rPr sz="1600" spc="85" dirty="0">
                <a:latin typeface="Times New Roman"/>
                <a:cs typeface="Times New Roman"/>
              </a:rPr>
              <a:t>|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i="1" spc="90" dirty="0">
                <a:latin typeface="Times New Roman"/>
                <a:cs typeface="Times New Roman"/>
              </a:rPr>
              <a:t>X</a:t>
            </a:r>
            <a:r>
              <a:rPr sz="900" spc="90" dirty="0">
                <a:latin typeface="Times New Roman"/>
                <a:cs typeface="Times New Roman"/>
              </a:rPr>
              <a:t>1</a:t>
            </a:r>
            <a:r>
              <a:rPr sz="1600" spc="90" dirty="0">
                <a:latin typeface="Times New Roman"/>
                <a:cs typeface="Times New Roman"/>
              </a:rPr>
              <a:t>)</a:t>
            </a:r>
            <a:r>
              <a:rPr sz="1600" i="1" spc="90" dirty="0">
                <a:latin typeface="Times New Roman"/>
                <a:cs typeface="Times New Roman"/>
              </a:rPr>
              <a:t>P</a:t>
            </a:r>
            <a:r>
              <a:rPr sz="1600" spc="90" dirty="0">
                <a:latin typeface="Times New Roman"/>
                <a:cs typeface="Times New Roman"/>
              </a:rPr>
              <a:t>(</a:t>
            </a:r>
            <a:r>
              <a:rPr sz="1600" spc="-220" dirty="0">
                <a:latin typeface="Times New Roman"/>
                <a:cs typeface="Times New Roman"/>
              </a:rPr>
              <a:t> </a:t>
            </a:r>
            <a:r>
              <a:rPr sz="1600" i="1" spc="80" dirty="0">
                <a:latin typeface="Times New Roman"/>
                <a:cs typeface="Times New Roman"/>
              </a:rPr>
              <a:t>X</a:t>
            </a:r>
            <a:r>
              <a:rPr sz="900" spc="80" dirty="0">
                <a:latin typeface="Times New Roman"/>
                <a:cs typeface="Times New Roman"/>
              </a:rPr>
              <a:t>1</a:t>
            </a:r>
            <a:r>
              <a:rPr sz="1600" spc="80" dirty="0">
                <a:latin typeface="Times New Roman"/>
                <a:cs typeface="Times New Roman"/>
              </a:rPr>
              <a:t>)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Symbol"/>
                <a:cs typeface="Symbol"/>
              </a:rPr>
              <a:t>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i="1" spc="85" dirty="0">
                <a:latin typeface="Times New Roman"/>
                <a:cs typeface="Times New Roman"/>
              </a:rPr>
              <a:t>P</a:t>
            </a:r>
            <a:r>
              <a:rPr sz="1600" spc="85" dirty="0">
                <a:latin typeface="Times New Roman"/>
                <a:cs typeface="Times New Roman"/>
              </a:rPr>
              <a:t>(</a:t>
            </a:r>
            <a:r>
              <a:rPr sz="1600" i="1" spc="85" dirty="0">
                <a:latin typeface="Times New Roman"/>
                <a:cs typeface="Times New Roman"/>
              </a:rPr>
              <a:t>Y</a:t>
            </a:r>
            <a:r>
              <a:rPr sz="1600" spc="85" dirty="0">
                <a:latin typeface="Times New Roman"/>
                <a:cs typeface="Times New Roman"/>
              </a:rPr>
              <a:t>|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i="1" spc="65" dirty="0">
                <a:latin typeface="Times New Roman"/>
                <a:cs typeface="Times New Roman"/>
              </a:rPr>
              <a:t>X</a:t>
            </a:r>
            <a:r>
              <a:rPr sz="1600" i="1" spc="-229" dirty="0">
                <a:latin typeface="Times New Roman"/>
                <a:cs typeface="Times New Roman"/>
              </a:rPr>
              <a:t> </a:t>
            </a:r>
            <a:r>
              <a:rPr sz="900" spc="95" dirty="0">
                <a:latin typeface="Times New Roman"/>
                <a:cs typeface="Times New Roman"/>
              </a:rPr>
              <a:t>2</a:t>
            </a:r>
            <a:r>
              <a:rPr sz="1600" spc="95" dirty="0">
                <a:latin typeface="Times New Roman"/>
                <a:cs typeface="Times New Roman"/>
              </a:rPr>
              <a:t>)</a:t>
            </a:r>
            <a:r>
              <a:rPr sz="1600" i="1" spc="95" dirty="0">
                <a:latin typeface="Times New Roman"/>
                <a:cs typeface="Times New Roman"/>
              </a:rPr>
              <a:t>P</a:t>
            </a:r>
            <a:r>
              <a:rPr sz="1600" spc="95" dirty="0">
                <a:latin typeface="Times New Roman"/>
                <a:cs typeface="Times New Roman"/>
              </a:rPr>
              <a:t>(</a:t>
            </a:r>
            <a:r>
              <a:rPr sz="1600" spc="-220" dirty="0">
                <a:latin typeface="Times New Roman"/>
                <a:cs typeface="Times New Roman"/>
              </a:rPr>
              <a:t> </a:t>
            </a:r>
            <a:r>
              <a:rPr sz="1600" i="1" spc="65" dirty="0">
                <a:latin typeface="Times New Roman"/>
                <a:cs typeface="Times New Roman"/>
              </a:rPr>
              <a:t>X</a:t>
            </a:r>
            <a:r>
              <a:rPr sz="1600" i="1" spc="-235" dirty="0">
                <a:latin typeface="Times New Roman"/>
                <a:cs typeface="Times New Roman"/>
              </a:rPr>
              <a:t> </a:t>
            </a:r>
            <a:r>
              <a:rPr sz="900" spc="80" dirty="0">
                <a:latin typeface="Times New Roman"/>
                <a:cs typeface="Times New Roman"/>
              </a:rPr>
              <a:t>2</a:t>
            </a:r>
            <a:r>
              <a:rPr sz="1600" spc="80" dirty="0">
                <a:latin typeface="Times New Roman"/>
                <a:cs typeface="Times New Roman"/>
              </a:rPr>
              <a:t>)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Symbol"/>
                <a:cs typeface="Symbol"/>
              </a:rPr>
              <a:t>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Symbol"/>
                <a:cs typeface="Symbol"/>
              </a:rPr>
              <a:t></a:t>
            </a:r>
            <a:r>
              <a:rPr sz="1600" i="1" spc="100" dirty="0">
                <a:latin typeface="Times New Roman"/>
                <a:cs typeface="Times New Roman"/>
              </a:rPr>
              <a:t>P</a:t>
            </a:r>
            <a:r>
              <a:rPr sz="1600" spc="100" dirty="0">
                <a:latin typeface="Times New Roman"/>
                <a:cs typeface="Times New Roman"/>
              </a:rPr>
              <a:t>(</a:t>
            </a:r>
            <a:r>
              <a:rPr sz="1600" i="1" spc="100" dirty="0">
                <a:latin typeface="Times New Roman"/>
                <a:cs typeface="Times New Roman"/>
              </a:rPr>
              <a:t>Y</a:t>
            </a:r>
            <a:r>
              <a:rPr sz="1600" spc="100" dirty="0">
                <a:latin typeface="Times New Roman"/>
                <a:cs typeface="Times New Roman"/>
              </a:rPr>
              <a:t>|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i="1" spc="90" dirty="0">
                <a:latin typeface="Times New Roman"/>
                <a:cs typeface="Times New Roman"/>
              </a:rPr>
              <a:t>X</a:t>
            </a:r>
            <a:r>
              <a:rPr sz="900" i="1" spc="90" dirty="0">
                <a:latin typeface="Times New Roman"/>
                <a:cs typeface="Times New Roman"/>
              </a:rPr>
              <a:t>n</a:t>
            </a:r>
            <a:r>
              <a:rPr sz="1600" spc="90" dirty="0">
                <a:latin typeface="Times New Roman"/>
                <a:cs typeface="Times New Roman"/>
              </a:rPr>
              <a:t>)</a:t>
            </a:r>
            <a:r>
              <a:rPr sz="1600" i="1" spc="90" dirty="0">
                <a:latin typeface="Times New Roman"/>
                <a:cs typeface="Times New Roman"/>
              </a:rPr>
              <a:t>P</a:t>
            </a:r>
            <a:r>
              <a:rPr sz="1600" spc="90" dirty="0">
                <a:latin typeface="Times New Roman"/>
                <a:cs typeface="Times New Roman"/>
              </a:rPr>
              <a:t>(</a:t>
            </a:r>
            <a:r>
              <a:rPr sz="1600" spc="-220" dirty="0">
                <a:latin typeface="Times New Roman"/>
                <a:cs typeface="Times New Roman"/>
              </a:rPr>
              <a:t> </a:t>
            </a:r>
            <a:r>
              <a:rPr sz="1600" i="1" spc="75" dirty="0">
                <a:latin typeface="Times New Roman"/>
                <a:cs typeface="Times New Roman"/>
              </a:rPr>
              <a:t>X</a:t>
            </a:r>
            <a:r>
              <a:rPr sz="900" i="1" spc="75" dirty="0">
                <a:latin typeface="Times New Roman"/>
                <a:cs typeface="Times New Roman"/>
              </a:rPr>
              <a:t>n</a:t>
            </a:r>
            <a:r>
              <a:rPr sz="1600" spc="7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7700" y="3289350"/>
            <a:ext cx="5347970" cy="564515"/>
          </a:xfrm>
          <a:custGeom>
            <a:avLst/>
            <a:gdLst/>
            <a:ahLst/>
            <a:cxnLst/>
            <a:rect l="l" t="t" r="r" b="b"/>
            <a:pathLst>
              <a:path w="5347970" h="564514">
                <a:moveTo>
                  <a:pt x="0" y="563956"/>
                </a:moveTo>
                <a:lnTo>
                  <a:pt x="5347842" y="563956"/>
                </a:lnTo>
                <a:lnTo>
                  <a:pt x="5347842" y="0"/>
                </a:lnTo>
                <a:lnTo>
                  <a:pt x="0" y="0"/>
                </a:lnTo>
                <a:lnTo>
                  <a:pt x="0" y="563956"/>
                </a:lnTo>
                <a:close/>
              </a:path>
            </a:pathLst>
          </a:custGeom>
          <a:ln w="50799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450" y="385648"/>
            <a:ext cx="270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Contingency</a:t>
            </a:r>
            <a:r>
              <a:rPr spc="-20" dirty="0"/>
              <a:t> </a:t>
            </a:r>
            <a:r>
              <a:rPr spc="-50" dirty="0"/>
              <a:t>Table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3738" y="888184"/>
            <a:ext cx="6211617" cy="37062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729" y="385648"/>
            <a:ext cx="1271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1916" y="957529"/>
            <a:ext cx="5925185" cy="353250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353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particular </a:t>
            </a:r>
            <a:r>
              <a:rPr sz="2000" dirty="0">
                <a:latin typeface="Calibri"/>
                <a:cs typeface="Calibri"/>
              </a:rPr>
              <a:t>type of </a:t>
            </a:r>
            <a:r>
              <a:rPr sz="2000" spc="-10" dirty="0">
                <a:latin typeface="Calibri"/>
                <a:cs typeface="Calibri"/>
              </a:rPr>
              <a:t>printer </a:t>
            </a:r>
            <a:r>
              <a:rPr sz="2000" spc="-5" dirty="0">
                <a:latin typeface="Calibri"/>
                <a:cs typeface="Calibri"/>
              </a:rPr>
              <a:t>ribbon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produced by only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spc="-5" dirty="0">
                <a:latin typeface="Calibri"/>
                <a:cs typeface="Calibri"/>
              </a:rPr>
              <a:t>companies,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Alamo Ribbon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Company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South 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Jersey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Products.</a:t>
            </a:r>
            <a:endParaRPr sz="2000">
              <a:latin typeface="Calibri"/>
              <a:cs typeface="Calibri"/>
            </a:endParaRPr>
          </a:p>
          <a:p>
            <a:pPr marL="355600" marR="440690" indent="-343535">
              <a:lnSpc>
                <a:spcPts val="2160"/>
              </a:lnSpc>
              <a:spcBef>
                <a:spcPts val="480"/>
              </a:spcBef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dirty="0"/>
              <a:t>	</a:t>
            </a:r>
            <a:r>
              <a:rPr sz="2000" dirty="0">
                <a:latin typeface="Calibri"/>
                <a:cs typeface="Calibri"/>
              </a:rPr>
              <a:t>Suppose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Alamo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produces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65%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ribbons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South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Jersey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produces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35%.</a:t>
            </a:r>
            <a:endParaRPr sz="2000">
              <a:latin typeface="Calibri"/>
              <a:cs typeface="Calibri"/>
            </a:endParaRPr>
          </a:p>
          <a:p>
            <a:pPr marL="355600" marR="162560" indent="-343535">
              <a:lnSpc>
                <a:spcPct val="90000"/>
              </a:lnSpc>
              <a:spcBef>
                <a:spcPts val="450"/>
              </a:spcBef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dirty="0"/>
              <a:t>	</a:t>
            </a:r>
            <a:r>
              <a:rPr sz="2000" spc="-5" dirty="0">
                <a:solidFill>
                  <a:srgbClr val="353B5F"/>
                </a:solidFill>
                <a:latin typeface="Calibri"/>
                <a:cs typeface="Calibri"/>
              </a:rPr>
              <a:t>Eight </a:t>
            </a:r>
            <a:r>
              <a:rPr sz="2000" spc="-10" dirty="0">
                <a:solidFill>
                  <a:srgbClr val="353B5F"/>
                </a:solidFill>
                <a:latin typeface="Calibri"/>
                <a:cs typeface="Calibri"/>
              </a:rPr>
              <a:t>percent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ribbons produced by </a:t>
            </a:r>
            <a:r>
              <a:rPr sz="2000" dirty="0">
                <a:latin typeface="Calibri"/>
                <a:cs typeface="Calibri"/>
              </a:rPr>
              <a:t>Alamo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defective </a:t>
            </a:r>
            <a:r>
              <a:rPr sz="2000" dirty="0">
                <a:latin typeface="Calibri"/>
                <a:cs typeface="Calibri"/>
              </a:rPr>
              <a:t>and 12%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South </a:t>
            </a:r>
            <a:r>
              <a:rPr sz="2000" spc="-10" dirty="0">
                <a:latin typeface="Calibri"/>
                <a:cs typeface="Calibri"/>
              </a:rPr>
              <a:t>Jersey </a:t>
            </a:r>
            <a:r>
              <a:rPr sz="2000" spc="-5" dirty="0">
                <a:latin typeface="Calibri"/>
                <a:cs typeface="Calibri"/>
              </a:rPr>
              <a:t>ribbons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defective</a:t>
            </a:r>
            <a:endParaRPr sz="2000">
              <a:latin typeface="Calibri"/>
              <a:cs typeface="Calibri"/>
            </a:endParaRPr>
          </a:p>
          <a:p>
            <a:pPr marL="355600" marR="101600" indent="-343535">
              <a:lnSpc>
                <a:spcPct val="9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customer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purchases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ribbon.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Alamo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ribbon?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probability that South </a:t>
            </a:r>
            <a:r>
              <a:rPr sz="2000" spc="-10" dirty="0">
                <a:latin typeface="Calibri"/>
                <a:cs typeface="Calibri"/>
              </a:rPr>
              <a:t>Jersey </a:t>
            </a:r>
            <a:r>
              <a:rPr sz="2000" spc="-5" dirty="0">
                <a:latin typeface="Calibri"/>
                <a:cs typeface="Calibri"/>
              </a:rPr>
              <a:t>produced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ribbon?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0732" y="221056"/>
            <a:ext cx="453834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70560">
              <a:lnSpc>
                <a:spcPct val="100000"/>
              </a:lnSpc>
              <a:spcBef>
                <a:spcPts val="95"/>
              </a:spcBef>
              <a:tabLst>
                <a:tab pos="2403475" algn="l"/>
              </a:tabLst>
            </a:pPr>
            <a:r>
              <a:rPr sz="2500" spc="-10" dirty="0"/>
              <a:t>Revision</a:t>
            </a:r>
            <a:r>
              <a:rPr sz="2500" spc="545" dirty="0"/>
              <a:t> </a:t>
            </a:r>
            <a:r>
              <a:rPr sz="2500" spc="-5" dirty="0"/>
              <a:t>of</a:t>
            </a:r>
            <a:r>
              <a:rPr sz="2500" spc="555" dirty="0"/>
              <a:t> </a:t>
            </a:r>
            <a:r>
              <a:rPr sz="2500" spc="-5" dirty="0"/>
              <a:t>Probabilities </a:t>
            </a:r>
            <a:r>
              <a:rPr sz="2500" dirty="0"/>
              <a:t> </a:t>
            </a:r>
            <a:r>
              <a:rPr sz="2500" spc="-10" dirty="0"/>
              <a:t>with </a:t>
            </a:r>
            <a:r>
              <a:rPr sz="2500" spc="-15" dirty="0"/>
              <a:t>Bayes'</a:t>
            </a:r>
            <a:r>
              <a:rPr sz="2500" spc="25" dirty="0"/>
              <a:t> </a:t>
            </a:r>
            <a:r>
              <a:rPr sz="2500" spc="-5" dirty="0"/>
              <a:t>Rule:	Ribbon</a:t>
            </a:r>
            <a:r>
              <a:rPr sz="2500" spc="-70" dirty="0"/>
              <a:t> </a:t>
            </a:r>
            <a:r>
              <a:rPr sz="2500" spc="-10" dirty="0"/>
              <a:t>Problem</a:t>
            </a:r>
            <a:endParaRPr sz="2500"/>
          </a:p>
        </p:txBody>
      </p:sp>
      <p:grpSp>
        <p:nvGrpSpPr>
          <p:cNvPr id="3" name="object 3"/>
          <p:cNvGrpSpPr/>
          <p:nvPr/>
        </p:nvGrpSpPr>
        <p:grpSpPr>
          <a:xfrm>
            <a:off x="1657350" y="1257236"/>
            <a:ext cx="5710555" cy="3053080"/>
            <a:chOff x="1657350" y="1257236"/>
            <a:chExt cx="5710555" cy="3053080"/>
          </a:xfrm>
        </p:grpSpPr>
        <p:sp>
          <p:nvSpPr>
            <p:cNvPr id="4" name="object 4"/>
            <p:cNvSpPr/>
            <p:nvPr/>
          </p:nvSpPr>
          <p:spPr>
            <a:xfrm>
              <a:off x="1657350" y="1257236"/>
              <a:ext cx="5710555" cy="3053080"/>
            </a:xfrm>
            <a:custGeom>
              <a:avLst/>
              <a:gdLst/>
              <a:ahLst/>
              <a:cxnLst/>
              <a:rect l="l" t="t" r="r" b="b"/>
              <a:pathLst>
                <a:path w="5710555" h="3053079">
                  <a:moveTo>
                    <a:pt x="5710301" y="0"/>
                  </a:moveTo>
                  <a:lnTo>
                    <a:pt x="0" y="0"/>
                  </a:lnTo>
                  <a:lnTo>
                    <a:pt x="0" y="3052826"/>
                  </a:lnTo>
                  <a:lnTo>
                    <a:pt x="5710301" y="3052826"/>
                  </a:lnTo>
                  <a:lnTo>
                    <a:pt x="571030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88" y="2532645"/>
              <a:ext cx="4248785" cy="1026160"/>
            </a:xfrm>
            <a:custGeom>
              <a:avLst/>
              <a:gdLst/>
              <a:ahLst/>
              <a:cxnLst/>
              <a:rect l="l" t="t" r="r" b="b"/>
              <a:pathLst>
                <a:path w="4248784" h="1026160">
                  <a:moveTo>
                    <a:pt x="0" y="0"/>
                  </a:moveTo>
                  <a:lnTo>
                    <a:pt x="4248505" y="0"/>
                  </a:lnTo>
                </a:path>
                <a:path w="4248784" h="1026160">
                  <a:moveTo>
                    <a:pt x="0" y="516423"/>
                  </a:moveTo>
                  <a:lnTo>
                    <a:pt x="1940663" y="516423"/>
                  </a:lnTo>
                </a:path>
                <a:path w="4248784" h="1026160">
                  <a:moveTo>
                    <a:pt x="0" y="1026037"/>
                  </a:moveTo>
                  <a:lnTo>
                    <a:pt x="4248505" y="1026037"/>
                  </a:lnTo>
                </a:path>
              </a:pathLst>
            </a:custGeom>
            <a:ln w="7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53386" y="2388034"/>
            <a:ext cx="1004569" cy="755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i="1" spc="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spc="-204" dirty="0">
                <a:latin typeface="Times New Roman"/>
                <a:cs typeface="Times New Roman"/>
              </a:rPr>
              <a:t> </a:t>
            </a:r>
            <a:r>
              <a:rPr sz="1400" i="1" spc="-65" dirty="0">
                <a:latin typeface="Times New Roman"/>
                <a:cs typeface="Times New Roman"/>
              </a:rPr>
              <a:t>A</a:t>
            </a:r>
            <a:r>
              <a:rPr sz="1400" i="1" spc="30" dirty="0">
                <a:latin typeface="Times New Roman"/>
                <a:cs typeface="Times New Roman"/>
              </a:rPr>
              <a:t>lam</a:t>
            </a:r>
            <a:r>
              <a:rPr sz="1400" i="1" spc="-110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|</a:t>
            </a:r>
            <a:r>
              <a:rPr sz="1400" spc="-210" dirty="0">
                <a:latin typeface="Times New Roman"/>
                <a:cs typeface="Times New Roman"/>
              </a:rPr>
              <a:t> </a:t>
            </a:r>
            <a:r>
              <a:rPr sz="1400" i="1" spc="10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1950">
              <a:latin typeface="Symbol"/>
              <a:cs typeface="Symbol"/>
            </a:endParaRPr>
          </a:p>
          <a:p>
            <a:pPr marR="5080" algn="r">
              <a:lnSpc>
                <a:spcPct val="100000"/>
              </a:lnSpc>
            </a:pPr>
            <a:r>
              <a:rPr sz="1400" spc="-15" dirty="0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4630" y="3414101"/>
            <a:ext cx="1383665" cy="755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i="1" spc="5" dirty="0">
                <a:latin typeface="Times New Roman"/>
                <a:cs typeface="Times New Roman"/>
              </a:rPr>
              <a:t>P</a:t>
            </a:r>
            <a:r>
              <a:rPr sz="1400" spc="65" dirty="0">
                <a:latin typeface="Times New Roman"/>
                <a:cs typeface="Times New Roman"/>
              </a:rPr>
              <a:t>(</a:t>
            </a:r>
            <a:r>
              <a:rPr sz="1400" i="1" spc="30" dirty="0">
                <a:latin typeface="Times New Roman"/>
                <a:cs typeface="Times New Roman"/>
              </a:rPr>
              <a:t>South</a:t>
            </a:r>
            <a:r>
              <a:rPr sz="1400" i="1" spc="-10" dirty="0">
                <a:latin typeface="Times New Roman"/>
                <a:cs typeface="Times New Roman"/>
              </a:rPr>
              <a:t>Je</a:t>
            </a:r>
            <a:r>
              <a:rPr sz="1400" i="1" dirty="0">
                <a:latin typeface="Times New Roman"/>
                <a:cs typeface="Times New Roman"/>
              </a:rPr>
              <a:t>rs</a:t>
            </a:r>
            <a:r>
              <a:rPr sz="1400" i="1" spc="-10" dirty="0">
                <a:latin typeface="Times New Roman"/>
                <a:cs typeface="Times New Roman"/>
              </a:rPr>
              <a:t>e</a:t>
            </a:r>
            <a:r>
              <a:rPr sz="1400" i="1" spc="-280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|</a:t>
            </a:r>
            <a:r>
              <a:rPr sz="1400" spc="-210" dirty="0">
                <a:latin typeface="Times New Roman"/>
                <a:cs typeface="Times New Roman"/>
              </a:rPr>
              <a:t> </a:t>
            </a:r>
            <a:r>
              <a:rPr sz="1400" i="1" spc="10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1950">
              <a:latin typeface="Symbol"/>
              <a:cs typeface="Symbol"/>
            </a:endParaRPr>
          </a:p>
          <a:p>
            <a:pPr marR="5080" algn="r">
              <a:lnSpc>
                <a:spcPct val="100000"/>
              </a:lnSpc>
            </a:pPr>
            <a:r>
              <a:rPr sz="1400" spc="-15" dirty="0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4630" y="1150803"/>
            <a:ext cx="1745614" cy="10960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525"/>
              </a:spcBef>
            </a:pPr>
            <a:r>
              <a:rPr sz="1400" i="1" spc="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spc="-204" dirty="0">
                <a:latin typeface="Times New Roman"/>
                <a:cs typeface="Times New Roman"/>
              </a:rPr>
              <a:t> </a:t>
            </a:r>
            <a:r>
              <a:rPr sz="1400" i="1" spc="-65" dirty="0">
                <a:latin typeface="Times New Roman"/>
                <a:cs typeface="Times New Roman"/>
              </a:rPr>
              <a:t>A</a:t>
            </a:r>
            <a:r>
              <a:rPr sz="1400" i="1" spc="30" dirty="0">
                <a:latin typeface="Times New Roman"/>
                <a:cs typeface="Times New Roman"/>
              </a:rPr>
              <a:t>lam</a:t>
            </a:r>
            <a:r>
              <a:rPr sz="1400" i="1" spc="-5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Symbol"/>
                <a:cs typeface="Symbol"/>
              </a:rPr>
              <a:t>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0</a:t>
            </a:r>
            <a:r>
              <a:rPr sz="1400" spc="110" dirty="0">
                <a:latin typeface="Times New Roman"/>
                <a:cs typeface="Times New Roman"/>
              </a:rPr>
              <a:t>.</a:t>
            </a:r>
            <a:r>
              <a:rPr sz="1400" spc="-30" dirty="0">
                <a:latin typeface="Times New Roman"/>
                <a:cs typeface="Times New Roman"/>
              </a:rPr>
              <a:t>65</a:t>
            </a:r>
            <a:endParaRPr sz="1400">
              <a:latin typeface="Times New Roman"/>
              <a:cs typeface="Times New Roman"/>
            </a:endParaRPr>
          </a:p>
          <a:p>
            <a:pPr marR="8255" algn="r">
              <a:lnSpc>
                <a:spcPct val="100000"/>
              </a:lnSpc>
              <a:spcBef>
                <a:spcPts val="430"/>
              </a:spcBef>
            </a:pPr>
            <a:r>
              <a:rPr sz="1400" i="1" spc="-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i="1" spc="-5" dirty="0">
                <a:latin typeface="Times New Roman"/>
                <a:cs typeface="Times New Roman"/>
              </a:rPr>
              <a:t>SouthJersey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Symbol"/>
                <a:cs typeface="Symbol"/>
              </a:rPr>
              <a:t>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0.35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1400" i="1" spc="5" dirty="0">
                <a:latin typeface="Times New Roman"/>
                <a:cs typeface="Times New Roman"/>
              </a:rPr>
              <a:t>P</a:t>
            </a:r>
            <a:r>
              <a:rPr sz="1400" spc="55" dirty="0">
                <a:latin typeface="Times New Roman"/>
                <a:cs typeface="Times New Roman"/>
              </a:rPr>
              <a:t>(</a:t>
            </a:r>
            <a:r>
              <a:rPr sz="1400" i="1" spc="50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|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i="1" spc="-65" dirty="0">
                <a:latin typeface="Times New Roman"/>
                <a:cs typeface="Times New Roman"/>
              </a:rPr>
              <a:t>A</a:t>
            </a:r>
            <a:r>
              <a:rPr sz="1400" i="1" spc="30" dirty="0">
                <a:latin typeface="Times New Roman"/>
                <a:cs typeface="Times New Roman"/>
              </a:rPr>
              <a:t>lam</a:t>
            </a:r>
            <a:r>
              <a:rPr sz="1400" i="1" spc="-5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Symbol"/>
                <a:cs typeface="Symbol"/>
              </a:rPr>
              <a:t>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0.</a:t>
            </a:r>
            <a:r>
              <a:rPr sz="1400" spc="-22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08</a:t>
            </a:r>
            <a:endParaRPr sz="1400">
              <a:latin typeface="Times New Roman"/>
              <a:cs typeface="Times New Roman"/>
            </a:endParaRPr>
          </a:p>
          <a:p>
            <a:pPr marR="19685" algn="r">
              <a:lnSpc>
                <a:spcPct val="100000"/>
              </a:lnSpc>
              <a:spcBef>
                <a:spcPts val="425"/>
              </a:spcBef>
            </a:pPr>
            <a:r>
              <a:rPr sz="1400" i="1" spc="5" dirty="0">
                <a:latin typeface="Times New Roman"/>
                <a:cs typeface="Times New Roman"/>
              </a:rPr>
              <a:t>P</a:t>
            </a:r>
            <a:r>
              <a:rPr sz="1400" spc="55" dirty="0">
                <a:latin typeface="Times New Roman"/>
                <a:cs typeface="Times New Roman"/>
              </a:rPr>
              <a:t>(</a:t>
            </a:r>
            <a:r>
              <a:rPr sz="1400" i="1" spc="5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|</a:t>
            </a:r>
            <a:r>
              <a:rPr sz="1400" spc="-200" dirty="0">
                <a:latin typeface="Times New Roman"/>
                <a:cs typeface="Times New Roman"/>
              </a:rPr>
              <a:t> </a:t>
            </a:r>
            <a:r>
              <a:rPr sz="1400" i="1" spc="30" dirty="0">
                <a:latin typeface="Times New Roman"/>
                <a:cs typeface="Times New Roman"/>
              </a:rPr>
              <a:t>South</a:t>
            </a:r>
            <a:r>
              <a:rPr sz="1400" i="1" spc="-10" dirty="0">
                <a:latin typeface="Times New Roman"/>
                <a:cs typeface="Times New Roman"/>
              </a:rPr>
              <a:t>Je</a:t>
            </a:r>
            <a:r>
              <a:rPr sz="1400" i="1" dirty="0">
                <a:latin typeface="Times New Roman"/>
                <a:cs typeface="Times New Roman"/>
              </a:rPr>
              <a:t>rs</a:t>
            </a:r>
            <a:r>
              <a:rPr sz="1400" i="1" spc="-10" dirty="0">
                <a:latin typeface="Times New Roman"/>
                <a:cs typeface="Times New Roman"/>
              </a:rPr>
              <a:t>e</a:t>
            </a:r>
            <a:r>
              <a:rPr sz="1400" i="1" spc="-225" dirty="0">
                <a:latin typeface="Times New Roman"/>
                <a:cs typeface="Times New Roman"/>
              </a:rPr>
              <a:t>y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Symbol"/>
                <a:cs typeface="Symbol"/>
              </a:rPr>
              <a:t>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0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spc="-30" dirty="0"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9266" y="2238540"/>
            <a:ext cx="4237990" cy="7924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85875">
              <a:lnSpc>
                <a:spcPct val="100000"/>
              </a:lnSpc>
              <a:spcBef>
                <a:spcPts val="385"/>
              </a:spcBef>
            </a:pPr>
            <a:r>
              <a:rPr sz="1400" i="1" spc="5" dirty="0">
                <a:latin typeface="Times New Roman"/>
                <a:cs typeface="Times New Roman"/>
              </a:rPr>
              <a:t>P</a:t>
            </a:r>
            <a:r>
              <a:rPr sz="1400" spc="55" dirty="0">
                <a:latin typeface="Times New Roman"/>
                <a:cs typeface="Times New Roman"/>
              </a:rPr>
              <a:t>(</a:t>
            </a:r>
            <a:r>
              <a:rPr sz="1400" i="1" spc="50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|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i="1" spc="-65" dirty="0">
                <a:latin typeface="Times New Roman"/>
                <a:cs typeface="Times New Roman"/>
              </a:rPr>
              <a:t>A</a:t>
            </a:r>
            <a:r>
              <a:rPr sz="1400" i="1" spc="30" dirty="0">
                <a:latin typeface="Times New Roman"/>
                <a:cs typeface="Times New Roman"/>
              </a:rPr>
              <a:t>lam</a:t>
            </a:r>
            <a:r>
              <a:rPr sz="1400" i="1" spc="-5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2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Symbol"/>
                <a:cs typeface="Symbol"/>
              </a:rPr>
              <a:t>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spc="-204" dirty="0">
                <a:latin typeface="Times New Roman"/>
                <a:cs typeface="Times New Roman"/>
              </a:rPr>
              <a:t> </a:t>
            </a:r>
            <a:r>
              <a:rPr sz="1400" i="1" spc="-65" dirty="0">
                <a:latin typeface="Times New Roman"/>
                <a:cs typeface="Times New Roman"/>
              </a:rPr>
              <a:t>A</a:t>
            </a:r>
            <a:r>
              <a:rPr sz="1400" i="1" spc="30" dirty="0">
                <a:latin typeface="Times New Roman"/>
                <a:cs typeface="Times New Roman"/>
              </a:rPr>
              <a:t>lam</a:t>
            </a:r>
            <a:r>
              <a:rPr sz="1400" i="1" spc="-5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506095" marR="5080" indent="-506730">
              <a:lnSpc>
                <a:spcPts val="2100"/>
              </a:lnSpc>
            </a:pPr>
            <a:r>
              <a:rPr sz="1400" i="1" spc="25" dirty="0">
                <a:latin typeface="Times New Roman"/>
                <a:cs typeface="Times New Roman"/>
              </a:rPr>
              <a:t>P</a:t>
            </a:r>
            <a:r>
              <a:rPr sz="1400" spc="25" dirty="0">
                <a:latin typeface="Times New Roman"/>
                <a:cs typeface="Times New Roman"/>
              </a:rPr>
              <a:t>(</a:t>
            </a:r>
            <a:r>
              <a:rPr sz="1400" i="1" spc="25" dirty="0">
                <a:latin typeface="Times New Roman"/>
                <a:cs typeface="Times New Roman"/>
              </a:rPr>
              <a:t>d</a:t>
            </a:r>
            <a:r>
              <a:rPr sz="1400" spc="25" dirty="0">
                <a:latin typeface="Times New Roman"/>
                <a:cs typeface="Times New Roman"/>
              </a:rPr>
              <a:t>|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Alamo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20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Symbol"/>
                <a:cs typeface="Symbol"/>
              </a:rPr>
              <a:t>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spc="-20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Alamo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Symbol"/>
                <a:cs typeface="Symbol"/>
              </a:rPr>
              <a:t>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i="1" spc="25" dirty="0">
                <a:latin typeface="Times New Roman"/>
                <a:cs typeface="Times New Roman"/>
              </a:rPr>
              <a:t>P</a:t>
            </a:r>
            <a:r>
              <a:rPr sz="1400" spc="25" dirty="0">
                <a:latin typeface="Times New Roman"/>
                <a:cs typeface="Times New Roman"/>
              </a:rPr>
              <a:t>(</a:t>
            </a:r>
            <a:r>
              <a:rPr sz="1400" i="1" spc="25" dirty="0">
                <a:latin typeface="Times New Roman"/>
                <a:cs typeface="Times New Roman"/>
              </a:rPr>
              <a:t>d</a:t>
            </a:r>
            <a:r>
              <a:rPr sz="1400" spc="25" dirty="0">
                <a:latin typeface="Times New Roman"/>
                <a:cs typeface="Times New Roman"/>
              </a:rPr>
              <a:t>|</a:t>
            </a:r>
            <a:r>
              <a:rPr sz="1400" spc="-195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SouthJersey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2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Symbol"/>
                <a:cs typeface="Symbol"/>
              </a:rPr>
              <a:t>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i="1" spc="-5" dirty="0">
                <a:latin typeface="Times New Roman"/>
                <a:cs typeface="Times New Roman"/>
              </a:rPr>
              <a:t>SouthJersey</a:t>
            </a:r>
            <a:r>
              <a:rPr sz="1400" spc="-5" dirty="0">
                <a:latin typeface="Times New Roman"/>
                <a:cs typeface="Times New Roman"/>
              </a:rPr>
              <a:t>)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(0.</a:t>
            </a:r>
            <a:r>
              <a:rPr sz="1400" spc="-2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08)(0.65)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8327" y="3041816"/>
            <a:ext cx="19411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40" dirty="0">
                <a:latin typeface="Times New Roman"/>
                <a:cs typeface="Times New Roman"/>
              </a:rPr>
              <a:t>(</a:t>
            </a:r>
            <a:r>
              <a:rPr sz="1400" spc="-10" dirty="0">
                <a:latin typeface="Times New Roman"/>
                <a:cs typeface="Times New Roman"/>
              </a:rPr>
              <a:t>0.</a:t>
            </a:r>
            <a:r>
              <a:rPr sz="1400" spc="-22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0</a:t>
            </a:r>
            <a:r>
              <a:rPr sz="1400" spc="10" dirty="0">
                <a:latin typeface="Times New Roman"/>
                <a:cs typeface="Times New Roman"/>
              </a:rPr>
              <a:t>8</a:t>
            </a:r>
            <a:r>
              <a:rPr sz="1400" spc="-15" dirty="0">
                <a:latin typeface="Times New Roman"/>
                <a:cs typeface="Times New Roman"/>
              </a:rPr>
              <a:t>)</a:t>
            </a:r>
            <a:r>
              <a:rPr sz="1400" spc="40" dirty="0">
                <a:latin typeface="Times New Roman"/>
                <a:cs typeface="Times New Roman"/>
              </a:rPr>
              <a:t>(</a:t>
            </a:r>
            <a:r>
              <a:rPr sz="1400" spc="-15" dirty="0">
                <a:latin typeface="Times New Roman"/>
                <a:cs typeface="Times New Roman"/>
              </a:rPr>
              <a:t>0</a:t>
            </a:r>
            <a:r>
              <a:rPr sz="1400" spc="110" dirty="0">
                <a:latin typeface="Times New Roman"/>
                <a:cs typeface="Times New Roman"/>
              </a:rPr>
              <a:t>.</a:t>
            </a:r>
            <a:r>
              <a:rPr sz="1400" spc="-30" dirty="0">
                <a:latin typeface="Times New Roman"/>
                <a:cs typeface="Times New Roman"/>
              </a:rPr>
              <a:t>6</a:t>
            </a:r>
            <a:r>
              <a:rPr sz="1400" spc="10" dirty="0">
                <a:latin typeface="Times New Roman"/>
                <a:cs typeface="Times New Roman"/>
              </a:rPr>
              <a:t>5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Symbol"/>
                <a:cs typeface="Symbol"/>
              </a:rPr>
              <a:t>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(</a:t>
            </a:r>
            <a:r>
              <a:rPr sz="1400" spc="-15" dirty="0">
                <a:latin typeface="Times New Roman"/>
                <a:cs typeface="Times New Roman"/>
              </a:rPr>
              <a:t>0</a:t>
            </a:r>
            <a:r>
              <a:rPr sz="1400" spc="10" dirty="0">
                <a:latin typeface="Times New Roman"/>
                <a:cs typeface="Times New Roman"/>
              </a:rPr>
              <a:t>.</a:t>
            </a:r>
            <a:r>
              <a:rPr sz="1400" spc="-30" dirty="0">
                <a:latin typeface="Times New Roman"/>
                <a:cs typeface="Times New Roman"/>
              </a:rPr>
              <a:t>1</a:t>
            </a:r>
            <a:r>
              <a:rPr sz="1400" spc="60" dirty="0">
                <a:latin typeface="Times New Roman"/>
                <a:cs typeface="Times New Roman"/>
              </a:rPr>
              <a:t>2</a:t>
            </a:r>
            <a:r>
              <a:rPr sz="1400" spc="-15" dirty="0">
                <a:latin typeface="Times New Roman"/>
                <a:cs typeface="Times New Roman"/>
              </a:rPr>
              <a:t>)</a:t>
            </a:r>
            <a:r>
              <a:rPr sz="1400" spc="40" dirty="0">
                <a:latin typeface="Times New Roman"/>
                <a:cs typeface="Times New Roman"/>
              </a:rPr>
              <a:t>(</a:t>
            </a:r>
            <a:r>
              <a:rPr sz="1400" spc="-15" dirty="0">
                <a:latin typeface="Times New Roman"/>
                <a:cs typeface="Times New Roman"/>
              </a:rPr>
              <a:t>0</a:t>
            </a:r>
            <a:r>
              <a:rPr sz="1400" spc="100" dirty="0">
                <a:latin typeface="Times New Roman"/>
                <a:cs typeface="Times New Roman"/>
              </a:rPr>
              <a:t>.</a:t>
            </a:r>
            <a:r>
              <a:rPr sz="1400" spc="-30" dirty="0">
                <a:latin typeface="Times New Roman"/>
                <a:cs typeface="Times New Roman"/>
              </a:rPr>
              <a:t>3</a:t>
            </a:r>
            <a:r>
              <a:rPr sz="1400" spc="10" dirty="0">
                <a:latin typeface="Times New Roman"/>
                <a:cs typeface="Times New Roman"/>
              </a:rPr>
              <a:t>5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79972" y="2904487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Symbol"/>
                <a:cs typeface="Symbol"/>
              </a:rPr>
              <a:t></a:t>
            </a:r>
            <a:r>
              <a:rPr sz="1400" spc="-15" dirty="0">
                <a:latin typeface="Times New Roman"/>
                <a:cs typeface="Times New Roman"/>
              </a:rPr>
              <a:t> 0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-229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55</a:t>
            </a:r>
            <a:r>
              <a:rPr sz="1400" spc="-1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9266" y="3265392"/>
            <a:ext cx="4237990" cy="7918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907415">
              <a:lnSpc>
                <a:spcPct val="100000"/>
              </a:lnSpc>
              <a:spcBef>
                <a:spcPts val="385"/>
              </a:spcBef>
            </a:pPr>
            <a:r>
              <a:rPr sz="1400" i="1" spc="5" dirty="0">
                <a:latin typeface="Times New Roman"/>
                <a:cs typeface="Times New Roman"/>
              </a:rPr>
              <a:t>P</a:t>
            </a:r>
            <a:r>
              <a:rPr sz="1400" spc="55" dirty="0">
                <a:latin typeface="Times New Roman"/>
                <a:cs typeface="Times New Roman"/>
              </a:rPr>
              <a:t>(</a:t>
            </a:r>
            <a:r>
              <a:rPr sz="1400" i="1" spc="5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|</a:t>
            </a:r>
            <a:r>
              <a:rPr sz="1400" spc="-200" dirty="0">
                <a:latin typeface="Times New Roman"/>
                <a:cs typeface="Times New Roman"/>
              </a:rPr>
              <a:t> </a:t>
            </a:r>
            <a:r>
              <a:rPr sz="1400" i="1" spc="30" dirty="0">
                <a:latin typeface="Times New Roman"/>
                <a:cs typeface="Times New Roman"/>
              </a:rPr>
              <a:t>South</a:t>
            </a:r>
            <a:r>
              <a:rPr sz="1400" i="1" spc="-10" dirty="0">
                <a:latin typeface="Times New Roman"/>
                <a:cs typeface="Times New Roman"/>
              </a:rPr>
              <a:t>Je</a:t>
            </a:r>
            <a:r>
              <a:rPr sz="1400" i="1" dirty="0">
                <a:latin typeface="Times New Roman"/>
                <a:cs typeface="Times New Roman"/>
              </a:rPr>
              <a:t>rs</a:t>
            </a:r>
            <a:r>
              <a:rPr sz="1400" i="1" spc="-10" dirty="0">
                <a:latin typeface="Times New Roman"/>
                <a:cs typeface="Times New Roman"/>
              </a:rPr>
              <a:t>e</a:t>
            </a:r>
            <a:r>
              <a:rPr sz="1400" i="1" spc="-225" dirty="0">
                <a:latin typeface="Times New Roman"/>
                <a:cs typeface="Times New Roman"/>
              </a:rPr>
              <a:t>y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2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Symbol"/>
                <a:cs typeface="Symbol"/>
              </a:rPr>
              <a:t>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P</a:t>
            </a:r>
            <a:r>
              <a:rPr sz="1400" spc="60" dirty="0">
                <a:latin typeface="Times New Roman"/>
                <a:cs typeface="Times New Roman"/>
              </a:rPr>
              <a:t>(</a:t>
            </a:r>
            <a:r>
              <a:rPr sz="1400" i="1" spc="30" dirty="0">
                <a:latin typeface="Times New Roman"/>
                <a:cs typeface="Times New Roman"/>
              </a:rPr>
              <a:t>South</a:t>
            </a:r>
            <a:r>
              <a:rPr sz="1400" i="1" spc="-10" dirty="0">
                <a:latin typeface="Times New Roman"/>
                <a:cs typeface="Times New Roman"/>
              </a:rPr>
              <a:t>Je</a:t>
            </a:r>
            <a:r>
              <a:rPr sz="1400" i="1" dirty="0">
                <a:latin typeface="Times New Roman"/>
                <a:cs typeface="Times New Roman"/>
              </a:rPr>
              <a:t>rs</a:t>
            </a:r>
            <a:r>
              <a:rPr sz="1400" i="1" spc="-10" dirty="0">
                <a:latin typeface="Times New Roman"/>
                <a:cs typeface="Times New Roman"/>
              </a:rPr>
              <a:t>e</a:t>
            </a:r>
            <a:r>
              <a:rPr sz="1400" i="1" spc="-220" dirty="0">
                <a:latin typeface="Times New Roman"/>
                <a:cs typeface="Times New Roman"/>
              </a:rPr>
              <a:t>y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511809" marR="5080" indent="-512445">
              <a:lnSpc>
                <a:spcPts val="2100"/>
              </a:lnSpc>
            </a:pPr>
            <a:r>
              <a:rPr sz="1400" i="1" spc="25" dirty="0">
                <a:latin typeface="Times New Roman"/>
                <a:cs typeface="Times New Roman"/>
              </a:rPr>
              <a:t>P</a:t>
            </a:r>
            <a:r>
              <a:rPr sz="1400" spc="25" dirty="0">
                <a:latin typeface="Times New Roman"/>
                <a:cs typeface="Times New Roman"/>
              </a:rPr>
              <a:t>(</a:t>
            </a:r>
            <a:r>
              <a:rPr sz="1400" i="1" spc="25" dirty="0">
                <a:latin typeface="Times New Roman"/>
                <a:cs typeface="Times New Roman"/>
              </a:rPr>
              <a:t>d</a:t>
            </a:r>
            <a:r>
              <a:rPr sz="1400" spc="25" dirty="0">
                <a:latin typeface="Times New Roman"/>
                <a:cs typeface="Times New Roman"/>
              </a:rPr>
              <a:t>|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Alamo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20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Symbol"/>
                <a:cs typeface="Symbol"/>
              </a:rPr>
              <a:t>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spc="-20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Alamo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Symbol"/>
                <a:cs typeface="Symbol"/>
              </a:rPr>
              <a:t>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i="1" spc="25" dirty="0">
                <a:latin typeface="Times New Roman"/>
                <a:cs typeface="Times New Roman"/>
              </a:rPr>
              <a:t>P</a:t>
            </a:r>
            <a:r>
              <a:rPr sz="1400" spc="25" dirty="0">
                <a:latin typeface="Times New Roman"/>
                <a:cs typeface="Times New Roman"/>
              </a:rPr>
              <a:t>(</a:t>
            </a:r>
            <a:r>
              <a:rPr sz="1400" i="1" spc="25" dirty="0">
                <a:latin typeface="Times New Roman"/>
                <a:cs typeface="Times New Roman"/>
              </a:rPr>
              <a:t>d</a:t>
            </a:r>
            <a:r>
              <a:rPr sz="1400" spc="25" dirty="0">
                <a:latin typeface="Times New Roman"/>
                <a:cs typeface="Times New Roman"/>
              </a:rPr>
              <a:t>|</a:t>
            </a:r>
            <a:r>
              <a:rPr sz="1400" spc="-195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SouthJersey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2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Symbol"/>
                <a:cs typeface="Symbol"/>
              </a:rPr>
              <a:t>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i="1" spc="-5" dirty="0">
                <a:latin typeface="Times New Roman"/>
                <a:cs typeface="Times New Roman"/>
              </a:rPr>
              <a:t>SouthJersey</a:t>
            </a:r>
            <a:r>
              <a:rPr sz="1400" spc="-5" dirty="0">
                <a:latin typeface="Times New Roman"/>
                <a:cs typeface="Times New Roman"/>
              </a:rPr>
              <a:t>)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(0.12)(0.35)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91988" y="4075106"/>
            <a:ext cx="1941195" cy="0"/>
          </a:xfrm>
          <a:custGeom>
            <a:avLst/>
            <a:gdLst/>
            <a:ahLst/>
            <a:cxnLst/>
            <a:rect l="l" t="t" r="r" b="b"/>
            <a:pathLst>
              <a:path w="1941195">
                <a:moveTo>
                  <a:pt x="0" y="0"/>
                </a:moveTo>
                <a:lnTo>
                  <a:pt x="1940663" y="0"/>
                </a:lnTo>
              </a:path>
            </a:pathLst>
          </a:custGeom>
          <a:ln w="75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98327" y="4068210"/>
            <a:ext cx="19411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40" dirty="0">
                <a:latin typeface="Times New Roman"/>
                <a:cs typeface="Times New Roman"/>
              </a:rPr>
              <a:t>(</a:t>
            </a:r>
            <a:r>
              <a:rPr sz="1400" spc="-10" dirty="0">
                <a:latin typeface="Times New Roman"/>
                <a:cs typeface="Times New Roman"/>
              </a:rPr>
              <a:t>0.</a:t>
            </a:r>
            <a:r>
              <a:rPr sz="1400" spc="-22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0</a:t>
            </a:r>
            <a:r>
              <a:rPr sz="1400" spc="10" dirty="0">
                <a:latin typeface="Times New Roman"/>
                <a:cs typeface="Times New Roman"/>
              </a:rPr>
              <a:t>8</a:t>
            </a:r>
            <a:r>
              <a:rPr sz="1400" spc="-15" dirty="0">
                <a:latin typeface="Times New Roman"/>
                <a:cs typeface="Times New Roman"/>
              </a:rPr>
              <a:t>)</a:t>
            </a:r>
            <a:r>
              <a:rPr sz="1400" spc="40" dirty="0">
                <a:latin typeface="Times New Roman"/>
                <a:cs typeface="Times New Roman"/>
              </a:rPr>
              <a:t>(</a:t>
            </a:r>
            <a:r>
              <a:rPr sz="1400" spc="-15" dirty="0">
                <a:latin typeface="Times New Roman"/>
                <a:cs typeface="Times New Roman"/>
              </a:rPr>
              <a:t>0</a:t>
            </a:r>
            <a:r>
              <a:rPr sz="1400" spc="110" dirty="0">
                <a:latin typeface="Times New Roman"/>
                <a:cs typeface="Times New Roman"/>
              </a:rPr>
              <a:t>.</a:t>
            </a:r>
            <a:r>
              <a:rPr sz="1400" spc="-30" dirty="0">
                <a:latin typeface="Times New Roman"/>
                <a:cs typeface="Times New Roman"/>
              </a:rPr>
              <a:t>6</a:t>
            </a:r>
            <a:r>
              <a:rPr sz="1400" spc="10" dirty="0">
                <a:latin typeface="Times New Roman"/>
                <a:cs typeface="Times New Roman"/>
              </a:rPr>
              <a:t>5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Symbol"/>
                <a:cs typeface="Symbol"/>
              </a:rPr>
              <a:t>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(</a:t>
            </a:r>
            <a:r>
              <a:rPr sz="1400" spc="-15" dirty="0">
                <a:latin typeface="Times New Roman"/>
                <a:cs typeface="Times New Roman"/>
              </a:rPr>
              <a:t>0</a:t>
            </a:r>
            <a:r>
              <a:rPr sz="1400" spc="10" dirty="0">
                <a:latin typeface="Times New Roman"/>
                <a:cs typeface="Times New Roman"/>
              </a:rPr>
              <a:t>.</a:t>
            </a:r>
            <a:r>
              <a:rPr sz="1400" spc="-30" dirty="0">
                <a:latin typeface="Times New Roman"/>
                <a:cs typeface="Times New Roman"/>
              </a:rPr>
              <a:t>1</a:t>
            </a:r>
            <a:r>
              <a:rPr sz="1400" spc="60" dirty="0">
                <a:latin typeface="Times New Roman"/>
                <a:cs typeface="Times New Roman"/>
              </a:rPr>
              <a:t>2</a:t>
            </a:r>
            <a:r>
              <a:rPr sz="1400" spc="-15" dirty="0">
                <a:latin typeface="Times New Roman"/>
                <a:cs typeface="Times New Roman"/>
              </a:rPr>
              <a:t>)</a:t>
            </a:r>
            <a:r>
              <a:rPr sz="1400" spc="40" dirty="0">
                <a:latin typeface="Times New Roman"/>
                <a:cs typeface="Times New Roman"/>
              </a:rPr>
              <a:t>(</a:t>
            </a:r>
            <a:r>
              <a:rPr sz="1400" spc="-15" dirty="0">
                <a:latin typeface="Times New Roman"/>
                <a:cs typeface="Times New Roman"/>
              </a:rPr>
              <a:t>0</a:t>
            </a:r>
            <a:r>
              <a:rPr sz="1400" spc="100" dirty="0">
                <a:latin typeface="Times New Roman"/>
                <a:cs typeface="Times New Roman"/>
              </a:rPr>
              <a:t>.</a:t>
            </a:r>
            <a:r>
              <a:rPr sz="1400" spc="-30" dirty="0">
                <a:latin typeface="Times New Roman"/>
                <a:cs typeface="Times New Roman"/>
              </a:rPr>
              <a:t>3</a:t>
            </a:r>
            <a:r>
              <a:rPr sz="1400" spc="10" dirty="0">
                <a:latin typeface="Times New Roman"/>
                <a:cs typeface="Times New Roman"/>
              </a:rPr>
              <a:t>5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79972" y="3930525"/>
            <a:ext cx="5613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Symbol"/>
                <a:cs typeface="Symbol"/>
              </a:rPr>
              <a:t></a:t>
            </a:r>
            <a:r>
              <a:rPr sz="1400" spc="-15" dirty="0">
                <a:latin typeface="Times New Roman"/>
                <a:cs typeface="Times New Roman"/>
              </a:rPr>
              <a:t> 0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-20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44</a:t>
            </a:r>
            <a:r>
              <a:rPr sz="1400" spc="-10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31950" y="1231836"/>
            <a:ext cx="5761355" cy="3103880"/>
          </a:xfrm>
          <a:custGeom>
            <a:avLst/>
            <a:gdLst/>
            <a:ahLst/>
            <a:cxnLst/>
            <a:rect l="l" t="t" r="r" b="b"/>
            <a:pathLst>
              <a:path w="5761355" h="3103879">
                <a:moveTo>
                  <a:pt x="0" y="3103626"/>
                </a:moveTo>
                <a:lnTo>
                  <a:pt x="5761101" y="3103626"/>
                </a:lnTo>
                <a:lnTo>
                  <a:pt x="5761101" y="0"/>
                </a:lnTo>
                <a:lnTo>
                  <a:pt x="0" y="0"/>
                </a:lnTo>
                <a:lnTo>
                  <a:pt x="0" y="3103626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795" y="411556"/>
            <a:ext cx="78003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62295" algn="l"/>
              </a:tabLst>
            </a:pPr>
            <a:r>
              <a:rPr sz="2500" spc="-10" dirty="0"/>
              <a:t>Revision</a:t>
            </a:r>
            <a:r>
              <a:rPr sz="2500" spc="25" dirty="0"/>
              <a:t> </a:t>
            </a:r>
            <a:r>
              <a:rPr sz="2500" spc="-5" dirty="0"/>
              <a:t>of</a:t>
            </a:r>
            <a:r>
              <a:rPr sz="2500" spc="10" dirty="0"/>
              <a:t> </a:t>
            </a:r>
            <a:r>
              <a:rPr sz="2500" spc="-5" dirty="0"/>
              <a:t>Probabilities</a:t>
            </a:r>
            <a:r>
              <a:rPr sz="2500" spc="15" dirty="0"/>
              <a:t> </a:t>
            </a:r>
            <a:r>
              <a:rPr sz="2500" spc="-10" dirty="0"/>
              <a:t>with</a:t>
            </a:r>
            <a:r>
              <a:rPr sz="2500" spc="-5" dirty="0"/>
              <a:t> </a:t>
            </a:r>
            <a:r>
              <a:rPr sz="2500" spc="-15" dirty="0"/>
              <a:t>Bayes’</a:t>
            </a:r>
            <a:r>
              <a:rPr sz="2500" spc="20" dirty="0"/>
              <a:t> </a:t>
            </a:r>
            <a:r>
              <a:rPr sz="2500" spc="-5" dirty="0"/>
              <a:t>Rule:	Ribbon</a:t>
            </a:r>
            <a:r>
              <a:rPr sz="2500" spc="-45" dirty="0"/>
              <a:t> </a:t>
            </a:r>
            <a:r>
              <a:rPr sz="2500" spc="-10" dirty="0"/>
              <a:t>Problem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1122425"/>
            <a:ext cx="6402324" cy="356387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0732" y="221056"/>
            <a:ext cx="453834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70560">
              <a:lnSpc>
                <a:spcPct val="100000"/>
              </a:lnSpc>
              <a:spcBef>
                <a:spcPts val="95"/>
              </a:spcBef>
              <a:tabLst>
                <a:tab pos="2403475" algn="l"/>
              </a:tabLst>
            </a:pPr>
            <a:r>
              <a:rPr sz="2500" spc="-10" dirty="0"/>
              <a:t>Revision</a:t>
            </a:r>
            <a:r>
              <a:rPr sz="2500" spc="545" dirty="0"/>
              <a:t> </a:t>
            </a:r>
            <a:r>
              <a:rPr sz="2500" spc="-5" dirty="0"/>
              <a:t>of</a:t>
            </a:r>
            <a:r>
              <a:rPr sz="2500" spc="555" dirty="0"/>
              <a:t> </a:t>
            </a:r>
            <a:r>
              <a:rPr sz="2500" spc="-5" dirty="0"/>
              <a:t>Probabilities </a:t>
            </a:r>
            <a:r>
              <a:rPr sz="2500" dirty="0"/>
              <a:t> </a:t>
            </a:r>
            <a:r>
              <a:rPr sz="2500" spc="-10" dirty="0"/>
              <a:t>with </a:t>
            </a:r>
            <a:r>
              <a:rPr sz="2500" spc="-15" dirty="0"/>
              <a:t>Bayes'</a:t>
            </a:r>
            <a:r>
              <a:rPr sz="2500" spc="25" dirty="0"/>
              <a:t> </a:t>
            </a:r>
            <a:r>
              <a:rPr sz="2500" spc="-5" dirty="0"/>
              <a:t>Rule:	Ribbon</a:t>
            </a:r>
            <a:r>
              <a:rPr sz="2500" spc="-70" dirty="0"/>
              <a:t> </a:t>
            </a:r>
            <a:r>
              <a:rPr sz="2500" spc="-10" dirty="0"/>
              <a:t>Problem</a:t>
            </a:r>
            <a:endParaRPr sz="2500"/>
          </a:p>
        </p:txBody>
      </p:sp>
      <p:grpSp>
        <p:nvGrpSpPr>
          <p:cNvPr id="3" name="object 3"/>
          <p:cNvGrpSpPr/>
          <p:nvPr/>
        </p:nvGrpSpPr>
        <p:grpSpPr>
          <a:xfrm>
            <a:off x="1765300" y="1217549"/>
            <a:ext cx="5613400" cy="3313429"/>
            <a:chOff x="1765300" y="1217549"/>
            <a:chExt cx="5613400" cy="3313429"/>
          </a:xfrm>
        </p:grpSpPr>
        <p:sp>
          <p:nvSpPr>
            <p:cNvPr id="4" name="object 4"/>
            <p:cNvSpPr/>
            <p:nvPr/>
          </p:nvSpPr>
          <p:spPr>
            <a:xfrm>
              <a:off x="1790700" y="1242949"/>
              <a:ext cx="5562600" cy="3262629"/>
            </a:xfrm>
            <a:custGeom>
              <a:avLst/>
              <a:gdLst/>
              <a:ahLst/>
              <a:cxnLst/>
              <a:rect l="l" t="t" r="r" b="b"/>
              <a:pathLst>
                <a:path w="5562600" h="3262629">
                  <a:moveTo>
                    <a:pt x="5562600" y="0"/>
                  </a:moveTo>
                  <a:lnTo>
                    <a:pt x="0" y="0"/>
                  </a:lnTo>
                  <a:lnTo>
                    <a:pt x="0" y="3262376"/>
                  </a:lnTo>
                  <a:lnTo>
                    <a:pt x="5562600" y="3262376"/>
                  </a:lnTo>
                  <a:lnTo>
                    <a:pt x="5562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90700" y="1242949"/>
              <a:ext cx="5562600" cy="3262629"/>
            </a:xfrm>
            <a:custGeom>
              <a:avLst/>
              <a:gdLst/>
              <a:ahLst/>
              <a:cxnLst/>
              <a:rect l="l" t="t" r="r" b="b"/>
              <a:pathLst>
                <a:path w="5562600" h="3262629">
                  <a:moveTo>
                    <a:pt x="0" y="3262376"/>
                  </a:moveTo>
                  <a:lnTo>
                    <a:pt x="5562600" y="3262376"/>
                  </a:lnTo>
                  <a:lnTo>
                    <a:pt x="5562600" y="0"/>
                  </a:lnTo>
                  <a:lnTo>
                    <a:pt x="0" y="0"/>
                  </a:lnTo>
                  <a:lnTo>
                    <a:pt x="0" y="3262376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00300" y="1570482"/>
              <a:ext cx="3068320" cy="2301875"/>
            </a:xfrm>
            <a:custGeom>
              <a:avLst/>
              <a:gdLst/>
              <a:ahLst/>
              <a:cxnLst/>
              <a:rect l="l" t="t" r="r" b="b"/>
              <a:pathLst>
                <a:path w="3068320" h="2301875">
                  <a:moveTo>
                    <a:pt x="0" y="1217929"/>
                  </a:moveTo>
                  <a:lnTo>
                    <a:pt x="1534667" y="429767"/>
                  </a:lnTo>
                </a:path>
                <a:path w="3068320" h="2301875">
                  <a:moveTo>
                    <a:pt x="7112" y="1226311"/>
                  </a:moveTo>
                  <a:lnTo>
                    <a:pt x="1549019" y="1914524"/>
                  </a:lnTo>
                </a:path>
                <a:path w="3068320" h="2301875">
                  <a:moveTo>
                    <a:pt x="1491869" y="451230"/>
                  </a:moveTo>
                  <a:lnTo>
                    <a:pt x="3025394" y="0"/>
                  </a:lnTo>
                </a:path>
                <a:path w="3068320" h="2301875">
                  <a:moveTo>
                    <a:pt x="1498980" y="455929"/>
                  </a:moveTo>
                  <a:lnTo>
                    <a:pt x="3039617" y="817879"/>
                  </a:lnTo>
                </a:path>
                <a:path w="3068320" h="2301875">
                  <a:moveTo>
                    <a:pt x="1519301" y="1935860"/>
                  </a:moveTo>
                  <a:lnTo>
                    <a:pt x="3053969" y="1484629"/>
                  </a:lnTo>
                </a:path>
                <a:path w="3068320" h="2301875">
                  <a:moveTo>
                    <a:pt x="1526413" y="1940686"/>
                  </a:moveTo>
                  <a:lnTo>
                    <a:pt x="3068192" y="2301493"/>
                  </a:lnTo>
                </a:path>
              </a:pathLst>
            </a:custGeom>
            <a:ln w="508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46730" y="1738312"/>
              <a:ext cx="682625" cy="528955"/>
            </a:xfrm>
            <a:custGeom>
              <a:avLst/>
              <a:gdLst/>
              <a:ahLst/>
              <a:cxnLst/>
              <a:rect l="l" t="t" r="r" b="b"/>
              <a:pathLst>
                <a:path w="682625" h="528955">
                  <a:moveTo>
                    <a:pt x="682231" y="0"/>
                  </a:moveTo>
                  <a:lnTo>
                    <a:pt x="0" y="0"/>
                  </a:lnTo>
                  <a:lnTo>
                    <a:pt x="0" y="528637"/>
                  </a:lnTo>
                  <a:lnTo>
                    <a:pt x="682231" y="528637"/>
                  </a:lnTo>
                  <a:lnTo>
                    <a:pt x="68223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02483" y="1753361"/>
            <a:ext cx="562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800080"/>
                </a:solidFill>
                <a:latin typeface="Times New Roman"/>
                <a:cs typeface="Times New Roman"/>
              </a:rPr>
              <a:t>Ala</a:t>
            </a:r>
            <a:r>
              <a:rPr sz="1500" b="1" spc="-30" dirty="0">
                <a:solidFill>
                  <a:srgbClr val="800080"/>
                </a:solidFill>
                <a:latin typeface="Times New Roman"/>
                <a:cs typeface="Times New Roman"/>
              </a:rPr>
              <a:t>m</a:t>
            </a:r>
            <a:r>
              <a:rPr sz="1500" b="1" dirty="0">
                <a:solidFill>
                  <a:srgbClr val="800080"/>
                </a:solidFill>
                <a:latin typeface="Times New Roman"/>
                <a:cs typeface="Times New Roman"/>
              </a:rPr>
              <a:t>o  0.65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32507" y="3281362"/>
            <a:ext cx="659765" cy="760095"/>
          </a:xfrm>
          <a:custGeom>
            <a:avLst/>
            <a:gdLst/>
            <a:ahLst/>
            <a:cxnLst/>
            <a:rect l="l" t="t" r="r" b="b"/>
            <a:pathLst>
              <a:path w="659764" h="760095">
                <a:moveTo>
                  <a:pt x="659599" y="0"/>
                </a:moveTo>
                <a:lnTo>
                  <a:pt x="0" y="0"/>
                </a:lnTo>
                <a:lnTo>
                  <a:pt x="0" y="759612"/>
                </a:lnTo>
                <a:lnTo>
                  <a:pt x="659599" y="759612"/>
                </a:lnTo>
                <a:lnTo>
                  <a:pt x="65959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88132" y="3296792"/>
            <a:ext cx="54292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800080"/>
                </a:solidFill>
                <a:latin typeface="Times New Roman"/>
                <a:cs typeface="Times New Roman"/>
              </a:rPr>
              <a:t>South </a:t>
            </a:r>
            <a:r>
              <a:rPr sz="1500" b="1" spc="-36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800080"/>
                </a:solidFill>
                <a:latin typeface="Times New Roman"/>
                <a:cs typeface="Times New Roman"/>
              </a:rPr>
              <a:t>J</a:t>
            </a:r>
            <a:r>
              <a:rPr sz="1500" b="1" spc="-10" dirty="0">
                <a:solidFill>
                  <a:srgbClr val="800080"/>
                </a:solidFill>
                <a:latin typeface="Times New Roman"/>
                <a:cs typeface="Times New Roman"/>
              </a:rPr>
              <a:t>er</a:t>
            </a:r>
            <a:r>
              <a:rPr sz="1500" b="1" spc="-5" dirty="0">
                <a:solidFill>
                  <a:srgbClr val="800080"/>
                </a:solidFill>
                <a:latin typeface="Times New Roman"/>
                <a:cs typeface="Times New Roman"/>
              </a:rPr>
              <a:t>s</a:t>
            </a:r>
            <a:r>
              <a:rPr sz="1500" b="1" spc="-10" dirty="0">
                <a:solidFill>
                  <a:srgbClr val="800080"/>
                </a:solidFill>
                <a:latin typeface="Times New Roman"/>
                <a:cs typeface="Times New Roman"/>
              </a:rPr>
              <a:t>e</a:t>
            </a:r>
            <a:r>
              <a:rPr sz="1500" b="1" dirty="0">
                <a:solidFill>
                  <a:srgbClr val="800080"/>
                </a:solidFill>
                <a:latin typeface="Times New Roman"/>
                <a:cs typeface="Times New Roman"/>
              </a:rPr>
              <a:t>y  0.35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92169" y="1248981"/>
            <a:ext cx="894715" cy="528955"/>
          </a:xfrm>
          <a:custGeom>
            <a:avLst/>
            <a:gdLst/>
            <a:ahLst/>
            <a:cxnLst/>
            <a:rect l="l" t="t" r="r" b="b"/>
            <a:pathLst>
              <a:path w="894714" h="528955">
                <a:moveTo>
                  <a:pt x="894156" y="0"/>
                </a:moveTo>
                <a:lnTo>
                  <a:pt x="0" y="0"/>
                </a:lnTo>
                <a:lnTo>
                  <a:pt x="0" y="528637"/>
                </a:lnTo>
                <a:lnTo>
                  <a:pt x="894156" y="528637"/>
                </a:lnTo>
                <a:lnTo>
                  <a:pt x="894156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47921" y="1263777"/>
            <a:ext cx="7759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800080"/>
                </a:solidFill>
                <a:latin typeface="Times New Roman"/>
                <a:cs typeface="Times New Roman"/>
              </a:rPr>
              <a:t>Defective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800080"/>
                </a:solidFill>
                <a:latin typeface="Times New Roman"/>
                <a:cs typeface="Times New Roman"/>
              </a:rPr>
              <a:t>0.08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59962" y="2287206"/>
            <a:ext cx="1044575" cy="1028700"/>
          </a:xfrm>
          <a:custGeom>
            <a:avLst/>
            <a:gdLst/>
            <a:ahLst/>
            <a:cxnLst/>
            <a:rect l="l" t="t" r="r" b="b"/>
            <a:pathLst>
              <a:path w="1044575" h="1028700">
                <a:moveTo>
                  <a:pt x="1044181" y="0"/>
                </a:moveTo>
                <a:lnTo>
                  <a:pt x="0" y="0"/>
                </a:lnTo>
                <a:lnTo>
                  <a:pt x="0" y="528637"/>
                </a:lnTo>
                <a:lnTo>
                  <a:pt x="67945" y="528637"/>
                </a:lnTo>
                <a:lnTo>
                  <a:pt x="67945" y="1028636"/>
                </a:lnTo>
                <a:lnTo>
                  <a:pt x="962101" y="1028636"/>
                </a:lnTo>
                <a:lnTo>
                  <a:pt x="962101" y="528637"/>
                </a:lnTo>
                <a:lnTo>
                  <a:pt x="1044181" y="528637"/>
                </a:lnTo>
                <a:lnTo>
                  <a:pt x="104418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15841" y="2302205"/>
            <a:ext cx="924560" cy="98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800080"/>
                </a:solidFill>
                <a:latin typeface="Times New Roman"/>
                <a:cs typeface="Times New Roman"/>
              </a:rPr>
              <a:t>Acceptable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800080"/>
                </a:solidFill>
                <a:latin typeface="Times New Roman"/>
                <a:cs typeface="Times New Roman"/>
              </a:rPr>
              <a:t>0.92</a:t>
            </a:r>
            <a:endParaRPr sz="1500">
              <a:latin typeface="Times New Roman"/>
              <a:cs typeface="Times New Roman"/>
            </a:endParaRPr>
          </a:p>
          <a:p>
            <a:pPr marL="80010" marR="85725">
              <a:lnSpc>
                <a:spcPct val="100000"/>
              </a:lnSpc>
              <a:spcBef>
                <a:spcPts val="340"/>
              </a:spcBef>
            </a:pPr>
            <a:r>
              <a:rPr sz="1500" b="1" spc="-5" dirty="0">
                <a:solidFill>
                  <a:srgbClr val="800080"/>
                </a:solidFill>
                <a:latin typeface="Times New Roman"/>
                <a:cs typeface="Times New Roman"/>
              </a:rPr>
              <a:t>D</a:t>
            </a:r>
            <a:r>
              <a:rPr sz="1500" b="1" spc="-15" dirty="0">
                <a:solidFill>
                  <a:srgbClr val="800080"/>
                </a:solidFill>
                <a:latin typeface="Times New Roman"/>
                <a:cs typeface="Times New Roman"/>
              </a:rPr>
              <a:t>e</a:t>
            </a:r>
            <a:r>
              <a:rPr sz="1500" b="1" dirty="0">
                <a:solidFill>
                  <a:srgbClr val="800080"/>
                </a:solidFill>
                <a:latin typeface="Times New Roman"/>
                <a:cs typeface="Times New Roman"/>
              </a:rPr>
              <a:t>fe</a:t>
            </a:r>
            <a:r>
              <a:rPr sz="1500" b="1" spc="-10" dirty="0">
                <a:solidFill>
                  <a:srgbClr val="800080"/>
                </a:solidFill>
                <a:latin typeface="Times New Roman"/>
                <a:cs typeface="Times New Roman"/>
              </a:rPr>
              <a:t>c</a:t>
            </a:r>
            <a:r>
              <a:rPr sz="1500" b="1" dirty="0">
                <a:solidFill>
                  <a:srgbClr val="800080"/>
                </a:solidFill>
                <a:latin typeface="Times New Roman"/>
                <a:cs typeface="Times New Roman"/>
              </a:rPr>
              <a:t>t</a:t>
            </a:r>
            <a:r>
              <a:rPr sz="1500" b="1" spc="5" dirty="0">
                <a:solidFill>
                  <a:srgbClr val="800080"/>
                </a:solidFill>
                <a:latin typeface="Times New Roman"/>
                <a:cs typeface="Times New Roman"/>
              </a:rPr>
              <a:t>i</a:t>
            </a:r>
            <a:r>
              <a:rPr sz="1500" b="1" dirty="0">
                <a:solidFill>
                  <a:srgbClr val="800080"/>
                </a:solidFill>
                <a:latin typeface="Times New Roman"/>
                <a:cs typeface="Times New Roman"/>
              </a:rPr>
              <a:t>ve  0.12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75557" y="3752850"/>
            <a:ext cx="1044575" cy="528955"/>
          </a:xfrm>
          <a:custGeom>
            <a:avLst/>
            <a:gdLst/>
            <a:ahLst/>
            <a:cxnLst/>
            <a:rect l="l" t="t" r="r" b="b"/>
            <a:pathLst>
              <a:path w="1044575" h="528954">
                <a:moveTo>
                  <a:pt x="1044181" y="0"/>
                </a:moveTo>
                <a:lnTo>
                  <a:pt x="0" y="0"/>
                </a:lnTo>
                <a:lnTo>
                  <a:pt x="0" y="528637"/>
                </a:lnTo>
                <a:lnTo>
                  <a:pt x="1044181" y="528637"/>
                </a:lnTo>
                <a:lnTo>
                  <a:pt x="104418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31309" y="3768344"/>
            <a:ext cx="9245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800080"/>
                </a:solidFill>
                <a:latin typeface="Times New Roman"/>
                <a:cs typeface="Times New Roman"/>
              </a:rPr>
              <a:t>Acceptable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800080"/>
                </a:solidFill>
                <a:latin typeface="Times New Roman"/>
                <a:cs typeface="Times New Roman"/>
              </a:rPr>
              <a:t>0.88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88838" y="1481709"/>
            <a:ext cx="4559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800080"/>
                </a:solidFill>
                <a:latin typeface="Times New Roman"/>
                <a:cs typeface="Times New Roman"/>
              </a:rPr>
              <a:t>0.0</a:t>
            </a:r>
            <a:r>
              <a:rPr sz="1500" b="1" spc="5" dirty="0">
                <a:solidFill>
                  <a:srgbClr val="800080"/>
                </a:solidFill>
                <a:latin typeface="Times New Roman"/>
                <a:cs typeface="Times New Roman"/>
              </a:rPr>
              <a:t>5</a:t>
            </a:r>
            <a:r>
              <a:rPr sz="1500" b="1" dirty="0">
                <a:solidFill>
                  <a:srgbClr val="800080"/>
                </a:solidFill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03189" y="2896616"/>
            <a:ext cx="4559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800080"/>
                </a:solidFill>
                <a:latin typeface="Times New Roman"/>
                <a:cs typeface="Times New Roman"/>
              </a:rPr>
              <a:t>0.0</a:t>
            </a:r>
            <a:r>
              <a:rPr sz="1500" b="1" spc="5" dirty="0">
                <a:solidFill>
                  <a:srgbClr val="800080"/>
                </a:solidFill>
                <a:latin typeface="Times New Roman"/>
                <a:cs typeface="Times New Roman"/>
              </a:rPr>
              <a:t>4</a:t>
            </a:r>
            <a:r>
              <a:rPr sz="1500" b="1" dirty="0">
                <a:solidFill>
                  <a:srgbClr val="800080"/>
                </a:solidFill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80125" y="2208148"/>
            <a:ext cx="484505" cy="398780"/>
            <a:chOff x="6080125" y="2208148"/>
            <a:chExt cx="484505" cy="398780"/>
          </a:xfrm>
        </p:grpSpPr>
        <p:sp>
          <p:nvSpPr>
            <p:cNvPr id="20" name="object 20"/>
            <p:cNvSpPr/>
            <p:nvPr/>
          </p:nvSpPr>
          <p:spPr>
            <a:xfrm>
              <a:off x="6105525" y="2233548"/>
              <a:ext cx="433705" cy="347980"/>
            </a:xfrm>
            <a:custGeom>
              <a:avLst/>
              <a:gdLst/>
              <a:ahLst/>
              <a:cxnLst/>
              <a:rect l="l" t="t" r="r" b="b"/>
              <a:pathLst>
                <a:path w="433704" h="347980">
                  <a:moveTo>
                    <a:pt x="216662" y="0"/>
                  </a:moveTo>
                  <a:lnTo>
                    <a:pt x="166991" y="4592"/>
                  </a:lnTo>
                  <a:lnTo>
                    <a:pt x="121390" y="17673"/>
                  </a:lnTo>
                  <a:lnTo>
                    <a:pt x="81161" y="38198"/>
                  </a:lnTo>
                  <a:lnTo>
                    <a:pt x="47606" y="65124"/>
                  </a:lnTo>
                  <a:lnTo>
                    <a:pt x="22026" y="97406"/>
                  </a:lnTo>
                  <a:lnTo>
                    <a:pt x="5723" y="134000"/>
                  </a:lnTo>
                  <a:lnTo>
                    <a:pt x="0" y="173862"/>
                  </a:lnTo>
                  <a:lnTo>
                    <a:pt x="5723" y="213725"/>
                  </a:lnTo>
                  <a:lnTo>
                    <a:pt x="22026" y="250319"/>
                  </a:lnTo>
                  <a:lnTo>
                    <a:pt x="47606" y="282601"/>
                  </a:lnTo>
                  <a:lnTo>
                    <a:pt x="81161" y="309527"/>
                  </a:lnTo>
                  <a:lnTo>
                    <a:pt x="121390" y="330052"/>
                  </a:lnTo>
                  <a:lnTo>
                    <a:pt x="166991" y="343133"/>
                  </a:lnTo>
                  <a:lnTo>
                    <a:pt x="216662" y="347725"/>
                  </a:lnTo>
                  <a:lnTo>
                    <a:pt x="266379" y="343133"/>
                  </a:lnTo>
                  <a:lnTo>
                    <a:pt x="312014" y="330052"/>
                  </a:lnTo>
                  <a:lnTo>
                    <a:pt x="352265" y="309527"/>
                  </a:lnTo>
                  <a:lnTo>
                    <a:pt x="385834" y="282601"/>
                  </a:lnTo>
                  <a:lnTo>
                    <a:pt x="411421" y="250319"/>
                  </a:lnTo>
                  <a:lnTo>
                    <a:pt x="427727" y="213725"/>
                  </a:lnTo>
                  <a:lnTo>
                    <a:pt x="433450" y="173862"/>
                  </a:lnTo>
                  <a:lnTo>
                    <a:pt x="427727" y="134000"/>
                  </a:lnTo>
                  <a:lnTo>
                    <a:pt x="411421" y="97406"/>
                  </a:lnTo>
                  <a:lnTo>
                    <a:pt x="385834" y="65124"/>
                  </a:lnTo>
                  <a:lnTo>
                    <a:pt x="352265" y="38198"/>
                  </a:lnTo>
                  <a:lnTo>
                    <a:pt x="312014" y="17673"/>
                  </a:lnTo>
                  <a:lnTo>
                    <a:pt x="266379" y="4592"/>
                  </a:lnTo>
                  <a:lnTo>
                    <a:pt x="21666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05525" y="2233548"/>
              <a:ext cx="433705" cy="347980"/>
            </a:xfrm>
            <a:custGeom>
              <a:avLst/>
              <a:gdLst/>
              <a:ahLst/>
              <a:cxnLst/>
              <a:rect l="l" t="t" r="r" b="b"/>
              <a:pathLst>
                <a:path w="433704" h="347980">
                  <a:moveTo>
                    <a:pt x="0" y="173862"/>
                  </a:moveTo>
                  <a:lnTo>
                    <a:pt x="5723" y="134000"/>
                  </a:lnTo>
                  <a:lnTo>
                    <a:pt x="22026" y="97406"/>
                  </a:lnTo>
                  <a:lnTo>
                    <a:pt x="47606" y="65124"/>
                  </a:lnTo>
                  <a:lnTo>
                    <a:pt x="81161" y="38198"/>
                  </a:lnTo>
                  <a:lnTo>
                    <a:pt x="121390" y="17673"/>
                  </a:lnTo>
                  <a:lnTo>
                    <a:pt x="166991" y="4592"/>
                  </a:lnTo>
                  <a:lnTo>
                    <a:pt x="216662" y="0"/>
                  </a:lnTo>
                  <a:lnTo>
                    <a:pt x="266379" y="4592"/>
                  </a:lnTo>
                  <a:lnTo>
                    <a:pt x="312014" y="17673"/>
                  </a:lnTo>
                  <a:lnTo>
                    <a:pt x="352265" y="38198"/>
                  </a:lnTo>
                  <a:lnTo>
                    <a:pt x="385834" y="65124"/>
                  </a:lnTo>
                  <a:lnTo>
                    <a:pt x="411421" y="97406"/>
                  </a:lnTo>
                  <a:lnTo>
                    <a:pt x="427727" y="134000"/>
                  </a:lnTo>
                  <a:lnTo>
                    <a:pt x="433450" y="173862"/>
                  </a:lnTo>
                  <a:lnTo>
                    <a:pt x="427727" y="213725"/>
                  </a:lnTo>
                  <a:lnTo>
                    <a:pt x="411421" y="250319"/>
                  </a:lnTo>
                  <a:lnTo>
                    <a:pt x="385834" y="282601"/>
                  </a:lnTo>
                  <a:lnTo>
                    <a:pt x="352265" y="309527"/>
                  </a:lnTo>
                  <a:lnTo>
                    <a:pt x="312014" y="330052"/>
                  </a:lnTo>
                  <a:lnTo>
                    <a:pt x="266379" y="343133"/>
                  </a:lnTo>
                  <a:lnTo>
                    <a:pt x="216662" y="347725"/>
                  </a:lnTo>
                  <a:lnTo>
                    <a:pt x="166991" y="343133"/>
                  </a:lnTo>
                  <a:lnTo>
                    <a:pt x="121390" y="330052"/>
                  </a:lnTo>
                  <a:lnTo>
                    <a:pt x="81161" y="309527"/>
                  </a:lnTo>
                  <a:lnTo>
                    <a:pt x="47606" y="282601"/>
                  </a:lnTo>
                  <a:lnTo>
                    <a:pt x="22026" y="250319"/>
                  </a:lnTo>
                  <a:lnTo>
                    <a:pt x="5723" y="213725"/>
                  </a:lnTo>
                  <a:lnTo>
                    <a:pt x="0" y="173862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234429" y="2226310"/>
            <a:ext cx="1778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EDEBE0"/>
                </a:solidFill>
                <a:latin typeface="Times New Roman"/>
                <a:cs typeface="Times New Roman"/>
              </a:rPr>
              <a:t>+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46800" y="1611757"/>
            <a:ext cx="1242695" cy="1509395"/>
            <a:chOff x="6146800" y="1611757"/>
            <a:chExt cx="1242695" cy="1509395"/>
          </a:xfrm>
        </p:grpSpPr>
        <p:sp>
          <p:nvSpPr>
            <p:cNvPr id="24" name="object 24"/>
            <p:cNvSpPr/>
            <p:nvPr/>
          </p:nvSpPr>
          <p:spPr>
            <a:xfrm>
              <a:off x="6186423" y="1637157"/>
              <a:ext cx="238760" cy="495300"/>
            </a:xfrm>
            <a:custGeom>
              <a:avLst/>
              <a:gdLst/>
              <a:ahLst/>
              <a:cxnLst/>
              <a:rect l="l" t="t" r="r" b="b"/>
              <a:pathLst>
                <a:path w="238760" h="495300">
                  <a:moveTo>
                    <a:pt x="0" y="0"/>
                  </a:moveTo>
                  <a:lnTo>
                    <a:pt x="126" y="495299"/>
                  </a:lnTo>
                  <a:lnTo>
                    <a:pt x="238251" y="495299"/>
                  </a:lnTo>
                  <a:lnTo>
                    <a:pt x="236395" y="433168"/>
                  </a:lnTo>
                  <a:lnTo>
                    <a:pt x="230974" y="373340"/>
                  </a:lnTo>
                  <a:lnTo>
                    <a:pt x="222213" y="316280"/>
                  </a:lnTo>
                  <a:lnTo>
                    <a:pt x="210334" y="262451"/>
                  </a:lnTo>
                  <a:lnTo>
                    <a:pt x="195562" y="212319"/>
                  </a:lnTo>
                  <a:lnTo>
                    <a:pt x="178118" y="166346"/>
                  </a:lnTo>
                  <a:lnTo>
                    <a:pt x="158228" y="124998"/>
                  </a:lnTo>
                  <a:lnTo>
                    <a:pt x="136113" y="88738"/>
                  </a:lnTo>
                  <a:lnTo>
                    <a:pt x="111998" y="58029"/>
                  </a:lnTo>
                  <a:lnTo>
                    <a:pt x="58660" y="15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61150" y="1611757"/>
              <a:ext cx="328295" cy="520700"/>
            </a:xfrm>
            <a:custGeom>
              <a:avLst/>
              <a:gdLst/>
              <a:ahLst/>
              <a:cxnLst/>
              <a:rect l="l" t="t" r="r" b="b"/>
              <a:pathLst>
                <a:path w="328295" h="520700">
                  <a:moveTo>
                    <a:pt x="224956" y="370790"/>
                  </a:moveTo>
                  <a:lnTo>
                    <a:pt x="175895" y="374522"/>
                  </a:lnTo>
                  <a:lnTo>
                    <a:pt x="263398" y="520699"/>
                  </a:lnTo>
                  <a:lnTo>
                    <a:pt x="304820" y="419226"/>
                  </a:lnTo>
                  <a:lnTo>
                    <a:pt x="257301" y="419226"/>
                  </a:lnTo>
                  <a:lnTo>
                    <a:pt x="247191" y="418601"/>
                  </a:lnTo>
                  <a:lnTo>
                    <a:pt x="238426" y="414321"/>
                  </a:lnTo>
                  <a:lnTo>
                    <a:pt x="231923" y="407064"/>
                  </a:lnTo>
                  <a:lnTo>
                    <a:pt x="228600" y="397509"/>
                  </a:lnTo>
                  <a:lnTo>
                    <a:pt x="224956" y="370790"/>
                  </a:lnTo>
                  <a:close/>
                </a:path>
                <a:path w="328295" h="520700">
                  <a:moveTo>
                    <a:pt x="275699" y="366929"/>
                  </a:moveTo>
                  <a:lnTo>
                    <a:pt x="224956" y="370790"/>
                  </a:lnTo>
                  <a:lnTo>
                    <a:pt x="228600" y="397509"/>
                  </a:lnTo>
                  <a:lnTo>
                    <a:pt x="231923" y="407064"/>
                  </a:lnTo>
                  <a:lnTo>
                    <a:pt x="238426" y="414321"/>
                  </a:lnTo>
                  <a:lnTo>
                    <a:pt x="247191" y="418601"/>
                  </a:lnTo>
                  <a:lnTo>
                    <a:pt x="257301" y="419226"/>
                  </a:lnTo>
                  <a:lnTo>
                    <a:pt x="266803" y="415905"/>
                  </a:lnTo>
                  <a:lnTo>
                    <a:pt x="274065" y="409416"/>
                  </a:lnTo>
                  <a:lnTo>
                    <a:pt x="278376" y="400688"/>
                  </a:lnTo>
                  <a:lnTo>
                    <a:pt x="279019" y="390651"/>
                  </a:lnTo>
                  <a:lnTo>
                    <a:pt x="275699" y="366929"/>
                  </a:lnTo>
                  <a:close/>
                </a:path>
                <a:path w="328295" h="520700">
                  <a:moveTo>
                    <a:pt x="327787" y="362965"/>
                  </a:moveTo>
                  <a:lnTo>
                    <a:pt x="275699" y="366929"/>
                  </a:lnTo>
                  <a:lnTo>
                    <a:pt x="279019" y="390651"/>
                  </a:lnTo>
                  <a:lnTo>
                    <a:pt x="278376" y="400688"/>
                  </a:lnTo>
                  <a:lnTo>
                    <a:pt x="274065" y="409416"/>
                  </a:lnTo>
                  <a:lnTo>
                    <a:pt x="266803" y="415905"/>
                  </a:lnTo>
                  <a:lnTo>
                    <a:pt x="257301" y="419226"/>
                  </a:lnTo>
                  <a:lnTo>
                    <a:pt x="304820" y="419226"/>
                  </a:lnTo>
                  <a:lnTo>
                    <a:pt x="327787" y="362965"/>
                  </a:lnTo>
                  <a:close/>
                </a:path>
                <a:path w="328295" h="520700">
                  <a:moveTo>
                    <a:pt x="26670" y="0"/>
                  </a:moveTo>
                  <a:lnTo>
                    <a:pt x="16716" y="1464"/>
                  </a:lnTo>
                  <a:lnTo>
                    <a:pt x="8382" y="6476"/>
                  </a:lnTo>
                  <a:lnTo>
                    <a:pt x="2524" y="14251"/>
                  </a:lnTo>
                  <a:lnTo>
                    <a:pt x="0" y="24002"/>
                  </a:lnTo>
                  <a:lnTo>
                    <a:pt x="1446" y="33976"/>
                  </a:lnTo>
                  <a:lnTo>
                    <a:pt x="6429" y="42354"/>
                  </a:lnTo>
                  <a:lnTo>
                    <a:pt x="14198" y="48256"/>
                  </a:lnTo>
                  <a:lnTo>
                    <a:pt x="24002" y="50800"/>
                  </a:lnTo>
                  <a:lnTo>
                    <a:pt x="36195" y="51434"/>
                  </a:lnTo>
                  <a:lnTo>
                    <a:pt x="45720" y="53085"/>
                  </a:lnTo>
                  <a:lnTo>
                    <a:pt x="83312" y="69595"/>
                  </a:lnTo>
                  <a:lnTo>
                    <a:pt x="120396" y="102615"/>
                  </a:lnTo>
                  <a:lnTo>
                    <a:pt x="146812" y="138048"/>
                  </a:lnTo>
                  <a:lnTo>
                    <a:pt x="171069" y="181990"/>
                  </a:lnTo>
                  <a:lnTo>
                    <a:pt x="192404" y="233298"/>
                  </a:lnTo>
                  <a:lnTo>
                    <a:pt x="204724" y="271398"/>
                  </a:lnTo>
                  <a:lnTo>
                    <a:pt x="215264" y="312038"/>
                  </a:lnTo>
                  <a:lnTo>
                    <a:pt x="224956" y="370790"/>
                  </a:lnTo>
                  <a:lnTo>
                    <a:pt x="275699" y="366929"/>
                  </a:lnTo>
                  <a:lnTo>
                    <a:pt x="269494" y="322579"/>
                  </a:lnTo>
                  <a:lnTo>
                    <a:pt x="259207" y="277748"/>
                  </a:lnTo>
                  <a:lnTo>
                    <a:pt x="246761" y="235584"/>
                  </a:lnTo>
                  <a:lnTo>
                    <a:pt x="232537" y="195833"/>
                  </a:lnTo>
                  <a:lnTo>
                    <a:pt x="216408" y="159003"/>
                  </a:lnTo>
                  <a:lnTo>
                    <a:pt x="198500" y="125221"/>
                  </a:lnTo>
                  <a:lnTo>
                    <a:pt x="168275" y="80898"/>
                  </a:lnTo>
                  <a:lnTo>
                    <a:pt x="134112" y="44703"/>
                  </a:lnTo>
                  <a:lnTo>
                    <a:pt x="95885" y="18160"/>
                  </a:lnTo>
                  <a:lnTo>
                    <a:pt x="53721" y="2920"/>
                  </a:lnTo>
                  <a:lnTo>
                    <a:pt x="38988" y="76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2200" y="2628900"/>
              <a:ext cx="252729" cy="466725"/>
            </a:xfrm>
            <a:custGeom>
              <a:avLst/>
              <a:gdLst/>
              <a:ahLst/>
              <a:cxnLst/>
              <a:rect l="l" t="t" r="r" b="b"/>
              <a:pathLst>
                <a:path w="252729" h="466725">
                  <a:moveTo>
                    <a:pt x="252475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67120" y="450056"/>
                  </a:lnTo>
                  <a:lnTo>
                    <a:pt x="127432" y="403013"/>
                  </a:lnTo>
                  <a:lnTo>
                    <a:pt x="154283" y="369490"/>
                  </a:lnTo>
                  <a:lnTo>
                    <a:pt x="178530" y="330041"/>
                  </a:lnTo>
                  <a:lnTo>
                    <a:pt x="199871" y="285220"/>
                  </a:lnTo>
                  <a:lnTo>
                    <a:pt x="218007" y="235585"/>
                  </a:lnTo>
                  <a:lnTo>
                    <a:pt x="232636" y="181689"/>
                  </a:lnTo>
                  <a:lnTo>
                    <a:pt x="243457" y="124089"/>
                  </a:lnTo>
                  <a:lnTo>
                    <a:pt x="250171" y="63341"/>
                  </a:lnTo>
                  <a:lnTo>
                    <a:pt x="25247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46800" y="2352674"/>
              <a:ext cx="678180" cy="768350"/>
            </a:xfrm>
            <a:custGeom>
              <a:avLst/>
              <a:gdLst/>
              <a:ahLst/>
              <a:cxnLst/>
              <a:rect l="l" t="t" r="r" b="b"/>
              <a:pathLst>
                <a:path w="678179" h="768350">
                  <a:moveTo>
                    <a:pt x="339852" y="434975"/>
                  </a:moveTo>
                  <a:lnTo>
                    <a:pt x="317385" y="377571"/>
                  </a:lnTo>
                  <a:lnTo>
                    <a:pt x="277749" y="276225"/>
                  </a:lnTo>
                  <a:lnTo>
                    <a:pt x="188087" y="421005"/>
                  </a:lnTo>
                  <a:lnTo>
                    <a:pt x="237134" y="425526"/>
                  </a:lnTo>
                  <a:lnTo>
                    <a:pt x="232918" y="454279"/>
                  </a:lnTo>
                  <a:lnTo>
                    <a:pt x="228219" y="472567"/>
                  </a:lnTo>
                  <a:lnTo>
                    <a:pt x="217043" y="510667"/>
                  </a:lnTo>
                  <a:lnTo>
                    <a:pt x="196850" y="563118"/>
                  </a:lnTo>
                  <a:lnTo>
                    <a:pt x="173101" y="609092"/>
                  </a:lnTo>
                  <a:lnTo>
                    <a:pt x="146431" y="647827"/>
                  </a:lnTo>
                  <a:lnTo>
                    <a:pt x="117348" y="678561"/>
                  </a:lnTo>
                  <a:lnTo>
                    <a:pt x="76708" y="705739"/>
                  </a:lnTo>
                  <a:lnTo>
                    <a:pt x="34798" y="717169"/>
                  </a:lnTo>
                  <a:lnTo>
                    <a:pt x="24130" y="717550"/>
                  </a:lnTo>
                  <a:lnTo>
                    <a:pt x="14312" y="720077"/>
                  </a:lnTo>
                  <a:lnTo>
                    <a:pt x="6540" y="725932"/>
                  </a:lnTo>
                  <a:lnTo>
                    <a:pt x="1511" y="734275"/>
                  </a:lnTo>
                  <a:lnTo>
                    <a:pt x="0" y="744220"/>
                  </a:lnTo>
                  <a:lnTo>
                    <a:pt x="2514" y="754037"/>
                  </a:lnTo>
                  <a:lnTo>
                    <a:pt x="8382" y="761809"/>
                  </a:lnTo>
                  <a:lnTo>
                    <a:pt x="16713" y="766838"/>
                  </a:lnTo>
                  <a:lnTo>
                    <a:pt x="26670" y="768350"/>
                  </a:lnTo>
                  <a:lnTo>
                    <a:pt x="41910" y="767461"/>
                  </a:lnTo>
                  <a:lnTo>
                    <a:pt x="86106" y="756793"/>
                  </a:lnTo>
                  <a:lnTo>
                    <a:pt x="127127" y="735203"/>
                  </a:lnTo>
                  <a:lnTo>
                    <a:pt x="164211" y="704088"/>
                  </a:lnTo>
                  <a:lnTo>
                    <a:pt x="197358" y="664591"/>
                  </a:lnTo>
                  <a:lnTo>
                    <a:pt x="226441" y="617982"/>
                  </a:lnTo>
                  <a:lnTo>
                    <a:pt x="243586" y="583057"/>
                  </a:lnTo>
                  <a:lnTo>
                    <a:pt x="258826" y="545465"/>
                  </a:lnTo>
                  <a:lnTo>
                    <a:pt x="271780" y="505587"/>
                  </a:lnTo>
                  <a:lnTo>
                    <a:pt x="283083" y="461645"/>
                  </a:lnTo>
                  <a:lnTo>
                    <a:pt x="287782" y="430187"/>
                  </a:lnTo>
                  <a:lnTo>
                    <a:pt x="339852" y="434975"/>
                  </a:lnTo>
                  <a:close/>
                </a:path>
                <a:path w="678179" h="768350">
                  <a:moveTo>
                    <a:pt x="677799" y="76200"/>
                  </a:moveTo>
                  <a:lnTo>
                    <a:pt x="626999" y="50800"/>
                  </a:lnTo>
                  <a:lnTo>
                    <a:pt x="525399" y="0"/>
                  </a:lnTo>
                  <a:lnTo>
                    <a:pt x="525399" y="50800"/>
                  </a:lnTo>
                  <a:lnTo>
                    <a:pt x="415925" y="50800"/>
                  </a:lnTo>
                  <a:lnTo>
                    <a:pt x="415925" y="101600"/>
                  </a:lnTo>
                  <a:lnTo>
                    <a:pt x="525399" y="101600"/>
                  </a:lnTo>
                  <a:lnTo>
                    <a:pt x="525399" y="152400"/>
                  </a:lnTo>
                  <a:lnTo>
                    <a:pt x="626999" y="101600"/>
                  </a:lnTo>
                  <a:lnTo>
                    <a:pt x="677799" y="762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18756" y="2295563"/>
              <a:ext cx="570865" cy="297815"/>
            </a:xfrm>
            <a:custGeom>
              <a:avLst/>
              <a:gdLst/>
              <a:ahLst/>
              <a:cxnLst/>
              <a:rect l="l" t="t" r="r" b="b"/>
              <a:pathLst>
                <a:path w="570865" h="297814">
                  <a:moveTo>
                    <a:pt x="570306" y="0"/>
                  </a:moveTo>
                  <a:lnTo>
                    <a:pt x="0" y="0"/>
                  </a:lnTo>
                  <a:lnTo>
                    <a:pt x="0" y="297649"/>
                  </a:lnTo>
                  <a:lnTo>
                    <a:pt x="570306" y="297649"/>
                  </a:lnTo>
                  <a:lnTo>
                    <a:pt x="57030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874891" y="2310764"/>
            <a:ext cx="4559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800080"/>
                </a:solidFill>
                <a:latin typeface="Times New Roman"/>
                <a:cs typeface="Times New Roman"/>
              </a:rPr>
              <a:t>0.0</a:t>
            </a:r>
            <a:r>
              <a:rPr sz="1500" b="1" spc="5" dirty="0">
                <a:solidFill>
                  <a:srgbClr val="800080"/>
                </a:solidFill>
                <a:latin typeface="Times New Roman"/>
                <a:cs typeface="Times New Roman"/>
              </a:rPr>
              <a:t>9</a:t>
            </a:r>
            <a:r>
              <a:rPr sz="1500" b="1" dirty="0">
                <a:solidFill>
                  <a:srgbClr val="800080"/>
                </a:solidFill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2344038"/>
            <a:ext cx="2549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THANK</a:t>
            </a:r>
            <a:r>
              <a:rPr sz="4000" spc="-70" dirty="0"/>
              <a:t> </a:t>
            </a:r>
            <a:r>
              <a:rPr sz="4000" spc="-60" dirty="0"/>
              <a:t>YOU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433054" y="4808321"/>
            <a:ext cx="1752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"/>
                <a:cs typeface="Arial"/>
              </a:rPr>
              <a:t>36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6397" y="385648"/>
            <a:ext cx="1254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</a:t>
            </a:r>
            <a:r>
              <a:rPr spc="-15" dirty="0"/>
              <a:t>o</a:t>
            </a:r>
            <a:r>
              <a:rPr spc="-5" dirty="0"/>
              <a:t>lut</a:t>
            </a:r>
            <a:r>
              <a:rPr spc="-20" dirty="0"/>
              <a:t>i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1012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 an </a:t>
            </a:r>
            <a:r>
              <a:rPr sz="2000" spc="-5" dirty="0">
                <a:latin typeface="Calibri"/>
                <a:cs typeface="Calibri"/>
              </a:rPr>
              <a:t>employee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company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selected </a:t>
            </a:r>
            <a:r>
              <a:rPr sz="2000" spc="-25" dirty="0">
                <a:latin typeface="Calibri"/>
                <a:cs typeface="Calibri"/>
              </a:rPr>
              <a:t>randomly, </a:t>
            </a:r>
            <a:r>
              <a:rPr sz="2000" spc="-5" dirty="0">
                <a:latin typeface="Calibri"/>
                <a:cs typeface="Calibri"/>
              </a:rPr>
              <a:t>what </a:t>
            </a:r>
            <a:r>
              <a:rPr sz="2000" dirty="0">
                <a:latin typeface="Calibri"/>
                <a:cs typeface="Calibri"/>
              </a:rPr>
              <a:t>is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employee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female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professional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worker?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900" y="2224983"/>
            <a:ext cx="6019861" cy="8126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3412380"/>
            <a:ext cx="6985127" cy="82550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729" y="385648"/>
            <a:ext cx="1271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678420" cy="191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3843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Shown </a:t>
            </a:r>
            <a:r>
              <a:rPr sz="2000" spc="-10" dirty="0">
                <a:latin typeface="Calibri"/>
                <a:cs typeface="Calibri"/>
              </a:rPr>
              <a:t>here are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raw </a:t>
            </a:r>
            <a:r>
              <a:rPr sz="2000" spc="-5" dirty="0">
                <a:latin typeface="Calibri"/>
                <a:cs typeface="Calibri"/>
              </a:rPr>
              <a:t>values matrix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corresponding probability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results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national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survey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executives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asked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identify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geographic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locale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company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company’s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industry</a:t>
            </a:r>
            <a:r>
              <a:rPr sz="2000" dirty="0">
                <a:latin typeface="Calibri"/>
                <a:cs typeface="Calibri"/>
              </a:rPr>
              <a:t> type.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executives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locale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one industry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95363"/>
            <a:ext cx="8446707" cy="33494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8382" y="385648"/>
            <a:ext cx="1509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Que</a:t>
            </a:r>
            <a:r>
              <a:rPr spc="-50" dirty="0"/>
              <a:t>s</a:t>
            </a:r>
            <a:r>
              <a:rPr spc="-5" dirty="0"/>
              <a:t>ti</a:t>
            </a:r>
            <a:r>
              <a:rPr spc="-15" dirty="0"/>
              <a:t>o</a:t>
            </a:r>
            <a:r>
              <a:rPr spc="-5" dirty="0"/>
              <a:t>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2070"/>
            <a:ext cx="7719059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5"/>
              </a:spcBef>
              <a:buFont typeface="Calibri"/>
              <a:buAutoNum type="alphaLcPeriod"/>
              <a:tabLst>
                <a:tab pos="264160" algn="l"/>
              </a:tabLst>
            </a:pP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probability that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respondent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Midwest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(F)?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50100"/>
              </a:lnSpc>
              <a:spcBef>
                <a:spcPts val="475"/>
              </a:spcBef>
              <a:buFont typeface="Calibri"/>
              <a:buAutoNum type="alphaLcPeriod"/>
              <a:tabLst>
                <a:tab pos="274955" algn="l"/>
              </a:tabLst>
            </a:pPr>
            <a:r>
              <a:rPr sz="2000" spc="-5" dirty="0">
                <a:latin typeface="Calibri"/>
                <a:cs typeface="Calibri"/>
              </a:rPr>
              <a:t>What </a:t>
            </a:r>
            <a:r>
              <a:rPr sz="2000" dirty="0">
                <a:latin typeface="Calibri"/>
                <a:cs typeface="Calibri"/>
              </a:rPr>
              <a:t>is the </a:t>
            </a:r>
            <a:r>
              <a:rPr sz="2000" spc="-5" dirty="0">
                <a:latin typeface="Calibri"/>
                <a:cs typeface="Calibri"/>
              </a:rPr>
              <a:t>probability that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respondent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communications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(C) 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Northeast</a:t>
            </a:r>
            <a:r>
              <a:rPr sz="2000" dirty="0">
                <a:latin typeface="Calibri"/>
                <a:cs typeface="Calibri"/>
              </a:rPr>
              <a:t> (D)?</a:t>
            </a:r>
            <a:endParaRPr sz="20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1680"/>
              </a:spcBef>
              <a:buFont typeface="Calibri"/>
              <a:buAutoNum type="alphaLcPeriod"/>
              <a:tabLst>
                <a:tab pos="244475" algn="l"/>
              </a:tabLst>
            </a:pP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respondent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Southeast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(E)</a:t>
            </a:r>
            <a:r>
              <a:rPr sz="2000" spc="-5" dirty="0">
                <a:latin typeface="Calibri"/>
                <a:cs typeface="Calibri"/>
              </a:rPr>
              <a:t> or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finance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(A)?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37" y="1032308"/>
            <a:ext cx="8479122" cy="35623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6238" y="385648"/>
            <a:ext cx="3809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Mutually</a:t>
            </a:r>
            <a:r>
              <a:rPr spc="-5" dirty="0"/>
              <a:t> </a:t>
            </a:r>
            <a:r>
              <a:rPr spc="-15" dirty="0"/>
              <a:t>Exclusive </a:t>
            </a:r>
            <a:r>
              <a:rPr spc="-25" dirty="0"/>
              <a:t>Events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71800" y="1800986"/>
          <a:ext cx="2707005" cy="1360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R="50800" algn="r">
                        <a:lnSpc>
                          <a:spcPts val="2565"/>
                        </a:lnSpc>
                        <a:spcBef>
                          <a:spcPts val="10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8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2565"/>
                        </a:lnSpc>
                        <a:spcBef>
                          <a:spcPts val="10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3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R="41910" algn="r">
                        <a:lnSpc>
                          <a:spcPts val="2550"/>
                        </a:lnSpc>
                        <a:spcBef>
                          <a:spcPts val="2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31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550"/>
                        </a:lnSpc>
                        <a:spcBef>
                          <a:spcPts val="2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13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R="41910" algn="r">
                        <a:lnSpc>
                          <a:spcPts val="2550"/>
                        </a:lnSpc>
                        <a:spcBef>
                          <a:spcPts val="2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52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550"/>
                        </a:lnSpc>
                        <a:spcBef>
                          <a:spcPts val="2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17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R="50800" algn="r">
                        <a:lnSpc>
                          <a:spcPts val="2575"/>
                        </a:lnSpc>
                        <a:spcBef>
                          <a:spcPts val="10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9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575"/>
                        </a:lnSpc>
                        <a:spcBef>
                          <a:spcPts val="10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22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2929" y="1164367"/>
          <a:ext cx="6022975" cy="3477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3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marL="31750" marR="912494">
                        <a:lnSpc>
                          <a:spcPts val="2600"/>
                        </a:lnSpc>
                      </a:pPr>
                      <a:r>
                        <a:rPr sz="2300" spc="-35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300" spc="-6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Positi</a:t>
                      </a:r>
                      <a:r>
                        <a:rPr sz="23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n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9475">
                        <a:lnSpc>
                          <a:spcPts val="2465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Gender</a:t>
                      </a:r>
                      <a:endParaRPr sz="2300">
                        <a:latin typeface="Arial"/>
                        <a:cs typeface="Arial"/>
                      </a:endParaRPr>
                    </a:p>
                    <a:p>
                      <a:pPr marL="682625">
                        <a:lnSpc>
                          <a:spcPts val="2610"/>
                        </a:lnSpc>
                        <a:tabLst>
                          <a:tab pos="1694180" algn="l"/>
                        </a:tabLst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Male	Female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53975" algn="r">
                        <a:lnSpc>
                          <a:spcPts val="2690"/>
                        </a:lnSpc>
                        <a:spcBef>
                          <a:spcPts val="5"/>
                        </a:spcBef>
                      </a:pPr>
                      <a:r>
                        <a:rPr sz="2300" spc="-55" dirty="0">
                          <a:latin typeface="Arial"/>
                          <a:cs typeface="Arial"/>
                        </a:rPr>
                        <a:t>Total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Managerial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2575"/>
                        </a:lnSpc>
                      </a:pPr>
                      <a:r>
                        <a:rPr sz="2300" spc="-170" dirty="0">
                          <a:latin typeface="Arial"/>
                          <a:cs typeface="Arial"/>
                        </a:rPr>
                        <a:t>11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ts val="2585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Professional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2585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44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</a:pPr>
                      <a:r>
                        <a:rPr sz="2300" spc="-30" dirty="0">
                          <a:latin typeface="Arial"/>
                          <a:cs typeface="Arial"/>
                        </a:rPr>
                        <a:t>Technical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2575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69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Clerical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2560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31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</a:pPr>
                      <a:r>
                        <a:rPr sz="2300" spc="-55" dirty="0">
                          <a:latin typeface="Arial"/>
                          <a:cs typeface="Arial"/>
                        </a:rPr>
                        <a:t>Total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6610">
                        <a:lnSpc>
                          <a:spcPts val="2575"/>
                        </a:lnSpc>
                        <a:tabLst>
                          <a:tab pos="2315210" algn="l"/>
                        </a:tabLst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100	55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75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155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595878" y="3601249"/>
            <a:ext cx="2075814" cy="1043940"/>
            <a:chOff x="3595878" y="3601249"/>
            <a:chExt cx="2075814" cy="1043940"/>
          </a:xfrm>
        </p:grpSpPr>
        <p:sp>
          <p:nvSpPr>
            <p:cNvPr id="6" name="object 6"/>
            <p:cNvSpPr/>
            <p:nvPr/>
          </p:nvSpPr>
          <p:spPr>
            <a:xfrm>
              <a:off x="3595878" y="3601249"/>
              <a:ext cx="2075814" cy="1043940"/>
            </a:xfrm>
            <a:custGeom>
              <a:avLst/>
              <a:gdLst/>
              <a:ahLst/>
              <a:cxnLst/>
              <a:rect l="l" t="t" r="r" b="b"/>
              <a:pathLst>
                <a:path w="2075814" h="1043939">
                  <a:moveTo>
                    <a:pt x="2075433" y="0"/>
                  </a:moveTo>
                  <a:lnTo>
                    <a:pt x="0" y="0"/>
                  </a:lnTo>
                  <a:lnTo>
                    <a:pt x="0" y="1043419"/>
                  </a:lnTo>
                  <a:lnTo>
                    <a:pt x="2075433" y="1043419"/>
                  </a:lnTo>
                  <a:lnTo>
                    <a:pt x="207543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04985" y="4144054"/>
              <a:ext cx="788670" cy="0"/>
            </a:xfrm>
            <a:custGeom>
              <a:avLst/>
              <a:gdLst/>
              <a:ahLst/>
              <a:cxnLst/>
              <a:rect l="l" t="t" r="r" b="b"/>
              <a:pathLst>
                <a:path w="788670">
                  <a:moveTo>
                    <a:pt x="0" y="0"/>
                  </a:moveTo>
                  <a:lnTo>
                    <a:pt x="297139" y="0"/>
                  </a:lnTo>
                </a:path>
                <a:path w="788670">
                  <a:moveTo>
                    <a:pt x="491046" y="0"/>
                  </a:moveTo>
                  <a:lnTo>
                    <a:pt x="788219" y="0"/>
                  </a:lnTo>
                </a:path>
              </a:pathLst>
            </a:custGeom>
            <a:ln w="8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03738" y="3500970"/>
            <a:ext cx="2072639" cy="11474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550" i="1" spc="60" dirty="0">
                <a:latin typeface="Times New Roman"/>
                <a:cs typeface="Times New Roman"/>
              </a:rPr>
              <a:t>P</a:t>
            </a:r>
            <a:r>
              <a:rPr sz="1550" spc="45" dirty="0">
                <a:latin typeface="Times New Roman"/>
                <a:cs typeface="Times New Roman"/>
              </a:rPr>
              <a:t>(</a:t>
            </a:r>
            <a:r>
              <a:rPr sz="1550" i="1" spc="15" dirty="0">
                <a:latin typeface="Times New Roman"/>
                <a:cs typeface="Times New Roman"/>
              </a:rPr>
              <a:t>T</a:t>
            </a:r>
            <a:r>
              <a:rPr sz="1550" i="1" spc="-4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</a:t>
            </a:r>
            <a:r>
              <a:rPr sz="1550" spc="-150" dirty="0">
                <a:latin typeface="Times New Roman"/>
                <a:cs typeface="Times New Roman"/>
              </a:rPr>
              <a:t> </a:t>
            </a:r>
            <a:r>
              <a:rPr sz="1550" i="1" spc="70" dirty="0">
                <a:latin typeface="Times New Roman"/>
                <a:cs typeface="Times New Roman"/>
              </a:rPr>
              <a:t>C</a:t>
            </a:r>
            <a:r>
              <a:rPr sz="1550" spc="5" dirty="0">
                <a:latin typeface="Times New Roman"/>
                <a:cs typeface="Times New Roman"/>
              </a:rPr>
              <a:t>)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Symbol"/>
                <a:cs typeface="Symbol"/>
              </a:rPr>
              <a:t>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i="1" spc="60" dirty="0">
                <a:latin typeface="Times New Roman"/>
                <a:cs typeface="Times New Roman"/>
              </a:rPr>
              <a:t>P</a:t>
            </a:r>
            <a:r>
              <a:rPr sz="1550" spc="45" dirty="0">
                <a:latin typeface="Times New Roman"/>
                <a:cs typeface="Times New Roman"/>
              </a:rPr>
              <a:t>(</a:t>
            </a:r>
            <a:r>
              <a:rPr sz="1550" i="1" spc="15" dirty="0">
                <a:latin typeface="Times New Roman"/>
                <a:cs typeface="Times New Roman"/>
              </a:rPr>
              <a:t>T</a:t>
            </a:r>
            <a:r>
              <a:rPr sz="1550" i="1" spc="-254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)</a:t>
            </a:r>
            <a:r>
              <a:rPr sz="1550" spc="-8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Symbol"/>
                <a:cs typeface="Symbol"/>
              </a:rPr>
              <a:t>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i="1" spc="60" dirty="0">
                <a:latin typeface="Times New Roman"/>
                <a:cs typeface="Times New Roman"/>
              </a:rPr>
              <a:t>P</a:t>
            </a:r>
            <a:r>
              <a:rPr sz="1550" spc="45" dirty="0">
                <a:latin typeface="Times New Roman"/>
                <a:cs typeface="Times New Roman"/>
              </a:rPr>
              <a:t>(</a:t>
            </a:r>
            <a:r>
              <a:rPr sz="1550" i="1" spc="75" dirty="0">
                <a:latin typeface="Times New Roman"/>
                <a:cs typeface="Times New Roman"/>
              </a:rPr>
              <a:t>C</a:t>
            </a:r>
            <a:r>
              <a:rPr sz="1550" spc="5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836930">
              <a:lnSpc>
                <a:spcPct val="100000"/>
              </a:lnSpc>
              <a:spcBef>
                <a:spcPts val="480"/>
              </a:spcBef>
            </a:pPr>
            <a:r>
              <a:rPr sz="2325" spc="22" baseline="-41218" dirty="0">
                <a:latin typeface="Symbol"/>
                <a:cs typeface="Symbol"/>
              </a:rPr>
              <a:t></a:t>
            </a:r>
            <a:r>
              <a:rPr sz="2325" spc="577" baseline="-41218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69</a:t>
            </a:r>
            <a:r>
              <a:rPr sz="1550" spc="305" dirty="0">
                <a:latin typeface="Times New Roman"/>
                <a:cs typeface="Times New Roman"/>
              </a:rPr>
              <a:t> </a:t>
            </a:r>
            <a:r>
              <a:rPr sz="2325" spc="22" baseline="-41218" dirty="0">
                <a:latin typeface="Symbol"/>
                <a:cs typeface="Symbol"/>
              </a:rPr>
              <a:t></a:t>
            </a:r>
            <a:r>
              <a:rPr sz="2325" spc="555" baseline="-41218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31</a:t>
            </a:r>
            <a:endParaRPr sz="1550">
              <a:latin typeface="Times New Roman"/>
              <a:cs typeface="Times New Roman"/>
            </a:endParaRPr>
          </a:p>
          <a:p>
            <a:pPr marL="718185" algn="ctr">
              <a:lnSpc>
                <a:spcPct val="100000"/>
              </a:lnSpc>
              <a:spcBef>
                <a:spcPts val="340"/>
              </a:spcBef>
              <a:tabLst>
                <a:tab pos="1209040" algn="l"/>
              </a:tabLst>
            </a:pPr>
            <a:r>
              <a:rPr sz="1550" spc="10" dirty="0">
                <a:latin typeface="Times New Roman"/>
                <a:cs typeface="Times New Roman"/>
              </a:rPr>
              <a:t>155	155</a:t>
            </a:r>
            <a:endParaRPr sz="1550">
              <a:latin typeface="Times New Roman"/>
              <a:cs typeface="Times New Roman"/>
            </a:endParaRPr>
          </a:p>
          <a:p>
            <a:pPr marL="83693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Symbol"/>
                <a:cs typeface="Symbol"/>
              </a:rPr>
              <a:t></a:t>
            </a:r>
            <a:r>
              <a:rPr sz="1550" spc="-5" dirty="0">
                <a:latin typeface="Times New Roman"/>
                <a:cs typeface="Times New Roman"/>
              </a:rPr>
              <a:t>.645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1812</Words>
  <Application>Microsoft Office PowerPoint</Application>
  <PresentationFormat>On-screen Show (16:9)</PresentationFormat>
  <Paragraphs>325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Problem</vt:lpstr>
      <vt:lpstr>Contingency Table</vt:lpstr>
      <vt:lpstr>Solution</vt:lpstr>
      <vt:lpstr>Problem</vt:lpstr>
      <vt:lpstr>PowerPoint Presentation</vt:lpstr>
      <vt:lpstr>Questions</vt:lpstr>
      <vt:lpstr>PowerPoint Presentation</vt:lpstr>
      <vt:lpstr>Mutually Exclusive Events</vt:lpstr>
      <vt:lpstr>Mutually Exclusive Events</vt:lpstr>
      <vt:lpstr>Law of Multiplication</vt:lpstr>
      <vt:lpstr>Problem</vt:lpstr>
      <vt:lpstr>PowerPoint Presentation</vt:lpstr>
      <vt:lpstr>PowerPoint Presentation</vt:lpstr>
      <vt:lpstr>Law of Multiplication</vt:lpstr>
      <vt:lpstr>Special Law of Multiplication for Independent Events</vt:lpstr>
      <vt:lpstr>Law of Conditional Probability</vt:lpstr>
      <vt:lpstr>Conditional Probability</vt:lpstr>
      <vt:lpstr>Computing Conditional Probability</vt:lpstr>
      <vt:lpstr>Computing Conditional Probability</vt:lpstr>
      <vt:lpstr>Computing Conditional Probability: Decision Trees</vt:lpstr>
      <vt:lpstr>Independent Events</vt:lpstr>
      <vt:lpstr>Statistical Independence</vt:lpstr>
      <vt:lpstr>Independent Events Demonstration</vt:lpstr>
      <vt:lpstr>Independent Events Demonstration</vt:lpstr>
      <vt:lpstr>Independent Events</vt:lpstr>
      <vt:lpstr>Revision of Probabilities: Bayes’ Rule</vt:lpstr>
      <vt:lpstr>PowerPoint Presentation</vt:lpstr>
      <vt:lpstr>PowerPoint Presentation</vt:lpstr>
      <vt:lpstr>PowerPoint Presentation</vt:lpstr>
      <vt:lpstr>PowerPoint Presentation</vt:lpstr>
      <vt:lpstr>Problem</vt:lpstr>
      <vt:lpstr>Revision of Probabilities  with Bayes' Rule: Ribbon Problem</vt:lpstr>
      <vt:lpstr>Revision of Probabilities with Bayes’ Rule: Ribbon Problem</vt:lpstr>
      <vt:lpstr>Revision of Probabilities  with Bayes' Rule: Ribbon Problem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Ashwni  Goel</cp:lastModifiedBy>
  <cp:revision>1</cp:revision>
  <dcterms:created xsi:type="dcterms:W3CDTF">2024-02-06T05:32:54Z</dcterms:created>
  <dcterms:modified xsi:type="dcterms:W3CDTF">2024-02-06T05:33:27Z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2024-02-06T00:00:00Z</vt:filetime>
  </property>
</Properties>
</file>