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5143500" type="screen16x9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2B2FF-F6F5-4366-BF3A-54D5E5593129}" v="4" dt="2024-02-08T07:18:16.8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NI  ." userId="44691843-2e5d-4a20-ad13-11ac7a93f3fe" providerId="ADAL" clId="{F382B2FF-F6F5-4366-BF3A-54D5E5593129}"/>
    <pc:docChg chg="delSld modSld">
      <pc:chgData name="ASHWNI  ." userId="44691843-2e5d-4a20-ad13-11ac7a93f3fe" providerId="ADAL" clId="{F382B2FF-F6F5-4366-BF3A-54D5E5593129}" dt="2024-02-08T07:18:00.999" v="4" actId="47"/>
      <pc:docMkLst>
        <pc:docMk/>
      </pc:docMkLst>
      <pc:sldChg chg="del">
        <pc:chgData name="ASHWNI  ." userId="44691843-2e5d-4a20-ad13-11ac7a93f3fe" providerId="ADAL" clId="{F382B2FF-F6F5-4366-BF3A-54D5E5593129}" dt="2024-02-08T07:17:06.647" v="0" actId="47"/>
        <pc:sldMkLst>
          <pc:docMk/>
          <pc:sldMk cId="0" sldId="256"/>
        </pc:sldMkLst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57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57"/>
            <ac:spMk id="4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58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58"/>
            <ac:spMk id="5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59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59"/>
            <ac:spMk id="5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60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60"/>
            <ac:spMk id="4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61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61"/>
            <ac:spMk id="5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62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62"/>
            <ac:spMk id="28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63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63"/>
            <ac:spMk id="14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64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64"/>
            <ac:spMk id="18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65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65"/>
            <ac:spMk id="8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66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66"/>
            <ac:spMk id="5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67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67"/>
            <ac:spMk id="5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70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70"/>
            <ac:spMk id="8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71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71"/>
            <ac:spMk id="16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72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72"/>
            <ac:spMk id="8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73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73"/>
            <ac:spMk id="13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74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74"/>
            <ac:spMk id="13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75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75"/>
            <ac:spMk id="20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76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76"/>
            <ac:spMk id="31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77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77"/>
            <ac:spMk id="25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78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78"/>
            <ac:spMk id="10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79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79"/>
            <ac:spMk id="5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80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80"/>
            <ac:spMk id="2" creationId="{00000000-0000-0000-0000-000000000000}"/>
          </ac:spMkLst>
        </pc:spChg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80"/>
            <ac:spMk id="4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81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81"/>
            <ac:spMk id="2" creationId="{00000000-0000-0000-0000-000000000000}"/>
          </ac:spMkLst>
        </pc:spChg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81"/>
            <ac:spMk id="5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82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82"/>
            <ac:spMk id="16" creationId="{00000000-0000-0000-0000-000000000000}"/>
          </ac:spMkLst>
        </pc:spChg>
      </pc:sldChg>
      <pc:sldChg chg="modSp">
        <pc:chgData name="ASHWNI  ." userId="44691843-2e5d-4a20-ad13-11ac7a93f3fe" providerId="ADAL" clId="{F382B2FF-F6F5-4366-BF3A-54D5E5593129}" dt="2024-02-08T07:17:36.331" v="3"/>
        <pc:sldMkLst>
          <pc:docMk/>
          <pc:sldMk cId="0" sldId="283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83"/>
            <ac:spMk id="2" creationId="{00000000-0000-0000-0000-000000000000}"/>
          </ac:spMkLst>
        </pc:spChg>
      </pc:sldChg>
      <pc:sldChg chg="modSp del">
        <pc:chgData name="ASHWNI  ." userId="44691843-2e5d-4a20-ad13-11ac7a93f3fe" providerId="ADAL" clId="{F382B2FF-F6F5-4366-BF3A-54D5E5593129}" dt="2024-02-08T07:18:00.999" v="4" actId="47"/>
        <pc:sldMkLst>
          <pc:docMk/>
          <pc:sldMk cId="0" sldId="284"/>
        </pc:sldMkLst>
        <pc:spChg chg="mod">
          <ac:chgData name="ASHWNI  ." userId="44691843-2e5d-4a20-ad13-11ac7a93f3fe" providerId="ADAL" clId="{F382B2FF-F6F5-4366-BF3A-54D5E5593129}" dt="2024-02-08T07:17:36.331" v="3"/>
          <ac:spMkLst>
            <pc:docMk/>
            <pc:sldMk cId="0" sldId="28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‹#›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‹#›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‹#›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‹#›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‹#›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7896" y="265556"/>
            <a:ext cx="1648206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017" y="2202599"/>
            <a:ext cx="6158230" cy="2418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7654" y="4821025"/>
            <a:ext cx="238759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‹#›</a:t>
            </a:fld>
            <a:endParaRPr sz="105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8114" y="385648"/>
            <a:ext cx="2747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Lecture</a:t>
            </a:r>
            <a:r>
              <a:rPr spc="-40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1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56563"/>
            <a:ext cx="2924810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Empirical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Discrete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Distributions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Continuous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741" y="265556"/>
            <a:ext cx="4904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Cumulative</a:t>
            </a:r>
            <a:r>
              <a:rPr spc="35" dirty="0"/>
              <a:t> </a:t>
            </a:r>
            <a:r>
              <a:rPr spc="-10" dirty="0"/>
              <a:t>Distribution</a:t>
            </a:r>
            <a:r>
              <a:rPr spc="2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10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8949" y="1085850"/>
            <a:ext cx="7963534" cy="3486150"/>
          </a:xfrm>
          <a:custGeom>
            <a:avLst/>
            <a:gdLst/>
            <a:ahLst/>
            <a:cxnLst/>
            <a:rect l="l" t="t" r="r" b="b"/>
            <a:pathLst>
              <a:path w="7963534" h="3486150">
                <a:moveTo>
                  <a:pt x="7963154" y="0"/>
                </a:moveTo>
                <a:lnTo>
                  <a:pt x="0" y="0"/>
                </a:lnTo>
                <a:lnTo>
                  <a:pt x="0" y="3486150"/>
                </a:lnTo>
                <a:lnTo>
                  <a:pt x="7963154" y="3486150"/>
                </a:lnTo>
                <a:lnTo>
                  <a:pt x="79631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9831" y="1102614"/>
            <a:ext cx="7620634" cy="16903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3700" marR="55880" indent="-342900">
              <a:lnSpc>
                <a:spcPct val="100499"/>
              </a:lnSpc>
              <a:spcBef>
                <a:spcPts val="8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100" spc="-5" dirty="0">
                <a:latin typeface="Calibri"/>
                <a:cs typeface="Calibri"/>
              </a:rPr>
              <a:t>The CDF of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random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variable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i="1" dirty="0">
                <a:latin typeface="Calibri"/>
                <a:cs typeface="Calibri"/>
              </a:rPr>
              <a:t>X</a:t>
            </a:r>
            <a:r>
              <a:rPr sz="2100" i="1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(defined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as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i="1" spc="-5" dirty="0">
                <a:latin typeface="Calibri"/>
                <a:cs typeface="Calibri"/>
              </a:rPr>
              <a:t>F(X)</a:t>
            </a:r>
            <a:r>
              <a:rPr sz="2100" spc="-5" dirty="0">
                <a:latin typeface="Calibri"/>
                <a:cs typeface="Calibri"/>
              </a:rPr>
              <a:t>)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graph 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associating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all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possible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values,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or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15" dirty="0">
                <a:latin typeface="Calibri"/>
                <a:cs typeface="Calibri"/>
              </a:rPr>
              <a:t>range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 possible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values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with </a:t>
            </a:r>
            <a:r>
              <a:rPr sz="2100" spc="-45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P(</a:t>
            </a:r>
            <a:r>
              <a:rPr sz="2100" i="1" spc="-5" dirty="0">
                <a:latin typeface="Calibri"/>
                <a:cs typeface="Calibri"/>
              </a:rPr>
              <a:t>X</a:t>
            </a:r>
            <a:r>
              <a:rPr sz="2100" i="1" dirty="0">
                <a:latin typeface="Calibri"/>
                <a:cs typeface="Calibri"/>
              </a:rPr>
              <a:t> </a:t>
            </a:r>
            <a:r>
              <a:rPr sz="2100" dirty="0">
                <a:latin typeface="Symbol"/>
                <a:cs typeface="Symbol"/>
              </a:rPr>
              <a:t>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x).</a:t>
            </a:r>
            <a:endParaRPr sz="2100">
              <a:latin typeface="Calibri"/>
              <a:cs typeface="Calibri"/>
            </a:endParaRPr>
          </a:p>
          <a:p>
            <a:pPr marL="393700" indent="-342900">
              <a:lnSpc>
                <a:spcPts val="2620"/>
              </a:lnSpc>
              <a:spcBef>
                <a:spcPts val="40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100" spc="-15" dirty="0">
                <a:latin typeface="Calibri"/>
                <a:cs typeface="Calibri"/>
              </a:rPr>
              <a:t>CDFs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always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lie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between</a:t>
            </a:r>
            <a:r>
              <a:rPr sz="2100" dirty="0">
                <a:latin typeface="Calibri"/>
                <a:cs typeface="Calibri"/>
              </a:rPr>
              <a:t> 0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1 </a:t>
            </a:r>
            <a:r>
              <a:rPr sz="2100" spc="-10" dirty="0">
                <a:latin typeface="Calibri"/>
                <a:cs typeface="Calibri"/>
              </a:rPr>
              <a:t>i.e.,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i="1" dirty="0">
                <a:latin typeface="Calibri"/>
                <a:cs typeface="Calibri"/>
              </a:rPr>
              <a:t>0 </a:t>
            </a:r>
            <a:r>
              <a:rPr sz="2200" i="1" spc="-55" dirty="0">
                <a:latin typeface="Symbol"/>
                <a:cs typeface="Symbol"/>
              </a:rPr>
              <a:t></a:t>
            </a:r>
            <a:r>
              <a:rPr sz="2200" i="1" spc="400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Calibri"/>
                <a:cs typeface="Calibri"/>
              </a:rPr>
              <a:t>F(X</a:t>
            </a:r>
            <a:r>
              <a:rPr sz="2100" i="1" spc="-7" baseline="-19841" dirty="0">
                <a:latin typeface="Calibri"/>
                <a:cs typeface="Calibri"/>
              </a:rPr>
              <a:t>i</a:t>
            </a:r>
            <a:r>
              <a:rPr sz="2100" i="1" spc="-5" dirty="0">
                <a:latin typeface="Calibri"/>
                <a:cs typeface="Calibri"/>
              </a:rPr>
              <a:t>)</a:t>
            </a:r>
            <a:r>
              <a:rPr sz="2100" i="1" spc="-10" dirty="0">
                <a:latin typeface="Calibri"/>
                <a:cs typeface="Calibri"/>
              </a:rPr>
              <a:t> </a:t>
            </a:r>
            <a:r>
              <a:rPr sz="2200" i="1" spc="-55" dirty="0">
                <a:latin typeface="Symbol"/>
                <a:cs typeface="Symbol"/>
              </a:rPr>
              <a:t></a:t>
            </a:r>
            <a:r>
              <a:rPr sz="2200" i="1" spc="40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Calibri"/>
                <a:cs typeface="Calibri"/>
              </a:rPr>
              <a:t>1</a:t>
            </a:r>
            <a:r>
              <a:rPr sz="2100" dirty="0">
                <a:latin typeface="Calibri"/>
                <a:cs typeface="Calibri"/>
              </a:rPr>
              <a:t>, </a:t>
            </a:r>
            <a:r>
              <a:rPr sz="2100" spc="-10" dirty="0">
                <a:latin typeface="Calibri"/>
                <a:cs typeface="Calibri"/>
              </a:rPr>
              <a:t>Where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i="1" spc="-5" dirty="0">
                <a:latin typeface="Calibri"/>
                <a:cs typeface="Calibri"/>
              </a:rPr>
              <a:t>F(X</a:t>
            </a:r>
            <a:r>
              <a:rPr sz="2100" i="1" spc="-7" baseline="-19841" dirty="0">
                <a:latin typeface="Calibri"/>
                <a:cs typeface="Calibri"/>
              </a:rPr>
              <a:t>i</a:t>
            </a:r>
            <a:r>
              <a:rPr sz="2100" i="1" spc="-5" dirty="0">
                <a:latin typeface="Calibri"/>
                <a:cs typeface="Calibri"/>
              </a:rPr>
              <a:t>)</a:t>
            </a:r>
            <a:r>
              <a:rPr sz="2100" i="1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endParaRPr sz="2100">
              <a:latin typeface="Calibri"/>
              <a:cs typeface="Calibri"/>
            </a:endParaRPr>
          </a:p>
          <a:p>
            <a:pPr marL="393700">
              <a:lnSpc>
                <a:spcPts val="2500"/>
              </a:lnSpc>
            </a:pPr>
            <a:r>
              <a:rPr sz="2100" dirty="0">
                <a:latin typeface="Calibri"/>
                <a:cs typeface="Calibri"/>
              </a:rPr>
              <a:t>the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55" dirty="0">
                <a:latin typeface="Calibri"/>
                <a:cs typeface="Calibri"/>
              </a:rPr>
              <a:t>CDF.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9294" y="410336"/>
            <a:ext cx="35610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Expected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0000FF"/>
                </a:solidFill>
                <a:latin typeface="Calibri"/>
                <a:cs typeface="Calibri"/>
              </a:rPr>
              <a:t>Value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11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458" y="1200162"/>
            <a:ext cx="7606030" cy="7080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sz="2000" spc="-10" dirty="0">
                <a:latin typeface="Calibri"/>
                <a:cs typeface="Calibri"/>
              </a:rPr>
              <a:t>Let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X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discrete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rv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D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pmf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i="1" spc="-5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).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000" i="1" spc="-10" dirty="0">
                <a:solidFill>
                  <a:srgbClr val="1F487C"/>
                </a:solidFill>
                <a:latin typeface="Calibri"/>
                <a:cs typeface="Calibri"/>
              </a:rPr>
              <a:t>expected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20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1F487C"/>
                </a:solidFill>
                <a:latin typeface="Calibri"/>
                <a:cs typeface="Calibri"/>
              </a:rPr>
              <a:t>mean</a:t>
            </a:r>
            <a:r>
              <a:rPr sz="20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20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denoted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7884" y="2066225"/>
            <a:ext cx="3523615" cy="1901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10"/>
              </a:spcBef>
              <a:tabLst>
                <a:tab pos="2009139" algn="l"/>
              </a:tabLst>
            </a:pPr>
            <a:r>
              <a:rPr sz="2700" i="1" spc="90" dirty="0">
                <a:latin typeface="Times New Roman"/>
                <a:cs typeface="Times New Roman"/>
              </a:rPr>
              <a:t>E</a:t>
            </a:r>
            <a:r>
              <a:rPr sz="2700" spc="90" dirty="0">
                <a:latin typeface="Times New Roman"/>
                <a:cs typeface="Times New Roman"/>
              </a:rPr>
              <a:t>(</a:t>
            </a:r>
            <a:r>
              <a:rPr sz="2700" spc="-415" dirty="0">
                <a:latin typeface="Times New Roman"/>
                <a:cs typeface="Times New Roman"/>
              </a:rPr>
              <a:t> </a:t>
            </a:r>
            <a:r>
              <a:rPr sz="2700" i="1" spc="45" dirty="0">
                <a:latin typeface="Times New Roman"/>
                <a:cs typeface="Times New Roman"/>
              </a:rPr>
              <a:t>X</a:t>
            </a:r>
            <a:r>
              <a:rPr sz="2700" i="1" spc="-265" dirty="0">
                <a:latin typeface="Times New Roman"/>
                <a:cs typeface="Times New Roman"/>
              </a:rPr>
              <a:t> </a:t>
            </a:r>
            <a:r>
              <a:rPr sz="2700" spc="25" dirty="0">
                <a:latin typeface="Times New Roman"/>
                <a:cs typeface="Times New Roman"/>
              </a:rPr>
              <a:t>)</a:t>
            </a:r>
            <a:r>
              <a:rPr sz="2700" spc="9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or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850" i="1" spc="95" dirty="0">
                <a:latin typeface="Symbol"/>
                <a:cs typeface="Symbol"/>
              </a:rPr>
              <a:t></a:t>
            </a:r>
            <a:r>
              <a:rPr sz="3000" i="1" spc="142" baseline="-19444" dirty="0">
                <a:latin typeface="Times New Roman"/>
                <a:cs typeface="Times New Roman"/>
              </a:rPr>
              <a:t>X</a:t>
            </a:r>
            <a:r>
              <a:rPr sz="3000" i="1" spc="60" baseline="-19444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Times New Roman"/>
                <a:cs typeface="Times New Roman"/>
              </a:rPr>
              <a:t>,	is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1699260" algn="l"/>
              </a:tabLst>
            </a:pPr>
            <a:r>
              <a:rPr sz="2700" i="1" spc="155" dirty="0">
                <a:latin typeface="Times New Roman"/>
                <a:cs typeface="Times New Roman"/>
              </a:rPr>
              <a:t>E</a:t>
            </a:r>
            <a:r>
              <a:rPr sz="2700" spc="25" dirty="0">
                <a:latin typeface="Times New Roman"/>
                <a:cs typeface="Times New Roman"/>
              </a:rPr>
              <a:t>(</a:t>
            </a:r>
            <a:r>
              <a:rPr sz="2700" spc="-425" dirty="0">
                <a:latin typeface="Times New Roman"/>
                <a:cs typeface="Times New Roman"/>
              </a:rPr>
              <a:t> </a:t>
            </a:r>
            <a:r>
              <a:rPr sz="2700" i="1" spc="50" dirty="0">
                <a:latin typeface="Times New Roman"/>
                <a:cs typeface="Times New Roman"/>
              </a:rPr>
              <a:t>X</a:t>
            </a:r>
            <a:r>
              <a:rPr sz="2700" i="1" spc="-275" dirty="0">
                <a:latin typeface="Times New Roman"/>
                <a:cs typeface="Times New Roman"/>
              </a:rPr>
              <a:t> </a:t>
            </a:r>
            <a:r>
              <a:rPr sz="2700" spc="25" dirty="0">
                <a:latin typeface="Times New Roman"/>
                <a:cs typeface="Times New Roman"/>
              </a:rPr>
              <a:t>)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spc="45" dirty="0">
                <a:latin typeface="Symbol"/>
                <a:cs typeface="Symbol"/>
              </a:rPr>
              <a:t>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850" i="1" spc="130" dirty="0">
                <a:latin typeface="Symbol"/>
                <a:cs typeface="Symbol"/>
              </a:rPr>
              <a:t></a:t>
            </a:r>
            <a:r>
              <a:rPr sz="3000" i="1" spc="75" baseline="-19444" dirty="0">
                <a:latin typeface="Times New Roman"/>
                <a:cs typeface="Times New Roman"/>
              </a:rPr>
              <a:t>X</a:t>
            </a:r>
            <a:r>
              <a:rPr sz="3000" i="1" baseline="-19444" dirty="0">
                <a:latin typeface="Times New Roman"/>
                <a:cs typeface="Times New Roman"/>
              </a:rPr>
              <a:t>	</a:t>
            </a:r>
            <a:r>
              <a:rPr sz="2700" spc="45" dirty="0">
                <a:latin typeface="Symbol"/>
                <a:cs typeface="Symbol"/>
              </a:rPr>
              <a:t></a:t>
            </a:r>
            <a:r>
              <a:rPr sz="2700" spc="325" dirty="0">
                <a:latin typeface="Times New Roman"/>
                <a:cs typeface="Times New Roman"/>
              </a:rPr>
              <a:t> </a:t>
            </a:r>
            <a:r>
              <a:rPr sz="6075" spc="135" baseline="-8230" dirty="0">
                <a:latin typeface="Symbol"/>
                <a:cs typeface="Symbol"/>
              </a:rPr>
              <a:t></a:t>
            </a:r>
            <a:r>
              <a:rPr sz="6075" spc="-277" baseline="-8230" dirty="0">
                <a:latin typeface="Times New Roman"/>
                <a:cs typeface="Times New Roman"/>
              </a:rPr>
              <a:t> </a:t>
            </a:r>
            <a:r>
              <a:rPr sz="2700" i="1" spc="35" dirty="0">
                <a:latin typeface="Times New Roman"/>
                <a:cs typeface="Times New Roman"/>
              </a:rPr>
              <a:t>x</a:t>
            </a:r>
            <a:r>
              <a:rPr sz="2700" i="1" spc="-36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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i="1" spc="75" dirty="0">
                <a:latin typeface="Times New Roman"/>
                <a:cs typeface="Times New Roman"/>
              </a:rPr>
              <a:t>p</a:t>
            </a:r>
            <a:r>
              <a:rPr sz="2700" spc="185" dirty="0">
                <a:latin typeface="Times New Roman"/>
                <a:cs typeface="Times New Roman"/>
              </a:rPr>
              <a:t>(</a:t>
            </a:r>
            <a:r>
              <a:rPr sz="2700" i="1" spc="60" dirty="0">
                <a:latin typeface="Times New Roman"/>
                <a:cs typeface="Times New Roman"/>
              </a:rPr>
              <a:t>x</a:t>
            </a:r>
            <a:r>
              <a:rPr sz="2700" spc="25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  <a:p>
            <a:pPr marL="1980564">
              <a:lnSpc>
                <a:spcPct val="100000"/>
              </a:lnSpc>
              <a:spcBef>
                <a:spcPts val="229"/>
              </a:spcBef>
            </a:pPr>
            <a:r>
              <a:rPr sz="2000" i="1" spc="-45" dirty="0">
                <a:latin typeface="Times New Roman"/>
                <a:cs typeface="Times New Roman"/>
              </a:rPr>
              <a:t>x</a:t>
            </a:r>
            <a:r>
              <a:rPr sz="2000" spc="-45" dirty="0">
                <a:latin typeface="Symbol"/>
                <a:cs typeface="Symbol"/>
              </a:rPr>
              <a:t></a:t>
            </a:r>
            <a:r>
              <a:rPr sz="2000" i="1" spc="-45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042" y="754506"/>
            <a:ext cx="7734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333FF"/>
                </a:solidFill>
                <a:latin typeface="Times New Roman"/>
                <a:cs typeface="Times New Roman"/>
              </a:rPr>
              <a:t>Mean and</a:t>
            </a:r>
            <a:r>
              <a:rPr spc="-5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pc="-35" dirty="0">
                <a:solidFill>
                  <a:srgbClr val="3333FF"/>
                </a:solidFill>
                <a:latin typeface="Times New Roman"/>
                <a:cs typeface="Times New Roman"/>
              </a:rPr>
              <a:t>Variance</a:t>
            </a:r>
            <a:r>
              <a:rPr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FF"/>
                </a:solidFill>
                <a:latin typeface="Times New Roman"/>
                <a:cs typeface="Times New Roman"/>
              </a:rPr>
              <a:t>of</a:t>
            </a:r>
            <a:r>
              <a:rPr spc="-1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3333FF"/>
                </a:solidFill>
                <a:latin typeface="Times New Roman"/>
                <a:cs typeface="Times New Roman"/>
              </a:rPr>
              <a:t>a </a:t>
            </a:r>
            <a:r>
              <a:rPr spc="-10" dirty="0">
                <a:solidFill>
                  <a:srgbClr val="3333FF"/>
                </a:solidFill>
                <a:latin typeface="Times New Roman"/>
                <a:cs typeface="Times New Roman"/>
              </a:rPr>
              <a:t>Discrete </a:t>
            </a:r>
            <a:r>
              <a:rPr spc="-5" dirty="0">
                <a:solidFill>
                  <a:srgbClr val="3333FF"/>
                </a:solidFill>
                <a:latin typeface="Times New Roman"/>
                <a:cs typeface="Times New Roman"/>
              </a:rPr>
              <a:t>Random</a:t>
            </a:r>
            <a:r>
              <a:rPr spc="-1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pc="-35" dirty="0">
                <a:solidFill>
                  <a:srgbClr val="3333FF"/>
                </a:solidFill>
                <a:latin typeface="Times New Roman"/>
                <a:cs typeface="Times New Roman"/>
              </a:rPr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3732072"/>
            <a:ext cx="633222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viewed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balance </a:t>
            </a:r>
            <a:r>
              <a:rPr sz="2000" spc="-10" dirty="0">
                <a:latin typeface="Calibri"/>
                <a:cs typeface="Calibri"/>
              </a:rPr>
              <a:t>point.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(a)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(b) </a:t>
            </a:r>
            <a:r>
              <a:rPr sz="2000" spc="-15" dirty="0">
                <a:latin typeface="Calibri"/>
                <a:cs typeface="Calibri"/>
              </a:rPr>
              <a:t>illustrate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 means, but </a:t>
            </a:r>
            <a:r>
              <a:rPr sz="2000" spc="-15" dirty="0">
                <a:latin typeface="Calibri"/>
                <a:cs typeface="Calibri"/>
              </a:rPr>
              <a:t>Part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(a)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illustrates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larger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variance.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600200"/>
            <a:ext cx="68580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562" y="385648"/>
            <a:ext cx="7412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Mean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25" dirty="0"/>
              <a:t>Variance</a:t>
            </a:r>
            <a:r>
              <a:rPr spc="3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20" dirty="0"/>
              <a:t>Discrete</a:t>
            </a:r>
            <a:r>
              <a:rPr spc="35" dirty="0"/>
              <a:t> </a:t>
            </a:r>
            <a:r>
              <a:rPr spc="-5" dirty="0"/>
              <a:t>Random</a:t>
            </a:r>
            <a:r>
              <a:rPr spc="20" dirty="0"/>
              <a:t> </a:t>
            </a:r>
            <a:r>
              <a:rPr spc="-25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3732072"/>
            <a:ext cx="589343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The probability distribution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illustrated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(a)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(b)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though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equal means and equal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variances.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485900"/>
            <a:ext cx="6858000" cy="20026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8425" y="385648"/>
            <a:ext cx="3867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</a:t>
            </a:r>
            <a:r>
              <a:rPr spc="-20" dirty="0"/>
              <a:t> </a:t>
            </a:r>
            <a:r>
              <a:rPr spc="-5" dirty="0"/>
              <a:t>–</a:t>
            </a:r>
            <a:r>
              <a:rPr dirty="0"/>
              <a:t> </a:t>
            </a:r>
            <a:r>
              <a:rPr spc="-10" dirty="0"/>
              <a:t>Expected</a:t>
            </a:r>
            <a:r>
              <a:rPr spc="5" dirty="0"/>
              <a:t> </a:t>
            </a:r>
            <a:r>
              <a:rPr spc="-35" dirty="0"/>
              <a:t>Value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4231" y="2051050"/>
          <a:ext cx="1565275" cy="2495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785"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i="1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i="1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i="1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0.08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0.28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0.38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0.16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0.06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0.03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0.01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64642" y="891032"/>
            <a:ext cx="7978775" cy="105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below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expected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credit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cards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customer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retail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outlet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possess.</a:t>
            </a:r>
            <a:endParaRPr sz="2000">
              <a:latin typeface="Calibri"/>
              <a:cs typeface="Calibri"/>
            </a:endParaRPr>
          </a:p>
          <a:p>
            <a:pPr marL="885190">
              <a:lnSpc>
                <a:spcPct val="100000"/>
              </a:lnSpc>
              <a:spcBef>
                <a:spcPts val="780"/>
              </a:spcBef>
            </a:pP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#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credit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4894" y="1794521"/>
            <a:ext cx="3867785" cy="145986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80"/>
              </a:spcBef>
            </a:pPr>
            <a:r>
              <a:rPr sz="2000" i="1" spc="60" dirty="0">
                <a:latin typeface="Times New Roman"/>
                <a:cs typeface="Times New Roman"/>
              </a:rPr>
              <a:t>E</a:t>
            </a:r>
            <a:r>
              <a:rPr sz="2000" i="1" spc="-240" dirty="0">
                <a:latin typeface="Times New Roman"/>
                <a:cs typeface="Times New Roman"/>
              </a:rPr>
              <a:t> </a:t>
            </a:r>
            <a:r>
              <a:rPr sz="4050" spc="-315" baseline="-3086" dirty="0">
                <a:latin typeface="Symbol"/>
                <a:cs typeface="Symbol"/>
              </a:rPr>
              <a:t></a:t>
            </a:r>
            <a:r>
              <a:rPr sz="4050" spc="-569" baseline="-3086" dirty="0">
                <a:latin typeface="Times New Roman"/>
                <a:cs typeface="Times New Roman"/>
              </a:rPr>
              <a:t> </a:t>
            </a:r>
            <a:r>
              <a:rPr sz="2000" i="1" spc="60" dirty="0">
                <a:latin typeface="Times New Roman"/>
                <a:cs typeface="Times New Roman"/>
              </a:rPr>
              <a:t>X</a:t>
            </a:r>
            <a:r>
              <a:rPr sz="2000" i="1" spc="-105" dirty="0">
                <a:latin typeface="Times New Roman"/>
                <a:cs typeface="Times New Roman"/>
              </a:rPr>
              <a:t> </a:t>
            </a:r>
            <a:r>
              <a:rPr sz="4050" spc="-315" baseline="-3086" dirty="0">
                <a:latin typeface="Symbol"/>
                <a:cs typeface="Symbol"/>
              </a:rPr>
              <a:t></a:t>
            </a:r>
            <a:r>
              <a:rPr sz="4050" spc="-397" baseline="-3086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Symbol"/>
                <a:cs typeface="Symbol"/>
              </a:rPr>
              <a:t>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spc="-204" dirty="0">
                <a:latin typeface="Times New Roman"/>
                <a:cs typeface="Times New Roman"/>
              </a:rPr>
              <a:t>x</a:t>
            </a:r>
            <a:r>
              <a:rPr sz="2550" spc="37" baseline="-17973" dirty="0">
                <a:latin typeface="Times New Roman"/>
                <a:cs typeface="Times New Roman"/>
              </a:rPr>
              <a:t>1</a:t>
            </a:r>
            <a:r>
              <a:rPr sz="2550" spc="-405" baseline="-17973" dirty="0">
                <a:latin typeface="Times New Roman"/>
                <a:cs typeface="Times New Roman"/>
              </a:rPr>
              <a:t> </a:t>
            </a:r>
            <a:r>
              <a:rPr sz="2000" i="1" spc="-190" dirty="0">
                <a:latin typeface="Times New Roman"/>
                <a:cs typeface="Times New Roman"/>
              </a:rPr>
              <a:t>p</a:t>
            </a:r>
            <a:r>
              <a:rPr sz="2550" spc="37" baseline="-17973" dirty="0">
                <a:latin typeface="Times New Roman"/>
                <a:cs typeface="Times New Roman"/>
              </a:rPr>
              <a:t>1</a:t>
            </a:r>
            <a:r>
              <a:rPr sz="2550" spc="-112" baseline="-17973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Symbol"/>
                <a:cs typeface="Symbol"/>
              </a:rPr>
              <a:t>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i="1" spc="-20" dirty="0">
                <a:latin typeface="Times New Roman"/>
                <a:cs typeface="Times New Roman"/>
              </a:rPr>
              <a:t>x</a:t>
            </a:r>
            <a:r>
              <a:rPr sz="2550" spc="37" baseline="-17973" dirty="0">
                <a:latin typeface="Times New Roman"/>
                <a:cs typeface="Times New Roman"/>
              </a:rPr>
              <a:t>2</a:t>
            </a:r>
            <a:r>
              <a:rPr sz="2550" spc="-202" baseline="-17973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p</a:t>
            </a:r>
            <a:r>
              <a:rPr sz="2550" spc="37" baseline="-17973" dirty="0">
                <a:latin typeface="Times New Roman"/>
                <a:cs typeface="Times New Roman"/>
              </a:rPr>
              <a:t>2</a:t>
            </a:r>
            <a:r>
              <a:rPr sz="2550" spc="89" baseline="-17973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Symbol"/>
                <a:cs typeface="Symbol"/>
              </a:rPr>
              <a:t>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..</a:t>
            </a:r>
            <a:r>
              <a:rPr sz="2000" spc="25" dirty="0">
                <a:latin typeface="Times New Roman"/>
                <a:cs typeface="Times New Roman"/>
              </a:rPr>
              <a:t>.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Symbol"/>
                <a:cs typeface="Symbol"/>
              </a:rPr>
              <a:t>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x</a:t>
            </a:r>
            <a:r>
              <a:rPr sz="2550" i="1" spc="37" baseline="-17973" dirty="0">
                <a:latin typeface="Times New Roman"/>
                <a:cs typeface="Times New Roman"/>
              </a:rPr>
              <a:t>n</a:t>
            </a:r>
            <a:r>
              <a:rPr sz="2550" i="1" spc="-172" baseline="-17973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550" i="1" spc="37" baseline="-17973" dirty="0">
                <a:latin typeface="Times New Roman"/>
                <a:cs typeface="Times New Roman"/>
              </a:rPr>
              <a:t>n</a:t>
            </a:r>
            <a:endParaRPr sz="2550" baseline="-17973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  <a:spcBef>
                <a:spcPts val="1135"/>
              </a:spcBef>
            </a:pPr>
            <a:r>
              <a:rPr sz="2000" spc="25" dirty="0">
                <a:latin typeface="Symbol"/>
                <a:cs typeface="Symbol"/>
              </a:rPr>
              <a:t>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spc="-30" dirty="0">
                <a:latin typeface="Times New Roman"/>
                <a:cs typeface="Times New Roman"/>
              </a:rPr>
              <a:t>8</a:t>
            </a:r>
            <a:r>
              <a:rPr sz="2000" spc="15" dirty="0">
                <a:latin typeface="Times New Roman"/>
                <a:cs typeface="Times New Roman"/>
              </a:rPr>
              <a:t>)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Symbol"/>
                <a:cs typeface="Symbol"/>
              </a:rPr>
              <a:t></a:t>
            </a:r>
            <a:r>
              <a:rPr sz="2000" spc="-155" dirty="0">
                <a:latin typeface="Times New Roman"/>
                <a:cs typeface="Times New Roman"/>
              </a:rPr>
              <a:t>1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spc="-30" dirty="0">
                <a:latin typeface="Times New Roman"/>
                <a:cs typeface="Times New Roman"/>
              </a:rPr>
              <a:t>8</a:t>
            </a:r>
            <a:r>
              <a:rPr sz="2000" spc="15" dirty="0">
                <a:latin typeface="Times New Roman"/>
                <a:cs typeface="Times New Roman"/>
              </a:rPr>
              <a:t>)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Symbol"/>
                <a:cs typeface="Symbol"/>
              </a:rPr>
              <a:t>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5" dirty="0">
                <a:latin typeface="Times New Roman"/>
                <a:cs typeface="Times New Roman"/>
              </a:rPr>
              <a:t>3</a:t>
            </a:r>
            <a:r>
              <a:rPr sz="2000" spc="-30" dirty="0">
                <a:latin typeface="Times New Roman"/>
                <a:cs typeface="Times New Roman"/>
              </a:rPr>
              <a:t>8</a:t>
            </a:r>
            <a:r>
              <a:rPr sz="2000" spc="15" dirty="0">
                <a:latin typeface="Times New Roman"/>
                <a:cs typeface="Times New Roman"/>
              </a:rPr>
              <a:t>)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Symbol"/>
                <a:cs typeface="Symbol"/>
              </a:rPr>
              <a:t>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3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5" dirty="0">
                <a:latin typeface="Times New Roman"/>
                <a:cs typeface="Times New Roman"/>
              </a:rPr>
              <a:t>16</a:t>
            </a:r>
            <a:r>
              <a:rPr sz="2000" spc="1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R="95885" algn="r">
              <a:lnSpc>
                <a:spcPct val="100000"/>
              </a:lnSpc>
              <a:spcBef>
                <a:spcPts val="630"/>
              </a:spcBef>
            </a:pPr>
            <a:r>
              <a:rPr sz="2000" spc="25" dirty="0">
                <a:latin typeface="Symbol"/>
                <a:cs typeface="Symbol"/>
              </a:rPr>
              <a:t>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4</a:t>
            </a:r>
            <a:r>
              <a:rPr sz="2000" spc="-15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Times New Roman"/>
                <a:cs typeface="Times New Roman"/>
              </a:rPr>
              <a:t>.0</a:t>
            </a:r>
            <a:r>
              <a:rPr sz="2000" dirty="0">
                <a:latin typeface="Times New Roman"/>
                <a:cs typeface="Times New Roman"/>
              </a:rPr>
              <a:t>6</a:t>
            </a:r>
            <a:r>
              <a:rPr sz="2000" spc="15" dirty="0">
                <a:latin typeface="Times New Roman"/>
                <a:cs typeface="Times New Roman"/>
              </a:rPr>
              <a:t>)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Symbol"/>
                <a:cs typeface="Symbol"/>
              </a:rPr>
              <a:t>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5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Times New Roman"/>
                <a:cs typeface="Times New Roman"/>
              </a:rPr>
              <a:t>.0</a:t>
            </a:r>
            <a:r>
              <a:rPr sz="2000" spc="-65" dirty="0">
                <a:latin typeface="Times New Roman"/>
                <a:cs typeface="Times New Roman"/>
              </a:rPr>
              <a:t>3</a:t>
            </a:r>
            <a:r>
              <a:rPr sz="2000" spc="15" dirty="0">
                <a:latin typeface="Times New Roman"/>
                <a:cs typeface="Times New Roman"/>
              </a:rPr>
              <a:t>)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Symbol"/>
                <a:cs typeface="Symbol"/>
              </a:rPr>
              <a:t>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6</a:t>
            </a:r>
            <a:r>
              <a:rPr sz="2000" spc="-15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Times New Roman"/>
                <a:cs typeface="Times New Roman"/>
              </a:rPr>
              <a:t>.0</a:t>
            </a:r>
            <a:r>
              <a:rPr sz="2000" spc="-160" dirty="0">
                <a:latin typeface="Times New Roman"/>
                <a:cs typeface="Times New Roman"/>
              </a:rPr>
              <a:t>1</a:t>
            </a:r>
            <a:r>
              <a:rPr sz="2000" spc="1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0052" y="3511041"/>
            <a:ext cx="6445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5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.</a:t>
            </a:r>
            <a:r>
              <a:rPr sz="2100" spc="5" dirty="0">
                <a:latin typeface="Times New Roman"/>
                <a:cs typeface="Times New Roman"/>
              </a:rPr>
              <a:t>9</a:t>
            </a:r>
            <a:r>
              <a:rPr sz="2100" dirty="0">
                <a:latin typeface="Times New Roman"/>
                <a:cs typeface="Times New Roman"/>
              </a:rPr>
              <a:t>7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0" y="4057650"/>
            <a:ext cx="2514600" cy="415925"/>
          </a:xfrm>
          <a:prstGeom prst="rect">
            <a:avLst/>
          </a:prstGeom>
          <a:ln w="15875">
            <a:solidFill>
              <a:srgbClr val="C0504D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credit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cards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8180" y="415798"/>
            <a:ext cx="5485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Variance</a:t>
            </a:r>
            <a:r>
              <a:rPr sz="2800" b="1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and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Standard</a:t>
            </a:r>
            <a:r>
              <a:rPr sz="2800" b="1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Deviation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1916" y="1445513"/>
            <a:ext cx="51034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Let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pmf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p(x),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expected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variance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X, denoted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V(X)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9286" y="1395689"/>
            <a:ext cx="220979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00" i="1" spc="-135" dirty="0">
                <a:latin typeface="Symbol"/>
                <a:cs typeface="Symbol"/>
              </a:rPr>
              <a:t>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6838" y="2413247"/>
            <a:ext cx="180975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25" dirty="0"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7835" y="2223991"/>
            <a:ext cx="251587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119505" algn="l"/>
                <a:tab pos="2238375" algn="l"/>
              </a:tabLst>
            </a:pPr>
            <a:r>
              <a:rPr sz="2600" spc="30" dirty="0">
                <a:latin typeface="Times New Roman"/>
                <a:cs typeface="Times New Roman"/>
              </a:rPr>
              <a:t>(or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750" i="1" spc="-55" dirty="0">
                <a:latin typeface="Symbol"/>
                <a:cs typeface="Symbol"/>
              </a:rPr>
              <a:t></a:t>
            </a:r>
            <a:r>
              <a:rPr sz="2750" i="1" spc="-195" dirty="0">
                <a:latin typeface="Times New Roman"/>
                <a:cs typeface="Times New Roman"/>
              </a:rPr>
              <a:t> </a:t>
            </a:r>
            <a:r>
              <a:rPr sz="2925" spc="30" baseline="34188" dirty="0">
                <a:latin typeface="Times New Roman"/>
                <a:cs typeface="Times New Roman"/>
              </a:rPr>
              <a:t>2	</a:t>
            </a:r>
            <a:r>
              <a:rPr sz="2600" spc="25" dirty="0">
                <a:latin typeface="Times New Roman"/>
                <a:cs typeface="Times New Roman"/>
              </a:rPr>
              <a:t>or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750" i="1" spc="-55" dirty="0">
                <a:latin typeface="Symbol"/>
                <a:cs typeface="Symbol"/>
              </a:rPr>
              <a:t></a:t>
            </a:r>
            <a:r>
              <a:rPr sz="2750" i="1" spc="-195" dirty="0">
                <a:latin typeface="Times New Roman"/>
                <a:cs typeface="Times New Roman"/>
              </a:rPr>
              <a:t> </a:t>
            </a:r>
            <a:r>
              <a:rPr sz="2925" spc="30" baseline="34188" dirty="0">
                <a:latin typeface="Times New Roman"/>
                <a:cs typeface="Times New Roman"/>
              </a:rPr>
              <a:t>2</a:t>
            </a:r>
            <a:r>
              <a:rPr sz="2925" spc="-330" baseline="34188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),	</a:t>
            </a:r>
            <a:r>
              <a:rPr sz="2600" spc="20" dirty="0">
                <a:latin typeface="Times New Roman"/>
                <a:cs typeface="Times New Roman"/>
              </a:rPr>
              <a:t>is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7707" y="2702982"/>
            <a:ext cx="554545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650" i="1" spc="25" dirty="0">
                <a:latin typeface="Times New Roman"/>
                <a:cs typeface="Times New Roman"/>
              </a:rPr>
              <a:t>V</a:t>
            </a:r>
            <a:r>
              <a:rPr sz="2650" i="1" spc="-260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(</a:t>
            </a:r>
            <a:r>
              <a:rPr sz="2650" spc="-390" dirty="0">
                <a:latin typeface="Times New Roman"/>
                <a:cs typeface="Times New Roman"/>
              </a:rPr>
              <a:t> </a:t>
            </a:r>
            <a:r>
              <a:rPr sz="2650" i="1" spc="25" dirty="0">
                <a:latin typeface="Times New Roman"/>
                <a:cs typeface="Times New Roman"/>
              </a:rPr>
              <a:t>X</a:t>
            </a:r>
            <a:r>
              <a:rPr sz="2650" i="1" spc="-21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)</a:t>
            </a:r>
            <a:r>
              <a:rPr sz="2650" spc="-50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</a:t>
            </a:r>
            <a:r>
              <a:rPr sz="2650" spc="-65" dirty="0">
                <a:latin typeface="Times New Roman"/>
                <a:cs typeface="Times New Roman"/>
              </a:rPr>
              <a:t> </a:t>
            </a:r>
            <a:r>
              <a:rPr sz="6000" spc="487" baseline="-8333" dirty="0">
                <a:latin typeface="Symbol"/>
                <a:cs typeface="Symbol"/>
              </a:rPr>
              <a:t></a:t>
            </a:r>
            <a:r>
              <a:rPr sz="2650" spc="210" dirty="0">
                <a:latin typeface="Times New Roman"/>
                <a:cs typeface="Times New Roman"/>
              </a:rPr>
              <a:t>(</a:t>
            </a:r>
            <a:r>
              <a:rPr sz="2650" i="1" spc="20" dirty="0">
                <a:latin typeface="Times New Roman"/>
                <a:cs typeface="Times New Roman"/>
              </a:rPr>
              <a:t>x</a:t>
            </a:r>
            <a:r>
              <a:rPr sz="2650" i="1" spc="-180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</a:t>
            </a:r>
            <a:r>
              <a:rPr sz="2650" spc="-170" dirty="0">
                <a:latin typeface="Times New Roman"/>
                <a:cs typeface="Times New Roman"/>
              </a:rPr>
              <a:t> </a:t>
            </a:r>
            <a:r>
              <a:rPr sz="2800" i="1" spc="135" dirty="0">
                <a:latin typeface="Symbol"/>
                <a:cs typeface="Symbol"/>
              </a:rPr>
              <a:t></a:t>
            </a:r>
            <a:r>
              <a:rPr sz="2650" spc="105" dirty="0">
                <a:latin typeface="Times New Roman"/>
                <a:cs typeface="Times New Roman"/>
              </a:rPr>
              <a:t>)</a:t>
            </a:r>
            <a:r>
              <a:rPr sz="3000" spc="15" baseline="33333" dirty="0">
                <a:latin typeface="Times New Roman"/>
                <a:cs typeface="Times New Roman"/>
              </a:rPr>
              <a:t>2</a:t>
            </a:r>
            <a:r>
              <a:rPr sz="3000" spc="97" baseline="33333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Symbol"/>
                <a:cs typeface="Symbol"/>
              </a:rPr>
              <a:t></a:t>
            </a:r>
            <a:r>
              <a:rPr sz="2650" dirty="0">
                <a:latin typeface="Times New Roman"/>
                <a:cs typeface="Times New Roman"/>
              </a:rPr>
              <a:t> </a:t>
            </a:r>
            <a:r>
              <a:rPr sz="2650" i="1" spc="85" dirty="0">
                <a:latin typeface="Times New Roman"/>
                <a:cs typeface="Times New Roman"/>
              </a:rPr>
              <a:t>p</a:t>
            </a:r>
            <a:r>
              <a:rPr sz="2650" spc="215" dirty="0">
                <a:latin typeface="Times New Roman"/>
                <a:cs typeface="Times New Roman"/>
              </a:rPr>
              <a:t>(</a:t>
            </a:r>
            <a:r>
              <a:rPr sz="2650" i="1" spc="70" dirty="0">
                <a:latin typeface="Times New Roman"/>
                <a:cs typeface="Times New Roman"/>
              </a:rPr>
              <a:t>x</a:t>
            </a:r>
            <a:r>
              <a:rPr sz="2650" spc="15" dirty="0">
                <a:latin typeface="Times New Roman"/>
                <a:cs typeface="Times New Roman"/>
              </a:rPr>
              <a:t>)</a:t>
            </a:r>
            <a:r>
              <a:rPr sz="2650" spc="-35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</a:t>
            </a:r>
            <a:r>
              <a:rPr sz="2650" spc="3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E</a:t>
            </a:r>
            <a:r>
              <a:rPr sz="2650" spc="-5" dirty="0">
                <a:latin typeface="Times New Roman"/>
                <a:cs typeface="Times New Roman"/>
              </a:rPr>
              <a:t>[</a:t>
            </a:r>
            <a:r>
              <a:rPr sz="2650" spc="15" dirty="0">
                <a:latin typeface="Times New Roman"/>
                <a:cs typeface="Times New Roman"/>
              </a:rPr>
              <a:t>(</a:t>
            </a:r>
            <a:r>
              <a:rPr sz="2650" spc="-375" dirty="0">
                <a:latin typeface="Times New Roman"/>
                <a:cs typeface="Times New Roman"/>
              </a:rPr>
              <a:t> </a:t>
            </a:r>
            <a:r>
              <a:rPr sz="2650" i="1" spc="25" dirty="0">
                <a:latin typeface="Times New Roman"/>
                <a:cs typeface="Times New Roman"/>
              </a:rPr>
              <a:t>X</a:t>
            </a:r>
            <a:r>
              <a:rPr sz="2650" i="1" spc="220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</a:t>
            </a:r>
            <a:r>
              <a:rPr sz="2650" spc="-170" dirty="0">
                <a:latin typeface="Times New Roman"/>
                <a:cs typeface="Times New Roman"/>
              </a:rPr>
              <a:t> </a:t>
            </a:r>
            <a:r>
              <a:rPr sz="2800" i="1" spc="120" dirty="0">
                <a:latin typeface="Symbol"/>
                <a:cs typeface="Symbol"/>
              </a:rPr>
              <a:t></a:t>
            </a:r>
            <a:r>
              <a:rPr sz="2650" spc="120" dirty="0">
                <a:latin typeface="Times New Roman"/>
                <a:cs typeface="Times New Roman"/>
              </a:rPr>
              <a:t>)</a:t>
            </a:r>
            <a:r>
              <a:rPr sz="3000" spc="15" baseline="33333" dirty="0">
                <a:latin typeface="Times New Roman"/>
                <a:cs typeface="Times New Roman"/>
              </a:rPr>
              <a:t>2</a:t>
            </a:r>
            <a:r>
              <a:rPr sz="3000" spc="-382" baseline="33333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]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4894" y="3307655"/>
            <a:ext cx="3554095" cy="6985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R="231775" algn="ctr">
              <a:lnSpc>
                <a:spcPct val="100000"/>
              </a:lnSpc>
              <a:spcBef>
                <a:spcPts val="345"/>
              </a:spcBef>
            </a:pPr>
            <a:r>
              <a:rPr sz="2000" i="1" spc="15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standard deviation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(SD)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78637" y="3801616"/>
            <a:ext cx="652780" cy="499745"/>
            <a:chOff x="6278637" y="3801616"/>
            <a:chExt cx="652780" cy="499745"/>
          </a:xfrm>
        </p:grpSpPr>
        <p:sp>
          <p:nvSpPr>
            <p:cNvPr id="10" name="object 10"/>
            <p:cNvSpPr/>
            <p:nvPr/>
          </p:nvSpPr>
          <p:spPr>
            <a:xfrm>
              <a:off x="6288604" y="3815750"/>
              <a:ext cx="642620" cy="483870"/>
            </a:xfrm>
            <a:custGeom>
              <a:avLst/>
              <a:gdLst/>
              <a:ahLst/>
              <a:cxnLst/>
              <a:rect l="l" t="t" r="r" b="b"/>
              <a:pathLst>
                <a:path w="642620" h="483870">
                  <a:moveTo>
                    <a:pt x="0" y="326105"/>
                  </a:moveTo>
                  <a:lnTo>
                    <a:pt x="29847" y="300923"/>
                  </a:lnTo>
                </a:path>
                <a:path w="642620" h="483870">
                  <a:moveTo>
                    <a:pt x="30465" y="300310"/>
                  </a:moveTo>
                  <a:lnTo>
                    <a:pt x="106333" y="482708"/>
                  </a:lnTo>
                </a:path>
                <a:path w="642620" h="483870">
                  <a:moveTo>
                    <a:pt x="106333" y="483321"/>
                  </a:moveTo>
                  <a:lnTo>
                    <a:pt x="188408" y="1220"/>
                  </a:lnTo>
                </a:path>
                <a:path w="642620" h="483870">
                  <a:moveTo>
                    <a:pt x="188408" y="0"/>
                  </a:moveTo>
                  <a:lnTo>
                    <a:pt x="642381" y="0"/>
                  </a:lnTo>
                </a:path>
              </a:pathLst>
            </a:custGeom>
            <a:ln w="3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78637" y="3801616"/>
              <a:ext cx="646430" cy="490855"/>
            </a:xfrm>
            <a:custGeom>
              <a:avLst/>
              <a:gdLst/>
              <a:ahLst/>
              <a:cxnLst/>
              <a:rect l="l" t="t" r="r" b="b"/>
              <a:pathLst>
                <a:path w="646429" h="490854">
                  <a:moveTo>
                    <a:pt x="646115" y="0"/>
                  </a:moveTo>
                  <a:lnTo>
                    <a:pt x="185936" y="0"/>
                  </a:lnTo>
                  <a:lnTo>
                    <a:pt x="109449" y="448324"/>
                  </a:lnTo>
                  <a:lnTo>
                    <a:pt x="42930" y="294802"/>
                  </a:lnTo>
                  <a:lnTo>
                    <a:pt x="0" y="329798"/>
                  </a:lnTo>
                  <a:lnTo>
                    <a:pt x="6232" y="337780"/>
                  </a:lnTo>
                  <a:lnTo>
                    <a:pt x="25495" y="320586"/>
                  </a:lnTo>
                  <a:lnTo>
                    <a:pt x="102007" y="490700"/>
                  </a:lnTo>
                  <a:lnTo>
                    <a:pt x="117536" y="490700"/>
                  </a:lnTo>
                  <a:lnTo>
                    <a:pt x="198374" y="15354"/>
                  </a:lnTo>
                  <a:lnTo>
                    <a:pt x="646115" y="15354"/>
                  </a:lnTo>
                  <a:lnTo>
                    <a:pt x="6461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35504" y="4021794"/>
            <a:ext cx="16954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i="1" spc="30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6686224" y="4021794"/>
            <a:ext cx="16954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i="1" spc="30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1553" y="3707408"/>
            <a:ext cx="438784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825" i="1" spc="-75" baseline="-23965" dirty="0">
                <a:latin typeface="Symbol"/>
                <a:cs typeface="Symbol"/>
              </a:rPr>
              <a:t></a:t>
            </a:r>
            <a:r>
              <a:rPr sz="3825" spc="-300" baseline="-2396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96087" y="3846200"/>
            <a:ext cx="72009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34035" algn="l"/>
              </a:tabLst>
            </a:pPr>
            <a:r>
              <a:rPr sz="2550" i="1" spc="-50" dirty="0">
                <a:latin typeface="Symbol"/>
                <a:cs typeface="Symbol"/>
              </a:rPr>
              <a:t></a:t>
            </a:r>
            <a:r>
              <a:rPr sz="2550" spc="-50" dirty="0">
                <a:latin typeface="Times New Roman"/>
                <a:cs typeface="Times New Roman"/>
              </a:rPr>
              <a:t>	</a:t>
            </a:r>
            <a:r>
              <a:rPr sz="2450" spc="1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1816" y="302132"/>
            <a:ext cx="6136005" cy="1437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quiz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 particular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student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given below: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Calibri"/>
              <a:cs typeface="Calibri"/>
            </a:endParaRPr>
          </a:p>
          <a:p>
            <a:pPr marL="1056005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22,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25,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20,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18,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12,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20,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24,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20,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20,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25,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24,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25,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18</a:t>
            </a:r>
            <a:endParaRPr sz="2100">
              <a:latin typeface="Times New Roman"/>
              <a:cs typeface="Times New Roman"/>
            </a:endParaRPr>
          </a:p>
          <a:p>
            <a:pPr marL="1056005">
              <a:lnSpc>
                <a:spcPct val="100000"/>
              </a:lnSpc>
              <a:spcBef>
                <a:spcPts val="605"/>
              </a:spcBef>
            </a:pPr>
            <a:r>
              <a:rPr sz="2000" spc="-5" dirty="0">
                <a:latin typeface="Calibri"/>
                <a:cs typeface="Calibri"/>
              </a:rPr>
              <a:t>Find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variance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spc="-5" dirty="0">
                <a:latin typeface="Calibri"/>
                <a:cs typeface="Calibri"/>
              </a:rPr>
              <a:t> deviation</a:t>
            </a:r>
            <a:r>
              <a:rPr sz="2100" spc="-5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14512" y="1871662"/>
          <a:ext cx="5375275" cy="116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798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Value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12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18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20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22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24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25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Frequency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4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3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Probability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.08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.15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.31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.08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.15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.23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434109" y="4164102"/>
            <a:ext cx="788035" cy="354965"/>
            <a:chOff x="2434109" y="4164102"/>
            <a:chExt cx="788035" cy="354965"/>
          </a:xfrm>
        </p:grpSpPr>
        <p:sp>
          <p:nvSpPr>
            <p:cNvPr id="5" name="object 5"/>
            <p:cNvSpPr/>
            <p:nvPr/>
          </p:nvSpPr>
          <p:spPr>
            <a:xfrm>
              <a:off x="2442073" y="4176025"/>
              <a:ext cx="780415" cy="340995"/>
            </a:xfrm>
            <a:custGeom>
              <a:avLst/>
              <a:gdLst/>
              <a:ahLst/>
              <a:cxnLst/>
              <a:rect l="l" t="t" r="r" b="b"/>
              <a:pathLst>
                <a:path w="780414" h="340995">
                  <a:moveTo>
                    <a:pt x="0" y="229921"/>
                  </a:moveTo>
                  <a:lnTo>
                    <a:pt x="26575" y="212275"/>
                  </a:lnTo>
                </a:path>
                <a:path w="780414" h="340995">
                  <a:moveTo>
                    <a:pt x="27103" y="212275"/>
                  </a:moveTo>
                  <a:lnTo>
                    <a:pt x="91913" y="340467"/>
                  </a:lnTo>
                </a:path>
                <a:path w="780414" h="340995">
                  <a:moveTo>
                    <a:pt x="91913" y="340985"/>
                  </a:moveTo>
                  <a:lnTo>
                    <a:pt x="162552" y="537"/>
                  </a:lnTo>
                </a:path>
                <a:path w="780414" h="340995">
                  <a:moveTo>
                    <a:pt x="162552" y="0"/>
                  </a:moveTo>
                  <a:lnTo>
                    <a:pt x="7798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4109" y="4164102"/>
              <a:ext cx="782955" cy="347345"/>
            </a:xfrm>
            <a:custGeom>
              <a:avLst/>
              <a:gdLst/>
              <a:ahLst/>
              <a:cxnLst/>
              <a:rect l="l" t="t" r="r" b="b"/>
              <a:pathLst>
                <a:path w="782955" h="347345">
                  <a:moveTo>
                    <a:pt x="782492" y="0"/>
                  </a:moveTo>
                  <a:lnTo>
                    <a:pt x="159890" y="0"/>
                  </a:lnTo>
                  <a:lnTo>
                    <a:pt x="94024" y="317096"/>
                  </a:lnTo>
                  <a:lnTo>
                    <a:pt x="37178" y="208628"/>
                  </a:lnTo>
                  <a:lnTo>
                    <a:pt x="0" y="232501"/>
                  </a:lnTo>
                  <a:lnTo>
                    <a:pt x="4773" y="240286"/>
                  </a:lnTo>
                  <a:lnTo>
                    <a:pt x="22307" y="228351"/>
                  </a:lnTo>
                  <a:lnTo>
                    <a:pt x="87645" y="347200"/>
                  </a:lnTo>
                  <a:lnTo>
                    <a:pt x="100932" y="347200"/>
                  </a:lnTo>
                  <a:lnTo>
                    <a:pt x="170516" y="13490"/>
                  </a:lnTo>
                  <a:lnTo>
                    <a:pt x="782492" y="13490"/>
                  </a:lnTo>
                  <a:lnTo>
                    <a:pt x="782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93002" y="3055159"/>
            <a:ext cx="5846445" cy="14446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380"/>
              </a:spcBef>
            </a:pPr>
            <a:r>
              <a:rPr sz="2350" i="1" spc="-60" dirty="0">
                <a:latin typeface="Symbol"/>
                <a:cs typeface="Symbol"/>
              </a:rPr>
              <a:t></a:t>
            </a:r>
            <a:r>
              <a:rPr sz="2350" i="1" spc="75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Symbol"/>
                <a:cs typeface="Symbol"/>
              </a:rPr>
              <a:t>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21</a:t>
            </a:r>
            <a:endParaRPr sz="2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65"/>
              </a:spcBef>
            </a:pPr>
            <a:r>
              <a:rPr sz="2100" i="1" spc="15" dirty="0">
                <a:latin typeface="Times New Roman"/>
                <a:cs typeface="Times New Roman"/>
              </a:rPr>
              <a:t>V</a:t>
            </a:r>
            <a:r>
              <a:rPr sz="2100" i="1" spc="-22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(</a:t>
            </a:r>
            <a:r>
              <a:rPr sz="2100" spc="-325" dirty="0">
                <a:latin typeface="Times New Roman"/>
                <a:cs typeface="Times New Roman"/>
              </a:rPr>
              <a:t> </a:t>
            </a:r>
            <a:r>
              <a:rPr sz="2100" i="1" spc="15" dirty="0">
                <a:latin typeface="Times New Roman"/>
                <a:cs typeface="Times New Roman"/>
              </a:rPr>
              <a:t>X</a:t>
            </a:r>
            <a:r>
              <a:rPr sz="2100" i="1" spc="-18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)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195" dirty="0">
                <a:latin typeface="Times New Roman"/>
                <a:cs typeface="Times New Roman"/>
              </a:rPr>
              <a:t> </a:t>
            </a:r>
            <a:r>
              <a:rPr sz="2100" i="1" spc="-204" dirty="0">
                <a:latin typeface="Times New Roman"/>
                <a:cs typeface="Times New Roman"/>
              </a:rPr>
              <a:t>p</a:t>
            </a:r>
            <a:r>
              <a:rPr sz="2625" spc="15" baseline="-17460" dirty="0">
                <a:latin typeface="Times New Roman"/>
                <a:cs typeface="Times New Roman"/>
              </a:rPr>
              <a:t>1</a:t>
            </a:r>
            <a:r>
              <a:rPr sz="2625" spc="-270" baseline="-17460" dirty="0">
                <a:latin typeface="Times New Roman"/>
                <a:cs typeface="Times New Roman"/>
              </a:rPr>
              <a:t> </a:t>
            </a:r>
            <a:r>
              <a:rPr sz="4125" spc="-330" baseline="-3030" dirty="0">
                <a:latin typeface="Symbol"/>
                <a:cs typeface="Symbol"/>
              </a:rPr>
              <a:t></a:t>
            </a:r>
            <a:r>
              <a:rPr sz="4125" spc="-660" baseline="-3030" dirty="0">
                <a:latin typeface="Times New Roman"/>
                <a:cs typeface="Times New Roman"/>
              </a:rPr>
              <a:t> </a:t>
            </a:r>
            <a:r>
              <a:rPr sz="2100" i="1" spc="-220" dirty="0">
                <a:latin typeface="Times New Roman"/>
                <a:cs typeface="Times New Roman"/>
              </a:rPr>
              <a:t>x</a:t>
            </a:r>
            <a:r>
              <a:rPr sz="2625" spc="15" baseline="-17460" dirty="0">
                <a:latin typeface="Times New Roman"/>
                <a:cs typeface="Times New Roman"/>
              </a:rPr>
              <a:t>1</a:t>
            </a:r>
            <a:r>
              <a:rPr sz="2625" spc="-67" baseline="-1746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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2200" i="1" spc="-45" dirty="0">
                <a:latin typeface="Symbol"/>
                <a:cs typeface="Symbol"/>
              </a:rPr>
              <a:t>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4125" spc="-284" baseline="-3030" dirty="0">
                <a:latin typeface="Symbol"/>
                <a:cs typeface="Symbol"/>
              </a:rPr>
              <a:t></a:t>
            </a:r>
            <a:r>
              <a:rPr sz="2625" spc="15" baseline="36507" dirty="0">
                <a:latin typeface="Times New Roman"/>
                <a:cs typeface="Times New Roman"/>
              </a:rPr>
              <a:t>2</a:t>
            </a:r>
            <a:r>
              <a:rPr sz="2625" spc="120" baseline="36507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95" dirty="0">
                <a:latin typeface="Times New Roman"/>
                <a:cs typeface="Times New Roman"/>
              </a:rPr>
              <a:t> </a:t>
            </a:r>
            <a:r>
              <a:rPr sz="2100" i="1" spc="-10" dirty="0">
                <a:latin typeface="Times New Roman"/>
                <a:cs typeface="Times New Roman"/>
              </a:rPr>
              <a:t>p</a:t>
            </a:r>
            <a:r>
              <a:rPr sz="2625" spc="15" baseline="-17460" dirty="0">
                <a:latin typeface="Times New Roman"/>
                <a:cs typeface="Times New Roman"/>
              </a:rPr>
              <a:t>2</a:t>
            </a:r>
            <a:r>
              <a:rPr sz="2625" spc="-60" baseline="-17460" dirty="0">
                <a:latin typeface="Times New Roman"/>
                <a:cs typeface="Times New Roman"/>
              </a:rPr>
              <a:t> </a:t>
            </a:r>
            <a:r>
              <a:rPr sz="4125" spc="-330" baseline="-3030" dirty="0">
                <a:latin typeface="Symbol"/>
                <a:cs typeface="Symbol"/>
              </a:rPr>
              <a:t></a:t>
            </a:r>
            <a:r>
              <a:rPr sz="4125" spc="-667" baseline="-3030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x</a:t>
            </a:r>
            <a:r>
              <a:rPr sz="2625" spc="15" baseline="-17460" dirty="0">
                <a:latin typeface="Times New Roman"/>
                <a:cs typeface="Times New Roman"/>
              </a:rPr>
              <a:t>2</a:t>
            </a:r>
            <a:r>
              <a:rPr sz="2625" spc="135" baseline="-1746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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2200" i="1" spc="-45" dirty="0">
                <a:latin typeface="Symbol"/>
                <a:cs typeface="Symbol"/>
              </a:rPr>
              <a:t>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4125" spc="-284" baseline="-3030" dirty="0">
                <a:latin typeface="Symbol"/>
                <a:cs typeface="Symbol"/>
              </a:rPr>
              <a:t></a:t>
            </a:r>
            <a:r>
              <a:rPr sz="2625" spc="15" baseline="36507" dirty="0">
                <a:latin typeface="Times New Roman"/>
                <a:cs typeface="Times New Roman"/>
              </a:rPr>
              <a:t>2</a:t>
            </a:r>
            <a:r>
              <a:rPr sz="2625" spc="112" baseline="36507" dirty="0">
                <a:latin typeface="Times New Roman"/>
                <a:cs typeface="Times New Roman"/>
              </a:rPr>
              <a:t> </a:t>
            </a:r>
            <a:r>
              <a:rPr sz="2100" spc="254" dirty="0">
                <a:latin typeface="Symbol"/>
                <a:cs typeface="Symbol"/>
              </a:rPr>
              <a:t></a:t>
            </a:r>
            <a:r>
              <a:rPr sz="2100" spc="-5" dirty="0">
                <a:latin typeface="Times New Roman"/>
                <a:cs typeface="Times New Roman"/>
              </a:rPr>
              <a:t>..</a:t>
            </a:r>
            <a:r>
              <a:rPr sz="2100" spc="5" dirty="0">
                <a:latin typeface="Times New Roman"/>
                <a:cs typeface="Times New Roman"/>
              </a:rPr>
              <a:t>.</a:t>
            </a:r>
            <a:r>
              <a:rPr sz="2100" spc="-30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9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p</a:t>
            </a:r>
            <a:r>
              <a:rPr sz="2625" i="1" spc="15" baseline="-17460" dirty="0">
                <a:latin typeface="Times New Roman"/>
                <a:cs typeface="Times New Roman"/>
              </a:rPr>
              <a:t>n</a:t>
            </a:r>
            <a:r>
              <a:rPr sz="2625" i="1" spc="-22" baseline="-17460" dirty="0">
                <a:latin typeface="Times New Roman"/>
                <a:cs typeface="Times New Roman"/>
              </a:rPr>
              <a:t> </a:t>
            </a:r>
            <a:r>
              <a:rPr sz="4200" spc="-352" baseline="-2976" dirty="0">
                <a:latin typeface="Symbol"/>
                <a:cs typeface="Symbol"/>
              </a:rPr>
              <a:t></a:t>
            </a:r>
            <a:r>
              <a:rPr sz="4200" spc="-690" baseline="-2976" dirty="0">
                <a:latin typeface="Times New Roman"/>
                <a:cs typeface="Times New Roman"/>
              </a:rPr>
              <a:t> </a:t>
            </a:r>
            <a:r>
              <a:rPr sz="2100" i="1" spc="-15" dirty="0">
                <a:latin typeface="Times New Roman"/>
                <a:cs typeface="Times New Roman"/>
              </a:rPr>
              <a:t>x</a:t>
            </a:r>
            <a:r>
              <a:rPr sz="2625" i="1" spc="15" baseline="-17460" dirty="0">
                <a:latin typeface="Times New Roman"/>
                <a:cs typeface="Times New Roman"/>
              </a:rPr>
              <a:t>n</a:t>
            </a:r>
            <a:r>
              <a:rPr sz="2625" i="1" spc="150" baseline="-1746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</a:t>
            </a:r>
            <a:r>
              <a:rPr sz="2100" spc="-150" dirty="0">
                <a:latin typeface="Times New Roman"/>
                <a:cs typeface="Times New Roman"/>
              </a:rPr>
              <a:t> </a:t>
            </a:r>
            <a:r>
              <a:rPr sz="2200" i="1" spc="-45" dirty="0">
                <a:latin typeface="Symbol"/>
                <a:cs typeface="Symbol"/>
              </a:rPr>
              <a:t>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4200" spc="-315" baseline="-2976" dirty="0">
                <a:latin typeface="Symbol"/>
                <a:cs typeface="Symbol"/>
              </a:rPr>
              <a:t></a:t>
            </a:r>
            <a:r>
              <a:rPr sz="2625" spc="15" baseline="36507" dirty="0">
                <a:latin typeface="Times New Roman"/>
                <a:cs typeface="Times New Roman"/>
              </a:rPr>
              <a:t>2</a:t>
            </a:r>
            <a:endParaRPr sz="2625" baseline="36507">
              <a:latin typeface="Times New Roman"/>
              <a:cs typeface="Times New Roman"/>
            </a:endParaRPr>
          </a:p>
          <a:p>
            <a:pPr marL="165735">
              <a:lnSpc>
                <a:spcPct val="100000"/>
              </a:lnSpc>
              <a:spcBef>
                <a:spcPts val="1650"/>
              </a:spcBef>
              <a:tabLst>
                <a:tab pos="791845" algn="l"/>
              </a:tabLst>
            </a:pPr>
            <a:r>
              <a:rPr sz="2250" i="1" spc="-50" dirty="0">
                <a:latin typeface="Symbol"/>
                <a:cs typeface="Symbol"/>
              </a:rPr>
              <a:t></a:t>
            </a:r>
            <a:r>
              <a:rPr sz="2250" spc="190" dirty="0">
                <a:latin typeface="Times New Roman"/>
                <a:cs typeface="Times New Roman"/>
              </a:rPr>
              <a:t> </a:t>
            </a:r>
            <a:r>
              <a:rPr sz="2100" spc="40" dirty="0">
                <a:latin typeface="Symbol"/>
                <a:cs typeface="Symbol"/>
              </a:rPr>
              <a:t>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i="1" spc="45" dirty="0">
                <a:latin typeface="Times New Roman"/>
                <a:cs typeface="Times New Roman"/>
              </a:rPr>
              <a:t>V</a:t>
            </a:r>
            <a:r>
              <a:rPr sz="2100" i="1" spc="-245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Times New Roman"/>
                <a:cs typeface="Times New Roman"/>
              </a:rPr>
              <a:t>(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i="1" spc="45" dirty="0">
                <a:latin typeface="Times New Roman"/>
                <a:cs typeface="Times New Roman"/>
              </a:rPr>
              <a:t>X</a:t>
            </a:r>
            <a:r>
              <a:rPr sz="2100" i="1" spc="-210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052" y="293007"/>
            <a:ext cx="561848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2100" b="0" i="1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2100" b="0" i="1" spc="-2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100" b="0" spc="-3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10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sz="21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100" b="0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dirty="0">
                <a:solidFill>
                  <a:srgbClr val="000000"/>
                </a:solidFill>
                <a:latin typeface="Times New Roman"/>
                <a:cs typeface="Times New Roman"/>
              </a:rPr>
              <a:t>.0</a:t>
            </a:r>
            <a:r>
              <a:rPr sz="2100" b="0" spc="165" dirty="0">
                <a:solidFill>
                  <a:srgbClr val="000000"/>
                </a:solidFill>
                <a:latin typeface="Times New Roman"/>
                <a:cs typeface="Times New Roman"/>
              </a:rPr>
              <a:t>8</a:t>
            </a:r>
            <a:r>
              <a:rPr sz="4125" b="0" spc="-442" baseline="-3030" dirty="0">
                <a:solidFill>
                  <a:srgbClr val="000000"/>
                </a:solidFill>
                <a:latin typeface="Symbol"/>
                <a:cs typeface="Symbol"/>
              </a:rPr>
              <a:t></a:t>
            </a:r>
            <a:r>
              <a:rPr sz="2100" b="0" dirty="0">
                <a:solidFill>
                  <a:srgbClr val="000000"/>
                </a:solidFill>
                <a:latin typeface="Times New Roman"/>
                <a:cs typeface="Times New Roman"/>
              </a:rPr>
              <a:t>12</a:t>
            </a:r>
            <a:r>
              <a:rPr sz="2100" b="0" spc="-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2100" b="0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100"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125" b="0" spc="-292" baseline="-3030" dirty="0">
                <a:solidFill>
                  <a:srgbClr val="000000"/>
                </a:solidFill>
                <a:latin typeface="Symbol"/>
                <a:cs typeface="Symbol"/>
              </a:rPr>
              <a:t></a:t>
            </a:r>
            <a:r>
              <a:rPr sz="2625" b="0" baseline="36507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625" b="0" spc="142" baseline="3650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spc="24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2100" b="0" dirty="0">
                <a:solidFill>
                  <a:srgbClr val="000000"/>
                </a:solidFill>
                <a:latin typeface="Times New Roman"/>
                <a:cs typeface="Times New Roman"/>
              </a:rPr>
              <a:t>.1</a:t>
            </a:r>
            <a:r>
              <a:rPr sz="2100" b="0" spc="165" dirty="0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  <a:r>
              <a:rPr sz="4125" b="0" spc="-450" baseline="-3030" dirty="0">
                <a:solidFill>
                  <a:srgbClr val="000000"/>
                </a:solidFill>
                <a:latin typeface="Symbol"/>
                <a:cs typeface="Symbol"/>
              </a:rPr>
              <a:t></a:t>
            </a:r>
            <a:r>
              <a:rPr sz="2100" b="0" dirty="0">
                <a:solidFill>
                  <a:srgbClr val="000000"/>
                </a:solidFill>
                <a:latin typeface="Times New Roman"/>
                <a:cs typeface="Times New Roman"/>
              </a:rPr>
              <a:t>18</a:t>
            </a:r>
            <a:r>
              <a:rPr sz="2100" b="0" spc="-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2100" b="0" spc="-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1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125" b="0" spc="-284" baseline="-3030" dirty="0">
                <a:solidFill>
                  <a:srgbClr val="000000"/>
                </a:solidFill>
                <a:latin typeface="Symbol"/>
                <a:cs typeface="Symbol"/>
              </a:rPr>
              <a:t></a:t>
            </a:r>
            <a:r>
              <a:rPr sz="2625" b="0" baseline="36507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625" b="0" spc="135" baseline="3650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spc="24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2100" b="0" dirty="0">
                <a:solidFill>
                  <a:srgbClr val="000000"/>
                </a:solidFill>
                <a:latin typeface="Times New Roman"/>
                <a:cs typeface="Times New Roman"/>
              </a:rPr>
              <a:t>.3</a:t>
            </a:r>
            <a:r>
              <a:rPr sz="2100" b="0" spc="4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125" b="0" spc="-120" baseline="-3030" dirty="0">
                <a:solidFill>
                  <a:srgbClr val="000000"/>
                </a:solidFill>
                <a:latin typeface="Symbol"/>
                <a:cs typeface="Symbol"/>
              </a:rPr>
              <a:t></a:t>
            </a:r>
            <a:r>
              <a:rPr sz="2100" b="0" dirty="0">
                <a:solidFill>
                  <a:srgbClr val="000000"/>
                </a:solidFill>
                <a:latin typeface="Times New Roman"/>
                <a:cs typeface="Times New Roman"/>
              </a:rPr>
              <a:t>20</a:t>
            </a:r>
            <a:r>
              <a:rPr sz="2100" b="0" spc="-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2100" b="0" spc="-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1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125" b="0" spc="-284" baseline="-3030" dirty="0">
                <a:solidFill>
                  <a:srgbClr val="000000"/>
                </a:solidFill>
                <a:latin typeface="Symbol"/>
                <a:cs typeface="Symbol"/>
              </a:rPr>
              <a:t></a:t>
            </a:r>
            <a:r>
              <a:rPr sz="2625" b="0" baseline="36507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endParaRPr sz="2625" baseline="3650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50701" y="836683"/>
            <a:ext cx="496379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2100" spc="-10" dirty="0">
                <a:latin typeface="Symbol"/>
                <a:cs typeface="Symbol"/>
              </a:rPr>
              <a:t></a:t>
            </a:r>
            <a:r>
              <a:rPr sz="2100" dirty="0">
                <a:latin typeface="Times New Roman"/>
                <a:cs typeface="Times New Roman"/>
              </a:rPr>
              <a:t>.0</a:t>
            </a:r>
            <a:r>
              <a:rPr sz="2100" spc="155" dirty="0">
                <a:latin typeface="Times New Roman"/>
                <a:cs typeface="Times New Roman"/>
              </a:rPr>
              <a:t>8</a:t>
            </a:r>
            <a:r>
              <a:rPr sz="4125" spc="-89" baseline="-3030" dirty="0">
                <a:latin typeface="Symbol"/>
                <a:cs typeface="Symbol"/>
              </a:rPr>
              <a:t></a:t>
            </a:r>
            <a:r>
              <a:rPr sz="2100" dirty="0">
                <a:latin typeface="Times New Roman"/>
                <a:cs typeface="Times New Roman"/>
              </a:rPr>
              <a:t>22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spc="-55" dirty="0">
                <a:latin typeface="Times New Roman"/>
                <a:cs typeface="Times New Roman"/>
              </a:rPr>
              <a:t>1</a:t>
            </a:r>
            <a:r>
              <a:rPr sz="4125" spc="-292" baseline="-3030" dirty="0">
                <a:latin typeface="Symbol"/>
                <a:cs typeface="Symbol"/>
              </a:rPr>
              <a:t></a:t>
            </a:r>
            <a:r>
              <a:rPr sz="2625" baseline="36507" dirty="0">
                <a:latin typeface="Times New Roman"/>
                <a:cs typeface="Times New Roman"/>
              </a:rPr>
              <a:t>2</a:t>
            </a:r>
            <a:r>
              <a:rPr sz="2625" spc="142" baseline="36507" dirty="0">
                <a:latin typeface="Times New Roman"/>
                <a:cs typeface="Times New Roman"/>
              </a:rPr>
              <a:t> </a:t>
            </a:r>
            <a:r>
              <a:rPr sz="2100" spc="250" dirty="0">
                <a:latin typeface="Symbol"/>
                <a:cs typeface="Symbol"/>
              </a:rPr>
              <a:t></a:t>
            </a:r>
            <a:r>
              <a:rPr sz="2100" dirty="0">
                <a:latin typeface="Times New Roman"/>
                <a:cs typeface="Times New Roman"/>
              </a:rPr>
              <a:t>.1</a:t>
            </a:r>
            <a:r>
              <a:rPr sz="2100" spc="165" dirty="0">
                <a:latin typeface="Times New Roman"/>
                <a:cs typeface="Times New Roman"/>
              </a:rPr>
              <a:t>5</a:t>
            </a:r>
            <a:r>
              <a:rPr sz="4125" spc="-104" baseline="-3030" dirty="0">
                <a:latin typeface="Symbol"/>
                <a:cs typeface="Symbol"/>
              </a:rPr>
              <a:t></a:t>
            </a:r>
            <a:r>
              <a:rPr sz="2100" dirty="0">
                <a:latin typeface="Times New Roman"/>
                <a:cs typeface="Times New Roman"/>
              </a:rPr>
              <a:t>24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spc="-50" dirty="0">
                <a:latin typeface="Times New Roman"/>
                <a:cs typeface="Times New Roman"/>
              </a:rPr>
              <a:t>1</a:t>
            </a:r>
            <a:r>
              <a:rPr sz="4125" spc="-292" baseline="-3030" dirty="0">
                <a:latin typeface="Symbol"/>
                <a:cs typeface="Symbol"/>
              </a:rPr>
              <a:t></a:t>
            </a:r>
            <a:r>
              <a:rPr sz="2625" baseline="36507" dirty="0">
                <a:latin typeface="Times New Roman"/>
                <a:cs typeface="Times New Roman"/>
              </a:rPr>
              <a:t>2</a:t>
            </a:r>
            <a:r>
              <a:rPr sz="2625" spc="135" baseline="36507" dirty="0">
                <a:latin typeface="Times New Roman"/>
                <a:cs typeface="Times New Roman"/>
              </a:rPr>
              <a:t> </a:t>
            </a:r>
            <a:r>
              <a:rPr sz="2100" spc="245" dirty="0">
                <a:latin typeface="Symbol"/>
                <a:cs typeface="Symbol"/>
              </a:rPr>
              <a:t></a:t>
            </a:r>
            <a:r>
              <a:rPr sz="2100" dirty="0">
                <a:latin typeface="Times New Roman"/>
                <a:cs typeface="Times New Roman"/>
              </a:rPr>
              <a:t>.2</a:t>
            </a:r>
            <a:r>
              <a:rPr sz="2100" spc="135" dirty="0">
                <a:latin typeface="Times New Roman"/>
                <a:cs typeface="Times New Roman"/>
              </a:rPr>
              <a:t>3</a:t>
            </a:r>
            <a:r>
              <a:rPr sz="4125" spc="-112" baseline="-3030" dirty="0">
                <a:latin typeface="Symbol"/>
                <a:cs typeface="Symbol"/>
              </a:rPr>
              <a:t></a:t>
            </a:r>
            <a:r>
              <a:rPr sz="2100" dirty="0">
                <a:latin typeface="Times New Roman"/>
                <a:cs typeface="Times New Roman"/>
              </a:rPr>
              <a:t>25</a:t>
            </a:r>
            <a:r>
              <a:rPr sz="2100" spc="-2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spc="-45" dirty="0">
                <a:latin typeface="Times New Roman"/>
                <a:cs typeface="Times New Roman"/>
              </a:rPr>
              <a:t>1</a:t>
            </a:r>
            <a:r>
              <a:rPr sz="4125" spc="-292" baseline="-3030" dirty="0">
                <a:latin typeface="Symbol"/>
                <a:cs typeface="Symbol"/>
              </a:rPr>
              <a:t></a:t>
            </a:r>
            <a:r>
              <a:rPr sz="2625" baseline="36507" dirty="0">
                <a:latin typeface="Times New Roman"/>
                <a:cs typeface="Times New Roman"/>
              </a:rPr>
              <a:t>2</a:t>
            </a:r>
            <a:endParaRPr sz="2625" baseline="3650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7550" y="1535049"/>
            <a:ext cx="1510665" cy="368300"/>
          </a:xfrm>
          <a:prstGeom prst="rect">
            <a:avLst/>
          </a:prstGeom>
          <a:ln w="15875">
            <a:solidFill>
              <a:srgbClr val="3399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ts val="2375"/>
              </a:lnSpc>
            </a:pPr>
            <a:r>
              <a:rPr sz="2050" i="1" spc="35" dirty="0">
                <a:latin typeface="Times New Roman"/>
                <a:cs typeface="Times New Roman"/>
              </a:rPr>
              <a:t>V</a:t>
            </a:r>
            <a:r>
              <a:rPr sz="2050" i="1" spc="-22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(</a:t>
            </a:r>
            <a:r>
              <a:rPr sz="2050" spc="-305" dirty="0">
                <a:latin typeface="Times New Roman"/>
                <a:cs typeface="Times New Roman"/>
              </a:rPr>
              <a:t> </a:t>
            </a:r>
            <a:r>
              <a:rPr sz="2050" i="1" spc="35" dirty="0">
                <a:latin typeface="Times New Roman"/>
                <a:cs typeface="Times New Roman"/>
              </a:rPr>
              <a:t>X</a:t>
            </a:r>
            <a:r>
              <a:rPr sz="2050" i="1" spc="-19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)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50" spc="35" dirty="0">
                <a:latin typeface="Symbol"/>
                <a:cs typeface="Symbol"/>
              </a:rPr>
              <a:t></a:t>
            </a:r>
            <a:r>
              <a:rPr sz="2050" spc="-28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13</a:t>
            </a:r>
            <a:r>
              <a:rPr sz="2050" dirty="0">
                <a:latin typeface="Times New Roman"/>
                <a:cs typeface="Times New Roman"/>
              </a:rPr>
              <a:t>.</a:t>
            </a:r>
            <a:r>
              <a:rPr sz="2050" spc="10" dirty="0">
                <a:latin typeface="Times New Roman"/>
                <a:cs typeface="Times New Roman"/>
              </a:rPr>
              <a:t>2</a:t>
            </a:r>
            <a:r>
              <a:rPr sz="2050" spc="30" dirty="0">
                <a:latin typeface="Times New Roman"/>
                <a:cs typeface="Times New Roman"/>
              </a:rPr>
              <a:t>5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91259" y="2278127"/>
            <a:ext cx="788035" cy="354965"/>
            <a:chOff x="2491259" y="2278127"/>
            <a:chExt cx="788035" cy="354965"/>
          </a:xfrm>
        </p:grpSpPr>
        <p:sp>
          <p:nvSpPr>
            <p:cNvPr id="6" name="object 6"/>
            <p:cNvSpPr/>
            <p:nvPr/>
          </p:nvSpPr>
          <p:spPr>
            <a:xfrm>
              <a:off x="2499223" y="2290050"/>
              <a:ext cx="780415" cy="340995"/>
            </a:xfrm>
            <a:custGeom>
              <a:avLst/>
              <a:gdLst/>
              <a:ahLst/>
              <a:cxnLst/>
              <a:rect l="l" t="t" r="r" b="b"/>
              <a:pathLst>
                <a:path w="780414" h="340994">
                  <a:moveTo>
                    <a:pt x="0" y="229921"/>
                  </a:moveTo>
                  <a:lnTo>
                    <a:pt x="26575" y="212275"/>
                  </a:lnTo>
                </a:path>
                <a:path w="780414" h="340994">
                  <a:moveTo>
                    <a:pt x="27103" y="212275"/>
                  </a:moveTo>
                  <a:lnTo>
                    <a:pt x="91913" y="340467"/>
                  </a:lnTo>
                </a:path>
                <a:path w="780414" h="340994">
                  <a:moveTo>
                    <a:pt x="91913" y="340985"/>
                  </a:moveTo>
                  <a:lnTo>
                    <a:pt x="162552" y="537"/>
                  </a:lnTo>
                </a:path>
                <a:path w="780414" h="340994">
                  <a:moveTo>
                    <a:pt x="162552" y="0"/>
                  </a:moveTo>
                  <a:lnTo>
                    <a:pt x="7798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91259" y="2278127"/>
              <a:ext cx="782955" cy="347345"/>
            </a:xfrm>
            <a:custGeom>
              <a:avLst/>
              <a:gdLst/>
              <a:ahLst/>
              <a:cxnLst/>
              <a:rect l="l" t="t" r="r" b="b"/>
              <a:pathLst>
                <a:path w="782954" h="347344">
                  <a:moveTo>
                    <a:pt x="782492" y="0"/>
                  </a:moveTo>
                  <a:lnTo>
                    <a:pt x="159890" y="0"/>
                  </a:lnTo>
                  <a:lnTo>
                    <a:pt x="94024" y="317096"/>
                  </a:lnTo>
                  <a:lnTo>
                    <a:pt x="37178" y="208628"/>
                  </a:lnTo>
                  <a:lnTo>
                    <a:pt x="0" y="232501"/>
                  </a:lnTo>
                  <a:lnTo>
                    <a:pt x="4773" y="240286"/>
                  </a:lnTo>
                  <a:lnTo>
                    <a:pt x="22307" y="228351"/>
                  </a:lnTo>
                  <a:lnTo>
                    <a:pt x="87645" y="347200"/>
                  </a:lnTo>
                  <a:lnTo>
                    <a:pt x="100932" y="347200"/>
                  </a:lnTo>
                  <a:lnTo>
                    <a:pt x="170516" y="13490"/>
                  </a:lnTo>
                  <a:lnTo>
                    <a:pt x="782492" y="13490"/>
                  </a:lnTo>
                  <a:lnTo>
                    <a:pt x="782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03649" y="2246110"/>
            <a:ext cx="127381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8810" algn="l"/>
              </a:tabLst>
            </a:pPr>
            <a:r>
              <a:rPr sz="2250" i="1" spc="-50" dirty="0">
                <a:latin typeface="Symbol"/>
                <a:cs typeface="Symbol"/>
              </a:rPr>
              <a:t></a:t>
            </a:r>
            <a:r>
              <a:rPr sz="2250" spc="190" dirty="0">
                <a:latin typeface="Times New Roman"/>
                <a:cs typeface="Times New Roman"/>
              </a:rPr>
              <a:t> </a:t>
            </a:r>
            <a:r>
              <a:rPr sz="2100" spc="40" dirty="0">
                <a:latin typeface="Symbol"/>
                <a:cs typeface="Symbol"/>
              </a:rPr>
              <a:t>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i="1" spc="45" dirty="0">
                <a:latin typeface="Times New Roman"/>
                <a:cs typeface="Times New Roman"/>
              </a:rPr>
              <a:t>V</a:t>
            </a:r>
            <a:r>
              <a:rPr sz="2100" i="1" spc="-245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Times New Roman"/>
                <a:cs typeface="Times New Roman"/>
              </a:rPr>
              <a:t>(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i="1" spc="45" dirty="0">
                <a:latin typeface="Times New Roman"/>
                <a:cs typeface="Times New Roman"/>
              </a:rPr>
              <a:t>X</a:t>
            </a:r>
            <a:r>
              <a:rPr sz="2100" i="1" spc="-210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96857" y="2277694"/>
            <a:ext cx="760095" cy="297180"/>
            <a:chOff x="3796857" y="2277694"/>
            <a:chExt cx="760095" cy="297180"/>
          </a:xfrm>
        </p:grpSpPr>
        <p:sp>
          <p:nvSpPr>
            <p:cNvPr id="10" name="object 10"/>
            <p:cNvSpPr/>
            <p:nvPr/>
          </p:nvSpPr>
          <p:spPr>
            <a:xfrm>
              <a:off x="3804826" y="2289629"/>
              <a:ext cx="751840" cy="283845"/>
            </a:xfrm>
            <a:custGeom>
              <a:avLst/>
              <a:gdLst/>
              <a:ahLst/>
              <a:cxnLst/>
              <a:rect l="l" t="t" r="r" b="b"/>
              <a:pathLst>
                <a:path w="751839" h="283844">
                  <a:moveTo>
                    <a:pt x="0" y="191719"/>
                  </a:moveTo>
                  <a:lnTo>
                    <a:pt x="26592" y="176652"/>
                  </a:lnTo>
                </a:path>
                <a:path w="751839" h="283844">
                  <a:moveTo>
                    <a:pt x="27121" y="176652"/>
                  </a:moveTo>
                  <a:lnTo>
                    <a:pt x="91974" y="283158"/>
                  </a:lnTo>
                </a:path>
                <a:path w="751839" h="283844">
                  <a:moveTo>
                    <a:pt x="91974" y="283678"/>
                  </a:moveTo>
                  <a:lnTo>
                    <a:pt x="162661" y="516"/>
                  </a:lnTo>
                </a:path>
                <a:path w="751839" h="283844">
                  <a:moveTo>
                    <a:pt x="162661" y="0"/>
                  </a:moveTo>
                  <a:lnTo>
                    <a:pt x="7516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96857" y="2277694"/>
              <a:ext cx="755015" cy="290195"/>
            </a:xfrm>
            <a:custGeom>
              <a:avLst/>
              <a:gdLst/>
              <a:ahLst/>
              <a:cxnLst/>
              <a:rect l="l" t="t" r="r" b="b"/>
              <a:pathLst>
                <a:path w="755014" h="290194">
                  <a:moveTo>
                    <a:pt x="754838" y="0"/>
                  </a:moveTo>
                  <a:lnTo>
                    <a:pt x="159997" y="0"/>
                  </a:lnTo>
                  <a:lnTo>
                    <a:pt x="94616" y="262362"/>
                  </a:lnTo>
                  <a:lnTo>
                    <a:pt x="36675" y="174039"/>
                  </a:lnTo>
                  <a:lnTo>
                    <a:pt x="0" y="194301"/>
                  </a:lnTo>
                  <a:lnTo>
                    <a:pt x="4248" y="202095"/>
                  </a:lnTo>
                  <a:lnTo>
                    <a:pt x="22322" y="191704"/>
                  </a:lnTo>
                  <a:lnTo>
                    <a:pt x="87703" y="289897"/>
                  </a:lnTo>
                  <a:lnTo>
                    <a:pt x="101000" y="289897"/>
                  </a:lnTo>
                  <a:lnTo>
                    <a:pt x="169573" y="12989"/>
                  </a:lnTo>
                  <a:lnTo>
                    <a:pt x="754838" y="12989"/>
                  </a:lnTo>
                  <a:lnTo>
                    <a:pt x="754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35298" y="2220848"/>
            <a:ext cx="1793875" cy="415925"/>
          </a:xfrm>
          <a:prstGeom prst="rect">
            <a:avLst/>
          </a:prstGeom>
          <a:ln w="15875">
            <a:solidFill>
              <a:srgbClr val="339966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20"/>
              </a:spcBef>
              <a:tabLst>
                <a:tab pos="408305" algn="l"/>
              </a:tabLst>
            </a:pPr>
            <a:r>
              <a:rPr sz="2100" spc="30" dirty="0">
                <a:latin typeface="Symbol"/>
                <a:cs typeface="Symbol"/>
              </a:rPr>
              <a:t></a:t>
            </a:r>
            <a:r>
              <a:rPr sz="2100" spc="30" dirty="0">
                <a:latin typeface="Times New Roman"/>
                <a:cs typeface="Times New Roman"/>
              </a:rPr>
              <a:t>	</a:t>
            </a:r>
            <a:r>
              <a:rPr sz="2100" spc="-5" dirty="0">
                <a:latin typeface="Times New Roman"/>
                <a:cs typeface="Times New Roman"/>
              </a:rPr>
              <a:t>13.2</a:t>
            </a:r>
            <a:r>
              <a:rPr sz="2100" spc="25" dirty="0">
                <a:latin typeface="Times New Roman"/>
                <a:cs typeface="Times New Roman"/>
              </a:rPr>
              <a:t>5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Symbol"/>
                <a:cs typeface="Symbol"/>
              </a:rPr>
              <a:t>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3.6</a:t>
            </a:r>
            <a:r>
              <a:rPr sz="2100" spc="25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9194" y="467309"/>
            <a:ext cx="4444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Shortcut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Formula</a:t>
            </a:r>
            <a:r>
              <a:rPr sz="28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Variance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50733" y="1709595"/>
            <a:ext cx="14986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4188" y="1709595"/>
            <a:ext cx="14986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6640" y="1709595"/>
            <a:ext cx="14986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2970" y="1518162"/>
            <a:ext cx="153035" cy="4203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50" spc="20" dirty="0">
                <a:latin typeface="Symbol"/>
                <a:cs typeface="Symbol"/>
              </a:rPr>
              <a:t>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1198" y="1518162"/>
            <a:ext cx="153035" cy="4203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50" spc="20" dirty="0">
                <a:latin typeface="Symbol"/>
                <a:cs typeface="Symbol"/>
              </a:rPr>
              <a:t>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0400" y="1756734"/>
            <a:ext cx="1767205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72260" algn="l"/>
              </a:tabLst>
            </a:pPr>
            <a:r>
              <a:rPr sz="2550" i="1" spc="35" dirty="0">
                <a:latin typeface="Times New Roman"/>
                <a:cs typeface="Times New Roman"/>
              </a:rPr>
              <a:t>V</a:t>
            </a:r>
            <a:r>
              <a:rPr sz="2550" i="1" spc="-245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Times New Roman"/>
                <a:cs typeface="Times New Roman"/>
              </a:rPr>
              <a:t>(</a:t>
            </a:r>
            <a:r>
              <a:rPr sz="2550" spc="-380" dirty="0">
                <a:latin typeface="Times New Roman"/>
                <a:cs typeface="Times New Roman"/>
              </a:rPr>
              <a:t> </a:t>
            </a:r>
            <a:r>
              <a:rPr sz="2550" i="1" spc="35" dirty="0">
                <a:latin typeface="Times New Roman"/>
                <a:cs typeface="Times New Roman"/>
              </a:rPr>
              <a:t>X</a:t>
            </a:r>
            <a:r>
              <a:rPr sz="2550" i="1" spc="-204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Times New Roman"/>
                <a:cs typeface="Times New Roman"/>
              </a:rPr>
              <a:t>)</a:t>
            </a:r>
            <a:r>
              <a:rPr sz="2550" spc="-45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Symbol"/>
                <a:cs typeface="Symbol"/>
              </a:rPr>
              <a:t>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700" i="1" spc="-60" dirty="0">
                <a:latin typeface="Symbol"/>
                <a:cs typeface="Symbol"/>
              </a:rPr>
              <a:t>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550" spc="3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2220" y="1756734"/>
            <a:ext cx="175895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68300" algn="l"/>
                <a:tab pos="1311910" algn="l"/>
              </a:tabLst>
            </a:pPr>
            <a:r>
              <a:rPr sz="2550" i="1" spc="25" dirty="0">
                <a:latin typeface="Times New Roman"/>
                <a:cs typeface="Times New Roman"/>
              </a:rPr>
              <a:t>x	</a:t>
            </a:r>
            <a:r>
              <a:rPr sz="2550" spc="10" dirty="0">
                <a:latin typeface="Symbol"/>
                <a:cs typeface="Symbol"/>
              </a:rPr>
              <a:t>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2550" i="1" spc="100" dirty="0">
                <a:latin typeface="Times New Roman"/>
                <a:cs typeface="Times New Roman"/>
              </a:rPr>
              <a:t>p</a:t>
            </a:r>
            <a:r>
              <a:rPr sz="2550" spc="190" dirty="0">
                <a:latin typeface="Times New Roman"/>
                <a:cs typeface="Times New Roman"/>
              </a:rPr>
              <a:t>(</a:t>
            </a:r>
            <a:r>
              <a:rPr sz="2550" i="1" spc="85" dirty="0">
                <a:latin typeface="Times New Roman"/>
                <a:cs typeface="Times New Roman"/>
              </a:rPr>
              <a:t>x</a:t>
            </a:r>
            <a:r>
              <a:rPr sz="2550" spc="15" dirty="0">
                <a:latin typeface="Times New Roman"/>
                <a:cs typeface="Times New Roman"/>
              </a:rPr>
              <a:t>)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30" dirty="0">
                <a:latin typeface="Symbol"/>
                <a:cs typeface="Symbol"/>
              </a:rPr>
              <a:t>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700" i="1" spc="-55" dirty="0">
                <a:latin typeface="Symbol"/>
                <a:cs typeface="Symbol"/>
              </a:rPr>
              <a:t>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1198" y="1833331"/>
            <a:ext cx="153035" cy="4203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50" spc="20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2970" y="1668938"/>
            <a:ext cx="518159" cy="6178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spc="105" dirty="0">
                <a:latin typeface="Symbol"/>
                <a:cs typeface="Symbol"/>
              </a:rPr>
              <a:t></a:t>
            </a:r>
            <a:r>
              <a:rPr sz="5775" spc="60" baseline="-2164" dirty="0">
                <a:latin typeface="Symbol"/>
                <a:cs typeface="Symbol"/>
              </a:rPr>
              <a:t></a:t>
            </a:r>
            <a:endParaRPr sz="5775" baseline="-2164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1250" y="2145204"/>
            <a:ext cx="2863850" cy="11480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84150">
              <a:lnSpc>
                <a:spcPts val="2990"/>
              </a:lnSpc>
              <a:spcBef>
                <a:spcPts val="140"/>
              </a:spcBef>
              <a:tabLst>
                <a:tab pos="1842135" algn="l"/>
              </a:tabLst>
            </a:pPr>
            <a:r>
              <a:rPr sz="2550" spc="20" dirty="0">
                <a:latin typeface="Symbol"/>
                <a:cs typeface="Symbol"/>
              </a:rPr>
              <a:t></a:t>
            </a:r>
            <a:r>
              <a:rPr sz="2550" spc="14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D	</a:t>
            </a:r>
            <a:r>
              <a:rPr sz="2550" spc="20" dirty="0">
                <a:latin typeface="Symbol"/>
                <a:cs typeface="Symbol"/>
              </a:rPr>
              <a:t></a:t>
            </a:r>
            <a:endParaRPr sz="2550">
              <a:latin typeface="Symbol"/>
              <a:cs typeface="Symbol"/>
            </a:endParaRPr>
          </a:p>
          <a:p>
            <a:pPr marL="50800">
              <a:lnSpc>
                <a:spcPts val="5810"/>
              </a:lnSpc>
            </a:pPr>
            <a:r>
              <a:rPr sz="2600" spc="30" dirty="0">
                <a:latin typeface="Symbol"/>
                <a:cs typeface="Symbol"/>
              </a:rPr>
              <a:t>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i="1" spc="30" dirty="0">
                <a:latin typeface="Times New Roman"/>
                <a:cs typeface="Times New Roman"/>
              </a:rPr>
              <a:t>E</a:t>
            </a:r>
            <a:r>
              <a:rPr sz="2600" i="1" spc="-285" dirty="0">
                <a:latin typeface="Times New Roman"/>
                <a:cs typeface="Times New Roman"/>
              </a:rPr>
              <a:t> </a:t>
            </a:r>
            <a:r>
              <a:rPr sz="7350" spc="-547" baseline="-6235" dirty="0">
                <a:latin typeface="Symbol"/>
                <a:cs typeface="Symbol"/>
              </a:rPr>
              <a:t></a:t>
            </a:r>
            <a:r>
              <a:rPr sz="2600" i="1" spc="30" dirty="0">
                <a:latin typeface="Times New Roman"/>
                <a:cs typeface="Times New Roman"/>
              </a:rPr>
              <a:t>X</a:t>
            </a:r>
            <a:r>
              <a:rPr sz="2600" i="1" spc="-190" dirty="0">
                <a:latin typeface="Times New Roman"/>
                <a:cs typeface="Times New Roman"/>
              </a:rPr>
              <a:t> </a:t>
            </a:r>
            <a:r>
              <a:rPr sz="2925" spc="30" baseline="32763" dirty="0">
                <a:latin typeface="Times New Roman"/>
                <a:cs typeface="Times New Roman"/>
              </a:rPr>
              <a:t>2</a:t>
            </a:r>
            <a:r>
              <a:rPr sz="2925" spc="-157" baseline="32763" dirty="0">
                <a:latin typeface="Times New Roman"/>
                <a:cs typeface="Times New Roman"/>
              </a:rPr>
              <a:t> </a:t>
            </a:r>
            <a:r>
              <a:rPr sz="7350" spc="-562" baseline="-6235" dirty="0">
                <a:latin typeface="Symbol"/>
                <a:cs typeface="Symbol"/>
              </a:rPr>
              <a:t></a:t>
            </a:r>
            <a:r>
              <a:rPr sz="2600" spc="30" dirty="0">
                <a:latin typeface="Symbol"/>
                <a:cs typeface="Symbol"/>
              </a:rPr>
              <a:t>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3900" spc="-1500" baseline="1068" dirty="0">
                <a:latin typeface="Symbol"/>
                <a:cs typeface="Symbol"/>
              </a:rPr>
              <a:t></a:t>
            </a:r>
            <a:r>
              <a:rPr sz="3900" spc="284" baseline="-20299" dirty="0">
                <a:latin typeface="Symbol"/>
                <a:cs typeface="Symbol"/>
              </a:rPr>
              <a:t></a:t>
            </a:r>
            <a:r>
              <a:rPr sz="2600" i="1" spc="30" dirty="0">
                <a:latin typeface="Times New Roman"/>
                <a:cs typeface="Times New Roman"/>
              </a:rPr>
              <a:t>E</a:t>
            </a:r>
            <a:r>
              <a:rPr sz="2600" i="1" spc="-280" dirty="0">
                <a:latin typeface="Times New Roman"/>
                <a:cs typeface="Times New Roman"/>
              </a:rPr>
              <a:t> </a:t>
            </a:r>
            <a:r>
              <a:rPr sz="5100" spc="-397" baseline="-3267" dirty="0">
                <a:latin typeface="Symbol"/>
                <a:cs typeface="Symbol"/>
              </a:rPr>
              <a:t></a:t>
            </a:r>
            <a:r>
              <a:rPr sz="5100" spc="-682" baseline="-3267" dirty="0">
                <a:latin typeface="Times New Roman"/>
                <a:cs typeface="Times New Roman"/>
              </a:rPr>
              <a:t> </a:t>
            </a:r>
            <a:r>
              <a:rPr sz="2600" i="1" spc="30" dirty="0">
                <a:latin typeface="Times New Roman"/>
                <a:cs typeface="Times New Roman"/>
              </a:rPr>
              <a:t>X</a:t>
            </a:r>
            <a:r>
              <a:rPr sz="2600" i="1" spc="-100" dirty="0">
                <a:latin typeface="Times New Roman"/>
                <a:cs typeface="Times New Roman"/>
              </a:rPr>
              <a:t> </a:t>
            </a:r>
            <a:r>
              <a:rPr sz="5100" spc="-284" baseline="-3267" dirty="0">
                <a:latin typeface="Symbol"/>
                <a:cs typeface="Symbol"/>
              </a:rPr>
              <a:t></a:t>
            </a:r>
            <a:r>
              <a:rPr sz="3900" spc="-1500" baseline="1068" dirty="0">
                <a:latin typeface="Symbol"/>
                <a:cs typeface="Symbol"/>
              </a:rPr>
              <a:t></a:t>
            </a:r>
            <a:r>
              <a:rPr sz="3900" spc="225" baseline="-20299" dirty="0">
                <a:latin typeface="Symbol"/>
                <a:cs typeface="Symbol"/>
              </a:rPr>
              <a:t></a:t>
            </a:r>
            <a:r>
              <a:rPr sz="2925" spc="30" baseline="48433" dirty="0">
                <a:latin typeface="Times New Roman"/>
                <a:cs typeface="Times New Roman"/>
              </a:rPr>
              <a:t>2</a:t>
            </a:r>
            <a:endParaRPr sz="2925" baseline="4843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439" y="385648"/>
            <a:ext cx="464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Mean</a:t>
            </a:r>
            <a:r>
              <a:rPr spc="1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a </a:t>
            </a:r>
            <a:r>
              <a:rPr spc="-20" dirty="0"/>
              <a:t>Discrete</a:t>
            </a:r>
            <a:r>
              <a:rPr spc="30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521839" y="1063231"/>
            <a:ext cx="3538854" cy="680085"/>
          </a:xfrm>
          <a:custGeom>
            <a:avLst/>
            <a:gdLst/>
            <a:ahLst/>
            <a:cxnLst/>
            <a:rect l="l" t="t" r="r" b="b"/>
            <a:pathLst>
              <a:path w="3538854" h="680085">
                <a:moveTo>
                  <a:pt x="3538601" y="0"/>
                </a:moveTo>
                <a:lnTo>
                  <a:pt x="0" y="0"/>
                </a:lnTo>
                <a:lnTo>
                  <a:pt x="0" y="679843"/>
                </a:lnTo>
                <a:lnTo>
                  <a:pt x="3538601" y="679843"/>
                </a:lnTo>
                <a:lnTo>
                  <a:pt x="3538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67181" y="912962"/>
            <a:ext cx="3451860" cy="768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i="1" spc="-280" dirty="0">
                <a:latin typeface="Symbol"/>
                <a:cs typeface="Symbol"/>
              </a:rPr>
              <a:t></a:t>
            </a:r>
            <a:r>
              <a:rPr sz="3350" spc="-140" dirty="0">
                <a:latin typeface="Times New Roman"/>
                <a:cs typeface="Times New Roman"/>
              </a:rPr>
              <a:t> </a:t>
            </a:r>
            <a:r>
              <a:rPr sz="3250" spc="-210" dirty="0">
                <a:latin typeface="Symbol"/>
                <a:cs typeface="Symbol"/>
              </a:rPr>
              <a:t></a:t>
            </a:r>
            <a:r>
              <a:rPr sz="3250" spc="-65" dirty="0">
                <a:latin typeface="Times New Roman"/>
                <a:cs typeface="Times New Roman"/>
              </a:rPr>
              <a:t> </a:t>
            </a:r>
            <a:r>
              <a:rPr sz="3250" i="1" spc="-125" dirty="0">
                <a:latin typeface="Times New Roman"/>
                <a:cs typeface="Times New Roman"/>
              </a:rPr>
              <a:t>E</a:t>
            </a:r>
            <a:r>
              <a:rPr sz="5550" spc="-660" baseline="3753" dirty="0">
                <a:latin typeface="Symbol"/>
                <a:cs typeface="Symbol"/>
              </a:rPr>
              <a:t></a:t>
            </a:r>
            <a:r>
              <a:rPr sz="5550" spc="-644" baseline="3753" dirty="0">
                <a:latin typeface="Times New Roman"/>
                <a:cs typeface="Times New Roman"/>
              </a:rPr>
              <a:t> </a:t>
            </a:r>
            <a:r>
              <a:rPr sz="3250" i="1" spc="-235" dirty="0">
                <a:latin typeface="Times New Roman"/>
                <a:cs typeface="Times New Roman"/>
              </a:rPr>
              <a:t>X</a:t>
            </a:r>
            <a:r>
              <a:rPr sz="3250" i="1" spc="-465" dirty="0">
                <a:latin typeface="Times New Roman"/>
                <a:cs typeface="Times New Roman"/>
              </a:rPr>
              <a:t> </a:t>
            </a:r>
            <a:r>
              <a:rPr sz="5550" spc="-660" baseline="3753" dirty="0">
                <a:latin typeface="Symbol"/>
                <a:cs typeface="Symbol"/>
              </a:rPr>
              <a:t></a:t>
            </a:r>
            <a:r>
              <a:rPr sz="5550" spc="-337" baseline="3753" dirty="0">
                <a:latin typeface="Times New Roman"/>
                <a:cs typeface="Times New Roman"/>
              </a:rPr>
              <a:t> </a:t>
            </a:r>
            <a:r>
              <a:rPr sz="3250" spc="-210" dirty="0">
                <a:latin typeface="Symbol"/>
                <a:cs typeface="Symbol"/>
              </a:rPr>
              <a:t></a:t>
            </a:r>
            <a:r>
              <a:rPr sz="3250" spc="-210" dirty="0">
                <a:latin typeface="Times New Roman"/>
                <a:cs typeface="Times New Roman"/>
              </a:rPr>
              <a:t> </a:t>
            </a:r>
            <a:r>
              <a:rPr sz="7275" spc="-585" baseline="-5154" dirty="0">
                <a:latin typeface="Symbol"/>
                <a:cs typeface="Symbol"/>
              </a:rPr>
              <a:t></a:t>
            </a:r>
            <a:r>
              <a:rPr sz="7275" spc="-989" baseline="-5154" dirty="0">
                <a:latin typeface="Times New Roman"/>
                <a:cs typeface="Times New Roman"/>
              </a:rPr>
              <a:t> </a:t>
            </a:r>
            <a:r>
              <a:rPr sz="3250" i="1" spc="-235" dirty="0">
                <a:latin typeface="Times New Roman"/>
                <a:cs typeface="Times New Roman"/>
              </a:rPr>
              <a:t>X</a:t>
            </a:r>
            <a:r>
              <a:rPr sz="3250" i="1" spc="-190" dirty="0">
                <a:latin typeface="Times New Roman"/>
                <a:cs typeface="Times New Roman"/>
              </a:rPr>
              <a:t> </a:t>
            </a:r>
            <a:r>
              <a:rPr sz="3250" spc="-100" dirty="0">
                <a:latin typeface="Symbol"/>
                <a:cs typeface="Symbol"/>
              </a:rPr>
              <a:t></a:t>
            </a:r>
            <a:r>
              <a:rPr sz="3250" spc="-305" dirty="0">
                <a:latin typeface="Times New Roman"/>
                <a:cs typeface="Times New Roman"/>
              </a:rPr>
              <a:t> </a:t>
            </a:r>
            <a:r>
              <a:rPr sz="3250" i="1" spc="-240" dirty="0">
                <a:latin typeface="Times New Roman"/>
                <a:cs typeface="Times New Roman"/>
              </a:rPr>
              <a:t>P</a:t>
            </a:r>
            <a:r>
              <a:rPr sz="3250" spc="-130" dirty="0">
                <a:latin typeface="Times New Roman"/>
                <a:cs typeface="Times New Roman"/>
              </a:rPr>
              <a:t>(</a:t>
            </a:r>
            <a:r>
              <a:rPr sz="3250" spc="-445" dirty="0">
                <a:latin typeface="Times New Roman"/>
                <a:cs typeface="Times New Roman"/>
              </a:rPr>
              <a:t> </a:t>
            </a:r>
            <a:r>
              <a:rPr sz="3250" i="1" spc="-235" dirty="0">
                <a:latin typeface="Times New Roman"/>
                <a:cs typeface="Times New Roman"/>
              </a:rPr>
              <a:t>X</a:t>
            </a:r>
            <a:r>
              <a:rPr sz="3250" i="1" spc="-470" dirty="0">
                <a:latin typeface="Times New Roman"/>
                <a:cs typeface="Times New Roman"/>
              </a:rPr>
              <a:t> </a:t>
            </a:r>
            <a:r>
              <a:rPr sz="3250" spc="-130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96439" y="1037831"/>
            <a:ext cx="3589654" cy="730885"/>
          </a:xfrm>
          <a:custGeom>
            <a:avLst/>
            <a:gdLst/>
            <a:ahLst/>
            <a:cxnLst/>
            <a:rect l="l" t="t" r="r" b="b"/>
            <a:pathLst>
              <a:path w="3589654" h="730885">
                <a:moveTo>
                  <a:pt x="0" y="730643"/>
                </a:moveTo>
                <a:lnTo>
                  <a:pt x="3589401" y="730643"/>
                </a:lnTo>
                <a:lnTo>
                  <a:pt x="3589401" y="0"/>
                </a:lnTo>
                <a:lnTo>
                  <a:pt x="0" y="0"/>
                </a:lnTo>
                <a:lnTo>
                  <a:pt x="0" y="730643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595245" y="1836712"/>
            <a:ext cx="3389629" cy="2446655"/>
            <a:chOff x="2595245" y="1836712"/>
            <a:chExt cx="3389629" cy="2446655"/>
          </a:xfrm>
        </p:grpSpPr>
        <p:sp>
          <p:nvSpPr>
            <p:cNvPr id="7" name="object 7"/>
            <p:cNvSpPr/>
            <p:nvPr/>
          </p:nvSpPr>
          <p:spPr>
            <a:xfrm>
              <a:off x="2601595" y="1843062"/>
              <a:ext cx="998219" cy="374015"/>
            </a:xfrm>
            <a:custGeom>
              <a:avLst/>
              <a:gdLst/>
              <a:ahLst/>
              <a:cxnLst/>
              <a:rect l="l" t="t" r="r" b="b"/>
              <a:pathLst>
                <a:path w="998220" h="374014">
                  <a:moveTo>
                    <a:pt x="997750" y="0"/>
                  </a:moveTo>
                  <a:lnTo>
                    <a:pt x="0" y="0"/>
                  </a:lnTo>
                  <a:lnTo>
                    <a:pt x="0" y="373849"/>
                  </a:lnTo>
                  <a:lnTo>
                    <a:pt x="997750" y="373849"/>
                  </a:lnTo>
                  <a:lnTo>
                    <a:pt x="997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01595" y="1843062"/>
              <a:ext cx="998219" cy="374015"/>
            </a:xfrm>
            <a:custGeom>
              <a:avLst/>
              <a:gdLst/>
              <a:ahLst/>
              <a:cxnLst/>
              <a:rect l="l" t="t" r="r" b="b"/>
              <a:pathLst>
                <a:path w="998220" h="374014">
                  <a:moveTo>
                    <a:pt x="0" y="373849"/>
                  </a:moveTo>
                  <a:lnTo>
                    <a:pt x="997750" y="373849"/>
                  </a:lnTo>
                  <a:lnTo>
                    <a:pt x="997750" y="0"/>
                  </a:lnTo>
                  <a:lnTo>
                    <a:pt x="0" y="0"/>
                  </a:lnTo>
                  <a:lnTo>
                    <a:pt x="0" y="3738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01595" y="2226437"/>
              <a:ext cx="998219" cy="2050414"/>
            </a:xfrm>
            <a:custGeom>
              <a:avLst/>
              <a:gdLst/>
              <a:ahLst/>
              <a:cxnLst/>
              <a:rect l="l" t="t" r="r" b="b"/>
              <a:pathLst>
                <a:path w="998220" h="2050414">
                  <a:moveTo>
                    <a:pt x="997750" y="0"/>
                  </a:moveTo>
                  <a:lnTo>
                    <a:pt x="0" y="0"/>
                  </a:lnTo>
                  <a:lnTo>
                    <a:pt x="0" y="2050288"/>
                  </a:lnTo>
                  <a:lnTo>
                    <a:pt x="997750" y="2050288"/>
                  </a:lnTo>
                  <a:lnTo>
                    <a:pt x="997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01595" y="2226437"/>
              <a:ext cx="998219" cy="2050414"/>
            </a:xfrm>
            <a:custGeom>
              <a:avLst/>
              <a:gdLst/>
              <a:ahLst/>
              <a:cxnLst/>
              <a:rect l="l" t="t" r="r" b="b"/>
              <a:pathLst>
                <a:path w="998220" h="2050414">
                  <a:moveTo>
                    <a:pt x="0" y="2050288"/>
                  </a:moveTo>
                  <a:lnTo>
                    <a:pt x="997750" y="2050288"/>
                  </a:lnTo>
                  <a:lnTo>
                    <a:pt x="997750" y="0"/>
                  </a:lnTo>
                  <a:lnTo>
                    <a:pt x="0" y="0"/>
                  </a:lnTo>
                  <a:lnTo>
                    <a:pt x="0" y="20502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8832" y="1843062"/>
              <a:ext cx="998219" cy="374015"/>
            </a:xfrm>
            <a:custGeom>
              <a:avLst/>
              <a:gdLst/>
              <a:ahLst/>
              <a:cxnLst/>
              <a:rect l="l" t="t" r="r" b="b"/>
              <a:pathLst>
                <a:path w="998220" h="374014">
                  <a:moveTo>
                    <a:pt x="997750" y="0"/>
                  </a:moveTo>
                  <a:lnTo>
                    <a:pt x="0" y="0"/>
                  </a:lnTo>
                  <a:lnTo>
                    <a:pt x="0" y="373849"/>
                  </a:lnTo>
                  <a:lnTo>
                    <a:pt x="997750" y="373849"/>
                  </a:lnTo>
                  <a:lnTo>
                    <a:pt x="997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8832" y="1843062"/>
              <a:ext cx="998219" cy="374015"/>
            </a:xfrm>
            <a:custGeom>
              <a:avLst/>
              <a:gdLst/>
              <a:ahLst/>
              <a:cxnLst/>
              <a:rect l="l" t="t" r="r" b="b"/>
              <a:pathLst>
                <a:path w="998220" h="374014">
                  <a:moveTo>
                    <a:pt x="0" y="373849"/>
                  </a:moveTo>
                  <a:lnTo>
                    <a:pt x="997750" y="373849"/>
                  </a:lnTo>
                  <a:lnTo>
                    <a:pt x="997750" y="0"/>
                  </a:lnTo>
                  <a:lnTo>
                    <a:pt x="0" y="0"/>
                  </a:lnTo>
                  <a:lnTo>
                    <a:pt x="0" y="3738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8832" y="2226437"/>
              <a:ext cx="998219" cy="2050414"/>
            </a:xfrm>
            <a:custGeom>
              <a:avLst/>
              <a:gdLst/>
              <a:ahLst/>
              <a:cxnLst/>
              <a:rect l="l" t="t" r="r" b="b"/>
              <a:pathLst>
                <a:path w="998220" h="2050414">
                  <a:moveTo>
                    <a:pt x="997750" y="0"/>
                  </a:moveTo>
                  <a:lnTo>
                    <a:pt x="0" y="0"/>
                  </a:lnTo>
                  <a:lnTo>
                    <a:pt x="0" y="2050288"/>
                  </a:lnTo>
                  <a:lnTo>
                    <a:pt x="997750" y="2050288"/>
                  </a:lnTo>
                  <a:lnTo>
                    <a:pt x="997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8832" y="2226437"/>
              <a:ext cx="998219" cy="2050414"/>
            </a:xfrm>
            <a:custGeom>
              <a:avLst/>
              <a:gdLst/>
              <a:ahLst/>
              <a:cxnLst/>
              <a:rect l="l" t="t" r="r" b="b"/>
              <a:pathLst>
                <a:path w="998220" h="2050414">
                  <a:moveTo>
                    <a:pt x="0" y="2050288"/>
                  </a:moveTo>
                  <a:lnTo>
                    <a:pt x="997750" y="2050288"/>
                  </a:lnTo>
                  <a:lnTo>
                    <a:pt x="997750" y="0"/>
                  </a:lnTo>
                  <a:lnTo>
                    <a:pt x="0" y="0"/>
                  </a:lnTo>
                  <a:lnTo>
                    <a:pt x="0" y="20502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23308" y="2226437"/>
              <a:ext cx="1355090" cy="2050414"/>
            </a:xfrm>
            <a:custGeom>
              <a:avLst/>
              <a:gdLst/>
              <a:ahLst/>
              <a:cxnLst/>
              <a:rect l="l" t="t" r="r" b="b"/>
              <a:pathLst>
                <a:path w="1355089" h="2050414">
                  <a:moveTo>
                    <a:pt x="1354963" y="0"/>
                  </a:moveTo>
                  <a:lnTo>
                    <a:pt x="0" y="0"/>
                  </a:lnTo>
                  <a:lnTo>
                    <a:pt x="0" y="2050288"/>
                  </a:lnTo>
                  <a:lnTo>
                    <a:pt x="1354963" y="2050288"/>
                  </a:lnTo>
                  <a:lnTo>
                    <a:pt x="13549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3308" y="2226437"/>
              <a:ext cx="1355090" cy="2050414"/>
            </a:xfrm>
            <a:custGeom>
              <a:avLst/>
              <a:gdLst/>
              <a:ahLst/>
              <a:cxnLst/>
              <a:rect l="l" t="t" r="r" b="b"/>
              <a:pathLst>
                <a:path w="1355089" h="2050414">
                  <a:moveTo>
                    <a:pt x="0" y="2050288"/>
                  </a:moveTo>
                  <a:lnTo>
                    <a:pt x="1354963" y="2050288"/>
                  </a:lnTo>
                  <a:lnTo>
                    <a:pt x="1354963" y="0"/>
                  </a:lnTo>
                  <a:lnTo>
                    <a:pt x="0" y="0"/>
                  </a:lnTo>
                  <a:lnTo>
                    <a:pt x="0" y="20502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23308" y="1843062"/>
              <a:ext cx="1355090" cy="374015"/>
            </a:xfrm>
            <a:custGeom>
              <a:avLst/>
              <a:gdLst/>
              <a:ahLst/>
              <a:cxnLst/>
              <a:rect l="l" t="t" r="r" b="b"/>
              <a:pathLst>
                <a:path w="1355089" h="374014">
                  <a:moveTo>
                    <a:pt x="1354963" y="0"/>
                  </a:moveTo>
                  <a:lnTo>
                    <a:pt x="0" y="0"/>
                  </a:lnTo>
                  <a:lnTo>
                    <a:pt x="0" y="373849"/>
                  </a:lnTo>
                  <a:lnTo>
                    <a:pt x="1354963" y="373849"/>
                  </a:lnTo>
                  <a:lnTo>
                    <a:pt x="13549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23308" y="1843062"/>
              <a:ext cx="1355090" cy="374015"/>
            </a:xfrm>
            <a:custGeom>
              <a:avLst/>
              <a:gdLst/>
              <a:ahLst/>
              <a:cxnLst/>
              <a:rect l="l" t="t" r="r" b="b"/>
              <a:pathLst>
                <a:path w="1355089" h="374014">
                  <a:moveTo>
                    <a:pt x="0" y="373849"/>
                  </a:moveTo>
                  <a:lnTo>
                    <a:pt x="1354963" y="373849"/>
                  </a:lnTo>
                  <a:lnTo>
                    <a:pt x="1354963" y="0"/>
                  </a:lnTo>
                  <a:lnTo>
                    <a:pt x="0" y="0"/>
                  </a:lnTo>
                  <a:lnTo>
                    <a:pt x="0" y="3738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601595" y="1843062"/>
          <a:ext cx="3376929" cy="243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X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P(X)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350" spc="-5" dirty="0">
                          <a:latin typeface="Arial"/>
                          <a:cs typeface="Arial"/>
                        </a:rPr>
                        <a:t>X.P(X)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4510" algn="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-.1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390"/>
                        </a:lnSpc>
                      </a:pPr>
                      <a:r>
                        <a:rPr sz="21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.3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2284" algn="r">
                        <a:lnSpc>
                          <a:spcPts val="230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1.0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7217" y="385648"/>
            <a:ext cx="3371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What</a:t>
            </a:r>
            <a:r>
              <a:rPr spc="10" dirty="0"/>
              <a:t> </a:t>
            </a:r>
            <a:r>
              <a:rPr spc="-5" dirty="0"/>
              <a:t>is a</a:t>
            </a:r>
            <a:r>
              <a:rPr dirty="0"/>
              <a:t> </a:t>
            </a:r>
            <a:r>
              <a:rPr spc="-10" dirty="0"/>
              <a:t>distribution?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2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200162"/>
            <a:ext cx="8229600" cy="3394710"/>
          </a:xfrm>
          <a:custGeom>
            <a:avLst/>
            <a:gdLst/>
            <a:ahLst/>
            <a:cxnLst/>
            <a:rect l="l" t="t" r="r" b="b"/>
            <a:pathLst>
              <a:path w="8229600" h="3394710">
                <a:moveTo>
                  <a:pt x="8229600" y="0"/>
                </a:moveTo>
                <a:lnTo>
                  <a:pt x="0" y="0"/>
                </a:lnTo>
                <a:lnTo>
                  <a:pt x="0" y="3394455"/>
                </a:lnTo>
                <a:lnTo>
                  <a:pt x="8229600" y="339445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216913"/>
            <a:ext cx="755269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Describes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‘shape’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batch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characteristics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sometimes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small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numeric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descriptors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‘parameters’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5888" y="415290"/>
            <a:ext cx="433260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3240" marR="5080" indent="-511175">
              <a:lnSpc>
                <a:spcPct val="100000"/>
              </a:lnSpc>
              <a:spcBef>
                <a:spcPts val="95"/>
              </a:spcBef>
            </a:pPr>
            <a:r>
              <a:rPr sz="2500" b="1" spc="-20" dirty="0">
                <a:solidFill>
                  <a:srgbClr val="0000FF"/>
                </a:solidFill>
                <a:latin typeface="Calibri"/>
                <a:cs typeface="Calibri"/>
              </a:rPr>
              <a:t>Variance </a:t>
            </a:r>
            <a:r>
              <a:rPr sz="2500" b="1" spc="-5" dirty="0">
                <a:solidFill>
                  <a:srgbClr val="0000FF"/>
                </a:solidFill>
                <a:latin typeface="Calibri"/>
                <a:cs typeface="Calibri"/>
              </a:rPr>
              <a:t>and </a:t>
            </a:r>
            <a:r>
              <a:rPr sz="2500" b="1" spc="-10" dirty="0">
                <a:solidFill>
                  <a:srgbClr val="0000FF"/>
                </a:solidFill>
                <a:latin typeface="Calibri"/>
                <a:cs typeface="Calibri"/>
              </a:rPr>
              <a:t>Standard Deviation </a:t>
            </a:r>
            <a:r>
              <a:rPr sz="2500" b="1" spc="-5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5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2500" b="1" spc="-15" dirty="0">
                <a:solidFill>
                  <a:srgbClr val="0000FF"/>
                </a:solidFill>
                <a:latin typeface="Calibri"/>
                <a:cs typeface="Calibri"/>
              </a:rPr>
              <a:t>Discrete</a:t>
            </a:r>
            <a:r>
              <a:rPr sz="25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0000FF"/>
                </a:solidFill>
                <a:latin typeface="Calibri"/>
                <a:cs typeface="Calibri"/>
              </a:rPr>
              <a:t>Distribution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3643" y="1584693"/>
            <a:ext cx="3524250" cy="518159"/>
          </a:xfrm>
          <a:custGeom>
            <a:avLst/>
            <a:gdLst/>
            <a:ahLst/>
            <a:cxnLst/>
            <a:rect l="l" t="t" r="r" b="b"/>
            <a:pathLst>
              <a:path w="3524250" h="518160">
                <a:moveTo>
                  <a:pt x="3524250" y="0"/>
                </a:moveTo>
                <a:lnTo>
                  <a:pt x="0" y="0"/>
                </a:lnTo>
                <a:lnTo>
                  <a:pt x="0" y="517918"/>
                </a:lnTo>
                <a:lnTo>
                  <a:pt x="3524250" y="517918"/>
                </a:lnTo>
                <a:lnTo>
                  <a:pt x="3524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2603" y="1431467"/>
            <a:ext cx="3549015" cy="617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4650" i="1" spc="135" baseline="-10752" dirty="0">
                <a:latin typeface="Symbol"/>
                <a:cs typeface="Symbol"/>
              </a:rPr>
              <a:t></a:t>
            </a:r>
            <a:r>
              <a:rPr sz="4650" spc="-480" baseline="-10752" dirty="0">
                <a:latin typeface="Times New Roman"/>
                <a:cs typeface="Times New Roman"/>
              </a:rPr>
              <a:t> </a:t>
            </a:r>
            <a:r>
              <a:rPr sz="1725" spc="82" baseline="55555" dirty="0">
                <a:latin typeface="Times New Roman"/>
                <a:cs typeface="Times New Roman"/>
              </a:rPr>
              <a:t>2</a:t>
            </a:r>
            <a:r>
              <a:rPr sz="1725" baseline="55555" dirty="0">
                <a:latin typeface="Times New Roman"/>
                <a:cs typeface="Times New Roman"/>
              </a:rPr>
              <a:t> </a:t>
            </a:r>
            <a:r>
              <a:rPr sz="1725" spc="-120" baseline="55555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Symbol"/>
                <a:cs typeface="Symbol"/>
              </a:rPr>
              <a:t>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4350" spc="630" baseline="-8620" dirty="0">
                <a:latin typeface="Symbol"/>
                <a:cs typeface="Symbol"/>
              </a:rPr>
              <a:t></a:t>
            </a:r>
            <a:r>
              <a:rPr sz="5775" spc="-172" baseline="-4329" dirty="0">
                <a:latin typeface="Symbol"/>
                <a:cs typeface="Symbol"/>
              </a:rPr>
              <a:t></a:t>
            </a:r>
            <a:r>
              <a:rPr sz="4350" i="1" spc="322" baseline="-5747" dirty="0">
                <a:latin typeface="Times New Roman"/>
                <a:cs typeface="Times New Roman"/>
              </a:rPr>
              <a:t>X</a:t>
            </a:r>
            <a:r>
              <a:rPr sz="4350" i="1" spc="-217" baseline="-5747" dirty="0">
                <a:latin typeface="Times New Roman"/>
                <a:cs typeface="Times New Roman"/>
              </a:rPr>
              <a:t> </a:t>
            </a:r>
            <a:r>
              <a:rPr sz="4350" spc="480" baseline="-5747" dirty="0">
                <a:latin typeface="Symbol"/>
                <a:cs typeface="Symbol"/>
              </a:rPr>
              <a:t></a:t>
            </a:r>
            <a:r>
              <a:rPr sz="4650" i="1" spc="494" baseline="-5376" dirty="0">
                <a:latin typeface="Symbol"/>
                <a:cs typeface="Symbol"/>
              </a:rPr>
              <a:t></a:t>
            </a:r>
            <a:r>
              <a:rPr sz="5775" spc="-727" baseline="-4329" dirty="0">
                <a:latin typeface="Symbol"/>
                <a:cs typeface="Symbol"/>
              </a:rPr>
              <a:t></a:t>
            </a:r>
            <a:r>
              <a:rPr sz="1725" spc="82" baseline="70048" dirty="0">
                <a:latin typeface="Times New Roman"/>
                <a:cs typeface="Times New Roman"/>
              </a:rPr>
              <a:t>2</a:t>
            </a:r>
            <a:r>
              <a:rPr sz="1725" spc="-37" baseline="70048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Symbol"/>
                <a:cs typeface="Symbol"/>
              </a:rPr>
              <a:t></a:t>
            </a:r>
            <a:r>
              <a:rPr sz="1950" spc="-165" dirty="0">
                <a:latin typeface="Times New Roman"/>
                <a:cs typeface="Times New Roman"/>
              </a:rPr>
              <a:t> </a:t>
            </a:r>
            <a:r>
              <a:rPr sz="1950" i="1" spc="170" dirty="0">
                <a:latin typeface="Times New Roman"/>
                <a:cs typeface="Times New Roman"/>
              </a:rPr>
              <a:t>P</a:t>
            </a:r>
            <a:r>
              <a:rPr sz="1950" spc="70" dirty="0">
                <a:latin typeface="Times New Roman"/>
                <a:cs typeface="Times New Roman"/>
              </a:rPr>
              <a:t>(</a:t>
            </a:r>
            <a:r>
              <a:rPr sz="1950" spc="-275" dirty="0">
                <a:latin typeface="Times New Roman"/>
                <a:cs typeface="Times New Roman"/>
              </a:rPr>
              <a:t> </a:t>
            </a:r>
            <a:r>
              <a:rPr sz="1950" i="1" spc="130" dirty="0">
                <a:latin typeface="Times New Roman"/>
                <a:cs typeface="Times New Roman"/>
              </a:rPr>
              <a:t>X</a:t>
            </a:r>
            <a:r>
              <a:rPr sz="1950" i="1" spc="-145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)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Symbol"/>
                <a:cs typeface="Symbol"/>
              </a:rPr>
              <a:t></a:t>
            </a:r>
            <a:r>
              <a:rPr sz="1950" spc="-245" dirty="0">
                <a:latin typeface="Times New Roman"/>
                <a:cs typeface="Times New Roman"/>
              </a:rPr>
              <a:t> </a:t>
            </a:r>
            <a:r>
              <a:rPr sz="1950" spc="85" dirty="0">
                <a:latin typeface="Times New Roman"/>
                <a:cs typeface="Times New Roman"/>
              </a:rPr>
              <a:t>1</a:t>
            </a:r>
            <a:r>
              <a:rPr sz="1950" spc="40" dirty="0">
                <a:latin typeface="Times New Roman"/>
                <a:cs typeface="Times New Roman"/>
              </a:rPr>
              <a:t>.</a:t>
            </a:r>
            <a:r>
              <a:rPr sz="1950" spc="105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8243" y="1559293"/>
            <a:ext cx="3575050" cy="568960"/>
          </a:xfrm>
          <a:custGeom>
            <a:avLst/>
            <a:gdLst/>
            <a:ahLst/>
            <a:cxnLst/>
            <a:rect l="l" t="t" r="r" b="b"/>
            <a:pathLst>
              <a:path w="3575050" h="568960">
                <a:moveTo>
                  <a:pt x="0" y="568718"/>
                </a:moveTo>
                <a:lnTo>
                  <a:pt x="3575050" y="568718"/>
                </a:lnTo>
                <a:lnTo>
                  <a:pt x="3575050" y="0"/>
                </a:lnTo>
                <a:lnTo>
                  <a:pt x="0" y="0"/>
                </a:lnTo>
                <a:lnTo>
                  <a:pt x="0" y="568718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813680" y="1503222"/>
            <a:ext cx="2734945" cy="618490"/>
            <a:chOff x="4813680" y="1503222"/>
            <a:chExt cx="2734945" cy="618490"/>
          </a:xfrm>
        </p:grpSpPr>
        <p:sp>
          <p:nvSpPr>
            <p:cNvPr id="7" name="object 7"/>
            <p:cNvSpPr/>
            <p:nvPr/>
          </p:nvSpPr>
          <p:spPr>
            <a:xfrm>
              <a:off x="4813680" y="1503222"/>
              <a:ext cx="2734945" cy="618490"/>
            </a:xfrm>
            <a:custGeom>
              <a:avLst/>
              <a:gdLst/>
              <a:ahLst/>
              <a:cxnLst/>
              <a:rect l="l" t="t" r="r" b="b"/>
              <a:pathLst>
                <a:path w="2734945" h="618489">
                  <a:moveTo>
                    <a:pt x="2734818" y="0"/>
                  </a:moveTo>
                  <a:lnTo>
                    <a:pt x="0" y="0"/>
                  </a:lnTo>
                  <a:lnTo>
                    <a:pt x="0" y="617931"/>
                  </a:lnTo>
                  <a:lnTo>
                    <a:pt x="2734818" y="617931"/>
                  </a:lnTo>
                  <a:lnTo>
                    <a:pt x="2734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8774" y="1877524"/>
              <a:ext cx="35560" cy="22860"/>
            </a:xfrm>
            <a:custGeom>
              <a:avLst/>
              <a:gdLst/>
              <a:ahLst/>
              <a:cxnLst/>
              <a:rect l="l" t="t" r="r" b="b"/>
              <a:pathLst>
                <a:path w="35560" h="22860">
                  <a:moveTo>
                    <a:pt x="0" y="22592"/>
                  </a:moveTo>
                  <a:lnTo>
                    <a:pt x="35373" y="0"/>
                  </a:lnTo>
                </a:path>
              </a:pathLst>
            </a:custGeom>
            <a:ln w="12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34147" y="1884240"/>
              <a:ext cx="51435" cy="167005"/>
            </a:xfrm>
            <a:custGeom>
              <a:avLst/>
              <a:gdLst/>
              <a:ahLst/>
              <a:cxnLst/>
              <a:rect l="l" t="t" r="r" b="b"/>
              <a:pathLst>
                <a:path w="51435" h="167005">
                  <a:moveTo>
                    <a:pt x="0" y="0"/>
                  </a:moveTo>
                  <a:lnTo>
                    <a:pt x="50817" y="166694"/>
                  </a:lnTo>
                </a:path>
              </a:pathLst>
            </a:custGeom>
            <a:ln w="23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91052" y="1581395"/>
              <a:ext cx="796290" cy="469900"/>
            </a:xfrm>
            <a:custGeom>
              <a:avLst/>
              <a:gdLst/>
              <a:ahLst/>
              <a:cxnLst/>
              <a:rect l="l" t="t" r="r" b="b"/>
              <a:pathLst>
                <a:path w="796289" h="469900">
                  <a:moveTo>
                    <a:pt x="0" y="469538"/>
                  </a:moveTo>
                  <a:lnTo>
                    <a:pt x="67406" y="0"/>
                  </a:lnTo>
                </a:path>
                <a:path w="796289" h="469900">
                  <a:moveTo>
                    <a:pt x="67406" y="0"/>
                  </a:moveTo>
                  <a:lnTo>
                    <a:pt x="454707" y="0"/>
                  </a:lnTo>
                </a:path>
                <a:path w="796289" h="469900">
                  <a:moveTo>
                    <a:pt x="760805" y="312003"/>
                  </a:moveTo>
                  <a:lnTo>
                    <a:pt x="796156" y="290022"/>
                  </a:lnTo>
                </a:path>
              </a:pathLst>
            </a:custGeom>
            <a:ln w="12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87208" y="1877524"/>
              <a:ext cx="51435" cy="101600"/>
            </a:xfrm>
            <a:custGeom>
              <a:avLst/>
              <a:gdLst/>
              <a:ahLst/>
              <a:cxnLst/>
              <a:rect l="l" t="t" r="r" b="b"/>
              <a:pathLst>
                <a:path w="51435" h="101600">
                  <a:moveTo>
                    <a:pt x="0" y="0"/>
                  </a:moveTo>
                  <a:lnTo>
                    <a:pt x="51390" y="101360"/>
                  </a:lnTo>
                </a:path>
              </a:pathLst>
            </a:custGeom>
            <a:ln w="23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44112" y="1676629"/>
              <a:ext cx="380365" cy="302260"/>
            </a:xfrm>
            <a:custGeom>
              <a:avLst/>
              <a:gdLst/>
              <a:ahLst/>
              <a:cxnLst/>
              <a:rect l="l" t="t" r="r" b="b"/>
              <a:pathLst>
                <a:path w="380365" h="302260">
                  <a:moveTo>
                    <a:pt x="0" y="302255"/>
                  </a:moveTo>
                  <a:lnTo>
                    <a:pt x="67955" y="0"/>
                  </a:lnTo>
                </a:path>
                <a:path w="380365" h="302260">
                  <a:moveTo>
                    <a:pt x="67955" y="0"/>
                  </a:moveTo>
                  <a:lnTo>
                    <a:pt x="380116" y="0"/>
                  </a:lnTo>
                </a:path>
              </a:pathLst>
            </a:custGeom>
            <a:ln w="12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02093" y="1470138"/>
            <a:ext cx="65595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464184" algn="l"/>
              </a:tabLst>
            </a:pPr>
            <a:r>
              <a:rPr sz="5700" i="1" spc="-457" baseline="-7309" dirty="0">
                <a:latin typeface="Symbol"/>
                <a:cs typeface="Symbol"/>
              </a:rPr>
              <a:t></a:t>
            </a:r>
            <a:r>
              <a:rPr sz="5700" spc="-457" baseline="-7309" dirty="0">
                <a:latin typeface="Times New Roman"/>
                <a:cs typeface="Times New Roman"/>
              </a:rPr>
              <a:t>	</a:t>
            </a:r>
            <a:r>
              <a:rPr sz="2400" spc="-114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622007" y="1277811"/>
            <a:ext cx="68961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5700" b="0" i="1" spc="-457" baseline="-29239" dirty="0">
                <a:solidFill>
                  <a:srgbClr val="000000"/>
                </a:solidFill>
                <a:latin typeface="Symbol"/>
                <a:cs typeface="Symbol"/>
              </a:rPr>
              <a:t></a:t>
            </a:r>
            <a:r>
              <a:rPr sz="5700" b="0" spc="-877" baseline="-292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spc="-172" baseline="-34722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endParaRPr sz="3600" baseline="-34722">
              <a:latin typeface="Symbol"/>
              <a:cs typeface="Symbo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6507652" y="1645165"/>
            <a:ext cx="1027430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400" spc="-360" dirty="0">
                <a:latin typeface="Times New Roman"/>
                <a:cs typeface="Times New Roman"/>
              </a:rPr>
              <a:t>1</a:t>
            </a:r>
            <a:r>
              <a:rPr sz="2400" spc="-165" dirty="0">
                <a:latin typeface="Times New Roman"/>
                <a:cs typeface="Times New Roman"/>
              </a:rPr>
              <a:t>.</a:t>
            </a:r>
            <a:r>
              <a:rPr sz="2400" spc="-105" dirty="0">
                <a:latin typeface="Times New Roman"/>
                <a:cs typeface="Times New Roman"/>
              </a:rPr>
              <a:t>2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Symbol"/>
                <a:cs typeface="Symbol"/>
              </a:rPr>
              <a:t>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-325" dirty="0">
                <a:latin typeface="Times New Roman"/>
                <a:cs typeface="Times New Roman"/>
              </a:rPr>
              <a:t>1.</a:t>
            </a:r>
            <a:r>
              <a:rPr sz="2400" spc="-12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88280" y="1477822"/>
            <a:ext cx="2785745" cy="669290"/>
          </a:xfrm>
          <a:custGeom>
            <a:avLst/>
            <a:gdLst/>
            <a:ahLst/>
            <a:cxnLst/>
            <a:rect l="l" t="t" r="r" b="b"/>
            <a:pathLst>
              <a:path w="2785745" h="669289">
                <a:moveTo>
                  <a:pt x="0" y="668731"/>
                </a:moveTo>
                <a:lnTo>
                  <a:pt x="2785618" y="668731"/>
                </a:lnTo>
                <a:lnTo>
                  <a:pt x="2785618" y="0"/>
                </a:lnTo>
                <a:lnTo>
                  <a:pt x="0" y="0"/>
                </a:lnTo>
                <a:lnTo>
                  <a:pt x="0" y="668731"/>
                </a:lnTo>
                <a:close/>
              </a:path>
            </a:pathLst>
          </a:custGeom>
          <a:ln w="50799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280667" y="2196249"/>
            <a:ext cx="6145530" cy="2446655"/>
            <a:chOff x="1280667" y="2196249"/>
            <a:chExt cx="6145530" cy="2446655"/>
          </a:xfrm>
        </p:grpSpPr>
        <p:sp>
          <p:nvSpPr>
            <p:cNvPr id="18" name="object 18"/>
            <p:cNvSpPr/>
            <p:nvPr/>
          </p:nvSpPr>
          <p:spPr>
            <a:xfrm>
              <a:off x="1287017" y="2202599"/>
              <a:ext cx="6120130" cy="374015"/>
            </a:xfrm>
            <a:custGeom>
              <a:avLst/>
              <a:gdLst/>
              <a:ahLst/>
              <a:cxnLst/>
              <a:rect l="l" t="t" r="r" b="b"/>
              <a:pathLst>
                <a:path w="6120130" h="374014">
                  <a:moveTo>
                    <a:pt x="4764912" y="373849"/>
                  </a:moveTo>
                  <a:lnTo>
                    <a:pt x="6119876" y="373849"/>
                  </a:lnTo>
                  <a:lnTo>
                    <a:pt x="6119876" y="0"/>
                  </a:lnTo>
                  <a:lnTo>
                    <a:pt x="4764912" y="0"/>
                  </a:lnTo>
                  <a:lnTo>
                    <a:pt x="4764912" y="373849"/>
                  </a:lnTo>
                  <a:close/>
                </a:path>
                <a:path w="6120130" h="374014">
                  <a:moveTo>
                    <a:pt x="0" y="373849"/>
                  </a:moveTo>
                  <a:lnTo>
                    <a:pt x="997750" y="373849"/>
                  </a:lnTo>
                  <a:lnTo>
                    <a:pt x="997750" y="0"/>
                  </a:lnTo>
                  <a:lnTo>
                    <a:pt x="0" y="0"/>
                  </a:lnTo>
                  <a:lnTo>
                    <a:pt x="0" y="3738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87017" y="2585999"/>
              <a:ext cx="998219" cy="2050414"/>
            </a:xfrm>
            <a:custGeom>
              <a:avLst/>
              <a:gdLst/>
              <a:ahLst/>
              <a:cxnLst/>
              <a:rect l="l" t="t" r="r" b="b"/>
              <a:pathLst>
                <a:path w="998219" h="2050414">
                  <a:moveTo>
                    <a:pt x="997750" y="0"/>
                  </a:moveTo>
                  <a:lnTo>
                    <a:pt x="0" y="0"/>
                  </a:lnTo>
                  <a:lnTo>
                    <a:pt x="0" y="2050288"/>
                  </a:lnTo>
                  <a:lnTo>
                    <a:pt x="997750" y="2050288"/>
                  </a:lnTo>
                  <a:lnTo>
                    <a:pt x="997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87017" y="2202599"/>
              <a:ext cx="2005330" cy="2433955"/>
            </a:xfrm>
            <a:custGeom>
              <a:avLst/>
              <a:gdLst/>
              <a:ahLst/>
              <a:cxnLst/>
              <a:rect l="l" t="t" r="r" b="b"/>
              <a:pathLst>
                <a:path w="2005329" h="2433954">
                  <a:moveTo>
                    <a:pt x="0" y="2433688"/>
                  </a:moveTo>
                  <a:lnTo>
                    <a:pt x="997750" y="2433688"/>
                  </a:lnTo>
                  <a:lnTo>
                    <a:pt x="997750" y="383400"/>
                  </a:lnTo>
                  <a:lnTo>
                    <a:pt x="0" y="383400"/>
                  </a:lnTo>
                  <a:lnTo>
                    <a:pt x="0" y="2433688"/>
                  </a:lnTo>
                  <a:close/>
                </a:path>
                <a:path w="2005329" h="2433954">
                  <a:moveTo>
                    <a:pt x="1007363" y="373849"/>
                  </a:moveTo>
                  <a:lnTo>
                    <a:pt x="2005114" y="373849"/>
                  </a:lnTo>
                  <a:lnTo>
                    <a:pt x="2005114" y="0"/>
                  </a:lnTo>
                  <a:lnTo>
                    <a:pt x="1007363" y="0"/>
                  </a:lnTo>
                  <a:lnTo>
                    <a:pt x="1007363" y="3738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94381" y="2585999"/>
              <a:ext cx="998219" cy="2050414"/>
            </a:xfrm>
            <a:custGeom>
              <a:avLst/>
              <a:gdLst/>
              <a:ahLst/>
              <a:cxnLst/>
              <a:rect l="l" t="t" r="r" b="b"/>
              <a:pathLst>
                <a:path w="998220" h="2050414">
                  <a:moveTo>
                    <a:pt x="997750" y="0"/>
                  </a:moveTo>
                  <a:lnTo>
                    <a:pt x="0" y="0"/>
                  </a:lnTo>
                  <a:lnTo>
                    <a:pt x="0" y="2050288"/>
                  </a:lnTo>
                  <a:lnTo>
                    <a:pt x="997750" y="2050288"/>
                  </a:lnTo>
                  <a:lnTo>
                    <a:pt x="997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94381" y="2585999"/>
              <a:ext cx="998219" cy="2050414"/>
            </a:xfrm>
            <a:custGeom>
              <a:avLst/>
              <a:gdLst/>
              <a:ahLst/>
              <a:cxnLst/>
              <a:rect l="l" t="t" r="r" b="b"/>
              <a:pathLst>
                <a:path w="998220" h="2050414">
                  <a:moveTo>
                    <a:pt x="0" y="2050288"/>
                  </a:moveTo>
                  <a:lnTo>
                    <a:pt x="997750" y="2050288"/>
                  </a:lnTo>
                  <a:lnTo>
                    <a:pt x="997750" y="0"/>
                  </a:lnTo>
                  <a:lnTo>
                    <a:pt x="0" y="0"/>
                  </a:lnTo>
                  <a:lnTo>
                    <a:pt x="0" y="20502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08730" y="2585999"/>
              <a:ext cx="1355090" cy="2050414"/>
            </a:xfrm>
            <a:custGeom>
              <a:avLst/>
              <a:gdLst/>
              <a:ahLst/>
              <a:cxnLst/>
              <a:rect l="l" t="t" r="r" b="b"/>
              <a:pathLst>
                <a:path w="1355089" h="2050414">
                  <a:moveTo>
                    <a:pt x="1354963" y="0"/>
                  </a:moveTo>
                  <a:lnTo>
                    <a:pt x="0" y="0"/>
                  </a:lnTo>
                  <a:lnTo>
                    <a:pt x="0" y="2050288"/>
                  </a:lnTo>
                  <a:lnTo>
                    <a:pt x="1354963" y="2050288"/>
                  </a:lnTo>
                  <a:lnTo>
                    <a:pt x="13549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08730" y="2202599"/>
              <a:ext cx="1355090" cy="2433955"/>
            </a:xfrm>
            <a:custGeom>
              <a:avLst/>
              <a:gdLst/>
              <a:ahLst/>
              <a:cxnLst/>
              <a:rect l="l" t="t" r="r" b="b"/>
              <a:pathLst>
                <a:path w="1355089" h="2433954">
                  <a:moveTo>
                    <a:pt x="0" y="2433688"/>
                  </a:moveTo>
                  <a:lnTo>
                    <a:pt x="1354963" y="2433688"/>
                  </a:lnTo>
                  <a:lnTo>
                    <a:pt x="1354963" y="383400"/>
                  </a:lnTo>
                  <a:lnTo>
                    <a:pt x="0" y="383400"/>
                  </a:lnTo>
                  <a:lnTo>
                    <a:pt x="0" y="2433688"/>
                  </a:lnTo>
                  <a:close/>
                </a:path>
                <a:path w="1355089" h="2433954">
                  <a:moveTo>
                    <a:pt x="0" y="373849"/>
                  </a:moveTo>
                  <a:lnTo>
                    <a:pt x="1354963" y="373849"/>
                  </a:lnTo>
                  <a:lnTo>
                    <a:pt x="1354963" y="0"/>
                  </a:lnTo>
                  <a:lnTo>
                    <a:pt x="0" y="0"/>
                  </a:lnTo>
                  <a:lnTo>
                    <a:pt x="0" y="3738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80330" y="2585999"/>
              <a:ext cx="1355090" cy="2050414"/>
            </a:xfrm>
            <a:custGeom>
              <a:avLst/>
              <a:gdLst/>
              <a:ahLst/>
              <a:cxnLst/>
              <a:rect l="l" t="t" r="r" b="b"/>
              <a:pathLst>
                <a:path w="1355089" h="2050414">
                  <a:moveTo>
                    <a:pt x="1354963" y="0"/>
                  </a:moveTo>
                  <a:lnTo>
                    <a:pt x="0" y="0"/>
                  </a:lnTo>
                  <a:lnTo>
                    <a:pt x="0" y="2050288"/>
                  </a:lnTo>
                  <a:lnTo>
                    <a:pt x="1354963" y="2050288"/>
                  </a:lnTo>
                  <a:lnTo>
                    <a:pt x="13549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80330" y="2202599"/>
              <a:ext cx="1355090" cy="2433955"/>
            </a:xfrm>
            <a:custGeom>
              <a:avLst/>
              <a:gdLst/>
              <a:ahLst/>
              <a:cxnLst/>
              <a:rect l="l" t="t" r="r" b="b"/>
              <a:pathLst>
                <a:path w="1355089" h="2433954">
                  <a:moveTo>
                    <a:pt x="0" y="2433688"/>
                  </a:moveTo>
                  <a:lnTo>
                    <a:pt x="1354963" y="2433688"/>
                  </a:lnTo>
                  <a:lnTo>
                    <a:pt x="1354963" y="383400"/>
                  </a:lnTo>
                  <a:lnTo>
                    <a:pt x="0" y="383400"/>
                  </a:lnTo>
                  <a:lnTo>
                    <a:pt x="0" y="2433688"/>
                  </a:lnTo>
                  <a:close/>
                </a:path>
                <a:path w="1355089" h="2433954">
                  <a:moveTo>
                    <a:pt x="0" y="373849"/>
                  </a:moveTo>
                  <a:lnTo>
                    <a:pt x="1354963" y="373849"/>
                  </a:lnTo>
                  <a:lnTo>
                    <a:pt x="1354963" y="0"/>
                  </a:lnTo>
                  <a:lnTo>
                    <a:pt x="0" y="0"/>
                  </a:lnTo>
                  <a:lnTo>
                    <a:pt x="0" y="3738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51930" y="2585999"/>
              <a:ext cx="1355090" cy="2050414"/>
            </a:xfrm>
            <a:custGeom>
              <a:avLst/>
              <a:gdLst/>
              <a:ahLst/>
              <a:cxnLst/>
              <a:rect l="l" t="t" r="r" b="b"/>
              <a:pathLst>
                <a:path w="1355090" h="2050414">
                  <a:moveTo>
                    <a:pt x="1354963" y="0"/>
                  </a:moveTo>
                  <a:lnTo>
                    <a:pt x="0" y="0"/>
                  </a:lnTo>
                  <a:lnTo>
                    <a:pt x="0" y="2050288"/>
                  </a:lnTo>
                  <a:lnTo>
                    <a:pt x="1354963" y="2050288"/>
                  </a:lnTo>
                  <a:lnTo>
                    <a:pt x="13549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51930" y="2585999"/>
              <a:ext cx="1355090" cy="2050414"/>
            </a:xfrm>
            <a:custGeom>
              <a:avLst/>
              <a:gdLst/>
              <a:ahLst/>
              <a:cxnLst/>
              <a:rect l="l" t="t" r="r" b="b"/>
              <a:pathLst>
                <a:path w="1355090" h="2050414">
                  <a:moveTo>
                    <a:pt x="0" y="2050288"/>
                  </a:moveTo>
                  <a:lnTo>
                    <a:pt x="1354963" y="2050288"/>
                  </a:lnTo>
                  <a:lnTo>
                    <a:pt x="1354963" y="0"/>
                  </a:lnTo>
                  <a:lnTo>
                    <a:pt x="0" y="0"/>
                  </a:lnTo>
                  <a:lnTo>
                    <a:pt x="0" y="20502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82744" y="2222868"/>
              <a:ext cx="2743200" cy="346710"/>
            </a:xfrm>
            <a:custGeom>
              <a:avLst/>
              <a:gdLst/>
              <a:ahLst/>
              <a:cxnLst/>
              <a:rect l="l" t="t" r="r" b="b"/>
              <a:pathLst>
                <a:path w="2743200" h="346710">
                  <a:moveTo>
                    <a:pt x="1356106" y="3568"/>
                  </a:moveTo>
                  <a:lnTo>
                    <a:pt x="0" y="3568"/>
                  </a:lnTo>
                  <a:lnTo>
                    <a:pt x="0" y="346468"/>
                  </a:lnTo>
                  <a:lnTo>
                    <a:pt x="1356106" y="346468"/>
                  </a:lnTo>
                  <a:lnTo>
                    <a:pt x="1356106" y="3568"/>
                  </a:lnTo>
                  <a:close/>
                </a:path>
                <a:path w="2743200" h="346710">
                  <a:moveTo>
                    <a:pt x="2743200" y="0"/>
                  </a:moveTo>
                  <a:lnTo>
                    <a:pt x="1371600" y="0"/>
                  </a:lnTo>
                  <a:lnTo>
                    <a:pt x="1371600" y="346468"/>
                  </a:lnTo>
                  <a:lnTo>
                    <a:pt x="2743200" y="346468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287017" y="2202599"/>
          <a:ext cx="6145529" cy="2418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 algn="ctr">
                        <a:lnSpc>
                          <a:spcPts val="2745"/>
                        </a:lnSpc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X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45"/>
                        </a:lnSpc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P(X)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745"/>
                        </a:lnSpc>
                        <a:tabLst>
                          <a:tab pos="640715" algn="l"/>
                        </a:tabLst>
                      </a:pPr>
                      <a:r>
                        <a:rPr sz="2900" i="1" spc="15" dirty="0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sz="2900" spc="1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900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900" spc="15" dirty="0">
                          <a:latin typeface="Symbol"/>
                          <a:cs typeface="Symbol"/>
                        </a:rPr>
                        <a:t></a:t>
                      </a:r>
                      <a:endParaRPr sz="29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EDEBE0"/>
                      </a:solidFill>
                      <a:prstDash val="solid"/>
                    </a:ln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2590"/>
                        </a:lnSpc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950" spc="-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950" i="1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3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250" i="1" spc="15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950" spc="-2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125" baseline="85185" dirty="0">
                          <a:latin typeface="Times New Roman"/>
                          <a:cs typeface="Times New Roman"/>
                        </a:rPr>
                        <a:t>2</a:t>
                      </a:r>
                      <a:endParaRPr sz="1125" baseline="8518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DEBE0"/>
                      </a:solidFill>
                      <a:prstDash val="solid"/>
                    </a:lnL>
                    <a:lnR w="19050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EDEBE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2500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50" spc="-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50" i="1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13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150" i="1" spc="55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2050" spc="1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200" baseline="7986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200" spc="-30" baseline="7986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25" baseline="2057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2025" spc="-97" baseline="205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25" i="1" spc="44" baseline="2057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25" baseline="2057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25" spc="-202" baseline="205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25" i="1" baseline="2057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25" i="1" spc="-195" baseline="205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25" baseline="2057" dirty="0">
                          <a:latin typeface="Times New Roman"/>
                          <a:cs typeface="Times New Roman"/>
                        </a:rPr>
                        <a:t>)</a:t>
                      </a:r>
                      <a:endParaRPr sz="2025" baseline="205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EDEBE0"/>
                      </a:solidFill>
                      <a:prstDash val="solid"/>
                    </a:lnL>
                    <a:lnR w="12700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EDEBE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100" b="1" dirty="0">
                          <a:solidFill>
                            <a:srgbClr val="EDEBE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-2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>
                    <a:lnT w="12700">
                      <a:solidFill>
                        <a:srgbClr val="EDEBE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>
                    <a:lnT w="12700">
                      <a:solidFill>
                        <a:srgbClr val="EDEBE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2390"/>
                        </a:lnSpc>
                      </a:pPr>
                      <a:r>
                        <a:rPr sz="21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.4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229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1.2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911" y="385648"/>
            <a:ext cx="3950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Mean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the </a:t>
            </a:r>
            <a:r>
              <a:rPr spc="-20" dirty="0"/>
              <a:t>Data</a:t>
            </a:r>
            <a:r>
              <a:rPr dirty="0"/>
              <a:t> </a:t>
            </a:r>
            <a:r>
              <a:rPr spc="-10" dirty="0"/>
              <a:t>Example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47800" y="1082306"/>
            <a:ext cx="4363720" cy="673100"/>
          </a:xfrm>
          <a:custGeom>
            <a:avLst/>
            <a:gdLst/>
            <a:ahLst/>
            <a:cxnLst/>
            <a:rect l="l" t="t" r="r" b="b"/>
            <a:pathLst>
              <a:path w="4363720" h="673100">
                <a:moveTo>
                  <a:pt x="4363593" y="0"/>
                </a:moveTo>
                <a:lnTo>
                  <a:pt x="0" y="0"/>
                </a:lnTo>
                <a:lnTo>
                  <a:pt x="0" y="672706"/>
                </a:lnTo>
                <a:lnTo>
                  <a:pt x="4363593" y="672706"/>
                </a:lnTo>
                <a:lnTo>
                  <a:pt x="43635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2863" y="933487"/>
            <a:ext cx="4309745" cy="761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i="1" spc="-290" dirty="0">
                <a:latin typeface="Symbol"/>
                <a:cs typeface="Symbol"/>
              </a:rPr>
              <a:t></a:t>
            </a:r>
            <a:r>
              <a:rPr sz="3350" spc="-135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Symbol"/>
                <a:cs typeface="Symbol"/>
              </a:rPr>
              <a:t>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i="1" spc="-95" dirty="0">
                <a:latin typeface="Times New Roman"/>
                <a:cs typeface="Times New Roman"/>
              </a:rPr>
              <a:t>E</a:t>
            </a:r>
            <a:r>
              <a:rPr sz="5475" spc="-637" baseline="3805" dirty="0">
                <a:latin typeface="Symbol"/>
                <a:cs typeface="Symbol"/>
              </a:rPr>
              <a:t></a:t>
            </a:r>
            <a:r>
              <a:rPr sz="5475" spc="-630" baseline="3805" dirty="0">
                <a:latin typeface="Times New Roman"/>
                <a:cs typeface="Times New Roman"/>
              </a:rPr>
              <a:t> </a:t>
            </a:r>
            <a:r>
              <a:rPr sz="3200" i="1" spc="-215" dirty="0">
                <a:latin typeface="Times New Roman"/>
                <a:cs typeface="Times New Roman"/>
              </a:rPr>
              <a:t>X</a:t>
            </a:r>
            <a:r>
              <a:rPr sz="3200" i="1" spc="-450" dirty="0">
                <a:latin typeface="Times New Roman"/>
                <a:cs typeface="Times New Roman"/>
              </a:rPr>
              <a:t> </a:t>
            </a:r>
            <a:r>
              <a:rPr sz="5475" spc="-637" baseline="3805" dirty="0">
                <a:latin typeface="Symbol"/>
                <a:cs typeface="Symbol"/>
              </a:rPr>
              <a:t></a:t>
            </a:r>
            <a:r>
              <a:rPr sz="5475" spc="-315" baseline="3805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Symbol"/>
                <a:cs typeface="Symbol"/>
              </a:rPr>
              <a:t>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7200" spc="-555" baseline="-5208" dirty="0">
                <a:latin typeface="Symbol"/>
                <a:cs typeface="Symbol"/>
              </a:rPr>
              <a:t></a:t>
            </a:r>
            <a:r>
              <a:rPr sz="7200" spc="-960" baseline="-5208" dirty="0">
                <a:latin typeface="Times New Roman"/>
                <a:cs typeface="Times New Roman"/>
              </a:rPr>
              <a:t> </a:t>
            </a:r>
            <a:r>
              <a:rPr sz="3200" i="1" spc="-215" dirty="0">
                <a:latin typeface="Times New Roman"/>
                <a:cs typeface="Times New Roman"/>
              </a:rPr>
              <a:t>X</a:t>
            </a:r>
            <a:r>
              <a:rPr sz="3200" i="1" spc="-170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Symbol"/>
                <a:cs typeface="Symbol"/>
              </a:rPr>
              <a:t></a:t>
            </a:r>
            <a:r>
              <a:rPr sz="3200" spc="-295" dirty="0">
                <a:latin typeface="Times New Roman"/>
                <a:cs typeface="Times New Roman"/>
              </a:rPr>
              <a:t> </a:t>
            </a:r>
            <a:r>
              <a:rPr sz="3200" i="1" spc="-210" dirty="0">
                <a:latin typeface="Times New Roman"/>
                <a:cs typeface="Times New Roman"/>
              </a:rPr>
              <a:t>P</a:t>
            </a:r>
            <a:r>
              <a:rPr sz="3200" spc="-114" dirty="0">
                <a:latin typeface="Times New Roman"/>
                <a:cs typeface="Times New Roman"/>
              </a:rPr>
              <a:t>(</a:t>
            </a:r>
            <a:r>
              <a:rPr sz="3200" spc="-430" dirty="0">
                <a:latin typeface="Times New Roman"/>
                <a:cs typeface="Times New Roman"/>
              </a:rPr>
              <a:t> </a:t>
            </a:r>
            <a:r>
              <a:rPr sz="3200" i="1" spc="-215" dirty="0">
                <a:latin typeface="Times New Roman"/>
                <a:cs typeface="Times New Roman"/>
              </a:rPr>
              <a:t>X</a:t>
            </a:r>
            <a:r>
              <a:rPr sz="3200" i="1" spc="-450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Times New Roman"/>
                <a:cs typeface="Times New Roman"/>
              </a:rPr>
              <a:t>)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Symbol"/>
                <a:cs typeface="Symbol"/>
              </a:rPr>
              <a:t></a:t>
            </a:r>
            <a:r>
              <a:rPr sz="3200" spc="-390" dirty="0">
                <a:latin typeface="Times New Roman"/>
                <a:cs typeface="Times New Roman"/>
              </a:rPr>
              <a:t> </a:t>
            </a:r>
            <a:r>
              <a:rPr sz="3200" spc="-535" dirty="0">
                <a:latin typeface="Times New Roman"/>
                <a:cs typeface="Times New Roman"/>
              </a:rPr>
              <a:t>1</a:t>
            </a:r>
            <a:r>
              <a:rPr sz="3200" spc="-425" dirty="0">
                <a:latin typeface="Times New Roman"/>
                <a:cs typeface="Times New Roman"/>
              </a:rPr>
              <a:t>.</a:t>
            </a:r>
            <a:r>
              <a:rPr sz="3200" spc="-240" dirty="0"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2400" y="1056906"/>
            <a:ext cx="4414520" cy="723900"/>
          </a:xfrm>
          <a:custGeom>
            <a:avLst/>
            <a:gdLst/>
            <a:ahLst/>
            <a:cxnLst/>
            <a:rect l="l" t="t" r="r" b="b"/>
            <a:pathLst>
              <a:path w="4414520" h="723900">
                <a:moveTo>
                  <a:pt x="0" y="723506"/>
                </a:moveTo>
                <a:lnTo>
                  <a:pt x="4414393" y="723506"/>
                </a:lnTo>
                <a:lnTo>
                  <a:pt x="4414393" y="0"/>
                </a:lnTo>
                <a:lnTo>
                  <a:pt x="0" y="0"/>
                </a:lnTo>
                <a:lnTo>
                  <a:pt x="0" y="723506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22400" y="1962150"/>
          <a:ext cx="2247263" cy="2531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57150">
                      <a:solidFill>
                        <a:srgbClr val="F6BE69"/>
                      </a:solidFill>
                      <a:prstDash val="solid"/>
                    </a:lnL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P(X)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025" b="1" spc="-7" baseline="2057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350" b="1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2025" b="1" spc="-7" baseline="2057" dirty="0">
                          <a:latin typeface="Times New Roman"/>
                          <a:cs typeface="Times New Roman"/>
                        </a:rPr>
                        <a:t>P(X)</a:t>
                      </a:r>
                      <a:endParaRPr sz="2025" baseline="2057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R w="57150">
                      <a:solidFill>
                        <a:srgbClr val="F6BE69"/>
                      </a:solidFill>
                      <a:prstDash val="solid"/>
                    </a:lnR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.37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.00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.31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.31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.18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.36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.09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.27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.04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.16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267970">
                        <a:lnSpc>
                          <a:spcPts val="1545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545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.01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520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.05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6BE69"/>
                      </a:solidFill>
                      <a:prstDash val="solid"/>
                    </a:lnL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1.15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R w="57150">
                      <a:solidFill>
                        <a:srgbClr val="F6BE69"/>
                      </a:solidFill>
                      <a:prstDash val="solid"/>
                    </a:lnR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664586" y="4133850"/>
            <a:ext cx="897890" cy="19050"/>
          </a:xfrm>
          <a:custGeom>
            <a:avLst/>
            <a:gdLst/>
            <a:ahLst/>
            <a:cxnLst/>
            <a:rect l="l" t="t" r="r" b="b"/>
            <a:pathLst>
              <a:path w="897889" h="19050">
                <a:moveTo>
                  <a:pt x="897724" y="0"/>
                </a:moveTo>
                <a:lnTo>
                  <a:pt x="0" y="0"/>
                </a:lnTo>
                <a:lnTo>
                  <a:pt x="0" y="19050"/>
                </a:lnTo>
                <a:lnTo>
                  <a:pt x="897724" y="19050"/>
                </a:lnTo>
                <a:lnTo>
                  <a:pt x="89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194175" y="1936686"/>
            <a:ext cx="3556000" cy="2770505"/>
            <a:chOff x="4194175" y="1936686"/>
            <a:chExt cx="3556000" cy="2770505"/>
          </a:xfrm>
        </p:grpSpPr>
        <p:sp>
          <p:nvSpPr>
            <p:cNvPr id="9" name="object 9"/>
            <p:cNvSpPr/>
            <p:nvPr/>
          </p:nvSpPr>
          <p:spPr>
            <a:xfrm>
              <a:off x="4219575" y="1962086"/>
              <a:ext cx="3505200" cy="2719705"/>
            </a:xfrm>
            <a:custGeom>
              <a:avLst/>
              <a:gdLst/>
              <a:ahLst/>
              <a:cxnLst/>
              <a:rect l="l" t="t" r="r" b="b"/>
              <a:pathLst>
                <a:path w="3505200" h="2719704">
                  <a:moveTo>
                    <a:pt x="3505200" y="0"/>
                  </a:moveTo>
                  <a:lnTo>
                    <a:pt x="0" y="0"/>
                  </a:lnTo>
                  <a:lnTo>
                    <a:pt x="0" y="2719451"/>
                  </a:lnTo>
                  <a:lnTo>
                    <a:pt x="3505200" y="2719451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19575" y="1962086"/>
              <a:ext cx="3505200" cy="2719705"/>
            </a:xfrm>
            <a:custGeom>
              <a:avLst/>
              <a:gdLst/>
              <a:ahLst/>
              <a:cxnLst/>
              <a:rect l="l" t="t" r="r" b="b"/>
              <a:pathLst>
                <a:path w="3505200" h="2719704">
                  <a:moveTo>
                    <a:pt x="0" y="2719451"/>
                  </a:moveTo>
                  <a:lnTo>
                    <a:pt x="3505200" y="2719451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719451"/>
                  </a:lnTo>
                  <a:close/>
                </a:path>
              </a:pathLst>
            </a:custGeom>
            <a:ln w="50799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37582" y="2347975"/>
              <a:ext cx="2487295" cy="1436370"/>
            </a:xfrm>
            <a:custGeom>
              <a:avLst/>
              <a:gdLst/>
              <a:ahLst/>
              <a:cxnLst/>
              <a:rect l="l" t="t" r="r" b="b"/>
              <a:pathLst>
                <a:path w="2487295" h="1436370">
                  <a:moveTo>
                    <a:pt x="23748" y="1415542"/>
                  </a:moveTo>
                  <a:lnTo>
                    <a:pt x="23748" y="0"/>
                  </a:lnTo>
                </a:path>
                <a:path w="2487295" h="1436370">
                  <a:moveTo>
                    <a:pt x="0" y="1410843"/>
                  </a:moveTo>
                  <a:lnTo>
                    <a:pt x="47625" y="1410843"/>
                  </a:lnTo>
                </a:path>
                <a:path w="2487295" h="1436370">
                  <a:moveTo>
                    <a:pt x="0" y="1129792"/>
                  </a:moveTo>
                  <a:lnTo>
                    <a:pt x="47625" y="1129792"/>
                  </a:lnTo>
                </a:path>
                <a:path w="2487295" h="1436370">
                  <a:moveTo>
                    <a:pt x="0" y="848868"/>
                  </a:moveTo>
                  <a:lnTo>
                    <a:pt x="47625" y="848868"/>
                  </a:lnTo>
                </a:path>
                <a:path w="2487295" h="1436370">
                  <a:moveTo>
                    <a:pt x="0" y="567817"/>
                  </a:moveTo>
                  <a:lnTo>
                    <a:pt x="47625" y="567817"/>
                  </a:lnTo>
                </a:path>
                <a:path w="2487295" h="1436370">
                  <a:moveTo>
                    <a:pt x="0" y="286893"/>
                  </a:moveTo>
                  <a:lnTo>
                    <a:pt x="47625" y="286893"/>
                  </a:lnTo>
                </a:path>
                <a:path w="2487295" h="1436370">
                  <a:moveTo>
                    <a:pt x="0" y="4699"/>
                  </a:moveTo>
                  <a:lnTo>
                    <a:pt x="47625" y="4699"/>
                  </a:lnTo>
                </a:path>
                <a:path w="2487295" h="1436370">
                  <a:moveTo>
                    <a:pt x="28575" y="1410843"/>
                  </a:moveTo>
                  <a:lnTo>
                    <a:pt x="2482468" y="1410843"/>
                  </a:lnTo>
                </a:path>
                <a:path w="2487295" h="1436370">
                  <a:moveTo>
                    <a:pt x="23748" y="1435862"/>
                  </a:moveTo>
                  <a:lnTo>
                    <a:pt x="23748" y="1385824"/>
                  </a:lnTo>
                </a:path>
                <a:path w="2487295" h="1436370">
                  <a:moveTo>
                    <a:pt x="516635" y="1435862"/>
                  </a:moveTo>
                  <a:lnTo>
                    <a:pt x="516635" y="1385824"/>
                  </a:lnTo>
                </a:path>
                <a:path w="2487295" h="1436370">
                  <a:moveTo>
                    <a:pt x="1009650" y="1435862"/>
                  </a:moveTo>
                  <a:lnTo>
                    <a:pt x="1009650" y="1385824"/>
                  </a:lnTo>
                </a:path>
                <a:path w="2487295" h="1436370">
                  <a:moveTo>
                    <a:pt x="1501393" y="1435862"/>
                  </a:moveTo>
                  <a:lnTo>
                    <a:pt x="1501393" y="1385824"/>
                  </a:lnTo>
                </a:path>
                <a:path w="2487295" h="1436370">
                  <a:moveTo>
                    <a:pt x="1994281" y="1435862"/>
                  </a:moveTo>
                  <a:lnTo>
                    <a:pt x="1994281" y="1385824"/>
                  </a:lnTo>
                </a:path>
                <a:path w="2487295" h="1436370">
                  <a:moveTo>
                    <a:pt x="2487167" y="1435862"/>
                  </a:moveTo>
                  <a:lnTo>
                    <a:pt x="2487167" y="1385824"/>
                  </a:lnTo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44618" y="3812387"/>
              <a:ext cx="233679" cy="275590"/>
            </a:xfrm>
            <a:custGeom>
              <a:avLst/>
              <a:gdLst/>
              <a:ahLst/>
              <a:cxnLst/>
              <a:rect l="l" t="t" r="r" b="b"/>
              <a:pathLst>
                <a:path w="233679" h="275589">
                  <a:moveTo>
                    <a:pt x="233362" y="0"/>
                  </a:moveTo>
                  <a:lnTo>
                    <a:pt x="0" y="0"/>
                  </a:lnTo>
                  <a:lnTo>
                    <a:pt x="0" y="275031"/>
                  </a:lnTo>
                  <a:lnTo>
                    <a:pt x="233362" y="275031"/>
                  </a:lnTo>
                  <a:lnTo>
                    <a:pt x="2333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013325" y="3828084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06211" y="3828084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92240" y="3828084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5381" y="3828084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78268" y="3828084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64886" y="2700273"/>
            <a:ext cx="2457450" cy="1082675"/>
          </a:xfrm>
          <a:custGeom>
            <a:avLst/>
            <a:gdLst/>
            <a:ahLst/>
            <a:cxnLst/>
            <a:rect l="l" t="t" r="r" b="b"/>
            <a:pathLst>
              <a:path w="2457450" h="1082675">
                <a:moveTo>
                  <a:pt x="0" y="1077595"/>
                </a:moveTo>
                <a:lnTo>
                  <a:pt x="0" y="0"/>
                </a:lnTo>
              </a:path>
              <a:path w="2457450" h="1082675">
                <a:moveTo>
                  <a:pt x="493013" y="1072769"/>
                </a:moveTo>
                <a:lnTo>
                  <a:pt x="493013" y="171576"/>
                </a:lnTo>
              </a:path>
              <a:path w="2457450" h="1082675">
                <a:moveTo>
                  <a:pt x="985901" y="1077595"/>
                </a:moveTo>
                <a:lnTo>
                  <a:pt x="985901" y="537082"/>
                </a:lnTo>
              </a:path>
              <a:path w="2457450" h="1082675">
                <a:moveTo>
                  <a:pt x="1471676" y="1077595"/>
                </a:moveTo>
                <a:lnTo>
                  <a:pt x="1471676" y="788288"/>
                </a:lnTo>
              </a:path>
              <a:path w="2457450" h="1082675">
                <a:moveTo>
                  <a:pt x="1964563" y="1072769"/>
                </a:moveTo>
                <a:lnTo>
                  <a:pt x="1964563" y="933576"/>
                </a:lnTo>
              </a:path>
              <a:path w="2457450" h="1082675">
                <a:moveTo>
                  <a:pt x="2457449" y="1082294"/>
                </a:moveTo>
                <a:lnTo>
                  <a:pt x="2457449" y="1009776"/>
                </a:lnTo>
              </a:path>
            </a:pathLst>
          </a:custGeom>
          <a:ln w="508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01260" y="2131314"/>
            <a:ext cx="93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01260" y="2497073"/>
            <a:ext cx="76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75860" y="2189637"/>
            <a:ext cx="522605" cy="19799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695"/>
              </a:spcBef>
            </a:pPr>
            <a:r>
              <a:rPr sz="1350" b="1" dirty="0">
                <a:latin typeface="Arial"/>
                <a:cs typeface="Arial"/>
              </a:rPr>
              <a:t>0.5</a:t>
            </a:r>
            <a:endParaRPr sz="1350">
              <a:latin typeface="Arial"/>
              <a:cs typeface="Arial"/>
            </a:endParaRPr>
          </a:p>
          <a:p>
            <a:pPr marL="244475">
              <a:lnSpc>
                <a:spcPts val="1335"/>
              </a:lnSpc>
              <a:spcBef>
                <a:spcPts val="590"/>
              </a:spcBef>
            </a:pPr>
            <a:r>
              <a:rPr sz="1350" b="1" dirty="0">
                <a:latin typeface="Arial"/>
                <a:cs typeface="Arial"/>
              </a:rPr>
              <a:t>0.4</a:t>
            </a:r>
            <a:endParaRPr sz="1350">
              <a:latin typeface="Arial"/>
              <a:cs typeface="Arial"/>
            </a:endParaRPr>
          </a:p>
          <a:p>
            <a:pPr marL="25400">
              <a:lnSpc>
                <a:spcPts val="1019"/>
              </a:lnSpc>
            </a:pPr>
            <a:r>
              <a:rPr sz="1200" b="1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ts val="1485"/>
              </a:lnSpc>
              <a:tabLst>
                <a:tab pos="244475" algn="l"/>
              </a:tabLst>
            </a:pPr>
            <a:r>
              <a:rPr sz="1800" b="1" baseline="-4629" dirty="0">
                <a:latin typeface="Times New Roman"/>
                <a:cs typeface="Times New Roman"/>
              </a:rPr>
              <a:t>a	</a:t>
            </a:r>
            <a:r>
              <a:rPr sz="1350" b="1" dirty="0">
                <a:latin typeface="Arial"/>
                <a:cs typeface="Arial"/>
              </a:rPr>
              <a:t>0.3</a:t>
            </a:r>
            <a:endParaRPr sz="1350">
              <a:latin typeface="Arial"/>
              <a:cs typeface="Arial"/>
            </a:endParaRPr>
          </a:p>
          <a:p>
            <a:pPr marL="25400">
              <a:lnSpc>
                <a:spcPts val="1280"/>
              </a:lnSpc>
              <a:spcBef>
                <a:spcPts val="595"/>
              </a:spcBef>
              <a:tabLst>
                <a:tab pos="244475" algn="l"/>
              </a:tabLst>
            </a:pPr>
            <a:r>
              <a:rPr sz="1800" b="1" spc="-7" baseline="30092" dirty="0">
                <a:latin typeface="Times New Roman"/>
                <a:cs typeface="Times New Roman"/>
              </a:rPr>
              <a:t>b	</a:t>
            </a:r>
            <a:r>
              <a:rPr sz="1350" b="1" dirty="0">
                <a:latin typeface="Arial"/>
                <a:cs typeface="Arial"/>
              </a:rPr>
              <a:t>0.2</a:t>
            </a:r>
            <a:endParaRPr sz="1350">
              <a:latin typeface="Arial"/>
              <a:cs typeface="Arial"/>
            </a:endParaRPr>
          </a:p>
          <a:p>
            <a:pPr marL="25400">
              <a:lnSpc>
                <a:spcPts val="1025"/>
              </a:lnSpc>
            </a:pPr>
            <a:r>
              <a:rPr sz="1200" b="1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ts val="1455"/>
              </a:lnSpc>
              <a:tabLst>
                <a:tab pos="244475" algn="l"/>
              </a:tabLst>
            </a:pPr>
            <a:r>
              <a:rPr sz="1200" b="1" dirty="0">
                <a:latin typeface="Times New Roman"/>
                <a:cs typeface="Times New Roman"/>
              </a:rPr>
              <a:t>l	</a:t>
            </a:r>
            <a:r>
              <a:rPr sz="1350" b="1" dirty="0">
                <a:latin typeface="Arial"/>
                <a:cs typeface="Arial"/>
              </a:rPr>
              <a:t>0.1</a:t>
            </a:r>
            <a:endParaRPr sz="1350">
              <a:latin typeface="Arial"/>
              <a:cs typeface="Arial"/>
            </a:endParaRPr>
          </a:p>
          <a:p>
            <a:pPr marL="25400">
              <a:lnSpc>
                <a:spcPts val="1515"/>
              </a:lnSpc>
              <a:tabLst>
                <a:tab pos="387350" algn="l"/>
              </a:tabLst>
            </a:pPr>
            <a:r>
              <a:rPr sz="1200" b="1" dirty="0">
                <a:latin typeface="Times New Roman"/>
                <a:cs typeface="Times New Roman"/>
              </a:rPr>
              <a:t>i	</a:t>
            </a:r>
            <a:r>
              <a:rPr sz="2025" b="1" baseline="-30864" dirty="0">
                <a:solidFill>
                  <a:srgbClr val="EDEBE0"/>
                </a:solidFill>
                <a:latin typeface="Arial"/>
                <a:cs typeface="Arial"/>
              </a:rPr>
              <a:t>0</a:t>
            </a:r>
            <a:endParaRPr sz="2025" baseline="-30864">
              <a:latin typeface="Arial"/>
              <a:cs typeface="Arial"/>
            </a:endParaRPr>
          </a:p>
          <a:p>
            <a:pPr marL="25400">
              <a:lnSpc>
                <a:spcPts val="1425"/>
              </a:lnSpc>
            </a:pPr>
            <a:r>
              <a:rPr sz="1200" b="1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15889" y="3750743"/>
            <a:ext cx="553720" cy="56134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715"/>
              </a:spcBef>
            </a:pPr>
            <a:r>
              <a:rPr sz="1350" b="1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ber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50792" y="3771900"/>
            <a:ext cx="2121535" cy="689610"/>
          </a:xfrm>
          <a:custGeom>
            <a:avLst/>
            <a:gdLst/>
            <a:ahLst/>
            <a:cxnLst/>
            <a:rect l="l" t="t" r="r" b="b"/>
            <a:pathLst>
              <a:path w="2121535" h="689610">
                <a:moveTo>
                  <a:pt x="2062083" y="95529"/>
                </a:moveTo>
                <a:lnTo>
                  <a:pt x="2022348" y="157759"/>
                </a:lnTo>
                <a:lnTo>
                  <a:pt x="1995297" y="188175"/>
                </a:lnTo>
                <a:lnTo>
                  <a:pt x="1963674" y="218135"/>
                </a:lnTo>
                <a:lnTo>
                  <a:pt x="1927352" y="247726"/>
                </a:lnTo>
                <a:lnTo>
                  <a:pt x="1886585" y="276631"/>
                </a:lnTo>
                <a:lnTo>
                  <a:pt x="1841627" y="304901"/>
                </a:lnTo>
                <a:lnTo>
                  <a:pt x="1792224" y="332486"/>
                </a:lnTo>
                <a:lnTo>
                  <a:pt x="1738884" y="359270"/>
                </a:lnTo>
                <a:lnTo>
                  <a:pt x="1681607" y="385241"/>
                </a:lnTo>
                <a:lnTo>
                  <a:pt x="1620520" y="410400"/>
                </a:lnTo>
                <a:lnTo>
                  <a:pt x="1555623" y="434632"/>
                </a:lnTo>
                <a:lnTo>
                  <a:pt x="1487424" y="457847"/>
                </a:lnTo>
                <a:lnTo>
                  <a:pt x="1415542" y="480021"/>
                </a:lnTo>
                <a:lnTo>
                  <a:pt x="1340358" y="501269"/>
                </a:lnTo>
                <a:lnTo>
                  <a:pt x="1262126" y="521284"/>
                </a:lnTo>
                <a:lnTo>
                  <a:pt x="1180719" y="540270"/>
                </a:lnTo>
                <a:lnTo>
                  <a:pt x="1096518" y="558025"/>
                </a:lnTo>
                <a:lnTo>
                  <a:pt x="1009396" y="574548"/>
                </a:lnTo>
                <a:lnTo>
                  <a:pt x="919734" y="589838"/>
                </a:lnTo>
                <a:lnTo>
                  <a:pt x="827532" y="603808"/>
                </a:lnTo>
                <a:lnTo>
                  <a:pt x="732790" y="616445"/>
                </a:lnTo>
                <a:lnTo>
                  <a:pt x="635762" y="627659"/>
                </a:lnTo>
                <a:lnTo>
                  <a:pt x="536575" y="637438"/>
                </a:lnTo>
                <a:lnTo>
                  <a:pt x="435483" y="645706"/>
                </a:lnTo>
                <a:lnTo>
                  <a:pt x="332232" y="652551"/>
                </a:lnTo>
                <a:lnTo>
                  <a:pt x="227330" y="657872"/>
                </a:lnTo>
                <a:lnTo>
                  <a:pt x="120777" y="661479"/>
                </a:lnTo>
                <a:lnTo>
                  <a:pt x="5587" y="663714"/>
                </a:lnTo>
                <a:lnTo>
                  <a:pt x="0" y="669505"/>
                </a:lnTo>
                <a:lnTo>
                  <a:pt x="254" y="676516"/>
                </a:lnTo>
                <a:lnTo>
                  <a:pt x="381" y="683526"/>
                </a:lnTo>
                <a:lnTo>
                  <a:pt x="6096" y="689102"/>
                </a:lnTo>
                <a:lnTo>
                  <a:pt x="121666" y="686866"/>
                </a:lnTo>
                <a:lnTo>
                  <a:pt x="228600" y="683247"/>
                </a:lnTo>
                <a:lnTo>
                  <a:pt x="334010" y="677900"/>
                </a:lnTo>
                <a:lnTo>
                  <a:pt x="437515" y="671029"/>
                </a:lnTo>
                <a:lnTo>
                  <a:pt x="539115" y="662724"/>
                </a:lnTo>
                <a:lnTo>
                  <a:pt x="638683" y="652881"/>
                </a:lnTo>
                <a:lnTo>
                  <a:pt x="736092" y="641616"/>
                </a:lnTo>
                <a:lnTo>
                  <a:pt x="831215" y="628916"/>
                </a:lnTo>
                <a:lnTo>
                  <a:pt x="924052" y="614883"/>
                </a:lnTo>
                <a:lnTo>
                  <a:pt x="1014095" y="599503"/>
                </a:lnTo>
                <a:lnTo>
                  <a:pt x="1101725" y="582879"/>
                </a:lnTo>
                <a:lnTo>
                  <a:pt x="1186434" y="565010"/>
                </a:lnTo>
                <a:lnTo>
                  <a:pt x="1268349" y="545896"/>
                </a:lnTo>
                <a:lnTo>
                  <a:pt x="1347216" y="525716"/>
                </a:lnTo>
                <a:lnTo>
                  <a:pt x="1423035" y="504291"/>
                </a:lnTo>
                <a:lnTo>
                  <a:pt x="1495552" y="481888"/>
                </a:lnTo>
                <a:lnTo>
                  <a:pt x="1564513" y="458431"/>
                </a:lnTo>
                <a:lnTo>
                  <a:pt x="1630172" y="433895"/>
                </a:lnTo>
                <a:lnTo>
                  <a:pt x="1692148" y="408381"/>
                </a:lnTo>
                <a:lnTo>
                  <a:pt x="1750314" y="381965"/>
                </a:lnTo>
                <a:lnTo>
                  <a:pt x="1804670" y="354647"/>
                </a:lnTo>
                <a:lnTo>
                  <a:pt x="1855089" y="326415"/>
                </a:lnTo>
                <a:lnTo>
                  <a:pt x="1901317" y="297345"/>
                </a:lnTo>
                <a:lnTo>
                  <a:pt x="1943481" y="267385"/>
                </a:lnTo>
                <a:lnTo>
                  <a:pt x="1981073" y="236575"/>
                </a:lnTo>
                <a:lnTo>
                  <a:pt x="2014347" y="205016"/>
                </a:lnTo>
                <a:lnTo>
                  <a:pt x="2042922" y="172567"/>
                </a:lnTo>
                <a:lnTo>
                  <a:pt x="2066671" y="139357"/>
                </a:lnTo>
                <a:lnTo>
                  <a:pt x="2085340" y="106057"/>
                </a:lnTo>
                <a:lnTo>
                  <a:pt x="2088415" y="96647"/>
                </a:lnTo>
                <a:lnTo>
                  <a:pt x="2061718" y="96647"/>
                </a:lnTo>
                <a:lnTo>
                  <a:pt x="2062083" y="95529"/>
                </a:lnTo>
                <a:close/>
              </a:path>
              <a:path w="2121535" h="689610">
                <a:moveTo>
                  <a:pt x="2062734" y="94361"/>
                </a:moveTo>
                <a:lnTo>
                  <a:pt x="2062083" y="95529"/>
                </a:lnTo>
                <a:lnTo>
                  <a:pt x="2061718" y="96647"/>
                </a:lnTo>
                <a:lnTo>
                  <a:pt x="2062734" y="94361"/>
                </a:lnTo>
                <a:close/>
              </a:path>
              <a:path w="2121535" h="689610">
                <a:moveTo>
                  <a:pt x="2089162" y="94361"/>
                </a:moveTo>
                <a:lnTo>
                  <a:pt x="2062734" y="94361"/>
                </a:lnTo>
                <a:lnTo>
                  <a:pt x="2061718" y="96647"/>
                </a:lnTo>
                <a:lnTo>
                  <a:pt x="2088415" y="96647"/>
                </a:lnTo>
                <a:lnTo>
                  <a:pt x="2089162" y="94361"/>
                </a:lnTo>
                <a:close/>
              </a:path>
              <a:path w="2121535" h="689610">
                <a:moveTo>
                  <a:pt x="2069639" y="72399"/>
                </a:moveTo>
                <a:lnTo>
                  <a:pt x="2062083" y="95529"/>
                </a:lnTo>
                <a:lnTo>
                  <a:pt x="2062734" y="94361"/>
                </a:lnTo>
                <a:lnTo>
                  <a:pt x="2089162" y="94361"/>
                </a:lnTo>
                <a:lnTo>
                  <a:pt x="2094846" y="76970"/>
                </a:lnTo>
                <a:lnTo>
                  <a:pt x="2069639" y="72399"/>
                </a:lnTo>
                <a:close/>
              </a:path>
              <a:path w="2121535" h="689610">
                <a:moveTo>
                  <a:pt x="2111620" y="48259"/>
                </a:moveTo>
                <a:lnTo>
                  <a:pt x="2083435" y="48259"/>
                </a:lnTo>
                <a:lnTo>
                  <a:pt x="2096770" y="52578"/>
                </a:lnTo>
                <a:lnTo>
                  <a:pt x="2100453" y="59690"/>
                </a:lnTo>
                <a:lnTo>
                  <a:pt x="2098294" y="66421"/>
                </a:lnTo>
                <a:lnTo>
                  <a:pt x="2094846" y="76970"/>
                </a:lnTo>
                <a:lnTo>
                  <a:pt x="2121408" y="81787"/>
                </a:lnTo>
                <a:lnTo>
                  <a:pt x="2111620" y="48259"/>
                </a:lnTo>
                <a:close/>
              </a:path>
              <a:path w="2121535" h="689610">
                <a:moveTo>
                  <a:pt x="2083435" y="48259"/>
                </a:moveTo>
                <a:lnTo>
                  <a:pt x="2076323" y="51943"/>
                </a:lnTo>
                <a:lnTo>
                  <a:pt x="2069639" y="72399"/>
                </a:lnTo>
                <a:lnTo>
                  <a:pt x="2094846" y="76970"/>
                </a:lnTo>
                <a:lnTo>
                  <a:pt x="2098294" y="66421"/>
                </a:lnTo>
                <a:lnTo>
                  <a:pt x="2100453" y="59690"/>
                </a:lnTo>
                <a:lnTo>
                  <a:pt x="2096770" y="52578"/>
                </a:lnTo>
                <a:lnTo>
                  <a:pt x="2083435" y="48259"/>
                </a:lnTo>
                <a:close/>
              </a:path>
              <a:path w="2121535" h="689610">
                <a:moveTo>
                  <a:pt x="2097532" y="0"/>
                </a:moveTo>
                <a:lnTo>
                  <a:pt x="2046478" y="68199"/>
                </a:lnTo>
                <a:lnTo>
                  <a:pt x="2069639" y="72399"/>
                </a:lnTo>
                <a:lnTo>
                  <a:pt x="2076323" y="51943"/>
                </a:lnTo>
                <a:lnTo>
                  <a:pt x="2083435" y="48259"/>
                </a:lnTo>
                <a:lnTo>
                  <a:pt x="2111620" y="48259"/>
                </a:lnTo>
                <a:lnTo>
                  <a:pt x="2097532" y="0"/>
                </a:lnTo>
                <a:close/>
              </a:path>
            </a:pathLst>
          </a:custGeom>
          <a:solidFill>
            <a:srgbClr val="FF6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05150" y="419100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152400"/>
                </a:moveTo>
                <a:lnTo>
                  <a:pt x="27103" y="85380"/>
                </a:lnTo>
                <a:lnTo>
                  <a:pt x="58582" y="57083"/>
                </a:lnTo>
                <a:lnTo>
                  <a:pt x="99881" y="33482"/>
                </a:lnTo>
                <a:lnTo>
                  <a:pt x="149400" y="15491"/>
                </a:lnTo>
                <a:lnTo>
                  <a:pt x="205540" y="4025"/>
                </a:lnTo>
                <a:lnTo>
                  <a:pt x="266700" y="0"/>
                </a:lnTo>
                <a:lnTo>
                  <a:pt x="327859" y="4025"/>
                </a:lnTo>
                <a:lnTo>
                  <a:pt x="383999" y="15491"/>
                </a:lnTo>
                <a:lnTo>
                  <a:pt x="433518" y="33482"/>
                </a:lnTo>
                <a:lnTo>
                  <a:pt x="474817" y="57083"/>
                </a:lnTo>
                <a:lnTo>
                  <a:pt x="506296" y="85380"/>
                </a:lnTo>
                <a:lnTo>
                  <a:pt x="533400" y="152400"/>
                </a:lnTo>
                <a:lnTo>
                  <a:pt x="526357" y="187342"/>
                </a:lnTo>
                <a:lnTo>
                  <a:pt x="474817" y="247716"/>
                </a:lnTo>
                <a:lnTo>
                  <a:pt x="433518" y="271317"/>
                </a:lnTo>
                <a:lnTo>
                  <a:pt x="383999" y="289308"/>
                </a:lnTo>
                <a:lnTo>
                  <a:pt x="327859" y="300774"/>
                </a:lnTo>
                <a:lnTo>
                  <a:pt x="266700" y="304800"/>
                </a:lnTo>
                <a:lnTo>
                  <a:pt x="205540" y="300774"/>
                </a:lnTo>
                <a:lnTo>
                  <a:pt x="149400" y="289308"/>
                </a:lnTo>
                <a:lnTo>
                  <a:pt x="99881" y="271317"/>
                </a:lnTo>
                <a:lnTo>
                  <a:pt x="58582" y="247716"/>
                </a:lnTo>
                <a:lnTo>
                  <a:pt x="27103" y="219419"/>
                </a:lnTo>
                <a:lnTo>
                  <a:pt x="0" y="152400"/>
                </a:lnTo>
                <a:close/>
              </a:path>
            </a:pathLst>
          </a:custGeom>
          <a:ln w="50800">
            <a:solidFill>
              <a:srgbClr val="FF6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7257" y="265556"/>
            <a:ext cx="4270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Properties</a:t>
            </a:r>
            <a:r>
              <a:rPr spc="30" dirty="0"/>
              <a:t> </a:t>
            </a:r>
            <a:r>
              <a:rPr spc="-5" dirty="0"/>
              <a:t>of </a:t>
            </a:r>
            <a:r>
              <a:rPr spc="-10" dirty="0"/>
              <a:t>Expected</a:t>
            </a:r>
            <a:r>
              <a:rPr spc="-5" dirty="0"/>
              <a:t> </a:t>
            </a:r>
            <a:r>
              <a:rPr spc="-35" dirty="0"/>
              <a:t>Value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741294" y="2217251"/>
            <a:ext cx="342900" cy="479425"/>
          </a:xfrm>
          <a:custGeom>
            <a:avLst/>
            <a:gdLst/>
            <a:ahLst/>
            <a:cxnLst/>
            <a:rect l="l" t="t" r="r" b="b"/>
            <a:pathLst>
              <a:path w="342900" h="479425">
                <a:moveTo>
                  <a:pt x="342488" y="0"/>
                </a:moveTo>
                <a:lnTo>
                  <a:pt x="0" y="478841"/>
                </a:lnTo>
              </a:path>
            </a:pathLst>
          </a:custGeom>
          <a:ln w="13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6743" y="1937431"/>
            <a:ext cx="894715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50" spc="5" dirty="0">
                <a:latin typeface="Times New Roman"/>
                <a:cs typeface="Times New Roman"/>
              </a:rPr>
              <a:t>3</a:t>
            </a:r>
            <a:r>
              <a:rPr sz="2450" spc="-5" dirty="0">
                <a:latin typeface="Times New Roman"/>
                <a:cs typeface="Times New Roman"/>
              </a:rPr>
              <a:t>.</a:t>
            </a:r>
            <a:r>
              <a:rPr sz="2450" i="1" spc="5" dirty="0">
                <a:latin typeface="Times New Roman"/>
                <a:cs typeface="Times New Roman"/>
              </a:rPr>
              <a:t>E</a:t>
            </a:r>
            <a:r>
              <a:rPr sz="2450" i="1" spc="-229" dirty="0">
                <a:latin typeface="Times New Roman"/>
                <a:cs typeface="Times New Roman"/>
              </a:rPr>
              <a:t> </a:t>
            </a:r>
            <a:r>
              <a:rPr sz="6900" spc="-1087" baseline="-6038" dirty="0">
                <a:latin typeface="Symbol"/>
                <a:cs typeface="Symbol"/>
              </a:rPr>
              <a:t></a:t>
            </a:r>
            <a:r>
              <a:rPr sz="6900" spc="-1132" baseline="-6038" dirty="0">
                <a:latin typeface="Times New Roman"/>
                <a:cs typeface="Times New Roman"/>
              </a:rPr>
              <a:t> </a:t>
            </a:r>
            <a:r>
              <a:rPr sz="3675" i="1" spc="7" baseline="13605" dirty="0">
                <a:latin typeface="Times New Roman"/>
                <a:cs typeface="Times New Roman"/>
              </a:rPr>
              <a:t>X</a:t>
            </a:r>
            <a:endParaRPr sz="3675" baseline="1360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6148" y="2370824"/>
            <a:ext cx="19939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i="1" spc="5" dirty="0">
                <a:latin typeface="Times New Roman"/>
                <a:cs typeface="Times New Roman"/>
              </a:rPr>
              <a:t>Y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0781" y="2453882"/>
            <a:ext cx="64770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i="1" spc="155" dirty="0">
                <a:latin typeface="Times New Roman"/>
                <a:cs typeface="Times New Roman"/>
              </a:rPr>
              <a:t>E</a:t>
            </a:r>
            <a:r>
              <a:rPr sz="2450" spc="-95" dirty="0">
                <a:latin typeface="Times New Roman"/>
                <a:cs typeface="Times New Roman"/>
              </a:rPr>
              <a:t>(</a:t>
            </a:r>
            <a:r>
              <a:rPr sz="2450" i="1" spc="5" dirty="0">
                <a:latin typeface="Times New Roman"/>
                <a:cs typeface="Times New Roman"/>
              </a:rPr>
              <a:t>Y</a:t>
            </a:r>
            <a:r>
              <a:rPr sz="2450" i="1" spc="-29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7590" y="981603"/>
            <a:ext cx="3276600" cy="963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 marR="5080" indent="-34290">
              <a:lnSpc>
                <a:spcPct val="125499"/>
              </a:lnSpc>
              <a:spcBef>
                <a:spcPts val="100"/>
              </a:spcBef>
            </a:pPr>
            <a:r>
              <a:rPr sz="2450" spc="5" dirty="0">
                <a:latin typeface="Times New Roman"/>
                <a:cs typeface="Times New Roman"/>
              </a:rPr>
              <a:t>1</a:t>
            </a:r>
            <a:r>
              <a:rPr sz="2450" spc="-5" dirty="0">
                <a:latin typeface="Times New Roman"/>
                <a:cs typeface="Times New Roman"/>
              </a:rPr>
              <a:t>.</a:t>
            </a:r>
            <a:r>
              <a:rPr sz="2450" i="1" spc="150" dirty="0">
                <a:latin typeface="Times New Roman"/>
                <a:cs typeface="Times New Roman"/>
              </a:rPr>
              <a:t>E</a:t>
            </a:r>
            <a:r>
              <a:rPr sz="2450" spc="-15" dirty="0">
                <a:latin typeface="Times New Roman"/>
                <a:cs typeface="Times New Roman"/>
              </a:rPr>
              <a:t>(</a:t>
            </a:r>
            <a:r>
              <a:rPr sz="2450" i="1" spc="40" dirty="0">
                <a:latin typeface="Times New Roman"/>
                <a:cs typeface="Times New Roman"/>
              </a:rPr>
              <a:t>b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4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-13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b</a:t>
            </a:r>
            <a:r>
              <a:rPr sz="2450" dirty="0">
                <a:latin typeface="Times New Roman"/>
                <a:cs typeface="Times New Roman"/>
              </a:rPr>
              <a:t>,</a:t>
            </a:r>
            <a:r>
              <a:rPr sz="2450" spc="-39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b</a:t>
            </a:r>
            <a:r>
              <a:rPr sz="2450" i="1" spc="12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is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a</a:t>
            </a:r>
            <a:r>
              <a:rPr sz="2450" spc="-15" dirty="0">
                <a:latin typeface="Times New Roman"/>
                <a:cs typeface="Times New Roman"/>
              </a:rPr>
              <a:t> c</a:t>
            </a:r>
            <a:r>
              <a:rPr sz="2450" spc="5" dirty="0">
                <a:latin typeface="Times New Roman"/>
                <a:cs typeface="Times New Roman"/>
              </a:rPr>
              <a:t>onst</a:t>
            </a:r>
            <a:r>
              <a:rPr sz="2450" spc="-15" dirty="0">
                <a:latin typeface="Times New Roman"/>
                <a:cs typeface="Times New Roman"/>
              </a:rPr>
              <a:t>a</a:t>
            </a:r>
            <a:r>
              <a:rPr sz="2450" dirty="0">
                <a:latin typeface="Times New Roman"/>
                <a:cs typeface="Times New Roman"/>
              </a:rPr>
              <a:t>nt.  2</a:t>
            </a:r>
            <a:r>
              <a:rPr sz="2450" i="1" dirty="0">
                <a:latin typeface="Times New Roman"/>
                <a:cs typeface="Times New Roman"/>
              </a:rPr>
              <a:t>.</a:t>
            </a:r>
            <a:r>
              <a:rPr sz="2450" i="1" spc="-27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E</a:t>
            </a:r>
            <a:r>
              <a:rPr sz="2450" i="1" spc="-15" dirty="0">
                <a:latin typeface="Times New Roman"/>
                <a:cs typeface="Times New Roman"/>
              </a:rPr>
              <a:t>(</a:t>
            </a:r>
            <a:r>
              <a:rPr sz="2450" i="1" spc="5" dirty="0">
                <a:latin typeface="Times New Roman"/>
                <a:cs typeface="Times New Roman"/>
              </a:rPr>
              <a:t>X</a:t>
            </a:r>
            <a:r>
              <a:rPr sz="2450" i="1" spc="-5" dirty="0">
                <a:latin typeface="Times New Roman"/>
                <a:cs typeface="Times New Roman"/>
              </a:rPr>
              <a:t> </a:t>
            </a:r>
            <a:r>
              <a:rPr sz="2450" i="1" spc="145" dirty="0">
                <a:latin typeface="Times New Roman"/>
                <a:cs typeface="Times New Roman"/>
              </a:rPr>
              <a:t>+</a:t>
            </a:r>
            <a:r>
              <a:rPr sz="2450" i="1" spc="-60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)</a:t>
            </a:r>
            <a:r>
              <a:rPr sz="2450" i="1" spc="-395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=</a:t>
            </a:r>
            <a:r>
              <a:rPr sz="2450" i="1" spc="-1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E</a:t>
            </a:r>
            <a:r>
              <a:rPr sz="2450" i="1" spc="-15" dirty="0">
                <a:latin typeface="Times New Roman"/>
                <a:cs typeface="Times New Roman"/>
              </a:rPr>
              <a:t>(</a:t>
            </a:r>
            <a:r>
              <a:rPr sz="2450" i="1" spc="5" dirty="0">
                <a:latin typeface="Times New Roman"/>
                <a:cs typeface="Times New Roman"/>
              </a:rPr>
              <a:t>X</a:t>
            </a:r>
            <a:r>
              <a:rPr sz="2450" i="1" spc="95" dirty="0">
                <a:latin typeface="Times New Roman"/>
                <a:cs typeface="Times New Roman"/>
              </a:rPr>
              <a:t>)</a:t>
            </a:r>
            <a:r>
              <a:rPr sz="2450" i="1" spc="5" dirty="0">
                <a:latin typeface="Times New Roman"/>
                <a:cs typeface="Times New Roman"/>
              </a:rPr>
              <a:t>+</a:t>
            </a:r>
            <a:r>
              <a:rPr sz="2450" i="1" spc="-24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E</a:t>
            </a:r>
            <a:r>
              <a:rPr sz="2450" i="1" spc="-15" dirty="0">
                <a:latin typeface="Times New Roman"/>
                <a:cs typeface="Times New Roman"/>
              </a:rPr>
              <a:t>(</a:t>
            </a:r>
            <a:r>
              <a:rPr sz="2450" i="1" spc="-60" dirty="0">
                <a:latin typeface="Times New Roman"/>
                <a:cs typeface="Times New Roman"/>
              </a:rPr>
              <a:t>Y</a:t>
            </a:r>
            <a:r>
              <a:rPr sz="2450" i="1" spc="-200" dirty="0">
                <a:latin typeface="Times New Roman"/>
                <a:cs typeface="Times New Roman"/>
              </a:rPr>
              <a:t>)</a:t>
            </a:r>
            <a:r>
              <a:rPr sz="2450" dirty="0">
                <a:latin typeface="Times New Roman"/>
                <a:cs typeface="Times New Roman"/>
              </a:rPr>
              <a:t>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2428" y="1740477"/>
            <a:ext cx="1355090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6900" spc="-1087" baseline="-24758" dirty="0">
                <a:latin typeface="Symbol"/>
                <a:cs typeface="Symbol"/>
              </a:rPr>
              <a:t></a:t>
            </a:r>
            <a:r>
              <a:rPr sz="6900" spc="-922" baseline="-24758" dirty="0">
                <a:latin typeface="Times New Roman"/>
                <a:cs typeface="Times New Roman"/>
              </a:rPr>
              <a:t> </a:t>
            </a:r>
            <a:r>
              <a:rPr sz="3675" spc="7" baseline="-35147" dirty="0">
                <a:latin typeface="Symbol"/>
                <a:cs typeface="Symbol"/>
              </a:rPr>
              <a:t></a:t>
            </a:r>
            <a:r>
              <a:rPr sz="3675" spc="419" baseline="-35147" dirty="0">
                <a:latin typeface="Times New Roman"/>
                <a:cs typeface="Times New Roman"/>
              </a:rPr>
              <a:t> </a:t>
            </a:r>
            <a:r>
              <a:rPr sz="2450" i="1" u="sng" spc="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450" u="sng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5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2450" i="1" u="sng" spc="-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450" spc="-235" dirty="0">
                <a:latin typeface="Times New Roman"/>
                <a:cs typeface="Times New Roman"/>
              </a:rPr>
              <a:t> </a:t>
            </a:r>
            <a:r>
              <a:rPr sz="3675" baseline="-35147" dirty="0">
                <a:latin typeface="Times New Roman"/>
                <a:cs typeface="Times New Roman"/>
              </a:rPr>
              <a:t>.</a:t>
            </a:r>
            <a:endParaRPr sz="3675" baseline="-3514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2143" y="2823911"/>
            <a:ext cx="6708140" cy="143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890">
              <a:lnSpc>
                <a:spcPct val="125600"/>
              </a:lnSpc>
              <a:spcBef>
                <a:spcPts val="95"/>
              </a:spcBef>
            </a:pPr>
            <a:r>
              <a:rPr sz="2450" spc="5" dirty="0">
                <a:latin typeface="Times New Roman"/>
                <a:cs typeface="Times New Roman"/>
              </a:rPr>
              <a:t>4.</a:t>
            </a:r>
            <a:r>
              <a:rPr sz="2450" i="1" spc="145" dirty="0">
                <a:latin typeface="Times New Roman"/>
                <a:cs typeface="Times New Roman"/>
              </a:rPr>
              <a:t>E</a:t>
            </a:r>
            <a:r>
              <a:rPr sz="2450" dirty="0">
                <a:latin typeface="Times New Roman"/>
                <a:cs typeface="Times New Roman"/>
              </a:rPr>
              <a:t>(</a:t>
            </a:r>
            <a:r>
              <a:rPr sz="2450" spc="-355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XY</a:t>
            </a:r>
            <a:r>
              <a:rPr sz="2450" i="1" spc="-30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4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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i="1" spc="145" dirty="0">
                <a:latin typeface="Times New Roman"/>
                <a:cs typeface="Times New Roman"/>
              </a:rPr>
              <a:t>E</a:t>
            </a:r>
            <a:r>
              <a:rPr sz="2450" dirty="0">
                <a:latin typeface="Times New Roman"/>
                <a:cs typeface="Times New Roman"/>
              </a:rPr>
              <a:t>(</a:t>
            </a:r>
            <a:r>
              <a:rPr sz="2450" spc="-355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X</a:t>
            </a:r>
            <a:r>
              <a:rPr sz="2450" i="1" spc="-200" dirty="0">
                <a:latin typeface="Times New Roman"/>
                <a:cs typeface="Times New Roman"/>
              </a:rPr>
              <a:t> </a:t>
            </a:r>
            <a:r>
              <a:rPr sz="2450" spc="140" dirty="0">
                <a:latin typeface="Times New Roman"/>
                <a:cs typeface="Times New Roman"/>
              </a:rPr>
              <a:t>)</a:t>
            </a:r>
            <a:r>
              <a:rPr sz="2450" i="1" spc="150" dirty="0">
                <a:latin typeface="Times New Roman"/>
                <a:cs typeface="Times New Roman"/>
              </a:rPr>
              <a:t>E</a:t>
            </a:r>
            <a:r>
              <a:rPr sz="2450" spc="-90" dirty="0">
                <a:latin typeface="Times New Roman"/>
                <a:cs typeface="Times New Roman"/>
              </a:rPr>
              <a:t>(</a:t>
            </a:r>
            <a:r>
              <a:rPr sz="2450" i="1" spc="5" dirty="0">
                <a:latin typeface="Times New Roman"/>
                <a:cs typeface="Times New Roman"/>
              </a:rPr>
              <a:t>Y</a:t>
            </a:r>
            <a:r>
              <a:rPr sz="2450" i="1" spc="-29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10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un</a:t>
            </a:r>
            <a:r>
              <a:rPr sz="2450" spc="-40" dirty="0">
                <a:latin typeface="Times New Roman"/>
                <a:cs typeface="Times New Roman"/>
              </a:rPr>
              <a:t>l</a:t>
            </a:r>
            <a:r>
              <a:rPr sz="2450" spc="-15" dirty="0">
                <a:latin typeface="Times New Roman"/>
                <a:cs typeface="Times New Roman"/>
              </a:rPr>
              <a:t>e</a:t>
            </a:r>
            <a:r>
              <a:rPr sz="2450" spc="5" dirty="0">
                <a:latin typeface="Times New Roman"/>
                <a:cs typeface="Times New Roman"/>
              </a:rPr>
              <a:t>ss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t</a:t>
            </a:r>
            <a:r>
              <a:rPr sz="2450" spc="5" dirty="0">
                <a:latin typeface="Times New Roman"/>
                <a:cs typeface="Times New Roman"/>
              </a:rPr>
              <a:t>h</a:t>
            </a:r>
            <a:r>
              <a:rPr sz="2450" spc="-15" dirty="0">
                <a:latin typeface="Times New Roman"/>
                <a:cs typeface="Times New Roman"/>
              </a:rPr>
              <a:t>e</a:t>
            </a:r>
            <a:r>
              <a:rPr sz="2450" spc="5" dirty="0">
                <a:latin typeface="Times New Roman"/>
                <a:cs typeface="Times New Roman"/>
              </a:rPr>
              <a:t>y</a:t>
            </a:r>
            <a:r>
              <a:rPr sz="2450" spc="-75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Times New Roman"/>
                <a:cs typeface="Times New Roman"/>
              </a:rPr>
              <a:t>ar</a:t>
            </a:r>
            <a:r>
              <a:rPr sz="2450" spc="5" dirty="0">
                <a:latin typeface="Times New Roman"/>
                <a:cs typeface="Times New Roman"/>
              </a:rPr>
              <a:t>e</a:t>
            </a:r>
            <a:r>
              <a:rPr sz="2450" spc="-1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ind</a:t>
            </a:r>
            <a:r>
              <a:rPr sz="2450" spc="-5" dirty="0">
                <a:latin typeface="Times New Roman"/>
                <a:cs typeface="Times New Roman"/>
              </a:rPr>
              <a:t>p</a:t>
            </a:r>
            <a:r>
              <a:rPr sz="2450" spc="-15" dirty="0">
                <a:latin typeface="Times New Roman"/>
                <a:cs typeface="Times New Roman"/>
              </a:rPr>
              <a:t>e</a:t>
            </a:r>
            <a:r>
              <a:rPr sz="2450" spc="5" dirty="0">
                <a:latin typeface="Times New Roman"/>
                <a:cs typeface="Times New Roman"/>
              </a:rPr>
              <a:t>nd</a:t>
            </a:r>
            <a:r>
              <a:rPr sz="2450" spc="-20" dirty="0">
                <a:latin typeface="Times New Roman"/>
                <a:cs typeface="Times New Roman"/>
              </a:rPr>
              <a:t>e</a:t>
            </a:r>
            <a:r>
              <a:rPr sz="2450" spc="5" dirty="0">
                <a:latin typeface="Times New Roman"/>
                <a:cs typeface="Times New Roman"/>
              </a:rPr>
              <a:t>nd</a:t>
            </a:r>
            <a:r>
              <a:rPr sz="2450" spc="-20" dirty="0">
                <a:latin typeface="Times New Roman"/>
                <a:cs typeface="Times New Roman"/>
              </a:rPr>
              <a:t>e</a:t>
            </a:r>
            <a:r>
              <a:rPr sz="2450" dirty="0">
                <a:latin typeface="Times New Roman"/>
                <a:cs typeface="Times New Roman"/>
              </a:rPr>
              <a:t>nt.  5</a:t>
            </a:r>
            <a:r>
              <a:rPr sz="2450" spc="-5" dirty="0">
                <a:latin typeface="Times New Roman"/>
                <a:cs typeface="Times New Roman"/>
              </a:rPr>
              <a:t>.</a:t>
            </a:r>
            <a:r>
              <a:rPr sz="2450" i="1" spc="150" dirty="0">
                <a:latin typeface="Times New Roman"/>
                <a:cs typeface="Times New Roman"/>
              </a:rPr>
              <a:t>E</a:t>
            </a:r>
            <a:r>
              <a:rPr sz="2450" spc="60" dirty="0">
                <a:latin typeface="Times New Roman"/>
                <a:cs typeface="Times New Roman"/>
              </a:rPr>
              <a:t>(</a:t>
            </a:r>
            <a:r>
              <a:rPr sz="2450" i="1" spc="5" dirty="0">
                <a:latin typeface="Times New Roman"/>
                <a:cs typeface="Times New Roman"/>
              </a:rPr>
              <a:t>aX</a:t>
            </a:r>
            <a:r>
              <a:rPr sz="2450" i="1" spc="-19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4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-55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a</a:t>
            </a:r>
            <a:r>
              <a:rPr sz="2450" i="1" spc="155" dirty="0">
                <a:latin typeface="Times New Roman"/>
                <a:cs typeface="Times New Roman"/>
              </a:rPr>
              <a:t>E</a:t>
            </a:r>
            <a:r>
              <a:rPr sz="2450" dirty="0">
                <a:latin typeface="Times New Roman"/>
                <a:cs typeface="Times New Roman"/>
              </a:rPr>
              <a:t>(</a:t>
            </a:r>
            <a:r>
              <a:rPr sz="2450" spc="-365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X</a:t>
            </a:r>
            <a:r>
              <a:rPr sz="2450" i="1" spc="-190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Times New Roman"/>
                <a:cs typeface="Times New Roman"/>
              </a:rPr>
              <a:t>)</a:t>
            </a:r>
            <a:r>
              <a:rPr sz="2450" dirty="0">
                <a:latin typeface="Times New Roman"/>
                <a:cs typeface="Times New Roman"/>
              </a:rPr>
              <a:t>, </a:t>
            </a:r>
            <a:r>
              <a:rPr sz="2450" spc="-27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a</a:t>
            </a:r>
            <a:r>
              <a:rPr sz="2450" i="1" spc="155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Times New Roman"/>
                <a:cs typeface="Times New Roman"/>
              </a:rPr>
              <a:t>c</a:t>
            </a:r>
            <a:r>
              <a:rPr sz="2450" spc="5" dirty="0">
                <a:latin typeface="Times New Roman"/>
                <a:cs typeface="Times New Roman"/>
              </a:rPr>
              <a:t>onst</a:t>
            </a:r>
            <a:r>
              <a:rPr sz="2450" spc="-15" dirty="0">
                <a:latin typeface="Times New Roman"/>
                <a:cs typeface="Times New Roman"/>
              </a:rPr>
              <a:t>a</a:t>
            </a:r>
            <a:r>
              <a:rPr sz="2450" dirty="0">
                <a:latin typeface="Times New Roman"/>
                <a:cs typeface="Times New Roman"/>
              </a:rPr>
              <a:t>nt.</a:t>
            </a:r>
            <a:endParaRPr sz="245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  <a:spcBef>
                <a:spcPts val="750"/>
              </a:spcBef>
            </a:pPr>
            <a:r>
              <a:rPr sz="2450" spc="40" dirty="0">
                <a:latin typeface="Times New Roman"/>
                <a:cs typeface="Times New Roman"/>
              </a:rPr>
              <a:t>6.</a:t>
            </a:r>
            <a:r>
              <a:rPr sz="2450" i="1" spc="40" dirty="0">
                <a:latin typeface="Times New Roman"/>
                <a:cs typeface="Times New Roman"/>
              </a:rPr>
              <a:t>E</a:t>
            </a:r>
            <a:r>
              <a:rPr sz="2450" spc="40" dirty="0">
                <a:latin typeface="Times New Roman"/>
                <a:cs typeface="Times New Roman"/>
              </a:rPr>
              <a:t>(</a:t>
            </a:r>
            <a:r>
              <a:rPr sz="2450" i="1" spc="40" dirty="0">
                <a:latin typeface="Times New Roman"/>
                <a:cs typeface="Times New Roman"/>
              </a:rPr>
              <a:t>aX</a:t>
            </a:r>
            <a:r>
              <a:rPr sz="2450" i="1" spc="19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</a:t>
            </a:r>
            <a:r>
              <a:rPr sz="2450" spc="-250" dirty="0">
                <a:latin typeface="Times New Roman"/>
                <a:cs typeface="Times New Roman"/>
              </a:rPr>
              <a:t> </a:t>
            </a:r>
            <a:r>
              <a:rPr sz="2450" i="1" spc="25" dirty="0">
                <a:latin typeface="Times New Roman"/>
                <a:cs typeface="Times New Roman"/>
              </a:rPr>
              <a:t>b</a:t>
            </a:r>
            <a:r>
              <a:rPr sz="2450" spc="25" dirty="0">
                <a:latin typeface="Times New Roman"/>
                <a:cs typeface="Times New Roman"/>
              </a:rPr>
              <a:t>)</a:t>
            </a:r>
            <a:r>
              <a:rPr sz="2450" spc="-4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-55" dirty="0">
                <a:latin typeface="Times New Roman"/>
                <a:cs typeface="Times New Roman"/>
              </a:rPr>
              <a:t> </a:t>
            </a:r>
            <a:r>
              <a:rPr sz="2450" i="1" spc="55" dirty="0">
                <a:latin typeface="Times New Roman"/>
                <a:cs typeface="Times New Roman"/>
              </a:rPr>
              <a:t>aE</a:t>
            </a:r>
            <a:r>
              <a:rPr sz="2450" spc="55" dirty="0">
                <a:latin typeface="Times New Roman"/>
                <a:cs typeface="Times New Roman"/>
              </a:rPr>
              <a:t>(</a:t>
            </a:r>
            <a:r>
              <a:rPr sz="2450" spc="-37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X</a:t>
            </a:r>
            <a:r>
              <a:rPr sz="2450" i="1" spc="-18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19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</a:t>
            </a:r>
            <a:r>
              <a:rPr sz="2450" spc="-254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b</a:t>
            </a:r>
            <a:r>
              <a:rPr sz="2450" spc="5" dirty="0">
                <a:latin typeface="Times New Roman"/>
                <a:cs typeface="Times New Roman"/>
              </a:rPr>
              <a:t>,</a:t>
            </a:r>
            <a:r>
              <a:rPr sz="2450" spc="34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a</a:t>
            </a:r>
            <a:r>
              <a:rPr sz="2450" i="1" spc="160" dirty="0">
                <a:latin typeface="Times New Roman"/>
                <a:cs typeface="Times New Roman"/>
              </a:rPr>
              <a:t> </a:t>
            </a:r>
            <a:r>
              <a:rPr sz="2450" spc="-5" dirty="0">
                <a:latin typeface="Times New Roman"/>
                <a:cs typeface="Times New Roman"/>
              </a:rPr>
              <a:t>and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b</a:t>
            </a:r>
            <a:r>
              <a:rPr sz="2450" i="1" spc="114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are</a:t>
            </a:r>
            <a:r>
              <a:rPr sz="2450" spc="-1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constants.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5317" y="265556"/>
            <a:ext cx="3296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Properties</a:t>
            </a:r>
            <a:r>
              <a:rPr spc="2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25" dirty="0"/>
              <a:t>Variance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41896" y="731977"/>
            <a:ext cx="7456805" cy="3771900"/>
          </a:xfrm>
          <a:custGeom>
            <a:avLst/>
            <a:gdLst/>
            <a:ahLst/>
            <a:cxnLst/>
            <a:rect l="l" t="t" r="r" b="b"/>
            <a:pathLst>
              <a:path w="7456805" h="3771900">
                <a:moveTo>
                  <a:pt x="7456805" y="0"/>
                </a:moveTo>
                <a:lnTo>
                  <a:pt x="0" y="0"/>
                </a:lnTo>
                <a:lnTo>
                  <a:pt x="0" y="3771900"/>
                </a:lnTo>
                <a:lnTo>
                  <a:pt x="7456805" y="3771900"/>
                </a:lnTo>
                <a:lnTo>
                  <a:pt x="74568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5248" y="687806"/>
            <a:ext cx="7008495" cy="32575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8290" indent="-25082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88925" algn="l"/>
              </a:tabLst>
            </a:pPr>
            <a:r>
              <a:rPr sz="2000" spc="-15" dirty="0">
                <a:latin typeface="Calibri"/>
                <a:cs typeface="Calibri"/>
              </a:rPr>
              <a:t>Var(constant)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L="289560" marR="1082675" indent="-289560">
              <a:lnSpc>
                <a:spcPct val="120000"/>
              </a:lnSpc>
              <a:buAutoNum type="arabicPeriod"/>
              <a:tabLst>
                <a:tab pos="289560" algn="l"/>
              </a:tabLst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0" dirty="0">
                <a:latin typeface="Calibri"/>
                <a:cs typeface="Calibri"/>
              </a:rPr>
              <a:t> 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dirty="0">
                <a:latin typeface="Calibri"/>
                <a:cs typeface="Calibri"/>
              </a:rPr>
              <a:t>independent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Var(X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sz="2000" spc="-5" dirty="0">
                <a:latin typeface="Calibri"/>
                <a:cs typeface="Calibri"/>
              </a:rPr>
              <a:t>Y)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Var(X)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Var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(Y)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  <a:spcBef>
                <a:spcPts val="480"/>
              </a:spcBef>
            </a:pPr>
            <a:r>
              <a:rPr sz="2000" spc="-25" dirty="0">
                <a:latin typeface="Calibri"/>
                <a:cs typeface="Calibri"/>
              </a:rPr>
              <a:t>Var(X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 Y)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Var(X)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Var</a:t>
            </a:r>
            <a:r>
              <a:rPr sz="2000" spc="-5" dirty="0">
                <a:latin typeface="Calibri"/>
                <a:cs typeface="Calibri"/>
              </a:rPr>
              <a:t> (Y)</a:t>
            </a:r>
            <a:endParaRPr sz="2000">
              <a:latin typeface="Calibri"/>
              <a:cs typeface="Calibri"/>
            </a:endParaRPr>
          </a:p>
          <a:p>
            <a:pPr marL="288925" indent="-251460">
              <a:lnSpc>
                <a:spcPct val="100000"/>
              </a:lnSpc>
              <a:spcBef>
                <a:spcPts val="484"/>
              </a:spcBef>
              <a:buAutoNum type="arabicPeriod" startAt="3"/>
              <a:tabLst>
                <a:tab pos="289560" algn="l"/>
              </a:tabLst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 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constant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Var(b+X)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20" dirty="0">
                <a:latin typeface="Calibri"/>
                <a:cs typeface="Calibri"/>
              </a:rPr>
              <a:t>Var(X)</a:t>
            </a:r>
            <a:endParaRPr sz="2000">
              <a:latin typeface="Calibri"/>
              <a:cs typeface="Calibri"/>
            </a:endParaRPr>
          </a:p>
          <a:p>
            <a:pPr marL="288925" indent="-251460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289560" algn="l"/>
              </a:tabLst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a </a:t>
            </a:r>
            <a:r>
              <a:rPr sz="2000" spc="-10" dirty="0">
                <a:latin typeface="Calibri"/>
                <a:cs typeface="Calibri"/>
              </a:rPr>
              <a:t>constant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15" dirty="0">
                <a:latin typeface="Calibri"/>
                <a:cs typeface="Calibri"/>
              </a:rPr>
              <a:t> Var(aX)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1950" spc="-22" baseline="25641" dirty="0">
                <a:latin typeface="Calibri"/>
                <a:cs typeface="Calibri"/>
              </a:rPr>
              <a:t>2</a:t>
            </a:r>
            <a:r>
              <a:rPr sz="2000" spc="-15" dirty="0">
                <a:latin typeface="Calibri"/>
                <a:cs typeface="Calibri"/>
              </a:rPr>
              <a:t>Var(X)</a:t>
            </a:r>
            <a:endParaRPr sz="2000">
              <a:latin typeface="Calibri"/>
              <a:cs typeface="Calibri"/>
            </a:endParaRPr>
          </a:p>
          <a:p>
            <a:pPr marL="288925" indent="-251460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289560" algn="l"/>
              </a:tabLst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constants</a:t>
            </a:r>
            <a:r>
              <a:rPr sz="2000" dirty="0">
                <a:latin typeface="Calibri"/>
                <a:cs typeface="Calibri"/>
              </a:rPr>
              <a:t> then</a:t>
            </a:r>
            <a:r>
              <a:rPr sz="2000" spc="-10" dirty="0">
                <a:latin typeface="Calibri"/>
                <a:cs typeface="Calibri"/>
              </a:rPr>
              <a:t> Var(aX+b)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1950" spc="-22" baseline="25641" dirty="0">
                <a:latin typeface="Calibri"/>
                <a:cs typeface="Calibri"/>
              </a:rPr>
              <a:t>2</a:t>
            </a:r>
            <a:r>
              <a:rPr sz="2000" spc="-15" dirty="0">
                <a:latin typeface="Calibri"/>
                <a:cs typeface="Calibri"/>
              </a:rPr>
              <a:t>Var(X)</a:t>
            </a:r>
            <a:endParaRPr sz="2000">
              <a:latin typeface="Calibri"/>
              <a:cs typeface="Calibri"/>
            </a:endParaRPr>
          </a:p>
          <a:p>
            <a:pPr marL="289560" marR="30480" indent="-289560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289560" algn="l"/>
              </a:tabLst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 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dirty="0">
                <a:latin typeface="Calibri"/>
                <a:cs typeface="Calibri"/>
              </a:rPr>
              <a:t>independent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 are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constants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Var(aX+bY)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1950" spc="-22" baseline="25641" dirty="0">
                <a:latin typeface="Calibri"/>
                <a:cs typeface="Calibri"/>
              </a:rPr>
              <a:t>2</a:t>
            </a:r>
            <a:r>
              <a:rPr sz="2000" spc="-15" dirty="0">
                <a:latin typeface="Calibri"/>
                <a:cs typeface="Calibri"/>
              </a:rPr>
              <a:t>Var(X)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1950" spc="-15" baseline="25641" dirty="0">
                <a:latin typeface="Calibri"/>
                <a:cs typeface="Calibri"/>
              </a:rPr>
              <a:t>2</a:t>
            </a:r>
            <a:r>
              <a:rPr sz="2000" spc="-10" dirty="0">
                <a:latin typeface="Calibri"/>
                <a:cs typeface="Calibri"/>
              </a:rPr>
              <a:t>Var(Y)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</a:t>
            </a:r>
            <a:r>
              <a:rPr spc="-30" dirty="0"/>
              <a:t>o</a:t>
            </a:r>
            <a:r>
              <a:rPr spc="-45" dirty="0"/>
              <a:t>v</a:t>
            </a:r>
            <a:r>
              <a:rPr spc="-5" dirty="0"/>
              <a:t>ariance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2007" y="1085850"/>
            <a:ext cx="7333615" cy="34861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ts val="2355"/>
              </a:lnSpc>
              <a:spcBef>
                <a:spcPts val="245"/>
              </a:spcBef>
            </a:pPr>
            <a:r>
              <a:rPr sz="2000" b="1" dirty="0">
                <a:latin typeface="Times New Roman"/>
                <a:cs typeface="Times New Roman"/>
              </a:rPr>
              <a:t>Covariance: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 discrete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Y with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E(X)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  <a:p>
            <a:pPr marL="434340" marR="427355">
              <a:lnSpc>
                <a:spcPts val="2400"/>
              </a:lnSpc>
              <a:spcBef>
                <a:spcPts val="140"/>
              </a:spcBef>
            </a:pPr>
            <a:r>
              <a:rPr sz="2100" i="1" spc="-30" dirty="0">
                <a:latin typeface="Symbol"/>
                <a:cs typeface="Symbol"/>
              </a:rPr>
              <a:t></a:t>
            </a:r>
            <a:r>
              <a:rPr sz="1950" i="1" spc="-44" baseline="-21367" dirty="0">
                <a:latin typeface="Times New Roman"/>
                <a:cs typeface="Times New Roman"/>
              </a:rPr>
              <a:t>x</a:t>
            </a:r>
            <a:r>
              <a:rPr sz="1950" i="1" spc="262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E(Y)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=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Symbol"/>
                <a:cs typeface="Symbol"/>
              </a:rPr>
              <a:t></a:t>
            </a:r>
            <a:r>
              <a:rPr sz="1950" i="1" spc="-30" baseline="-21367" dirty="0">
                <a:latin typeface="Times New Roman"/>
                <a:cs typeface="Times New Roman"/>
              </a:rPr>
              <a:t>y</a:t>
            </a:r>
            <a:r>
              <a:rPr sz="2000" spc="-2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covariance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dirty="0">
                <a:latin typeface="Calibri"/>
                <a:cs typeface="Calibri"/>
              </a:rPr>
              <a:t> 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Cov(XY</a:t>
            </a:r>
            <a:r>
              <a:rPr sz="2000" i="1" spc="-5" dirty="0">
                <a:latin typeface="Times New Roman"/>
                <a:cs typeface="Times New Roman"/>
              </a:rPr>
              <a:t>)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=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100" i="1" spc="-15" dirty="0">
                <a:latin typeface="Symbol"/>
                <a:cs typeface="Symbol"/>
              </a:rPr>
              <a:t></a:t>
            </a:r>
            <a:r>
              <a:rPr sz="1950" i="1" spc="-22" baseline="-21367" dirty="0">
                <a:latin typeface="Times New Roman"/>
                <a:cs typeface="Times New Roman"/>
              </a:rPr>
              <a:t>xy</a:t>
            </a:r>
            <a:r>
              <a:rPr sz="1950" i="1" spc="240" baseline="-21367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= </a:t>
            </a:r>
            <a:r>
              <a:rPr sz="2000" i="1" spc="-5" dirty="0">
                <a:latin typeface="Times New Roman"/>
                <a:cs typeface="Times New Roman"/>
              </a:rPr>
              <a:t>E(X</a:t>
            </a:r>
            <a:r>
              <a:rPr sz="2000" i="1" dirty="0">
                <a:latin typeface="Times New Roman"/>
                <a:cs typeface="Times New Roman"/>
              </a:rPr>
              <a:t> -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Symbol"/>
                <a:cs typeface="Symbol"/>
              </a:rPr>
              <a:t></a:t>
            </a:r>
            <a:r>
              <a:rPr sz="1950" i="1" spc="-30" baseline="-21367" dirty="0">
                <a:latin typeface="Times New Roman"/>
                <a:cs typeface="Times New Roman"/>
              </a:rPr>
              <a:t>x</a:t>
            </a:r>
            <a:r>
              <a:rPr sz="2000" i="1" spc="-20" dirty="0">
                <a:latin typeface="Times New Roman"/>
                <a:cs typeface="Times New Roman"/>
              </a:rPr>
              <a:t>)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E(Y -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Symbol"/>
                <a:cs typeface="Symbol"/>
              </a:rPr>
              <a:t></a:t>
            </a:r>
            <a:r>
              <a:rPr sz="1950" i="1" spc="-30" baseline="-21367" dirty="0">
                <a:latin typeface="Times New Roman"/>
                <a:cs typeface="Times New Roman"/>
              </a:rPr>
              <a:t>y</a:t>
            </a:r>
            <a:r>
              <a:rPr sz="2000" i="1" spc="-20" dirty="0">
                <a:latin typeface="Times New Roman"/>
                <a:cs typeface="Times New Roman"/>
              </a:rPr>
              <a:t>)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= </a:t>
            </a:r>
            <a:r>
              <a:rPr sz="2000" i="1" spc="-5" dirty="0">
                <a:latin typeface="Times New Roman"/>
                <a:cs typeface="Times New Roman"/>
              </a:rPr>
              <a:t>E(XY) </a:t>
            </a:r>
            <a:r>
              <a:rPr sz="2000" i="1" dirty="0">
                <a:latin typeface="Times New Roman"/>
                <a:cs typeface="Times New Roman"/>
              </a:rPr>
              <a:t>-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100" i="1" spc="-30" dirty="0">
                <a:latin typeface="Symbol"/>
                <a:cs typeface="Symbol"/>
              </a:rPr>
              <a:t></a:t>
            </a:r>
            <a:r>
              <a:rPr sz="1950" i="1" spc="-44" baseline="-21367" dirty="0">
                <a:latin typeface="Times New Roman"/>
                <a:cs typeface="Times New Roman"/>
              </a:rPr>
              <a:t>x</a:t>
            </a:r>
            <a:r>
              <a:rPr sz="1950" i="1" spc="22" baseline="-21367" dirty="0">
                <a:latin typeface="Times New Roman"/>
                <a:cs typeface="Times New Roman"/>
              </a:rPr>
              <a:t> </a:t>
            </a:r>
            <a:r>
              <a:rPr sz="2100" i="1" spc="-45" dirty="0">
                <a:latin typeface="Symbol"/>
                <a:cs typeface="Symbol"/>
              </a:rPr>
              <a:t></a:t>
            </a:r>
            <a:r>
              <a:rPr sz="1950" i="1" spc="-67" baseline="-21367" dirty="0">
                <a:latin typeface="Times New Roman"/>
                <a:cs typeface="Times New Roman"/>
              </a:rPr>
              <a:t>y</a:t>
            </a:r>
            <a:r>
              <a:rPr sz="2000" i="1" spc="-4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</a:t>
            </a:r>
            <a:r>
              <a:rPr spc="-30" dirty="0"/>
              <a:t>o</a:t>
            </a:r>
            <a:r>
              <a:rPr spc="-45" dirty="0"/>
              <a:t>v</a:t>
            </a:r>
            <a:r>
              <a:rPr spc="-5" dirty="0"/>
              <a:t>ariance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93458" y="910234"/>
            <a:ext cx="7375525" cy="3486150"/>
          </a:xfrm>
          <a:custGeom>
            <a:avLst/>
            <a:gdLst/>
            <a:ahLst/>
            <a:cxnLst/>
            <a:rect l="l" t="t" r="r" b="b"/>
            <a:pathLst>
              <a:path w="7375525" h="3486150">
                <a:moveTo>
                  <a:pt x="7375398" y="0"/>
                </a:moveTo>
                <a:lnTo>
                  <a:pt x="0" y="0"/>
                </a:lnTo>
                <a:lnTo>
                  <a:pt x="0" y="3486150"/>
                </a:lnTo>
                <a:lnTo>
                  <a:pt x="7375398" y="3486150"/>
                </a:lnTo>
                <a:lnTo>
                  <a:pt x="73753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2185" y="896238"/>
            <a:ext cx="7072630" cy="317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general,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covariance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0" dirty="0">
                <a:latin typeface="Calibri"/>
                <a:cs typeface="Calibri"/>
              </a:rPr>
              <a:t> two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positive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negative.</a:t>
            </a: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ts val="2160"/>
              </a:lnSpc>
              <a:spcBef>
                <a:spcPts val="50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two</a:t>
            </a:r>
            <a:r>
              <a:rPr sz="2000" spc="-5" dirty="0">
                <a:latin typeface="Calibri"/>
                <a:cs typeface="Calibri"/>
              </a:rPr>
              <a:t> random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move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direction,</a:t>
            </a:r>
            <a:r>
              <a:rPr sz="2000" dirty="0">
                <a:latin typeface="Calibri"/>
                <a:cs typeface="Calibri"/>
              </a:rPr>
              <a:t> then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covariance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positive,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move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opposite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covariance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negative.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Properties:</a:t>
            </a:r>
            <a:endParaRPr sz="2000">
              <a:latin typeface="Calibri"/>
              <a:cs typeface="Calibri"/>
            </a:endParaRPr>
          </a:p>
          <a:p>
            <a:pPr marL="213995" marR="6350" indent="-213995">
              <a:lnSpc>
                <a:spcPts val="2270"/>
              </a:lnSpc>
              <a:spcBef>
                <a:spcPts val="590"/>
              </a:spcBef>
              <a:buSzPct val="95238"/>
              <a:buAutoNum type="arabicPeriod"/>
              <a:tabLst>
                <a:tab pos="213995" algn="l"/>
              </a:tabLst>
            </a:pPr>
            <a:r>
              <a:rPr sz="2100" dirty="0">
                <a:latin typeface="Times New Roman"/>
                <a:cs typeface="Times New Roman"/>
              </a:rPr>
              <a:t>If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Times New Roman"/>
                <a:cs typeface="Times New Roman"/>
              </a:rPr>
              <a:t>Y</a:t>
            </a:r>
            <a:r>
              <a:rPr sz="2100" i="1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are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independent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random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variables,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their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covariance</a:t>
            </a:r>
            <a:r>
              <a:rPr sz="2100" spc="-5" dirty="0">
                <a:latin typeface="Times New Roman"/>
                <a:cs typeface="Times New Roman"/>
              </a:rPr>
              <a:t> is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zero. </a:t>
            </a:r>
            <a:r>
              <a:rPr sz="2100" spc="-5" dirty="0">
                <a:latin typeface="Times New Roman"/>
                <a:cs typeface="Times New Roman"/>
              </a:rPr>
              <a:t>Since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Times New Roman"/>
                <a:cs typeface="Times New Roman"/>
              </a:rPr>
              <a:t>E(XY)</a:t>
            </a:r>
            <a:r>
              <a:rPr sz="2100" i="1" spc="1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=</a:t>
            </a:r>
            <a:r>
              <a:rPr sz="2100" i="1" spc="-15" dirty="0">
                <a:latin typeface="Times New Roman"/>
                <a:cs typeface="Times New Roman"/>
              </a:rPr>
              <a:t> </a:t>
            </a:r>
            <a:r>
              <a:rPr sz="2100" i="1" spc="-10" dirty="0">
                <a:latin typeface="Times New Roman"/>
                <a:cs typeface="Times New Roman"/>
              </a:rPr>
              <a:t>E(X)E(Y)</a:t>
            </a:r>
            <a:endParaRPr sz="2100">
              <a:latin typeface="Times New Roman"/>
              <a:cs typeface="Times New Roman"/>
            </a:endParaRPr>
          </a:p>
          <a:p>
            <a:pPr marL="346710" indent="-267970">
              <a:lnSpc>
                <a:spcPct val="100000"/>
              </a:lnSpc>
              <a:spcBef>
                <a:spcPts val="220"/>
              </a:spcBef>
              <a:buSzPct val="95238"/>
              <a:buAutoNum type="arabicPeriod"/>
              <a:tabLst>
                <a:tab pos="347345" algn="l"/>
              </a:tabLst>
            </a:pPr>
            <a:r>
              <a:rPr sz="2100" spc="-5" dirty="0">
                <a:latin typeface="Times New Roman"/>
                <a:cs typeface="Times New Roman"/>
              </a:rPr>
              <a:t>Cov(XX)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45" dirty="0">
                <a:latin typeface="Times New Roman"/>
                <a:cs typeface="Times New Roman"/>
              </a:rPr>
              <a:t>Var(X)</a:t>
            </a:r>
            <a:endParaRPr sz="2100">
              <a:latin typeface="Times New Roman"/>
              <a:cs typeface="Times New Roman"/>
            </a:endParaRPr>
          </a:p>
          <a:p>
            <a:pPr marL="279400" indent="-267335">
              <a:lnSpc>
                <a:spcPct val="100000"/>
              </a:lnSpc>
              <a:spcBef>
                <a:spcPts val="250"/>
              </a:spcBef>
              <a:buSzPct val="95238"/>
              <a:buAutoNum type="arabicPeriod"/>
              <a:tabLst>
                <a:tab pos="280035" algn="l"/>
              </a:tabLst>
            </a:pPr>
            <a:r>
              <a:rPr sz="2100" spc="-5" dirty="0">
                <a:latin typeface="Times New Roman"/>
                <a:cs typeface="Times New Roman"/>
              </a:rPr>
              <a:t>Cov(YY)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45" dirty="0">
                <a:latin typeface="Times New Roman"/>
                <a:cs typeface="Times New Roman"/>
              </a:rPr>
              <a:t> Var(Y)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314" y="265556"/>
            <a:ext cx="33578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Correlation</a:t>
            </a:r>
            <a:r>
              <a:rPr spc="5" dirty="0"/>
              <a:t> </a:t>
            </a:r>
            <a:r>
              <a:rPr spc="-10" dirty="0"/>
              <a:t>Coefficient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46353" y="1168527"/>
            <a:ext cx="7651750" cy="3486150"/>
          </a:xfrm>
          <a:custGeom>
            <a:avLst/>
            <a:gdLst/>
            <a:ahLst/>
            <a:cxnLst/>
            <a:rect l="l" t="t" r="r" b="b"/>
            <a:pathLst>
              <a:path w="7651750" h="3486150">
                <a:moveTo>
                  <a:pt x="7651242" y="0"/>
                </a:moveTo>
                <a:lnTo>
                  <a:pt x="0" y="0"/>
                </a:lnTo>
                <a:lnTo>
                  <a:pt x="0" y="3486150"/>
                </a:lnTo>
                <a:lnTo>
                  <a:pt x="7651242" y="3486150"/>
                </a:lnTo>
                <a:lnTo>
                  <a:pt x="76512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095" y="1185163"/>
            <a:ext cx="7453630" cy="1962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marR="29337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000" spc="-5" dirty="0">
                <a:latin typeface="Calibri"/>
                <a:cs typeface="Calibri"/>
              </a:rPr>
              <a:t>The covariance </a:t>
            </a:r>
            <a:r>
              <a:rPr sz="2000" spc="-10" dirty="0">
                <a:latin typeface="Calibri"/>
                <a:cs typeface="Calibri"/>
              </a:rPr>
              <a:t>tells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sign </a:t>
            </a:r>
            <a:r>
              <a:rPr sz="2000" dirty="0">
                <a:latin typeface="Calibri"/>
                <a:cs typeface="Calibri"/>
              </a:rPr>
              <a:t>but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dirty="0">
                <a:latin typeface="Calibri"/>
                <a:cs typeface="Calibri"/>
              </a:rPr>
              <a:t>the magnitude about </a:t>
            </a:r>
            <a:r>
              <a:rPr sz="2000" spc="-5" dirty="0">
                <a:latin typeface="Calibri"/>
                <a:cs typeface="Calibri"/>
              </a:rPr>
              <a:t>how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strongly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positively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negatively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related.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correlation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coefficient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strongly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related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40" dirty="0">
                <a:latin typeface="Calibri"/>
                <a:cs typeface="Calibri"/>
              </a:rPr>
              <a:t>other.</a:t>
            </a:r>
            <a:endParaRPr sz="2000">
              <a:latin typeface="Calibri"/>
              <a:cs typeface="Calibri"/>
            </a:endParaRPr>
          </a:p>
          <a:p>
            <a:pPr marL="393700" indent="-342900">
              <a:lnSpc>
                <a:spcPts val="2780"/>
              </a:lnSpc>
              <a:spcBef>
                <a:spcPts val="5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5" dirty="0">
                <a:latin typeface="Calibri"/>
                <a:cs typeface="Calibri"/>
              </a:rPr>
              <a:t> random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X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Y</a:t>
            </a:r>
            <a:r>
              <a:rPr sz="2250" i="1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E(X)</a:t>
            </a:r>
            <a:r>
              <a:rPr sz="2250" i="1" spc="-1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=</a:t>
            </a:r>
            <a:r>
              <a:rPr sz="2250" i="1" spc="-5" dirty="0">
                <a:latin typeface="Times New Roman"/>
                <a:cs typeface="Times New Roman"/>
              </a:rPr>
              <a:t> </a:t>
            </a:r>
            <a:r>
              <a:rPr sz="2350" i="1" spc="-30" dirty="0">
                <a:latin typeface="Symbol"/>
                <a:cs typeface="Symbol"/>
              </a:rPr>
              <a:t></a:t>
            </a:r>
            <a:r>
              <a:rPr sz="2250" i="1" spc="-44" baseline="-20370" dirty="0">
                <a:latin typeface="Times New Roman"/>
                <a:cs typeface="Times New Roman"/>
              </a:rPr>
              <a:t>x</a:t>
            </a:r>
            <a:r>
              <a:rPr sz="2250" i="1" spc="270" baseline="-20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E(Y)</a:t>
            </a:r>
            <a:r>
              <a:rPr sz="2250" i="1" spc="-1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=</a:t>
            </a:r>
            <a:r>
              <a:rPr sz="2250" i="1" spc="-10" dirty="0">
                <a:latin typeface="Times New Roman"/>
                <a:cs typeface="Times New Roman"/>
              </a:rPr>
              <a:t> </a:t>
            </a:r>
            <a:r>
              <a:rPr sz="2350" i="1" spc="-25" dirty="0">
                <a:latin typeface="Symbol"/>
                <a:cs typeface="Symbol"/>
              </a:rPr>
              <a:t></a:t>
            </a:r>
            <a:r>
              <a:rPr sz="2250" i="1" spc="-37" baseline="-20370" dirty="0">
                <a:latin typeface="Times New Roman"/>
                <a:cs typeface="Times New Roman"/>
              </a:rPr>
              <a:t>y</a:t>
            </a:r>
            <a:r>
              <a:rPr sz="2250" spc="-25" dirty="0">
                <a:latin typeface="Times New Roman"/>
                <a:cs typeface="Times New Roman"/>
              </a:rPr>
              <a:t>,</a:t>
            </a:r>
            <a:endParaRPr sz="2250">
              <a:latin typeface="Times New Roman"/>
              <a:cs typeface="Times New Roman"/>
            </a:endParaRPr>
          </a:p>
          <a:p>
            <a:pPr marL="393700">
              <a:lnSpc>
                <a:spcPts val="2360"/>
              </a:lnSpc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correlation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coefficient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11170" y="3370338"/>
            <a:ext cx="3371850" cy="971550"/>
            <a:chOff x="2511170" y="3370338"/>
            <a:chExt cx="3371850" cy="971550"/>
          </a:xfrm>
        </p:grpSpPr>
        <p:sp>
          <p:nvSpPr>
            <p:cNvPr id="6" name="object 6"/>
            <p:cNvSpPr/>
            <p:nvPr/>
          </p:nvSpPr>
          <p:spPr>
            <a:xfrm>
              <a:off x="2511170" y="3370338"/>
              <a:ext cx="3371850" cy="971550"/>
            </a:xfrm>
            <a:custGeom>
              <a:avLst/>
              <a:gdLst/>
              <a:ahLst/>
              <a:cxnLst/>
              <a:rect l="l" t="t" r="r" b="b"/>
              <a:pathLst>
                <a:path w="3371850" h="971550">
                  <a:moveTo>
                    <a:pt x="3371850" y="0"/>
                  </a:moveTo>
                  <a:lnTo>
                    <a:pt x="0" y="0"/>
                  </a:lnTo>
                  <a:lnTo>
                    <a:pt x="0" y="971550"/>
                  </a:lnTo>
                  <a:lnTo>
                    <a:pt x="3371850" y="971550"/>
                  </a:lnTo>
                  <a:lnTo>
                    <a:pt x="337185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55665" y="3842414"/>
              <a:ext cx="749935" cy="0"/>
            </a:xfrm>
            <a:custGeom>
              <a:avLst/>
              <a:gdLst/>
              <a:ahLst/>
              <a:cxnLst/>
              <a:rect l="l" t="t" r="r" b="b"/>
              <a:pathLst>
                <a:path w="749935">
                  <a:moveTo>
                    <a:pt x="0" y="0"/>
                  </a:moveTo>
                  <a:lnTo>
                    <a:pt x="749712" y="0"/>
                  </a:lnTo>
                </a:path>
              </a:pathLst>
            </a:custGeom>
            <a:ln w="130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68731" y="3600300"/>
            <a:ext cx="20574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650" i="1" spc="60" dirty="0">
                <a:latin typeface="Symbol"/>
                <a:cs typeface="Symbol"/>
              </a:rPr>
              <a:t>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3665" y="3818004"/>
            <a:ext cx="56769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42900" algn="l"/>
              </a:tabLst>
            </a:pPr>
            <a:r>
              <a:rPr sz="2650" i="1" spc="65" dirty="0">
                <a:latin typeface="Symbol"/>
                <a:cs typeface="Symbol"/>
              </a:rPr>
              <a:t></a:t>
            </a:r>
            <a:r>
              <a:rPr sz="2650" spc="65" dirty="0">
                <a:latin typeface="Times New Roman"/>
                <a:cs typeface="Times New Roman"/>
              </a:rPr>
              <a:t>	</a:t>
            </a:r>
            <a:r>
              <a:rPr sz="2650" i="1" spc="65" dirty="0">
                <a:latin typeface="Symbol"/>
                <a:cs typeface="Symbol"/>
              </a:rPr>
              <a:t>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57044" y="3818004"/>
            <a:ext cx="56769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42900" algn="l"/>
              </a:tabLst>
            </a:pPr>
            <a:r>
              <a:rPr sz="2650" i="1" spc="65" dirty="0">
                <a:latin typeface="Symbol"/>
                <a:cs typeface="Symbol"/>
              </a:rPr>
              <a:t></a:t>
            </a:r>
            <a:r>
              <a:rPr sz="2650" spc="65" dirty="0">
                <a:latin typeface="Times New Roman"/>
                <a:cs typeface="Times New Roman"/>
              </a:rPr>
              <a:t>	</a:t>
            </a:r>
            <a:r>
              <a:rPr sz="2650" i="1" spc="65" dirty="0">
                <a:latin typeface="Symbol"/>
                <a:cs typeface="Symbol"/>
              </a:rPr>
              <a:t>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9155" y="3832914"/>
            <a:ext cx="18923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50" i="1" spc="45" dirty="0">
                <a:latin typeface="Times New Roman"/>
                <a:cs typeface="Times New Roman"/>
              </a:rPr>
              <a:t>xy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3330" y="4051246"/>
            <a:ext cx="45402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sz="1450" i="1" spc="80" dirty="0">
                <a:latin typeface="Times New Roman"/>
                <a:cs typeface="Times New Roman"/>
              </a:rPr>
              <a:t>x	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2723" y="3411221"/>
            <a:ext cx="48895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3975" i="1" spc="97" baseline="12578" dirty="0">
                <a:latin typeface="Symbol"/>
                <a:cs typeface="Symbol"/>
              </a:rPr>
              <a:t></a:t>
            </a:r>
            <a:r>
              <a:rPr sz="3975" spc="-555" baseline="12578" dirty="0">
                <a:latin typeface="Times New Roman"/>
                <a:cs typeface="Times New Roman"/>
              </a:rPr>
              <a:t> </a:t>
            </a:r>
            <a:r>
              <a:rPr sz="1450" i="1" spc="45" dirty="0">
                <a:latin typeface="Times New Roman"/>
                <a:cs typeface="Times New Roman"/>
              </a:rPr>
              <a:t>xy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6709" y="4051246"/>
            <a:ext cx="45402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sz="1450" i="1" spc="80" dirty="0">
                <a:latin typeface="Times New Roman"/>
                <a:cs typeface="Times New Roman"/>
              </a:rPr>
              <a:t>x	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6130" y="3392005"/>
            <a:ext cx="19177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325755" algn="l"/>
              </a:tabLst>
            </a:pPr>
            <a:r>
              <a:rPr sz="3750" spc="-270" baseline="-40000" dirty="0">
                <a:latin typeface="Symbol"/>
                <a:cs typeface="Symbol"/>
              </a:rPr>
              <a:t></a:t>
            </a:r>
            <a:r>
              <a:rPr sz="3750" spc="-270" baseline="-40000" dirty="0">
                <a:latin typeface="Times New Roman"/>
                <a:cs typeface="Times New Roman"/>
              </a:rPr>
              <a:t>	</a:t>
            </a:r>
            <a:r>
              <a:rPr sz="2500" i="1" u="sng" spc="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500" i="1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500" i="1" u="sng" spc="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2500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500" u="sng" spc="-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i="1" u="sng" spc="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2500" i="1" u="sng" spc="3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500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500" spc="250" dirty="0">
                <a:latin typeface="Times New Roman"/>
                <a:cs typeface="Times New Roman"/>
              </a:rPr>
              <a:t> </a:t>
            </a:r>
            <a:r>
              <a:rPr sz="3750" spc="-270" baseline="-40000" dirty="0">
                <a:latin typeface="Symbol"/>
                <a:cs typeface="Symbol"/>
              </a:rPr>
              <a:t></a:t>
            </a:r>
            <a:endParaRPr sz="3750" baseline="-400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6722" y="408559"/>
            <a:ext cx="2669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Why</a:t>
            </a:r>
            <a:r>
              <a:rPr spc="-30" dirty="0"/>
              <a:t> </a:t>
            </a:r>
            <a:r>
              <a:rPr spc="-10" dirty="0"/>
              <a:t>distribution?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3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784" y="1085850"/>
            <a:ext cx="8175625" cy="3600450"/>
          </a:xfrm>
          <a:custGeom>
            <a:avLst/>
            <a:gdLst/>
            <a:ahLst/>
            <a:cxnLst/>
            <a:rect l="l" t="t" r="r" b="b"/>
            <a:pathLst>
              <a:path w="8175625" h="3600450">
                <a:moveTo>
                  <a:pt x="8175117" y="0"/>
                </a:moveTo>
                <a:lnTo>
                  <a:pt x="0" y="0"/>
                </a:lnTo>
                <a:lnTo>
                  <a:pt x="0" y="3600450"/>
                </a:lnTo>
                <a:lnTo>
                  <a:pt x="8175117" y="3600450"/>
                </a:lnTo>
                <a:lnTo>
                  <a:pt x="8175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0524" y="1102613"/>
            <a:ext cx="7059295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38290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basis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standardized</a:t>
            </a:r>
            <a:r>
              <a:rPr sz="2000" spc="-5" dirty="0">
                <a:latin typeface="Calibri"/>
                <a:cs typeface="Calibri"/>
              </a:rPr>
              <a:t> comparison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empirical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estimate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-10" dirty="0">
                <a:latin typeface="Calibri"/>
                <a:cs typeface="Calibri"/>
              </a:rPr>
              <a:t> intervals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inferential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statistics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Form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basis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advanced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statistical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</a:t>
            </a:r>
            <a:endParaRPr sz="2000">
              <a:latin typeface="Calibri"/>
              <a:cs typeface="Calibri"/>
            </a:endParaRPr>
          </a:p>
          <a:p>
            <a:pPr marL="756285" marR="60960" indent="-28702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15" dirty="0">
                <a:latin typeface="Calibri"/>
                <a:cs typeface="Calibri"/>
              </a:rPr>
              <a:t>‘fit’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observed distributions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certain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theoretical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assumption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statistical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procedures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073" y="179654"/>
            <a:ext cx="2528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333FF"/>
                </a:solidFill>
              </a:rPr>
              <a:t>Random</a:t>
            </a:r>
            <a:r>
              <a:rPr spc="-45" dirty="0">
                <a:solidFill>
                  <a:srgbClr val="3333FF"/>
                </a:solidFill>
              </a:rPr>
              <a:t> </a:t>
            </a:r>
            <a:r>
              <a:rPr spc="-10" dirty="0">
                <a:solidFill>
                  <a:srgbClr val="3333FF"/>
                </a:solidFill>
              </a:rPr>
              <a:t>variable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4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180" y="813347"/>
            <a:ext cx="6946265" cy="36233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-10" dirty="0">
                <a:latin typeface="Calibri"/>
                <a:cs typeface="Calibri"/>
              </a:rPr>
              <a:t> contains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outcomes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chance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experiment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“Quantifying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outcomes”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Example</a:t>
            </a:r>
            <a:r>
              <a:rPr sz="2000" spc="-5" dirty="0">
                <a:latin typeface="Calibri"/>
                <a:cs typeface="Calibri"/>
              </a:rPr>
              <a:t> X= (1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Head,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Tails)</a:t>
            </a:r>
            <a:endParaRPr sz="2000">
              <a:latin typeface="Calibri"/>
              <a:cs typeface="Calibri"/>
            </a:endParaRPr>
          </a:p>
          <a:p>
            <a:pPr marL="355600" marR="33909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take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different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population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according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some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“random”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mechanism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Discrete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Distinct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values, </a:t>
            </a:r>
            <a:r>
              <a:rPr sz="2000" spc="-10" dirty="0">
                <a:latin typeface="Calibri"/>
                <a:cs typeface="Calibri"/>
              </a:rPr>
              <a:t>countable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40" dirty="0">
                <a:latin typeface="Calibri"/>
                <a:cs typeface="Calibri"/>
              </a:rPr>
              <a:t>Year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Continuous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Mass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2250" y="265556"/>
            <a:ext cx="3618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Probability</a:t>
            </a:r>
            <a:r>
              <a:rPr spc="10" dirty="0"/>
              <a:t> </a:t>
            </a:r>
            <a:r>
              <a:rPr spc="-10" dirty="0"/>
              <a:t>Distributions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5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1342" y="1085850"/>
            <a:ext cx="8211820" cy="3486150"/>
          </a:xfrm>
          <a:custGeom>
            <a:avLst/>
            <a:gdLst/>
            <a:ahLst/>
            <a:cxnLst/>
            <a:rect l="l" t="t" r="r" b="b"/>
            <a:pathLst>
              <a:path w="8211820" h="3486150">
                <a:moveTo>
                  <a:pt x="8211439" y="0"/>
                </a:moveTo>
                <a:lnTo>
                  <a:pt x="0" y="0"/>
                </a:lnTo>
                <a:lnTo>
                  <a:pt x="0" y="3486150"/>
                </a:lnTo>
                <a:lnTo>
                  <a:pt x="8211439" y="3486150"/>
                </a:lnTo>
                <a:lnTo>
                  <a:pt x="821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0298" y="1102613"/>
            <a:ext cx="7985759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826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probability distribution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5" dirty="0">
                <a:latin typeface="Calibri"/>
                <a:cs typeface="Calibri"/>
              </a:rPr>
              <a:t>or probability density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5" dirty="0">
                <a:latin typeface="Calibri"/>
                <a:cs typeface="Calibri"/>
              </a:rPr>
              <a:t>(PDF)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random variable </a:t>
            </a:r>
            <a:r>
              <a:rPr sz="2000" dirty="0">
                <a:latin typeface="Calibri"/>
                <a:cs typeface="Calibri"/>
              </a:rPr>
              <a:t>X means the </a:t>
            </a:r>
            <a:r>
              <a:rPr sz="2000" spc="-5" dirty="0">
                <a:latin typeface="Calibri"/>
                <a:cs typeface="Calibri"/>
              </a:rPr>
              <a:t>values </a:t>
            </a:r>
            <a:r>
              <a:rPr sz="2000" spc="-20" dirty="0">
                <a:latin typeface="Calibri"/>
                <a:cs typeface="Calibri"/>
              </a:rPr>
              <a:t>taken </a:t>
            </a:r>
            <a:r>
              <a:rPr sz="2000" spc="-5" dirty="0">
                <a:latin typeface="Calibri"/>
                <a:cs typeface="Calibri"/>
              </a:rPr>
              <a:t>by that random variable 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</a:t>
            </a:r>
            <a:r>
              <a:rPr sz="2000" spc="-10" dirty="0">
                <a:latin typeface="Calibri"/>
                <a:cs typeface="Calibri"/>
              </a:rPr>
              <a:t>associated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probabilities.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411480" indent="-3994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11480" algn="l"/>
                <a:tab pos="412115" algn="l"/>
              </a:tabLst>
            </a:pPr>
            <a:r>
              <a:rPr sz="2000" dirty="0">
                <a:latin typeface="Calibri"/>
                <a:cs typeface="Calibri"/>
              </a:rPr>
              <a:t>PDF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disc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75" dirty="0">
                <a:latin typeface="Calibri"/>
                <a:cs typeface="Calibri"/>
              </a:rPr>
              <a:t>.</a:t>
            </a:r>
            <a:r>
              <a:rPr sz="2000" spc="-17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(als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PMF):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libri"/>
                <a:cs typeface="Calibri"/>
              </a:rPr>
              <a:t>Example</a:t>
            </a:r>
            <a:r>
              <a:rPr sz="2000" dirty="0">
                <a:latin typeface="Calibri"/>
                <a:cs typeface="Calibri"/>
              </a:rPr>
              <a:t> 1: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r.v.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heads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obtained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5" dirty="0">
                <a:latin typeface="Calibri"/>
                <a:cs typeface="Calibri"/>
              </a:rPr>
              <a:t> tosses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coin.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Space: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{HH,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70" dirty="0">
                <a:latin typeface="Calibri"/>
                <a:cs typeface="Calibri"/>
              </a:rPr>
              <a:t>HT,</a:t>
            </a:r>
            <a:r>
              <a:rPr sz="2000" spc="-5" dirty="0">
                <a:latin typeface="Calibri"/>
                <a:cs typeface="Calibri"/>
              </a:rPr>
              <a:t> TH,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TT}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0494" y="265556"/>
            <a:ext cx="2764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PDF</a:t>
            </a:r>
            <a:r>
              <a:rPr spc="-15" dirty="0"/>
              <a:t> </a:t>
            </a:r>
            <a:r>
              <a:rPr spc="-5" dirty="0"/>
              <a:t>of </a:t>
            </a:r>
            <a:r>
              <a:rPr spc="-20" dirty="0"/>
              <a:t>Discrete</a:t>
            </a:r>
            <a:r>
              <a:rPr spc="25" dirty="0"/>
              <a:t> </a:t>
            </a:r>
            <a:r>
              <a:rPr spc="-140" dirty="0"/>
              <a:t>r.v.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6</a:t>
            </a:fld>
            <a:endParaRPr sz="10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34021" y="795337"/>
            <a:ext cx="7282180" cy="3495675"/>
            <a:chOff x="734021" y="795337"/>
            <a:chExt cx="7282180" cy="3495675"/>
          </a:xfrm>
        </p:grpSpPr>
        <p:sp>
          <p:nvSpPr>
            <p:cNvPr id="4" name="object 4"/>
            <p:cNvSpPr/>
            <p:nvPr/>
          </p:nvSpPr>
          <p:spPr>
            <a:xfrm>
              <a:off x="738784" y="800100"/>
              <a:ext cx="7272655" cy="3486150"/>
            </a:xfrm>
            <a:custGeom>
              <a:avLst/>
              <a:gdLst/>
              <a:ahLst/>
              <a:cxnLst/>
              <a:rect l="l" t="t" r="r" b="b"/>
              <a:pathLst>
                <a:path w="7272655" h="3486150">
                  <a:moveTo>
                    <a:pt x="7272401" y="0"/>
                  </a:moveTo>
                  <a:lnTo>
                    <a:pt x="0" y="0"/>
                  </a:lnTo>
                  <a:lnTo>
                    <a:pt x="0" y="3486150"/>
                  </a:lnTo>
                  <a:lnTo>
                    <a:pt x="7272401" y="3486150"/>
                  </a:lnTo>
                  <a:lnTo>
                    <a:pt x="7272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8784" y="800100"/>
              <a:ext cx="7272655" cy="3486150"/>
            </a:xfrm>
            <a:custGeom>
              <a:avLst/>
              <a:gdLst/>
              <a:ahLst/>
              <a:cxnLst/>
              <a:rect l="l" t="t" r="r" b="b"/>
              <a:pathLst>
                <a:path w="7272655" h="3486150">
                  <a:moveTo>
                    <a:pt x="0" y="3486150"/>
                  </a:moveTo>
                  <a:lnTo>
                    <a:pt x="7272401" y="3486150"/>
                  </a:lnTo>
                  <a:lnTo>
                    <a:pt x="7272401" y="0"/>
                  </a:lnTo>
                  <a:lnTo>
                    <a:pt x="0" y="0"/>
                  </a:lnTo>
                  <a:lnTo>
                    <a:pt x="0" y="3486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98525" y="861186"/>
          <a:ext cx="6127747" cy="683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1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marL="31750">
                        <a:lnSpc>
                          <a:spcPts val="215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Heads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2000" i="1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):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215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215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ts val="215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215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sum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31750">
                        <a:lnSpc>
                          <a:spcPts val="23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PDF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P(X)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):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¼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½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3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¼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3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930562" y="1635494"/>
            <a:ext cx="4463415" cy="2607945"/>
            <a:chOff x="1930562" y="1635494"/>
            <a:chExt cx="4463415" cy="2607945"/>
          </a:xfrm>
        </p:grpSpPr>
        <p:sp>
          <p:nvSpPr>
            <p:cNvPr id="8" name="object 8"/>
            <p:cNvSpPr/>
            <p:nvPr/>
          </p:nvSpPr>
          <p:spPr>
            <a:xfrm>
              <a:off x="1935007" y="1639939"/>
              <a:ext cx="4454525" cy="2599055"/>
            </a:xfrm>
            <a:custGeom>
              <a:avLst/>
              <a:gdLst/>
              <a:ahLst/>
              <a:cxnLst/>
              <a:rect l="l" t="t" r="r" b="b"/>
              <a:pathLst>
                <a:path w="4454525" h="2599054">
                  <a:moveTo>
                    <a:pt x="0" y="2598738"/>
                  </a:moveTo>
                  <a:lnTo>
                    <a:pt x="4454206" y="2598738"/>
                  </a:lnTo>
                  <a:lnTo>
                    <a:pt x="4454206" y="0"/>
                  </a:lnTo>
                  <a:lnTo>
                    <a:pt x="0" y="0"/>
                  </a:lnTo>
                  <a:lnTo>
                    <a:pt x="0" y="2598738"/>
                  </a:lnTo>
                  <a:close/>
                </a:path>
              </a:pathLst>
            </a:custGeom>
            <a:ln w="83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2002" y="2321202"/>
              <a:ext cx="3599179" cy="1315720"/>
            </a:xfrm>
            <a:custGeom>
              <a:avLst/>
              <a:gdLst/>
              <a:ahLst/>
              <a:cxnLst/>
              <a:rect l="l" t="t" r="r" b="b"/>
              <a:pathLst>
                <a:path w="3599179" h="1315720">
                  <a:moveTo>
                    <a:pt x="3598669" y="0"/>
                  </a:moveTo>
                  <a:lnTo>
                    <a:pt x="0" y="0"/>
                  </a:lnTo>
                  <a:lnTo>
                    <a:pt x="0" y="1315359"/>
                  </a:lnTo>
                  <a:lnTo>
                    <a:pt x="3598669" y="1315359"/>
                  </a:lnTo>
                  <a:lnTo>
                    <a:pt x="35986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6908" y="2325159"/>
              <a:ext cx="3599179" cy="1315720"/>
            </a:xfrm>
            <a:custGeom>
              <a:avLst/>
              <a:gdLst/>
              <a:ahLst/>
              <a:cxnLst/>
              <a:rect l="l" t="t" r="r" b="b"/>
              <a:pathLst>
                <a:path w="3599179" h="1315720">
                  <a:moveTo>
                    <a:pt x="0" y="0"/>
                  </a:moveTo>
                  <a:lnTo>
                    <a:pt x="3588857" y="0"/>
                  </a:lnTo>
                </a:path>
                <a:path w="3599179" h="1315720">
                  <a:moveTo>
                    <a:pt x="3598635" y="0"/>
                  </a:moveTo>
                  <a:lnTo>
                    <a:pt x="3598635" y="1307458"/>
                  </a:lnTo>
                </a:path>
                <a:path w="3599179" h="1315720">
                  <a:moveTo>
                    <a:pt x="3598635" y="1315352"/>
                  </a:moveTo>
                  <a:lnTo>
                    <a:pt x="9812" y="1315352"/>
                  </a:lnTo>
                </a:path>
                <a:path w="3599179" h="1315720">
                  <a:moveTo>
                    <a:pt x="0" y="1315352"/>
                  </a:moveTo>
                  <a:lnTo>
                    <a:pt x="0" y="7942"/>
                  </a:lnTo>
                </a:path>
              </a:pathLst>
            </a:custGeom>
            <a:ln w="8856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60960" y="3093870"/>
              <a:ext cx="481965" cy="542925"/>
            </a:xfrm>
            <a:custGeom>
              <a:avLst/>
              <a:gdLst/>
              <a:ahLst/>
              <a:cxnLst/>
              <a:rect l="l" t="t" r="r" b="b"/>
              <a:pathLst>
                <a:path w="481964" h="542925">
                  <a:moveTo>
                    <a:pt x="481824" y="0"/>
                  </a:moveTo>
                  <a:lnTo>
                    <a:pt x="0" y="0"/>
                  </a:lnTo>
                  <a:lnTo>
                    <a:pt x="0" y="542698"/>
                  </a:lnTo>
                  <a:lnTo>
                    <a:pt x="481824" y="542698"/>
                  </a:lnTo>
                  <a:lnTo>
                    <a:pt x="481824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60960" y="3093870"/>
              <a:ext cx="481965" cy="542925"/>
            </a:xfrm>
            <a:custGeom>
              <a:avLst/>
              <a:gdLst/>
              <a:ahLst/>
              <a:cxnLst/>
              <a:rect l="l" t="t" r="r" b="b"/>
              <a:pathLst>
                <a:path w="481964" h="542925">
                  <a:moveTo>
                    <a:pt x="481824" y="542698"/>
                  </a:moveTo>
                  <a:lnTo>
                    <a:pt x="481824" y="0"/>
                  </a:lnTo>
                  <a:lnTo>
                    <a:pt x="0" y="0"/>
                  </a:lnTo>
                  <a:lnTo>
                    <a:pt x="0" y="542698"/>
                  </a:lnTo>
                  <a:lnTo>
                    <a:pt x="481824" y="542698"/>
                  </a:lnTo>
                </a:path>
              </a:pathLst>
            </a:custGeom>
            <a:ln w="89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60545" y="2547061"/>
              <a:ext cx="481965" cy="1089660"/>
            </a:xfrm>
            <a:custGeom>
              <a:avLst/>
              <a:gdLst/>
              <a:ahLst/>
              <a:cxnLst/>
              <a:rect l="l" t="t" r="r" b="b"/>
              <a:pathLst>
                <a:path w="481964" h="1089660">
                  <a:moveTo>
                    <a:pt x="481824" y="0"/>
                  </a:moveTo>
                  <a:lnTo>
                    <a:pt x="0" y="0"/>
                  </a:lnTo>
                  <a:lnTo>
                    <a:pt x="0" y="1089506"/>
                  </a:lnTo>
                  <a:lnTo>
                    <a:pt x="481824" y="1089506"/>
                  </a:lnTo>
                  <a:lnTo>
                    <a:pt x="481824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0545" y="2547061"/>
              <a:ext cx="481965" cy="1089660"/>
            </a:xfrm>
            <a:custGeom>
              <a:avLst/>
              <a:gdLst/>
              <a:ahLst/>
              <a:cxnLst/>
              <a:rect l="l" t="t" r="r" b="b"/>
              <a:pathLst>
                <a:path w="481964" h="1089660">
                  <a:moveTo>
                    <a:pt x="481824" y="1089506"/>
                  </a:moveTo>
                  <a:lnTo>
                    <a:pt x="481824" y="0"/>
                  </a:lnTo>
                  <a:lnTo>
                    <a:pt x="0" y="0"/>
                  </a:lnTo>
                  <a:lnTo>
                    <a:pt x="0" y="1089506"/>
                  </a:lnTo>
                  <a:lnTo>
                    <a:pt x="481824" y="1089506"/>
                  </a:lnTo>
                </a:path>
              </a:pathLst>
            </a:custGeom>
            <a:ln w="9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60044" y="3093870"/>
              <a:ext cx="481965" cy="542925"/>
            </a:xfrm>
            <a:custGeom>
              <a:avLst/>
              <a:gdLst/>
              <a:ahLst/>
              <a:cxnLst/>
              <a:rect l="l" t="t" r="r" b="b"/>
              <a:pathLst>
                <a:path w="481964" h="542925">
                  <a:moveTo>
                    <a:pt x="481824" y="0"/>
                  </a:moveTo>
                  <a:lnTo>
                    <a:pt x="0" y="0"/>
                  </a:lnTo>
                  <a:lnTo>
                    <a:pt x="0" y="542698"/>
                  </a:lnTo>
                  <a:lnTo>
                    <a:pt x="481824" y="542698"/>
                  </a:lnTo>
                  <a:lnTo>
                    <a:pt x="481824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60044" y="3093870"/>
              <a:ext cx="481965" cy="542925"/>
            </a:xfrm>
            <a:custGeom>
              <a:avLst/>
              <a:gdLst/>
              <a:ahLst/>
              <a:cxnLst/>
              <a:rect l="l" t="t" r="r" b="b"/>
              <a:pathLst>
                <a:path w="481964" h="542925">
                  <a:moveTo>
                    <a:pt x="481824" y="542698"/>
                  </a:moveTo>
                  <a:lnTo>
                    <a:pt x="481824" y="0"/>
                  </a:lnTo>
                  <a:lnTo>
                    <a:pt x="0" y="0"/>
                  </a:lnTo>
                  <a:lnTo>
                    <a:pt x="0" y="542698"/>
                  </a:lnTo>
                  <a:lnTo>
                    <a:pt x="481824" y="542698"/>
                  </a:lnTo>
                </a:path>
              </a:pathLst>
            </a:custGeom>
            <a:ln w="89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57853" y="2325159"/>
              <a:ext cx="3648075" cy="1355090"/>
            </a:xfrm>
            <a:custGeom>
              <a:avLst/>
              <a:gdLst/>
              <a:ahLst/>
              <a:cxnLst/>
              <a:rect l="l" t="t" r="r" b="b"/>
              <a:pathLst>
                <a:path w="3648075" h="1355089">
                  <a:moveTo>
                    <a:pt x="49054" y="0"/>
                  </a:moveTo>
                  <a:lnTo>
                    <a:pt x="49054" y="1307458"/>
                  </a:lnTo>
                </a:path>
                <a:path w="3648075" h="1355089">
                  <a:moveTo>
                    <a:pt x="0" y="1315352"/>
                  </a:moveTo>
                  <a:lnTo>
                    <a:pt x="39250" y="1315352"/>
                  </a:lnTo>
                </a:path>
                <a:path w="3648075" h="1355089">
                  <a:moveTo>
                    <a:pt x="0" y="1093450"/>
                  </a:moveTo>
                  <a:lnTo>
                    <a:pt x="39250" y="1093450"/>
                  </a:lnTo>
                </a:path>
                <a:path w="3648075" h="1355089">
                  <a:moveTo>
                    <a:pt x="0" y="879484"/>
                  </a:moveTo>
                  <a:lnTo>
                    <a:pt x="39250" y="879484"/>
                  </a:lnTo>
                </a:path>
                <a:path w="3648075" h="1355089">
                  <a:moveTo>
                    <a:pt x="0" y="657784"/>
                  </a:moveTo>
                  <a:lnTo>
                    <a:pt x="39250" y="657784"/>
                  </a:lnTo>
                </a:path>
                <a:path w="3648075" h="1355089">
                  <a:moveTo>
                    <a:pt x="0" y="435875"/>
                  </a:moveTo>
                  <a:lnTo>
                    <a:pt x="39250" y="435875"/>
                  </a:lnTo>
                </a:path>
                <a:path w="3648075" h="1355089">
                  <a:moveTo>
                    <a:pt x="0" y="221908"/>
                  </a:moveTo>
                  <a:lnTo>
                    <a:pt x="39250" y="221908"/>
                  </a:lnTo>
                </a:path>
                <a:path w="3648075" h="1355089">
                  <a:moveTo>
                    <a:pt x="0" y="0"/>
                  </a:moveTo>
                  <a:lnTo>
                    <a:pt x="39250" y="0"/>
                  </a:lnTo>
                </a:path>
                <a:path w="3648075" h="1355089">
                  <a:moveTo>
                    <a:pt x="49054" y="1315352"/>
                  </a:moveTo>
                  <a:lnTo>
                    <a:pt x="3637911" y="1315352"/>
                  </a:lnTo>
                </a:path>
                <a:path w="3648075" h="1355089">
                  <a:moveTo>
                    <a:pt x="49054" y="1355024"/>
                  </a:moveTo>
                  <a:lnTo>
                    <a:pt x="49054" y="1323253"/>
                  </a:lnTo>
                </a:path>
                <a:path w="3648075" h="1355089">
                  <a:moveTo>
                    <a:pt x="1248605" y="1355024"/>
                  </a:moveTo>
                  <a:lnTo>
                    <a:pt x="1248605" y="1323253"/>
                  </a:lnTo>
                </a:path>
                <a:path w="3648075" h="1355089">
                  <a:moveTo>
                    <a:pt x="2448191" y="1355024"/>
                  </a:moveTo>
                  <a:lnTo>
                    <a:pt x="2448191" y="1323253"/>
                  </a:lnTo>
                </a:path>
                <a:path w="3648075" h="1355089">
                  <a:moveTo>
                    <a:pt x="3647689" y="1355024"/>
                  </a:moveTo>
                  <a:lnTo>
                    <a:pt x="3647689" y="1323253"/>
                  </a:lnTo>
                </a:path>
              </a:pathLst>
            </a:custGeom>
            <a:ln w="88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72572" y="1699950"/>
            <a:ext cx="3004820" cy="35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5030" marR="5080" indent="-875665">
              <a:lnSpc>
                <a:spcPct val="109200"/>
              </a:lnSpc>
              <a:spcBef>
                <a:spcPts val="100"/>
              </a:spcBef>
            </a:pPr>
            <a:r>
              <a:rPr sz="1000" b="1" spc="150" dirty="0">
                <a:latin typeface="Arial"/>
                <a:cs typeface="Arial"/>
              </a:rPr>
              <a:t>The</a:t>
            </a:r>
            <a:r>
              <a:rPr sz="1000" b="1" spc="30" dirty="0">
                <a:latin typeface="Arial"/>
                <a:cs typeface="Arial"/>
              </a:rPr>
              <a:t> </a:t>
            </a:r>
            <a:r>
              <a:rPr sz="1000" b="1" spc="175" dirty="0">
                <a:latin typeface="Arial"/>
                <a:cs typeface="Arial"/>
              </a:rPr>
              <a:t>PDF</a:t>
            </a:r>
            <a:r>
              <a:rPr sz="1000" b="1" spc="40" dirty="0">
                <a:latin typeface="Arial"/>
                <a:cs typeface="Arial"/>
              </a:rPr>
              <a:t> </a:t>
            </a:r>
            <a:r>
              <a:rPr sz="1000" b="1" spc="120" dirty="0">
                <a:latin typeface="Arial"/>
                <a:cs typeface="Arial"/>
              </a:rPr>
              <a:t>of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110" dirty="0">
                <a:latin typeface="Arial"/>
                <a:cs typeface="Arial"/>
              </a:rPr>
              <a:t>the</a:t>
            </a:r>
            <a:r>
              <a:rPr sz="1000" b="1" spc="30" dirty="0">
                <a:latin typeface="Arial"/>
                <a:cs typeface="Arial"/>
              </a:rPr>
              <a:t> </a:t>
            </a:r>
            <a:r>
              <a:rPr sz="1000" b="1" spc="155" dirty="0">
                <a:latin typeface="Arial"/>
                <a:cs typeface="Arial"/>
              </a:rPr>
              <a:t>Number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120" dirty="0">
                <a:latin typeface="Arial"/>
                <a:cs typeface="Arial"/>
              </a:rPr>
              <a:t>of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b="1" spc="150" dirty="0">
                <a:latin typeface="Arial"/>
                <a:cs typeface="Arial"/>
              </a:rPr>
              <a:t>Heads</a:t>
            </a:r>
            <a:r>
              <a:rPr sz="1000" b="1" spc="35" dirty="0">
                <a:latin typeface="Arial"/>
                <a:cs typeface="Arial"/>
              </a:rPr>
              <a:t> </a:t>
            </a:r>
            <a:r>
              <a:rPr sz="1000" b="1" spc="85" dirty="0">
                <a:latin typeface="Arial"/>
                <a:cs typeface="Arial"/>
              </a:rPr>
              <a:t>in</a:t>
            </a:r>
            <a:r>
              <a:rPr sz="1000" b="1" spc="40" dirty="0">
                <a:latin typeface="Arial"/>
                <a:cs typeface="Arial"/>
              </a:rPr>
              <a:t> </a:t>
            </a:r>
            <a:r>
              <a:rPr sz="1000" b="1" spc="175" dirty="0">
                <a:latin typeface="Arial"/>
                <a:cs typeface="Arial"/>
              </a:rPr>
              <a:t>Two </a:t>
            </a:r>
            <a:r>
              <a:rPr sz="1000" b="1" spc="-260" dirty="0">
                <a:latin typeface="Arial"/>
                <a:cs typeface="Arial"/>
              </a:rPr>
              <a:t> </a:t>
            </a:r>
            <a:r>
              <a:rPr sz="1000" b="1" spc="140" dirty="0">
                <a:latin typeface="Arial"/>
                <a:cs typeface="Arial"/>
              </a:rPr>
              <a:t>Tosses</a:t>
            </a:r>
            <a:r>
              <a:rPr sz="1000" b="1" spc="30" dirty="0">
                <a:latin typeface="Arial"/>
                <a:cs typeface="Arial"/>
              </a:rPr>
              <a:t> </a:t>
            </a:r>
            <a:r>
              <a:rPr sz="1000" b="1" spc="120" dirty="0">
                <a:latin typeface="Arial"/>
                <a:cs typeface="Arial"/>
              </a:rPr>
              <a:t>of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130" dirty="0">
                <a:latin typeface="Arial"/>
                <a:cs typeface="Arial"/>
              </a:rPr>
              <a:t>a</a:t>
            </a:r>
            <a:r>
              <a:rPr sz="1000" b="1" spc="30" dirty="0">
                <a:latin typeface="Arial"/>
                <a:cs typeface="Arial"/>
              </a:rPr>
              <a:t> </a:t>
            </a:r>
            <a:r>
              <a:rPr sz="1000" b="1" spc="130" dirty="0">
                <a:latin typeface="Arial"/>
                <a:cs typeface="Arial"/>
              </a:rPr>
              <a:t>Coin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4549" y="2879034"/>
            <a:ext cx="3162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135" dirty="0">
                <a:latin typeface="Arial"/>
                <a:cs typeface="Arial"/>
              </a:rPr>
              <a:t>0</a:t>
            </a:r>
            <a:r>
              <a:rPr sz="1000" spc="25" dirty="0">
                <a:latin typeface="Arial"/>
                <a:cs typeface="Arial"/>
              </a:rPr>
              <a:t>.</a:t>
            </a:r>
            <a:r>
              <a:rPr sz="1000" spc="135" dirty="0">
                <a:latin typeface="Arial"/>
                <a:cs typeface="Arial"/>
              </a:rPr>
              <a:t>2</a:t>
            </a:r>
            <a:r>
              <a:rPr sz="1000" spc="13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83420" y="2332379"/>
            <a:ext cx="227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135" dirty="0">
                <a:latin typeface="Arial"/>
                <a:cs typeface="Arial"/>
              </a:rPr>
              <a:t>0</a:t>
            </a:r>
            <a:r>
              <a:rPr sz="1000" spc="25" dirty="0">
                <a:latin typeface="Arial"/>
                <a:cs typeface="Arial"/>
              </a:rPr>
              <a:t>.</a:t>
            </a:r>
            <a:r>
              <a:rPr sz="1000" spc="13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43720" y="2879034"/>
            <a:ext cx="3162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135" dirty="0">
                <a:latin typeface="Arial"/>
                <a:cs typeface="Arial"/>
              </a:rPr>
              <a:t>0</a:t>
            </a:r>
            <a:r>
              <a:rPr sz="1000" spc="25" dirty="0">
                <a:latin typeface="Arial"/>
                <a:cs typeface="Arial"/>
              </a:rPr>
              <a:t>.</a:t>
            </a:r>
            <a:r>
              <a:rPr sz="1000" spc="135" dirty="0">
                <a:latin typeface="Arial"/>
                <a:cs typeface="Arial"/>
              </a:rPr>
              <a:t>2</a:t>
            </a:r>
            <a:r>
              <a:rPr sz="1000" spc="13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57961" y="2159514"/>
            <a:ext cx="228600" cy="156273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45"/>
              </a:spcBef>
            </a:pPr>
            <a:r>
              <a:rPr sz="1000" spc="135" dirty="0">
                <a:latin typeface="Arial"/>
                <a:cs typeface="Arial"/>
              </a:rPr>
              <a:t>0</a:t>
            </a:r>
            <a:r>
              <a:rPr sz="1000" spc="25" dirty="0">
                <a:latin typeface="Arial"/>
                <a:cs typeface="Arial"/>
              </a:rPr>
              <a:t>.</a:t>
            </a:r>
            <a:r>
              <a:rPr sz="1000" spc="130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0"/>
              </a:spcBef>
            </a:pPr>
            <a:r>
              <a:rPr sz="1000" spc="135" dirty="0">
                <a:latin typeface="Arial"/>
                <a:cs typeface="Arial"/>
              </a:rPr>
              <a:t>0</a:t>
            </a:r>
            <a:r>
              <a:rPr sz="1000" spc="25" dirty="0">
                <a:latin typeface="Arial"/>
                <a:cs typeface="Arial"/>
              </a:rPr>
              <a:t>.</a:t>
            </a:r>
            <a:r>
              <a:rPr sz="1000" spc="13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84"/>
              </a:spcBef>
            </a:pPr>
            <a:r>
              <a:rPr sz="1000" spc="135" dirty="0">
                <a:latin typeface="Arial"/>
                <a:cs typeface="Arial"/>
              </a:rPr>
              <a:t>0</a:t>
            </a:r>
            <a:r>
              <a:rPr sz="1000" spc="25" dirty="0">
                <a:latin typeface="Arial"/>
                <a:cs typeface="Arial"/>
              </a:rPr>
              <a:t>.</a:t>
            </a:r>
            <a:r>
              <a:rPr sz="1000" spc="13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5"/>
              </a:spcBef>
            </a:pPr>
            <a:r>
              <a:rPr sz="1000" spc="135" dirty="0">
                <a:latin typeface="Arial"/>
                <a:cs typeface="Arial"/>
              </a:rPr>
              <a:t>0</a:t>
            </a:r>
            <a:r>
              <a:rPr sz="1000" spc="25" dirty="0">
                <a:latin typeface="Arial"/>
                <a:cs typeface="Arial"/>
              </a:rPr>
              <a:t>.</a:t>
            </a:r>
            <a:r>
              <a:rPr sz="1000" spc="130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5"/>
              </a:spcBef>
            </a:pPr>
            <a:r>
              <a:rPr sz="1000" spc="135" dirty="0">
                <a:latin typeface="Arial"/>
                <a:cs typeface="Arial"/>
              </a:rPr>
              <a:t>0</a:t>
            </a:r>
            <a:r>
              <a:rPr sz="1000" spc="25" dirty="0">
                <a:latin typeface="Arial"/>
                <a:cs typeface="Arial"/>
              </a:rPr>
              <a:t>.</a:t>
            </a:r>
            <a:r>
              <a:rPr sz="1000" spc="13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84"/>
              </a:spcBef>
            </a:pPr>
            <a:r>
              <a:rPr sz="1000" spc="135" dirty="0">
                <a:latin typeface="Arial"/>
                <a:cs typeface="Arial"/>
              </a:rPr>
              <a:t>0</a:t>
            </a:r>
            <a:r>
              <a:rPr sz="1000" spc="25" dirty="0">
                <a:latin typeface="Arial"/>
                <a:cs typeface="Arial"/>
              </a:rPr>
              <a:t>.</a:t>
            </a:r>
            <a:r>
              <a:rPr sz="1000" spc="13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0"/>
              </a:spcBef>
            </a:pPr>
            <a:r>
              <a:rPr sz="1000" spc="13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62578" y="3726908"/>
            <a:ext cx="1003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61663" y="3726908"/>
            <a:ext cx="1003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52463" y="3665186"/>
            <a:ext cx="1317625" cy="4533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580"/>
              </a:spcBef>
            </a:pPr>
            <a:r>
              <a:rPr sz="1000" spc="13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484"/>
              </a:spcBef>
            </a:pPr>
            <a:r>
              <a:rPr sz="1000" b="1" spc="155" dirty="0">
                <a:latin typeface="Arial"/>
                <a:cs typeface="Arial"/>
              </a:rPr>
              <a:t>Number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b="1" spc="120" dirty="0">
                <a:latin typeface="Arial"/>
                <a:cs typeface="Arial"/>
              </a:rPr>
              <a:t>of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b="1" spc="150" dirty="0">
                <a:latin typeface="Arial"/>
                <a:cs typeface="Arial"/>
              </a:rPr>
              <a:t>Heads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74791" y="2399314"/>
            <a:ext cx="201295" cy="116332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spc="15" dirty="0">
                <a:latin typeface="Arial"/>
                <a:cs typeface="Arial"/>
              </a:rPr>
              <a:t>P</a:t>
            </a:r>
            <a:r>
              <a:rPr sz="1200" b="1" spc="-15" dirty="0">
                <a:latin typeface="Arial"/>
                <a:cs typeface="Arial"/>
              </a:rPr>
              <a:t>r</a:t>
            </a:r>
            <a:r>
              <a:rPr sz="1200" b="1" spc="10" dirty="0">
                <a:latin typeface="Arial"/>
                <a:cs typeface="Arial"/>
              </a:rPr>
              <a:t>ob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b</a:t>
            </a:r>
            <a:r>
              <a:rPr sz="1200" b="1" spc="-30" dirty="0">
                <a:latin typeface="Arial"/>
                <a:cs typeface="Arial"/>
              </a:rPr>
              <a:t>ili</a:t>
            </a:r>
            <a:r>
              <a:rPr sz="1200" b="1" spc="-2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y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D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spc="-30" dirty="0">
                <a:latin typeface="Arial"/>
                <a:cs typeface="Arial"/>
              </a:rPr>
              <a:t>i</a:t>
            </a:r>
            <a:r>
              <a:rPr sz="1200" b="1" spc="-2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35007" y="1639939"/>
            <a:ext cx="4454525" cy="2599055"/>
          </a:xfrm>
          <a:custGeom>
            <a:avLst/>
            <a:gdLst/>
            <a:ahLst/>
            <a:cxnLst/>
            <a:rect l="l" t="t" r="r" b="b"/>
            <a:pathLst>
              <a:path w="4454525" h="2599054">
                <a:moveTo>
                  <a:pt x="0" y="2598738"/>
                </a:moveTo>
                <a:lnTo>
                  <a:pt x="4454206" y="2598738"/>
                </a:lnTo>
                <a:lnTo>
                  <a:pt x="4454206" y="0"/>
                </a:lnTo>
                <a:lnTo>
                  <a:pt x="0" y="0"/>
                </a:lnTo>
                <a:lnTo>
                  <a:pt x="0" y="2598738"/>
                </a:lnTo>
                <a:close/>
              </a:path>
            </a:pathLst>
          </a:custGeom>
          <a:ln w="83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281" y="410336"/>
            <a:ext cx="7451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Probability</a:t>
            </a:r>
            <a:r>
              <a:rPr spc="30" dirty="0"/>
              <a:t> </a:t>
            </a:r>
            <a:r>
              <a:rPr spc="-10" dirty="0"/>
              <a:t>Distribution</a:t>
            </a:r>
            <a:r>
              <a:rPr spc="20" dirty="0"/>
              <a:t> </a:t>
            </a:r>
            <a:r>
              <a:rPr spc="-20" dirty="0"/>
              <a:t>for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30" dirty="0"/>
              <a:t> </a:t>
            </a:r>
            <a:r>
              <a:rPr spc="-5" dirty="0"/>
              <a:t>Random</a:t>
            </a:r>
            <a:r>
              <a:rPr spc="5" dirty="0"/>
              <a:t> </a:t>
            </a:r>
            <a:r>
              <a:rPr spc="-25" dirty="0"/>
              <a:t>Variable</a:t>
            </a:r>
            <a:r>
              <a:rPr spc="45" dirty="0"/>
              <a:t> </a:t>
            </a:r>
            <a:r>
              <a:rPr i="1" spc="-5" dirty="0">
                <a:latin typeface="Calibri"/>
                <a:cs typeface="Calibri"/>
              </a:rPr>
              <a:t>X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7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894" y="1165605"/>
            <a:ext cx="57905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probability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discrete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random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X: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5912" y="2003234"/>
          <a:ext cx="5715000" cy="748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–8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–3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–1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0.17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0.11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0.09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850898" y="3167837"/>
            <a:ext cx="1663700" cy="76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15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Find</a:t>
            </a:r>
            <a:endParaRPr sz="2100">
              <a:latin typeface="Times New Roman"/>
              <a:cs typeface="Times New Roman"/>
            </a:endParaRPr>
          </a:p>
          <a:p>
            <a:pPr marL="198120">
              <a:lnSpc>
                <a:spcPts val="3435"/>
              </a:lnSpc>
              <a:tabLst>
                <a:tab pos="539750" algn="l"/>
              </a:tabLst>
            </a:pPr>
            <a:r>
              <a:rPr sz="2250" spc="-10" dirty="0">
                <a:latin typeface="Times New Roman"/>
                <a:cs typeface="Times New Roman"/>
              </a:rPr>
              <a:t>a</a:t>
            </a:r>
            <a:r>
              <a:rPr sz="2250" spc="5" dirty="0">
                <a:latin typeface="Times New Roman"/>
                <a:cs typeface="Times New Roman"/>
              </a:rPr>
              <a:t>.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i="1" spc="10" dirty="0">
                <a:latin typeface="Times New Roman"/>
                <a:cs typeface="Times New Roman"/>
              </a:rPr>
              <a:t>P</a:t>
            </a:r>
            <a:r>
              <a:rPr sz="2250" i="1" spc="-290" dirty="0">
                <a:latin typeface="Times New Roman"/>
                <a:cs typeface="Times New Roman"/>
              </a:rPr>
              <a:t> </a:t>
            </a:r>
            <a:r>
              <a:rPr sz="4425" spc="-359" baseline="-2824" dirty="0">
                <a:latin typeface="Symbol"/>
                <a:cs typeface="Symbol"/>
              </a:rPr>
              <a:t></a:t>
            </a:r>
            <a:r>
              <a:rPr sz="4425" spc="-555" baseline="-2824" dirty="0">
                <a:latin typeface="Times New Roman"/>
                <a:cs typeface="Times New Roman"/>
              </a:rPr>
              <a:t> </a:t>
            </a:r>
            <a:r>
              <a:rPr sz="2250" i="1" spc="10" dirty="0">
                <a:latin typeface="Times New Roman"/>
                <a:cs typeface="Times New Roman"/>
              </a:rPr>
              <a:t>X</a:t>
            </a:r>
            <a:r>
              <a:rPr sz="2250" i="1" spc="28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</a:t>
            </a:r>
            <a:r>
              <a:rPr sz="2250" spc="-80" dirty="0">
                <a:latin typeface="Times New Roman"/>
                <a:cs typeface="Times New Roman"/>
              </a:rPr>
              <a:t> </a:t>
            </a:r>
            <a:r>
              <a:rPr sz="2250" spc="125" dirty="0">
                <a:latin typeface="Times New Roman"/>
                <a:cs typeface="Times New Roman"/>
              </a:rPr>
              <a:t>0</a:t>
            </a:r>
            <a:r>
              <a:rPr sz="4425" spc="-359" baseline="-2824" dirty="0">
                <a:latin typeface="Symbol"/>
                <a:cs typeface="Symbol"/>
              </a:rPr>
              <a:t></a:t>
            </a:r>
            <a:endParaRPr sz="4425" baseline="-2824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0393" y="3947391"/>
            <a:ext cx="2023745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2745" algn="l"/>
              </a:tabLst>
            </a:pPr>
            <a:r>
              <a:rPr sz="2250" spc="5" dirty="0">
                <a:latin typeface="Times New Roman"/>
                <a:cs typeface="Times New Roman"/>
              </a:rPr>
              <a:t>b.	</a:t>
            </a:r>
            <a:r>
              <a:rPr sz="2250" i="1" spc="10" dirty="0">
                <a:latin typeface="Times New Roman"/>
                <a:cs typeface="Times New Roman"/>
              </a:rPr>
              <a:t>P</a:t>
            </a:r>
            <a:r>
              <a:rPr sz="2250" i="1" spc="-290" dirty="0">
                <a:latin typeface="Times New Roman"/>
                <a:cs typeface="Times New Roman"/>
              </a:rPr>
              <a:t> </a:t>
            </a:r>
            <a:r>
              <a:rPr sz="4425" spc="-75" baseline="-2824" dirty="0">
                <a:latin typeface="Symbol"/>
                <a:cs typeface="Symbol"/>
              </a:rPr>
              <a:t></a:t>
            </a:r>
            <a:r>
              <a:rPr sz="2250" spc="-5" dirty="0">
                <a:latin typeface="Symbol"/>
                <a:cs typeface="Symbol"/>
              </a:rPr>
              <a:t></a:t>
            </a:r>
            <a:r>
              <a:rPr sz="2250" spc="10" dirty="0">
                <a:latin typeface="Times New Roman"/>
                <a:cs typeface="Times New Roman"/>
              </a:rPr>
              <a:t>3</a:t>
            </a:r>
            <a:r>
              <a:rPr sz="2250" spc="-17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</a:t>
            </a:r>
            <a:r>
              <a:rPr sz="2250" spc="135" dirty="0">
                <a:latin typeface="Times New Roman"/>
                <a:cs typeface="Times New Roman"/>
              </a:rPr>
              <a:t> </a:t>
            </a:r>
            <a:r>
              <a:rPr sz="2250" i="1" spc="10" dirty="0">
                <a:latin typeface="Times New Roman"/>
                <a:cs typeface="Times New Roman"/>
              </a:rPr>
              <a:t>X</a:t>
            </a:r>
            <a:r>
              <a:rPr sz="2250" i="1" dirty="0">
                <a:latin typeface="Times New Roman"/>
                <a:cs typeface="Times New Roman"/>
              </a:rPr>
              <a:t> </a:t>
            </a:r>
            <a:r>
              <a:rPr sz="2250" i="1" spc="-28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</a:t>
            </a:r>
            <a:r>
              <a:rPr sz="2250" spc="-295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1</a:t>
            </a:r>
            <a:r>
              <a:rPr sz="4425" spc="-359" baseline="-2824" dirty="0">
                <a:latin typeface="Symbol"/>
                <a:cs typeface="Symbol"/>
              </a:rPr>
              <a:t></a:t>
            </a:r>
            <a:endParaRPr sz="4425" baseline="-2824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1900" y="3543300"/>
            <a:ext cx="685800" cy="415925"/>
          </a:xfrm>
          <a:prstGeom prst="rect">
            <a:avLst/>
          </a:prstGeom>
          <a:ln w="15875">
            <a:solidFill>
              <a:srgbClr val="CC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sz="2100" dirty="0">
                <a:latin typeface="Times New Roman"/>
                <a:cs typeface="Times New Roman"/>
              </a:rPr>
              <a:t>0.65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9000" y="2857500"/>
            <a:ext cx="577850" cy="690880"/>
          </a:xfrm>
          <a:custGeom>
            <a:avLst/>
            <a:gdLst/>
            <a:ahLst/>
            <a:cxnLst/>
            <a:rect l="l" t="t" r="r" b="b"/>
            <a:pathLst>
              <a:path w="577850" h="690879">
                <a:moveTo>
                  <a:pt x="54903" y="53489"/>
                </a:moveTo>
                <a:lnTo>
                  <a:pt x="42709" y="63646"/>
                </a:lnTo>
                <a:lnTo>
                  <a:pt x="565403" y="690880"/>
                </a:lnTo>
                <a:lnTo>
                  <a:pt x="577596" y="680719"/>
                </a:lnTo>
                <a:lnTo>
                  <a:pt x="54903" y="53489"/>
                </a:lnTo>
                <a:close/>
              </a:path>
              <a:path w="577850" h="690879">
                <a:moveTo>
                  <a:pt x="0" y="0"/>
                </a:moveTo>
                <a:lnTo>
                  <a:pt x="19558" y="82931"/>
                </a:lnTo>
                <a:lnTo>
                  <a:pt x="42709" y="63646"/>
                </a:lnTo>
                <a:lnTo>
                  <a:pt x="34544" y="53848"/>
                </a:lnTo>
                <a:lnTo>
                  <a:pt x="46736" y="43687"/>
                </a:lnTo>
                <a:lnTo>
                  <a:pt x="66670" y="43687"/>
                </a:lnTo>
                <a:lnTo>
                  <a:pt x="78104" y="34162"/>
                </a:lnTo>
                <a:lnTo>
                  <a:pt x="0" y="0"/>
                </a:lnTo>
                <a:close/>
              </a:path>
              <a:path w="577850" h="690879">
                <a:moveTo>
                  <a:pt x="46736" y="43687"/>
                </a:moveTo>
                <a:lnTo>
                  <a:pt x="34544" y="53848"/>
                </a:lnTo>
                <a:lnTo>
                  <a:pt x="42709" y="63646"/>
                </a:lnTo>
                <a:lnTo>
                  <a:pt x="54903" y="53489"/>
                </a:lnTo>
                <a:lnTo>
                  <a:pt x="46736" y="43687"/>
                </a:lnTo>
                <a:close/>
              </a:path>
              <a:path w="577850" h="690879">
                <a:moveTo>
                  <a:pt x="66670" y="43687"/>
                </a:moveTo>
                <a:lnTo>
                  <a:pt x="46736" y="43687"/>
                </a:lnTo>
                <a:lnTo>
                  <a:pt x="54903" y="53489"/>
                </a:lnTo>
                <a:lnTo>
                  <a:pt x="66670" y="4368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506662" y="2278062"/>
            <a:ext cx="3502025" cy="644525"/>
            <a:chOff x="2506662" y="2278062"/>
            <a:chExt cx="3502025" cy="644525"/>
          </a:xfrm>
        </p:grpSpPr>
        <p:sp>
          <p:nvSpPr>
            <p:cNvPr id="10" name="object 10"/>
            <p:cNvSpPr/>
            <p:nvPr/>
          </p:nvSpPr>
          <p:spPr>
            <a:xfrm>
              <a:off x="2514600" y="2343150"/>
              <a:ext cx="2857500" cy="514350"/>
            </a:xfrm>
            <a:custGeom>
              <a:avLst/>
              <a:gdLst/>
              <a:ahLst/>
              <a:cxnLst/>
              <a:rect l="l" t="t" r="r" b="b"/>
              <a:pathLst>
                <a:path w="2857500" h="514350">
                  <a:moveTo>
                    <a:pt x="0" y="257175"/>
                  </a:moveTo>
                  <a:lnTo>
                    <a:pt x="17528" y="216786"/>
                  </a:lnTo>
                  <a:lnTo>
                    <a:pt x="47867" y="190934"/>
                  </a:lnTo>
                  <a:lnTo>
                    <a:pt x="92206" y="166107"/>
                  </a:lnTo>
                  <a:lnTo>
                    <a:pt x="149756" y="142448"/>
                  </a:lnTo>
                  <a:lnTo>
                    <a:pt x="219726" y="120099"/>
                  </a:lnTo>
                  <a:lnTo>
                    <a:pt x="259122" y="109461"/>
                  </a:lnTo>
                  <a:lnTo>
                    <a:pt x="301327" y="99203"/>
                  </a:lnTo>
                  <a:lnTo>
                    <a:pt x="346242" y="89344"/>
                  </a:lnTo>
                  <a:lnTo>
                    <a:pt x="393769" y="79902"/>
                  </a:lnTo>
                  <a:lnTo>
                    <a:pt x="443808" y="70894"/>
                  </a:lnTo>
                  <a:lnTo>
                    <a:pt x="496261" y="62338"/>
                  </a:lnTo>
                  <a:lnTo>
                    <a:pt x="551029" y="54252"/>
                  </a:lnTo>
                  <a:lnTo>
                    <a:pt x="608013" y="46654"/>
                  </a:lnTo>
                  <a:lnTo>
                    <a:pt x="667115" y="39561"/>
                  </a:lnTo>
                  <a:lnTo>
                    <a:pt x="728235" y="32992"/>
                  </a:lnTo>
                  <a:lnTo>
                    <a:pt x="791276" y="26963"/>
                  </a:lnTo>
                  <a:lnTo>
                    <a:pt x="856138" y="21494"/>
                  </a:lnTo>
                  <a:lnTo>
                    <a:pt x="922722" y="16602"/>
                  </a:lnTo>
                  <a:lnTo>
                    <a:pt x="990931" y="12304"/>
                  </a:lnTo>
                  <a:lnTo>
                    <a:pt x="1060664" y="8618"/>
                  </a:lnTo>
                  <a:lnTo>
                    <a:pt x="1131824" y="5563"/>
                  </a:lnTo>
                  <a:lnTo>
                    <a:pt x="1204311" y="3156"/>
                  </a:lnTo>
                  <a:lnTo>
                    <a:pt x="1278027" y="1414"/>
                  </a:lnTo>
                  <a:lnTo>
                    <a:pt x="1352872" y="356"/>
                  </a:lnTo>
                  <a:lnTo>
                    <a:pt x="1428750" y="0"/>
                  </a:lnTo>
                  <a:lnTo>
                    <a:pt x="1504627" y="356"/>
                  </a:lnTo>
                  <a:lnTo>
                    <a:pt x="1579472" y="1414"/>
                  </a:lnTo>
                  <a:lnTo>
                    <a:pt x="1653188" y="3156"/>
                  </a:lnTo>
                  <a:lnTo>
                    <a:pt x="1725675" y="5563"/>
                  </a:lnTo>
                  <a:lnTo>
                    <a:pt x="1796835" y="8618"/>
                  </a:lnTo>
                  <a:lnTo>
                    <a:pt x="1866568" y="12304"/>
                  </a:lnTo>
                  <a:lnTo>
                    <a:pt x="1934777" y="16602"/>
                  </a:lnTo>
                  <a:lnTo>
                    <a:pt x="2001361" y="21494"/>
                  </a:lnTo>
                  <a:lnTo>
                    <a:pt x="2066223" y="26963"/>
                  </a:lnTo>
                  <a:lnTo>
                    <a:pt x="2129264" y="32992"/>
                  </a:lnTo>
                  <a:lnTo>
                    <a:pt x="2190384" y="39561"/>
                  </a:lnTo>
                  <a:lnTo>
                    <a:pt x="2249486" y="46654"/>
                  </a:lnTo>
                  <a:lnTo>
                    <a:pt x="2306470" y="54252"/>
                  </a:lnTo>
                  <a:lnTo>
                    <a:pt x="2361238" y="62338"/>
                  </a:lnTo>
                  <a:lnTo>
                    <a:pt x="2413691" y="70894"/>
                  </a:lnTo>
                  <a:lnTo>
                    <a:pt x="2463730" y="79902"/>
                  </a:lnTo>
                  <a:lnTo>
                    <a:pt x="2511257" y="89344"/>
                  </a:lnTo>
                  <a:lnTo>
                    <a:pt x="2556172" y="99203"/>
                  </a:lnTo>
                  <a:lnTo>
                    <a:pt x="2598377" y="109461"/>
                  </a:lnTo>
                  <a:lnTo>
                    <a:pt x="2637773" y="120099"/>
                  </a:lnTo>
                  <a:lnTo>
                    <a:pt x="2674261" y="131101"/>
                  </a:lnTo>
                  <a:lnTo>
                    <a:pt x="2738120" y="154123"/>
                  </a:lnTo>
                  <a:lnTo>
                    <a:pt x="2789164" y="178383"/>
                  </a:lnTo>
                  <a:lnTo>
                    <a:pt x="2826601" y="203741"/>
                  </a:lnTo>
                  <a:lnTo>
                    <a:pt x="2855519" y="243521"/>
                  </a:lnTo>
                  <a:lnTo>
                    <a:pt x="2857500" y="257175"/>
                  </a:lnTo>
                  <a:lnTo>
                    <a:pt x="2855519" y="270828"/>
                  </a:lnTo>
                  <a:lnTo>
                    <a:pt x="2826601" y="310608"/>
                  </a:lnTo>
                  <a:lnTo>
                    <a:pt x="2789164" y="335966"/>
                  </a:lnTo>
                  <a:lnTo>
                    <a:pt x="2738120" y="360226"/>
                  </a:lnTo>
                  <a:lnTo>
                    <a:pt x="2674261" y="383248"/>
                  </a:lnTo>
                  <a:lnTo>
                    <a:pt x="2637773" y="394250"/>
                  </a:lnTo>
                  <a:lnTo>
                    <a:pt x="2598377" y="404888"/>
                  </a:lnTo>
                  <a:lnTo>
                    <a:pt x="2556172" y="415146"/>
                  </a:lnTo>
                  <a:lnTo>
                    <a:pt x="2511257" y="425005"/>
                  </a:lnTo>
                  <a:lnTo>
                    <a:pt x="2463730" y="434447"/>
                  </a:lnTo>
                  <a:lnTo>
                    <a:pt x="2413691" y="443455"/>
                  </a:lnTo>
                  <a:lnTo>
                    <a:pt x="2361238" y="452011"/>
                  </a:lnTo>
                  <a:lnTo>
                    <a:pt x="2306470" y="460097"/>
                  </a:lnTo>
                  <a:lnTo>
                    <a:pt x="2249486" y="467695"/>
                  </a:lnTo>
                  <a:lnTo>
                    <a:pt x="2190384" y="474788"/>
                  </a:lnTo>
                  <a:lnTo>
                    <a:pt x="2129264" y="481357"/>
                  </a:lnTo>
                  <a:lnTo>
                    <a:pt x="2066223" y="487386"/>
                  </a:lnTo>
                  <a:lnTo>
                    <a:pt x="2001361" y="492855"/>
                  </a:lnTo>
                  <a:lnTo>
                    <a:pt x="1934777" y="497747"/>
                  </a:lnTo>
                  <a:lnTo>
                    <a:pt x="1866568" y="502045"/>
                  </a:lnTo>
                  <a:lnTo>
                    <a:pt x="1796835" y="505731"/>
                  </a:lnTo>
                  <a:lnTo>
                    <a:pt x="1725675" y="508786"/>
                  </a:lnTo>
                  <a:lnTo>
                    <a:pt x="1653188" y="511193"/>
                  </a:lnTo>
                  <a:lnTo>
                    <a:pt x="1579472" y="512935"/>
                  </a:lnTo>
                  <a:lnTo>
                    <a:pt x="1504627" y="513993"/>
                  </a:lnTo>
                  <a:lnTo>
                    <a:pt x="1428750" y="514350"/>
                  </a:lnTo>
                  <a:lnTo>
                    <a:pt x="1352872" y="513993"/>
                  </a:lnTo>
                  <a:lnTo>
                    <a:pt x="1278027" y="512935"/>
                  </a:lnTo>
                  <a:lnTo>
                    <a:pt x="1204311" y="511193"/>
                  </a:lnTo>
                  <a:lnTo>
                    <a:pt x="1131824" y="508786"/>
                  </a:lnTo>
                  <a:lnTo>
                    <a:pt x="1060664" y="505731"/>
                  </a:lnTo>
                  <a:lnTo>
                    <a:pt x="990931" y="502045"/>
                  </a:lnTo>
                  <a:lnTo>
                    <a:pt x="922722" y="497747"/>
                  </a:lnTo>
                  <a:lnTo>
                    <a:pt x="856138" y="492855"/>
                  </a:lnTo>
                  <a:lnTo>
                    <a:pt x="791276" y="487386"/>
                  </a:lnTo>
                  <a:lnTo>
                    <a:pt x="728235" y="481357"/>
                  </a:lnTo>
                  <a:lnTo>
                    <a:pt x="667115" y="474788"/>
                  </a:lnTo>
                  <a:lnTo>
                    <a:pt x="608013" y="467695"/>
                  </a:lnTo>
                  <a:lnTo>
                    <a:pt x="551029" y="460097"/>
                  </a:lnTo>
                  <a:lnTo>
                    <a:pt x="496261" y="452011"/>
                  </a:lnTo>
                  <a:lnTo>
                    <a:pt x="443808" y="443455"/>
                  </a:lnTo>
                  <a:lnTo>
                    <a:pt x="393769" y="434447"/>
                  </a:lnTo>
                  <a:lnTo>
                    <a:pt x="346242" y="425005"/>
                  </a:lnTo>
                  <a:lnTo>
                    <a:pt x="301327" y="415146"/>
                  </a:lnTo>
                  <a:lnTo>
                    <a:pt x="259122" y="404888"/>
                  </a:lnTo>
                  <a:lnTo>
                    <a:pt x="219726" y="394250"/>
                  </a:lnTo>
                  <a:lnTo>
                    <a:pt x="183238" y="383248"/>
                  </a:lnTo>
                  <a:lnTo>
                    <a:pt x="119379" y="360226"/>
                  </a:lnTo>
                  <a:lnTo>
                    <a:pt x="68335" y="335966"/>
                  </a:lnTo>
                  <a:lnTo>
                    <a:pt x="30898" y="310608"/>
                  </a:lnTo>
                  <a:lnTo>
                    <a:pt x="1980" y="270828"/>
                  </a:lnTo>
                  <a:lnTo>
                    <a:pt x="0" y="257175"/>
                  </a:lnTo>
                  <a:close/>
                </a:path>
              </a:pathLst>
            </a:custGeom>
            <a:ln w="158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57550" y="2286000"/>
              <a:ext cx="2743200" cy="628650"/>
            </a:xfrm>
            <a:custGeom>
              <a:avLst/>
              <a:gdLst/>
              <a:ahLst/>
              <a:cxnLst/>
              <a:rect l="l" t="t" r="r" b="b"/>
              <a:pathLst>
                <a:path w="2743200" h="628650">
                  <a:moveTo>
                    <a:pt x="0" y="314325"/>
                  </a:moveTo>
                  <a:lnTo>
                    <a:pt x="16825" y="264944"/>
                  </a:lnTo>
                  <a:lnTo>
                    <a:pt x="45948" y="233340"/>
                  </a:lnTo>
                  <a:lnTo>
                    <a:pt x="88510" y="202991"/>
                  </a:lnTo>
                  <a:lnTo>
                    <a:pt x="143754" y="174073"/>
                  </a:lnTo>
                  <a:lnTo>
                    <a:pt x="210921" y="146757"/>
                  </a:lnTo>
                  <a:lnTo>
                    <a:pt x="248739" y="133755"/>
                  </a:lnTo>
                  <a:lnTo>
                    <a:pt x="289254" y="121218"/>
                  </a:lnTo>
                  <a:lnTo>
                    <a:pt x="332370" y="109170"/>
                  </a:lnTo>
                  <a:lnTo>
                    <a:pt x="377994" y="97630"/>
                  </a:lnTo>
                  <a:lnTo>
                    <a:pt x="426030" y="86622"/>
                  </a:lnTo>
                  <a:lnTo>
                    <a:pt x="476383" y="76167"/>
                  </a:lnTo>
                  <a:lnTo>
                    <a:pt x="528959" y="66286"/>
                  </a:lnTo>
                  <a:lnTo>
                    <a:pt x="583663" y="57002"/>
                  </a:lnTo>
                  <a:lnTo>
                    <a:pt x="640401" y="48335"/>
                  </a:lnTo>
                  <a:lnTo>
                    <a:pt x="699077" y="40308"/>
                  </a:lnTo>
                  <a:lnTo>
                    <a:pt x="759596" y="32943"/>
                  </a:lnTo>
                  <a:lnTo>
                    <a:pt x="821864" y="26260"/>
                  </a:lnTo>
                  <a:lnTo>
                    <a:pt x="885787" y="20283"/>
                  </a:lnTo>
                  <a:lnTo>
                    <a:pt x="951269" y="15032"/>
                  </a:lnTo>
                  <a:lnTo>
                    <a:pt x="1018215" y="10529"/>
                  </a:lnTo>
                  <a:lnTo>
                    <a:pt x="1086531" y="6796"/>
                  </a:lnTo>
                  <a:lnTo>
                    <a:pt x="1156123" y="3855"/>
                  </a:lnTo>
                  <a:lnTo>
                    <a:pt x="1226894" y="1728"/>
                  </a:lnTo>
                  <a:lnTo>
                    <a:pt x="1298752" y="435"/>
                  </a:lnTo>
                  <a:lnTo>
                    <a:pt x="1371600" y="0"/>
                  </a:lnTo>
                  <a:lnTo>
                    <a:pt x="1444447" y="435"/>
                  </a:lnTo>
                  <a:lnTo>
                    <a:pt x="1516305" y="1728"/>
                  </a:lnTo>
                  <a:lnTo>
                    <a:pt x="1587076" y="3855"/>
                  </a:lnTo>
                  <a:lnTo>
                    <a:pt x="1656668" y="6796"/>
                  </a:lnTo>
                  <a:lnTo>
                    <a:pt x="1724984" y="10529"/>
                  </a:lnTo>
                  <a:lnTo>
                    <a:pt x="1791930" y="15032"/>
                  </a:lnTo>
                  <a:lnTo>
                    <a:pt x="1857412" y="20283"/>
                  </a:lnTo>
                  <a:lnTo>
                    <a:pt x="1921335" y="26260"/>
                  </a:lnTo>
                  <a:lnTo>
                    <a:pt x="1983603" y="32943"/>
                  </a:lnTo>
                  <a:lnTo>
                    <a:pt x="2044122" y="40308"/>
                  </a:lnTo>
                  <a:lnTo>
                    <a:pt x="2102798" y="48335"/>
                  </a:lnTo>
                  <a:lnTo>
                    <a:pt x="2159536" y="57002"/>
                  </a:lnTo>
                  <a:lnTo>
                    <a:pt x="2214240" y="66286"/>
                  </a:lnTo>
                  <a:lnTo>
                    <a:pt x="2266816" y="76167"/>
                  </a:lnTo>
                  <a:lnTo>
                    <a:pt x="2317169" y="86622"/>
                  </a:lnTo>
                  <a:lnTo>
                    <a:pt x="2365205" y="97630"/>
                  </a:lnTo>
                  <a:lnTo>
                    <a:pt x="2410829" y="109170"/>
                  </a:lnTo>
                  <a:lnTo>
                    <a:pt x="2453945" y="121218"/>
                  </a:lnTo>
                  <a:lnTo>
                    <a:pt x="2494460" y="133755"/>
                  </a:lnTo>
                  <a:lnTo>
                    <a:pt x="2532278" y="146757"/>
                  </a:lnTo>
                  <a:lnTo>
                    <a:pt x="2599445" y="174073"/>
                  </a:lnTo>
                  <a:lnTo>
                    <a:pt x="2654689" y="202991"/>
                  </a:lnTo>
                  <a:lnTo>
                    <a:pt x="2697251" y="233340"/>
                  </a:lnTo>
                  <a:lnTo>
                    <a:pt x="2726374" y="264944"/>
                  </a:lnTo>
                  <a:lnTo>
                    <a:pt x="2743200" y="314325"/>
                  </a:lnTo>
                  <a:lnTo>
                    <a:pt x="2741298" y="331019"/>
                  </a:lnTo>
                  <a:lnTo>
                    <a:pt x="2713540" y="379653"/>
                  </a:lnTo>
                  <a:lnTo>
                    <a:pt x="2677603" y="410651"/>
                  </a:lnTo>
                  <a:lnTo>
                    <a:pt x="2628605" y="440307"/>
                  </a:lnTo>
                  <a:lnTo>
                    <a:pt x="2567305" y="468446"/>
                  </a:lnTo>
                  <a:lnTo>
                    <a:pt x="2494460" y="494894"/>
                  </a:lnTo>
                  <a:lnTo>
                    <a:pt x="2453945" y="507431"/>
                  </a:lnTo>
                  <a:lnTo>
                    <a:pt x="2410829" y="519479"/>
                  </a:lnTo>
                  <a:lnTo>
                    <a:pt x="2365205" y="531019"/>
                  </a:lnTo>
                  <a:lnTo>
                    <a:pt x="2317169" y="542027"/>
                  </a:lnTo>
                  <a:lnTo>
                    <a:pt x="2266816" y="552482"/>
                  </a:lnTo>
                  <a:lnTo>
                    <a:pt x="2214240" y="562363"/>
                  </a:lnTo>
                  <a:lnTo>
                    <a:pt x="2159536" y="571647"/>
                  </a:lnTo>
                  <a:lnTo>
                    <a:pt x="2102798" y="580314"/>
                  </a:lnTo>
                  <a:lnTo>
                    <a:pt x="2044122" y="588341"/>
                  </a:lnTo>
                  <a:lnTo>
                    <a:pt x="1983603" y="595706"/>
                  </a:lnTo>
                  <a:lnTo>
                    <a:pt x="1921335" y="602389"/>
                  </a:lnTo>
                  <a:lnTo>
                    <a:pt x="1857412" y="608366"/>
                  </a:lnTo>
                  <a:lnTo>
                    <a:pt x="1791930" y="613617"/>
                  </a:lnTo>
                  <a:lnTo>
                    <a:pt x="1724984" y="618120"/>
                  </a:lnTo>
                  <a:lnTo>
                    <a:pt x="1656668" y="621853"/>
                  </a:lnTo>
                  <a:lnTo>
                    <a:pt x="1587076" y="624794"/>
                  </a:lnTo>
                  <a:lnTo>
                    <a:pt x="1516305" y="626921"/>
                  </a:lnTo>
                  <a:lnTo>
                    <a:pt x="1444447" y="628214"/>
                  </a:lnTo>
                  <a:lnTo>
                    <a:pt x="1371600" y="628650"/>
                  </a:lnTo>
                  <a:lnTo>
                    <a:pt x="1298752" y="628214"/>
                  </a:lnTo>
                  <a:lnTo>
                    <a:pt x="1226894" y="626921"/>
                  </a:lnTo>
                  <a:lnTo>
                    <a:pt x="1156123" y="624794"/>
                  </a:lnTo>
                  <a:lnTo>
                    <a:pt x="1086531" y="621853"/>
                  </a:lnTo>
                  <a:lnTo>
                    <a:pt x="1018215" y="618120"/>
                  </a:lnTo>
                  <a:lnTo>
                    <a:pt x="951269" y="613617"/>
                  </a:lnTo>
                  <a:lnTo>
                    <a:pt x="885787" y="608366"/>
                  </a:lnTo>
                  <a:lnTo>
                    <a:pt x="821864" y="602389"/>
                  </a:lnTo>
                  <a:lnTo>
                    <a:pt x="759596" y="595706"/>
                  </a:lnTo>
                  <a:lnTo>
                    <a:pt x="699077" y="588341"/>
                  </a:lnTo>
                  <a:lnTo>
                    <a:pt x="640401" y="580314"/>
                  </a:lnTo>
                  <a:lnTo>
                    <a:pt x="583663" y="571647"/>
                  </a:lnTo>
                  <a:lnTo>
                    <a:pt x="528959" y="562363"/>
                  </a:lnTo>
                  <a:lnTo>
                    <a:pt x="476383" y="552482"/>
                  </a:lnTo>
                  <a:lnTo>
                    <a:pt x="426030" y="542027"/>
                  </a:lnTo>
                  <a:lnTo>
                    <a:pt x="377994" y="531019"/>
                  </a:lnTo>
                  <a:lnTo>
                    <a:pt x="332370" y="519479"/>
                  </a:lnTo>
                  <a:lnTo>
                    <a:pt x="289254" y="507431"/>
                  </a:lnTo>
                  <a:lnTo>
                    <a:pt x="248739" y="494894"/>
                  </a:lnTo>
                  <a:lnTo>
                    <a:pt x="210921" y="481892"/>
                  </a:lnTo>
                  <a:lnTo>
                    <a:pt x="143754" y="454576"/>
                  </a:lnTo>
                  <a:lnTo>
                    <a:pt x="88510" y="425658"/>
                  </a:lnTo>
                  <a:lnTo>
                    <a:pt x="45948" y="395309"/>
                  </a:lnTo>
                  <a:lnTo>
                    <a:pt x="16825" y="363705"/>
                  </a:lnTo>
                  <a:lnTo>
                    <a:pt x="0" y="314325"/>
                  </a:lnTo>
                  <a:close/>
                </a:path>
              </a:pathLst>
            </a:custGeom>
            <a:ln w="1587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43400" y="4057650"/>
            <a:ext cx="685800" cy="415925"/>
          </a:xfrm>
          <a:prstGeom prst="rect">
            <a:avLst/>
          </a:prstGeom>
          <a:ln w="15875">
            <a:solidFill>
              <a:srgbClr val="C0504D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sz="2100" dirty="0">
                <a:latin typeface="Times New Roman"/>
                <a:cs typeface="Times New Roman"/>
              </a:rPr>
              <a:t>0.67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21276" y="2914650"/>
            <a:ext cx="205740" cy="1144270"/>
          </a:xfrm>
          <a:custGeom>
            <a:avLst/>
            <a:gdLst/>
            <a:ahLst/>
            <a:cxnLst/>
            <a:rect l="l" t="t" r="r" b="b"/>
            <a:pathLst>
              <a:path w="205739" h="1144270">
                <a:moveTo>
                  <a:pt x="160161" y="74196"/>
                </a:moveTo>
                <a:lnTo>
                  <a:pt x="0" y="1141818"/>
                </a:lnTo>
                <a:lnTo>
                  <a:pt x="15748" y="1144181"/>
                </a:lnTo>
                <a:lnTo>
                  <a:pt x="175917" y="76557"/>
                </a:lnTo>
                <a:lnTo>
                  <a:pt x="160161" y="74196"/>
                </a:lnTo>
                <a:close/>
              </a:path>
              <a:path w="205739" h="1144270">
                <a:moveTo>
                  <a:pt x="199405" y="61594"/>
                </a:moveTo>
                <a:lnTo>
                  <a:pt x="162051" y="61594"/>
                </a:lnTo>
                <a:lnTo>
                  <a:pt x="177800" y="64007"/>
                </a:lnTo>
                <a:lnTo>
                  <a:pt x="175917" y="76557"/>
                </a:lnTo>
                <a:lnTo>
                  <a:pt x="205739" y="81025"/>
                </a:lnTo>
                <a:lnTo>
                  <a:pt x="199405" y="61594"/>
                </a:lnTo>
                <a:close/>
              </a:path>
              <a:path w="205739" h="1144270">
                <a:moveTo>
                  <a:pt x="162051" y="61594"/>
                </a:moveTo>
                <a:lnTo>
                  <a:pt x="160161" y="74196"/>
                </a:lnTo>
                <a:lnTo>
                  <a:pt x="175917" y="76557"/>
                </a:lnTo>
                <a:lnTo>
                  <a:pt x="177800" y="64007"/>
                </a:lnTo>
                <a:lnTo>
                  <a:pt x="162051" y="61594"/>
                </a:lnTo>
                <a:close/>
              </a:path>
              <a:path w="205739" h="1144270">
                <a:moveTo>
                  <a:pt x="179324" y="0"/>
                </a:moveTo>
                <a:lnTo>
                  <a:pt x="130301" y="69723"/>
                </a:lnTo>
                <a:lnTo>
                  <a:pt x="160161" y="74196"/>
                </a:lnTo>
                <a:lnTo>
                  <a:pt x="162051" y="61594"/>
                </a:lnTo>
                <a:lnTo>
                  <a:pt x="199405" y="61594"/>
                </a:lnTo>
                <a:lnTo>
                  <a:pt x="17932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1483" y="385648"/>
            <a:ext cx="4702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Discrete</a:t>
            </a:r>
            <a:r>
              <a:rPr spc="25" dirty="0"/>
              <a:t> </a:t>
            </a:r>
            <a:r>
              <a:rPr spc="-10" dirty="0"/>
              <a:t>Distribution</a:t>
            </a:r>
            <a:r>
              <a:rPr spc="30" dirty="0"/>
              <a:t> </a:t>
            </a:r>
            <a:r>
              <a:rPr spc="-5" dirty="0"/>
              <a:t>--</a:t>
            </a:r>
            <a:r>
              <a:rPr spc="2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8</a:t>
            </a:fld>
            <a:endParaRPr sz="105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59662" y="1359725"/>
          <a:ext cx="2161540" cy="2488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525">
                <a:tc gridSpan="2">
                  <a:txBody>
                    <a:bodyPr/>
                    <a:lstStyle/>
                    <a:p>
                      <a:pPr marL="635" algn="ctr">
                        <a:lnSpc>
                          <a:spcPts val="142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Distribution</a:t>
                      </a:r>
                      <a:r>
                        <a:rPr sz="135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3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5" dirty="0">
                          <a:latin typeface="Arial"/>
                          <a:cs typeface="Arial"/>
                        </a:rPr>
                        <a:t>Daily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535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Crises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F6BE69"/>
                      </a:solidFill>
                      <a:prstDash val="solid"/>
                    </a:lnL>
                    <a:lnR w="28575">
                      <a:solidFill>
                        <a:srgbClr val="F6BE69"/>
                      </a:solidFill>
                      <a:prstDash val="solid"/>
                    </a:lnR>
                    <a:lnT w="28575">
                      <a:solidFill>
                        <a:srgbClr val="F6BE69"/>
                      </a:solidFill>
                      <a:prstDash val="solid"/>
                    </a:lnT>
                    <a:lnB w="381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273685" marR="106045" indent="-165100">
                        <a:lnSpc>
                          <a:spcPts val="1450"/>
                        </a:lnSpc>
                        <a:spcBef>
                          <a:spcPts val="15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Nu</a:t>
                      </a:r>
                      <a:r>
                        <a:rPr sz="1350" b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ber</a:t>
                      </a:r>
                      <a:r>
                        <a:rPr sz="13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of  Crises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6BE69"/>
                      </a:solidFill>
                      <a:prstDash val="solid"/>
                    </a:lnL>
                    <a:lnR w="38100">
                      <a:solidFill>
                        <a:srgbClr val="F6BE69"/>
                      </a:solidFill>
                      <a:prstDash val="solid"/>
                    </a:lnR>
                    <a:lnT w="38100">
                      <a:solidFill>
                        <a:srgbClr val="F6BE69"/>
                      </a:solidFill>
                      <a:prstDash val="solid"/>
                    </a:lnT>
                    <a:lnB w="381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Probability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38100">
                      <a:solidFill>
                        <a:srgbClr val="F6BE69"/>
                      </a:solidFill>
                      <a:prstDash val="solid"/>
                    </a:lnL>
                    <a:lnR w="28575">
                      <a:solidFill>
                        <a:srgbClr val="F6BE69"/>
                      </a:solidFill>
                      <a:prstDash val="solid"/>
                    </a:lnR>
                    <a:lnT w="38100">
                      <a:solidFill>
                        <a:srgbClr val="F6BE69"/>
                      </a:solidFill>
                      <a:prstDash val="solid"/>
                    </a:lnT>
                    <a:lnB w="381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R="482600" algn="r">
                        <a:lnSpc>
                          <a:spcPts val="1780"/>
                        </a:lnSpc>
                        <a:spcBef>
                          <a:spcPts val="108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L w="28575">
                      <a:solidFill>
                        <a:srgbClr val="F6BE69"/>
                      </a:solidFill>
                      <a:prstDash val="solid"/>
                    </a:lnL>
                    <a:lnR w="38100">
                      <a:solidFill>
                        <a:srgbClr val="F6BE69"/>
                      </a:solidFill>
                      <a:prstDash val="solid"/>
                    </a:lnR>
                    <a:lnT w="38100">
                      <a:solidFill>
                        <a:srgbClr val="F6BE69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1780"/>
                        </a:lnSpc>
                        <a:spcBef>
                          <a:spcPts val="108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0.37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L w="38100">
                      <a:solidFill>
                        <a:srgbClr val="F6BE69"/>
                      </a:solidFill>
                      <a:prstDash val="solid"/>
                    </a:lnL>
                    <a:lnR w="28575">
                      <a:solidFill>
                        <a:srgbClr val="F6BE69"/>
                      </a:solidFill>
                      <a:prstDash val="solid"/>
                    </a:lnR>
                    <a:lnT w="38100">
                      <a:solidFill>
                        <a:srgbClr val="F6BE69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481965" algn="r">
                        <a:lnSpc>
                          <a:spcPts val="170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F6BE69"/>
                      </a:solidFill>
                      <a:prstDash val="solid"/>
                    </a:lnL>
                    <a:lnR w="381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170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0.31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6BE69"/>
                      </a:solidFill>
                      <a:prstDash val="solid"/>
                    </a:lnL>
                    <a:lnR w="28575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R="482600" algn="r">
                        <a:lnSpc>
                          <a:spcPts val="170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F6BE69"/>
                      </a:solidFill>
                      <a:prstDash val="solid"/>
                    </a:lnL>
                    <a:lnR w="381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170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0.18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6BE69"/>
                      </a:solidFill>
                      <a:prstDash val="solid"/>
                    </a:lnL>
                    <a:lnR w="28575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482600" algn="r">
                        <a:lnSpc>
                          <a:spcPts val="170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F6BE69"/>
                      </a:solidFill>
                      <a:prstDash val="solid"/>
                    </a:lnL>
                    <a:lnR w="381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170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0.09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6BE69"/>
                      </a:solidFill>
                      <a:prstDash val="solid"/>
                    </a:lnL>
                    <a:lnR w="28575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482600" algn="r">
                        <a:lnSpc>
                          <a:spcPts val="170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F6BE69"/>
                      </a:solidFill>
                      <a:prstDash val="solid"/>
                    </a:lnL>
                    <a:lnR w="381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170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0.04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6BE69"/>
                      </a:solidFill>
                      <a:prstDash val="solid"/>
                    </a:lnL>
                    <a:lnR w="28575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R="482600" algn="r">
                        <a:lnSpc>
                          <a:spcPts val="172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F6BE69"/>
                      </a:solidFill>
                      <a:prstDash val="solid"/>
                    </a:lnL>
                    <a:lnR w="38100">
                      <a:solidFill>
                        <a:srgbClr val="F6BE69"/>
                      </a:solidFill>
                      <a:prstDash val="solid"/>
                    </a:lnR>
                    <a:lnB w="28575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172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0.01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6BE69"/>
                      </a:solidFill>
                      <a:prstDash val="solid"/>
                    </a:lnL>
                    <a:lnR w="28575">
                      <a:solidFill>
                        <a:srgbClr val="F6BE69"/>
                      </a:solidFill>
                      <a:prstDash val="solid"/>
                    </a:lnR>
                    <a:lnB w="28575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089400" y="1365389"/>
            <a:ext cx="3556000" cy="2770505"/>
            <a:chOff x="4089400" y="1365389"/>
            <a:chExt cx="3556000" cy="2770505"/>
          </a:xfrm>
        </p:grpSpPr>
        <p:sp>
          <p:nvSpPr>
            <p:cNvPr id="5" name="object 5"/>
            <p:cNvSpPr/>
            <p:nvPr/>
          </p:nvSpPr>
          <p:spPr>
            <a:xfrm>
              <a:off x="4114800" y="1390789"/>
              <a:ext cx="3505200" cy="2719705"/>
            </a:xfrm>
            <a:custGeom>
              <a:avLst/>
              <a:gdLst/>
              <a:ahLst/>
              <a:cxnLst/>
              <a:rect l="l" t="t" r="r" b="b"/>
              <a:pathLst>
                <a:path w="3505200" h="2719704">
                  <a:moveTo>
                    <a:pt x="3505200" y="0"/>
                  </a:moveTo>
                  <a:lnTo>
                    <a:pt x="0" y="0"/>
                  </a:lnTo>
                  <a:lnTo>
                    <a:pt x="0" y="2719451"/>
                  </a:lnTo>
                  <a:lnTo>
                    <a:pt x="3505200" y="2719451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4800" y="1390789"/>
              <a:ext cx="3505200" cy="2719705"/>
            </a:xfrm>
            <a:custGeom>
              <a:avLst/>
              <a:gdLst/>
              <a:ahLst/>
              <a:cxnLst/>
              <a:rect l="l" t="t" r="r" b="b"/>
              <a:pathLst>
                <a:path w="3505200" h="2719704">
                  <a:moveTo>
                    <a:pt x="0" y="2719451"/>
                  </a:moveTo>
                  <a:lnTo>
                    <a:pt x="3505200" y="2719451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719451"/>
                  </a:lnTo>
                  <a:close/>
                </a:path>
              </a:pathLst>
            </a:custGeom>
            <a:ln w="50799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32807" y="1776603"/>
              <a:ext cx="2487295" cy="1436370"/>
            </a:xfrm>
            <a:custGeom>
              <a:avLst/>
              <a:gdLst/>
              <a:ahLst/>
              <a:cxnLst/>
              <a:rect l="l" t="t" r="r" b="b"/>
              <a:pathLst>
                <a:path w="2487295" h="1436370">
                  <a:moveTo>
                    <a:pt x="23748" y="1415669"/>
                  </a:moveTo>
                  <a:lnTo>
                    <a:pt x="23748" y="0"/>
                  </a:lnTo>
                </a:path>
                <a:path w="2487295" h="1436370">
                  <a:moveTo>
                    <a:pt x="0" y="1410843"/>
                  </a:moveTo>
                  <a:lnTo>
                    <a:pt x="47625" y="1410843"/>
                  </a:lnTo>
                </a:path>
                <a:path w="2487295" h="1436370">
                  <a:moveTo>
                    <a:pt x="0" y="1129919"/>
                  </a:moveTo>
                  <a:lnTo>
                    <a:pt x="47625" y="1129919"/>
                  </a:lnTo>
                </a:path>
                <a:path w="2487295" h="1436370">
                  <a:moveTo>
                    <a:pt x="0" y="848868"/>
                  </a:moveTo>
                  <a:lnTo>
                    <a:pt x="47625" y="848868"/>
                  </a:lnTo>
                </a:path>
                <a:path w="2487295" h="1436370">
                  <a:moveTo>
                    <a:pt x="0" y="567944"/>
                  </a:moveTo>
                  <a:lnTo>
                    <a:pt x="47625" y="567944"/>
                  </a:lnTo>
                </a:path>
                <a:path w="2487295" h="1436370">
                  <a:moveTo>
                    <a:pt x="0" y="286893"/>
                  </a:moveTo>
                  <a:lnTo>
                    <a:pt x="47625" y="286893"/>
                  </a:lnTo>
                </a:path>
                <a:path w="2487295" h="1436370">
                  <a:moveTo>
                    <a:pt x="0" y="4825"/>
                  </a:moveTo>
                  <a:lnTo>
                    <a:pt x="47625" y="4825"/>
                  </a:lnTo>
                </a:path>
                <a:path w="2487295" h="1436370">
                  <a:moveTo>
                    <a:pt x="28575" y="1410843"/>
                  </a:moveTo>
                  <a:lnTo>
                    <a:pt x="2482468" y="1410843"/>
                  </a:lnTo>
                </a:path>
                <a:path w="2487295" h="1436370">
                  <a:moveTo>
                    <a:pt x="23748" y="1435862"/>
                  </a:moveTo>
                  <a:lnTo>
                    <a:pt x="23748" y="1385951"/>
                  </a:lnTo>
                </a:path>
                <a:path w="2487295" h="1436370">
                  <a:moveTo>
                    <a:pt x="516635" y="1435862"/>
                  </a:moveTo>
                  <a:lnTo>
                    <a:pt x="516635" y="1385951"/>
                  </a:lnTo>
                </a:path>
                <a:path w="2487295" h="1436370">
                  <a:moveTo>
                    <a:pt x="1009650" y="1435862"/>
                  </a:moveTo>
                  <a:lnTo>
                    <a:pt x="1009650" y="1385951"/>
                  </a:lnTo>
                </a:path>
                <a:path w="2487295" h="1436370">
                  <a:moveTo>
                    <a:pt x="1501393" y="1435862"/>
                  </a:moveTo>
                  <a:lnTo>
                    <a:pt x="1501393" y="1385951"/>
                  </a:lnTo>
                </a:path>
                <a:path w="2487295" h="1436370">
                  <a:moveTo>
                    <a:pt x="1994281" y="1435862"/>
                  </a:moveTo>
                  <a:lnTo>
                    <a:pt x="1994281" y="1385951"/>
                  </a:lnTo>
                </a:path>
                <a:path w="2487295" h="1436370">
                  <a:moveTo>
                    <a:pt x="2487167" y="1435862"/>
                  </a:moveTo>
                  <a:lnTo>
                    <a:pt x="2487167" y="1385951"/>
                  </a:lnTo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39843" y="3241090"/>
              <a:ext cx="233679" cy="275590"/>
            </a:xfrm>
            <a:custGeom>
              <a:avLst/>
              <a:gdLst/>
              <a:ahLst/>
              <a:cxnLst/>
              <a:rect l="l" t="t" r="r" b="b"/>
              <a:pathLst>
                <a:path w="233679" h="275589">
                  <a:moveTo>
                    <a:pt x="233362" y="0"/>
                  </a:moveTo>
                  <a:lnTo>
                    <a:pt x="0" y="0"/>
                  </a:lnTo>
                  <a:lnTo>
                    <a:pt x="0" y="275031"/>
                  </a:lnTo>
                  <a:lnTo>
                    <a:pt x="233362" y="275031"/>
                  </a:lnTo>
                  <a:lnTo>
                    <a:pt x="2333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08550" y="3256533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1690" y="3256533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0606" y="3256533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73366" y="3256533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60111" y="2129027"/>
            <a:ext cx="2457450" cy="1082675"/>
          </a:xfrm>
          <a:custGeom>
            <a:avLst/>
            <a:gdLst/>
            <a:ahLst/>
            <a:cxnLst/>
            <a:rect l="l" t="t" r="r" b="b"/>
            <a:pathLst>
              <a:path w="2457450" h="1082675">
                <a:moveTo>
                  <a:pt x="0" y="1077468"/>
                </a:moveTo>
                <a:lnTo>
                  <a:pt x="0" y="0"/>
                </a:lnTo>
              </a:path>
              <a:path w="2457450" h="1082675">
                <a:moveTo>
                  <a:pt x="493013" y="1072769"/>
                </a:moveTo>
                <a:lnTo>
                  <a:pt x="493013" y="171450"/>
                </a:lnTo>
              </a:path>
              <a:path w="2457450" h="1082675">
                <a:moveTo>
                  <a:pt x="985901" y="1077468"/>
                </a:moveTo>
                <a:lnTo>
                  <a:pt x="985901" y="536956"/>
                </a:lnTo>
              </a:path>
              <a:path w="2457450" h="1082675">
                <a:moveTo>
                  <a:pt x="1471676" y="1077468"/>
                </a:moveTo>
                <a:lnTo>
                  <a:pt x="1471676" y="788162"/>
                </a:lnTo>
              </a:path>
              <a:path w="2457450" h="1082675">
                <a:moveTo>
                  <a:pt x="1964563" y="1072769"/>
                </a:moveTo>
                <a:lnTo>
                  <a:pt x="1964563" y="933450"/>
                </a:lnTo>
              </a:path>
              <a:path w="2457450" h="1082675">
                <a:moveTo>
                  <a:pt x="2457449" y="1082294"/>
                </a:moveTo>
                <a:lnTo>
                  <a:pt x="2457449" y="1009650"/>
                </a:lnTo>
              </a:path>
            </a:pathLst>
          </a:custGeom>
          <a:ln w="508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97628" y="1559814"/>
            <a:ext cx="93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97628" y="1925573"/>
            <a:ext cx="76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2228" y="1619407"/>
            <a:ext cx="521334" cy="19780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695"/>
              </a:spcBef>
            </a:pP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0.5</a:t>
            </a:r>
            <a:endParaRPr sz="1350">
              <a:latin typeface="Arial"/>
              <a:cs typeface="Arial"/>
            </a:endParaRPr>
          </a:p>
          <a:p>
            <a:pPr marL="243204">
              <a:lnSpc>
                <a:spcPts val="1330"/>
              </a:lnSpc>
              <a:spcBef>
                <a:spcPts val="590"/>
              </a:spcBef>
            </a:pP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0.4</a:t>
            </a:r>
            <a:endParaRPr sz="1350">
              <a:latin typeface="Arial"/>
              <a:cs typeface="Arial"/>
            </a:endParaRPr>
          </a:p>
          <a:p>
            <a:pPr marL="25400">
              <a:lnSpc>
                <a:spcPts val="1015"/>
              </a:lnSpc>
            </a:pP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ts val="1485"/>
              </a:lnSpc>
              <a:tabLst>
                <a:tab pos="243204" algn="l"/>
              </a:tabLst>
            </a:pPr>
            <a:r>
              <a:rPr sz="1800" b="1" baseline="-4629" dirty="0">
                <a:solidFill>
                  <a:srgbClr val="0000FF"/>
                </a:solidFill>
                <a:latin typeface="Times New Roman"/>
                <a:cs typeface="Times New Roman"/>
              </a:rPr>
              <a:t>a	</a:t>
            </a: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0.3</a:t>
            </a:r>
            <a:endParaRPr sz="1350">
              <a:latin typeface="Arial"/>
              <a:cs typeface="Arial"/>
            </a:endParaRPr>
          </a:p>
          <a:p>
            <a:pPr marL="25400">
              <a:lnSpc>
                <a:spcPts val="1280"/>
              </a:lnSpc>
              <a:spcBef>
                <a:spcPts val="595"/>
              </a:spcBef>
              <a:tabLst>
                <a:tab pos="243204" algn="l"/>
              </a:tabLst>
            </a:pPr>
            <a:r>
              <a:rPr sz="1800" b="1" spc="-7" baseline="30092" dirty="0">
                <a:solidFill>
                  <a:srgbClr val="0000FF"/>
                </a:solidFill>
                <a:latin typeface="Times New Roman"/>
                <a:cs typeface="Times New Roman"/>
              </a:rPr>
              <a:t>b	</a:t>
            </a: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0.2</a:t>
            </a:r>
            <a:endParaRPr sz="1350">
              <a:latin typeface="Arial"/>
              <a:cs typeface="Arial"/>
            </a:endParaRPr>
          </a:p>
          <a:p>
            <a:pPr marL="25400">
              <a:lnSpc>
                <a:spcPts val="1025"/>
              </a:lnSpc>
            </a:pP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ts val="1455"/>
              </a:lnSpc>
              <a:tabLst>
                <a:tab pos="243204" algn="l"/>
              </a:tabLst>
            </a:pP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l	</a:t>
            </a: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0.1</a:t>
            </a:r>
            <a:endParaRPr sz="1350">
              <a:latin typeface="Arial"/>
              <a:cs typeface="Arial"/>
            </a:endParaRPr>
          </a:p>
          <a:p>
            <a:pPr marL="25400">
              <a:lnSpc>
                <a:spcPts val="1515"/>
              </a:lnSpc>
              <a:tabLst>
                <a:tab pos="386080" algn="l"/>
              </a:tabLst>
            </a:pP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i	</a:t>
            </a:r>
            <a:r>
              <a:rPr sz="2025" b="1" baseline="-30864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025" baseline="-30864">
              <a:latin typeface="Arial"/>
              <a:cs typeface="Arial"/>
            </a:endParaRPr>
          </a:p>
          <a:p>
            <a:pPr marL="25400" marR="411480">
              <a:lnSpc>
                <a:spcPts val="1440"/>
              </a:lnSpc>
              <a:spcBef>
                <a:spcPts val="30"/>
              </a:spcBef>
            </a:pP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t </a:t>
            </a:r>
            <a:r>
              <a:rPr sz="1200" b="1" spc="-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11114" y="3178636"/>
            <a:ext cx="1160145" cy="5619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492759" algn="l"/>
              </a:tabLst>
            </a:pP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2	3</a:t>
            </a:r>
            <a:endParaRPr sz="135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Number</a:t>
            </a:r>
            <a:r>
              <a:rPr sz="12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Crises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2789" y="2247658"/>
            <a:ext cx="3917950" cy="574675"/>
            <a:chOff x="2002789" y="2247658"/>
            <a:chExt cx="3917950" cy="574675"/>
          </a:xfrm>
        </p:grpSpPr>
        <p:sp>
          <p:nvSpPr>
            <p:cNvPr id="3" name="object 3"/>
            <p:cNvSpPr/>
            <p:nvPr/>
          </p:nvSpPr>
          <p:spPr>
            <a:xfrm>
              <a:off x="2053589" y="2298458"/>
              <a:ext cx="3816350" cy="473075"/>
            </a:xfrm>
            <a:custGeom>
              <a:avLst/>
              <a:gdLst/>
              <a:ahLst/>
              <a:cxnLst/>
              <a:rect l="l" t="t" r="r" b="b"/>
              <a:pathLst>
                <a:path w="3816350" h="473075">
                  <a:moveTo>
                    <a:pt x="3815969" y="0"/>
                  </a:moveTo>
                  <a:lnTo>
                    <a:pt x="0" y="0"/>
                  </a:lnTo>
                  <a:lnTo>
                    <a:pt x="0" y="472681"/>
                  </a:lnTo>
                  <a:lnTo>
                    <a:pt x="3815969" y="472681"/>
                  </a:lnTo>
                  <a:lnTo>
                    <a:pt x="3815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28189" y="2273058"/>
              <a:ext cx="3867150" cy="523875"/>
            </a:xfrm>
            <a:custGeom>
              <a:avLst/>
              <a:gdLst/>
              <a:ahLst/>
              <a:cxnLst/>
              <a:rect l="l" t="t" r="r" b="b"/>
              <a:pathLst>
                <a:path w="3867150" h="523875">
                  <a:moveTo>
                    <a:pt x="0" y="523481"/>
                  </a:moveTo>
                  <a:lnTo>
                    <a:pt x="3866769" y="523481"/>
                  </a:lnTo>
                  <a:lnTo>
                    <a:pt x="3866769" y="0"/>
                  </a:lnTo>
                  <a:lnTo>
                    <a:pt x="0" y="0"/>
                  </a:lnTo>
                  <a:lnTo>
                    <a:pt x="0" y="523481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855467" y="3273018"/>
            <a:ext cx="2212340" cy="833755"/>
          </a:xfrm>
          <a:custGeom>
            <a:avLst/>
            <a:gdLst/>
            <a:ahLst/>
            <a:cxnLst/>
            <a:rect l="l" t="t" r="r" b="b"/>
            <a:pathLst>
              <a:path w="2212340" h="833754">
                <a:moveTo>
                  <a:pt x="2212212" y="0"/>
                </a:moveTo>
                <a:lnTo>
                  <a:pt x="0" y="0"/>
                </a:lnTo>
                <a:lnTo>
                  <a:pt x="0" y="833437"/>
                </a:lnTo>
                <a:lnTo>
                  <a:pt x="2212212" y="833437"/>
                </a:lnTo>
                <a:lnTo>
                  <a:pt x="22122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7927" y="169384"/>
            <a:ext cx="7247255" cy="3956685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0"/>
              </a:spcBef>
            </a:pP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Requirements</a:t>
            </a:r>
            <a:r>
              <a:rPr sz="2800" b="1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2800" b="1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800" b="1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Discrete</a:t>
            </a:r>
            <a:r>
              <a:rPr sz="2800" b="1" spc="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Probability</a:t>
            </a:r>
            <a:r>
              <a:rPr sz="2800" b="1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 marL="394335" indent="-215265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latin typeface="Calibri"/>
                <a:cs typeface="Calibri"/>
              </a:rPr>
              <a:t>Probabilities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 and 1,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inclusively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libri"/>
              <a:cs typeface="Calibri"/>
            </a:endParaRPr>
          </a:p>
          <a:p>
            <a:pPr marL="394335" indent="-215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94970" algn="l"/>
              </a:tabLst>
            </a:pPr>
            <a:r>
              <a:rPr sz="2000" spc="-45" dirty="0">
                <a:latin typeface="Calibri"/>
                <a:cs typeface="Calibri"/>
              </a:rPr>
              <a:t>Total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130300">
              <a:lnSpc>
                <a:spcPct val="100000"/>
              </a:lnSpc>
              <a:tabLst>
                <a:tab pos="3512185" algn="l"/>
              </a:tabLst>
            </a:pPr>
            <a:r>
              <a:rPr sz="3150" spc="60" dirty="0">
                <a:latin typeface="Times New Roman"/>
                <a:cs typeface="Times New Roman"/>
              </a:rPr>
              <a:t>0</a:t>
            </a:r>
            <a:r>
              <a:rPr sz="3150" spc="-90" dirty="0">
                <a:latin typeface="Times New Roman"/>
                <a:cs typeface="Times New Roman"/>
              </a:rPr>
              <a:t> </a:t>
            </a:r>
            <a:r>
              <a:rPr sz="3150" spc="65" dirty="0">
                <a:latin typeface="Symbol"/>
                <a:cs typeface="Symbol"/>
              </a:rPr>
              <a:t></a:t>
            </a:r>
            <a:r>
              <a:rPr sz="3150" spc="60" dirty="0">
                <a:latin typeface="Times New Roman"/>
                <a:cs typeface="Times New Roman"/>
              </a:rPr>
              <a:t> </a:t>
            </a:r>
            <a:r>
              <a:rPr sz="3150" i="1" spc="65" dirty="0">
                <a:latin typeface="Times New Roman"/>
                <a:cs typeface="Times New Roman"/>
              </a:rPr>
              <a:t>P</a:t>
            </a:r>
            <a:r>
              <a:rPr sz="3150" spc="65" dirty="0">
                <a:latin typeface="Times New Roman"/>
                <a:cs typeface="Times New Roman"/>
              </a:rPr>
              <a:t>(</a:t>
            </a:r>
            <a:r>
              <a:rPr sz="3150" spc="-465" dirty="0">
                <a:latin typeface="Times New Roman"/>
                <a:cs typeface="Times New Roman"/>
              </a:rPr>
              <a:t> </a:t>
            </a:r>
            <a:r>
              <a:rPr sz="3150" i="1" spc="180" dirty="0">
                <a:latin typeface="Times New Roman"/>
                <a:cs typeface="Times New Roman"/>
              </a:rPr>
              <a:t>X</a:t>
            </a:r>
            <a:r>
              <a:rPr sz="3150" spc="180" dirty="0">
                <a:latin typeface="Times New Roman"/>
                <a:cs typeface="Times New Roman"/>
              </a:rPr>
              <a:t>)</a:t>
            </a:r>
            <a:r>
              <a:rPr sz="3150" spc="-155" dirty="0">
                <a:latin typeface="Times New Roman"/>
                <a:cs typeface="Times New Roman"/>
              </a:rPr>
              <a:t> </a:t>
            </a:r>
            <a:r>
              <a:rPr sz="3150" spc="65" dirty="0">
                <a:latin typeface="Symbol"/>
                <a:cs typeface="Symbol"/>
              </a:rPr>
              <a:t></a:t>
            </a:r>
            <a:r>
              <a:rPr sz="3150" spc="-350" dirty="0">
                <a:latin typeface="Times New Roman"/>
                <a:cs typeface="Times New Roman"/>
              </a:rPr>
              <a:t> </a:t>
            </a:r>
            <a:r>
              <a:rPr sz="3150" spc="60" dirty="0">
                <a:latin typeface="Times New Roman"/>
                <a:cs typeface="Times New Roman"/>
              </a:rPr>
              <a:t>1	</a:t>
            </a:r>
            <a:r>
              <a:rPr sz="3150" spc="-10" dirty="0">
                <a:latin typeface="Times New Roman"/>
                <a:cs typeface="Times New Roman"/>
              </a:rPr>
              <a:t>for</a:t>
            </a:r>
            <a:r>
              <a:rPr sz="3150" spc="-50" dirty="0">
                <a:latin typeface="Times New Roman"/>
                <a:cs typeface="Times New Roman"/>
              </a:rPr>
              <a:t> </a:t>
            </a:r>
            <a:r>
              <a:rPr sz="3150" spc="15" dirty="0">
                <a:latin typeface="Times New Roman"/>
                <a:cs typeface="Times New Roman"/>
              </a:rPr>
              <a:t>all</a:t>
            </a:r>
            <a:r>
              <a:rPr sz="3150" spc="-10" dirty="0">
                <a:latin typeface="Times New Roman"/>
                <a:cs typeface="Times New Roman"/>
              </a:rPr>
              <a:t> </a:t>
            </a:r>
            <a:r>
              <a:rPr sz="3150" spc="90" dirty="0">
                <a:latin typeface="Times New Roman"/>
                <a:cs typeface="Times New Roman"/>
              </a:rPr>
              <a:t>X</a:t>
            </a:r>
            <a:endParaRPr sz="3150">
              <a:latin typeface="Times New Roman"/>
              <a:cs typeface="Times New Roman"/>
            </a:endParaRPr>
          </a:p>
          <a:p>
            <a:pPr marR="946785" algn="ctr">
              <a:lnSpc>
                <a:spcPct val="100000"/>
              </a:lnSpc>
              <a:spcBef>
                <a:spcPts val="2825"/>
              </a:spcBef>
            </a:pPr>
            <a:r>
              <a:rPr sz="7125" spc="179" baseline="-8187" dirty="0">
                <a:latin typeface="Symbol"/>
                <a:cs typeface="Symbol"/>
              </a:rPr>
              <a:t></a:t>
            </a:r>
            <a:r>
              <a:rPr sz="7125" spc="-1027" baseline="-8187" dirty="0">
                <a:latin typeface="Times New Roman"/>
                <a:cs typeface="Times New Roman"/>
              </a:rPr>
              <a:t> </a:t>
            </a:r>
            <a:r>
              <a:rPr sz="3150" i="1" spc="95" dirty="0">
                <a:latin typeface="Times New Roman"/>
                <a:cs typeface="Times New Roman"/>
              </a:rPr>
              <a:t>P</a:t>
            </a:r>
            <a:r>
              <a:rPr sz="3150" spc="40" dirty="0">
                <a:latin typeface="Times New Roman"/>
                <a:cs typeface="Times New Roman"/>
              </a:rPr>
              <a:t>(</a:t>
            </a:r>
            <a:r>
              <a:rPr sz="3150" spc="-459" dirty="0">
                <a:latin typeface="Times New Roman"/>
                <a:cs typeface="Times New Roman"/>
              </a:rPr>
              <a:t> </a:t>
            </a:r>
            <a:r>
              <a:rPr sz="3150" i="1" spc="320" dirty="0">
                <a:latin typeface="Times New Roman"/>
                <a:cs typeface="Times New Roman"/>
              </a:rPr>
              <a:t>X</a:t>
            </a:r>
            <a:r>
              <a:rPr sz="3150" spc="40" dirty="0">
                <a:latin typeface="Times New Roman"/>
                <a:cs typeface="Times New Roman"/>
              </a:rPr>
              <a:t>)</a:t>
            </a:r>
            <a:r>
              <a:rPr sz="3150" spc="-95" dirty="0">
                <a:latin typeface="Times New Roman"/>
                <a:cs typeface="Times New Roman"/>
              </a:rPr>
              <a:t> </a:t>
            </a:r>
            <a:r>
              <a:rPr sz="3150" spc="70" dirty="0">
                <a:latin typeface="Symbol"/>
                <a:cs typeface="Symbol"/>
              </a:rPr>
              <a:t></a:t>
            </a:r>
            <a:r>
              <a:rPr sz="3150" spc="-305" dirty="0">
                <a:latin typeface="Times New Roman"/>
                <a:cs typeface="Times New Roman"/>
              </a:rPr>
              <a:t> </a:t>
            </a:r>
            <a:r>
              <a:rPr sz="3150" spc="65" dirty="0">
                <a:latin typeface="Times New Roman"/>
                <a:cs typeface="Times New Roman"/>
              </a:rPr>
              <a:t>1</a:t>
            </a:r>
            <a:endParaRPr sz="3150">
              <a:latin typeface="Times New Roman"/>
              <a:cs typeface="Times New Roman"/>
            </a:endParaRPr>
          </a:p>
          <a:p>
            <a:pPr marL="1934845">
              <a:lnSpc>
                <a:spcPct val="100000"/>
              </a:lnSpc>
              <a:spcBef>
                <a:spcPts val="275"/>
              </a:spcBef>
            </a:pPr>
            <a:r>
              <a:rPr sz="1850" spc="70" dirty="0">
                <a:latin typeface="Times New Roman"/>
                <a:cs typeface="Times New Roman"/>
              </a:rPr>
              <a:t>o</a:t>
            </a:r>
            <a:r>
              <a:rPr sz="1850" spc="80" dirty="0">
                <a:latin typeface="Times New Roman"/>
                <a:cs typeface="Times New Roman"/>
              </a:rPr>
              <a:t>v</a:t>
            </a:r>
            <a:r>
              <a:rPr sz="1850" spc="30" dirty="0">
                <a:latin typeface="Times New Roman"/>
                <a:cs typeface="Times New Roman"/>
              </a:rPr>
              <a:t>e</a:t>
            </a:r>
            <a:r>
              <a:rPr sz="1850" spc="20" dirty="0">
                <a:latin typeface="Times New Roman"/>
                <a:cs typeface="Times New Roman"/>
              </a:rPr>
              <a:t>r</a:t>
            </a:r>
            <a:r>
              <a:rPr sz="1850" spc="-95" dirty="0">
                <a:latin typeface="Times New Roman"/>
                <a:cs typeface="Times New Roman"/>
              </a:rPr>
              <a:t> </a:t>
            </a:r>
            <a:r>
              <a:rPr sz="1850" spc="35" dirty="0">
                <a:latin typeface="Times New Roman"/>
                <a:cs typeface="Times New Roman"/>
              </a:rPr>
              <a:t>a</a:t>
            </a:r>
            <a:r>
              <a:rPr sz="1850" spc="-85" dirty="0">
                <a:latin typeface="Times New Roman"/>
                <a:cs typeface="Times New Roman"/>
              </a:rPr>
              <a:t>l</a:t>
            </a:r>
            <a:r>
              <a:rPr sz="1850" spc="15" dirty="0">
                <a:latin typeface="Times New Roman"/>
                <a:cs typeface="Times New Roman"/>
              </a:rPr>
              <a:t>l</a:t>
            </a:r>
            <a:r>
              <a:rPr sz="1850" spc="-130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Times New Roman"/>
                <a:cs typeface="Times New Roman"/>
              </a:rPr>
              <a:t>x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30067" y="3247618"/>
            <a:ext cx="2263140" cy="884555"/>
          </a:xfrm>
          <a:custGeom>
            <a:avLst/>
            <a:gdLst/>
            <a:ahLst/>
            <a:cxnLst/>
            <a:rect l="l" t="t" r="r" b="b"/>
            <a:pathLst>
              <a:path w="2263140" h="884554">
                <a:moveTo>
                  <a:pt x="0" y="884237"/>
                </a:moveTo>
                <a:lnTo>
                  <a:pt x="2263012" y="884237"/>
                </a:lnTo>
                <a:lnTo>
                  <a:pt x="2263012" y="0"/>
                </a:lnTo>
                <a:lnTo>
                  <a:pt x="0" y="0"/>
                </a:lnTo>
                <a:lnTo>
                  <a:pt x="0" y="884237"/>
                </a:lnTo>
                <a:close/>
              </a:path>
            </a:pathLst>
          </a:custGeom>
          <a:ln w="50799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9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1845</Words>
  <Application>Microsoft Office PowerPoint</Application>
  <PresentationFormat>On-screen Show (16:9)</PresentationFormat>
  <Paragraphs>384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Office Theme</vt:lpstr>
      <vt:lpstr>Lecture Objectives</vt:lpstr>
      <vt:lpstr>What is a distribution?</vt:lpstr>
      <vt:lpstr>Why distribution?</vt:lpstr>
      <vt:lpstr>Random variable</vt:lpstr>
      <vt:lpstr>Probability Distributions</vt:lpstr>
      <vt:lpstr>PDF of Discrete r.v.</vt:lpstr>
      <vt:lpstr>Probability Distribution for the Random Variable X</vt:lpstr>
      <vt:lpstr>Discrete Distribution -- Example</vt:lpstr>
      <vt:lpstr>PowerPoint Presentation</vt:lpstr>
      <vt:lpstr>Cumulative Distribution Function</vt:lpstr>
      <vt:lpstr>PowerPoint Presentation</vt:lpstr>
      <vt:lpstr>Mean and Variance of a Discrete Random Variable</vt:lpstr>
      <vt:lpstr>Mean and Variance of a Discrete Random Variable</vt:lpstr>
      <vt:lpstr>Example – Expected Value</vt:lpstr>
      <vt:lpstr>PowerPoint Presentation</vt:lpstr>
      <vt:lpstr>PowerPoint Presentation</vt:lpstr>
      <vt:lpstr>V ( X )  .0812  212 .1518  212 .3120  212</vt:lpstr>
      <vt:lpstr>PowerPoint Presentation</vt:lpstr>
      <vt:lpstr>Mean of a Discrete Distribution</vt:lpstr>
      <vt:lpstr> 2  </vt:lpstr>
      <vt:lpstr>Mean of the Data Example</vt:lpstr>
      <vt:lpstr>Properties of Expected Value</vt:lpstr>
      <vt:lpstr>Properties of Variance</vt:lpstr>
      <vt:lpstr>Covariance</vt:lpstr>
      <vt:lpstr>Covariance</vt:lpstr>
      <vt:lpstr>Correlation Coefficient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IITR</dc:creator>
  <cp:lastModifiedBy>Ashwni  Goel</cp:lastModifiedBy>
  <cp:revision>1</cp:revision>
  <dcterms:created xsi:type="dcterms:W3CDTF">2024-02-08T07:16:48Z</dcterms:created>
  <dcterms:modified xsi:type="dcterms:W3CDTF">2024-02-08T07:18:20Z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2024-02-08T00:00:00Z</vt:filetime>
  </property>
</Properties>
</file>