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DM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DMSans-bold.fntdata"/><Relationship Id="rId14" Type="http://schemas.openxmlformats.org/officeDocument/2006/relationships/font" Target="fonts/DMSans-regular.fntdata"/><Relationship Id="rId17" Type="http://schemas.openxmlformats.org/officeDocument/2006/relationships/font" Target="fonts/DMSans-boldItalic.fntdata"/><Relationship Id="rId16" Type="http://schemas.openxmlformats.org/officeDocument/2006/relationships/font" Target="fonts/DMSans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cc65dc2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cc65dc2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cc65dc2e2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cc65dc2e2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 = \frac{I}{W\cdot (L + 2\cdot L_{taper})} = \frac{I}{2.7\mu m \cdot (L + 460\mu m)}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cc65dc2e2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cc65dc2e2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b="700" l="0" r="0" t="690"/>
          <a:stretch/>
        </p:blipFill>
        <p:spPr>
          <a:xfrm>
            <a:off x="8006100" y="4432975"/>
            <a:ext cx="827500" cy="4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1367000" y="953975"/>
            <a:ext cx="54948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M Sans"/>
              <a:buNone/>
              <a:defRPr sz="4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1367000" y="1790675"/>
            <a:ext cx="31323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000000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 b="700" l="0" r="0" t="690"/>
          <a:stretch/>
        </p:blipFill>
        <p:spPr>
          <a:xfrm>
            <a:off x="8006100" y="4432975"/>
            <a:ext cx="827500" cy="4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/>
          <p:nvPr>
            <p:ph type="title"/>
          </p:nvPr>
        </p:nvSpPr>
        <p:spPr>
          <a:xfrm>
            <a:off x="1367000" y="953975"/>
            <a:ext cx="54948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DM Sans"/>
              <a:buNone/>
              <a:defRPr sz="4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Font typeface="DM Sans"/>
              <a:buNone/>
              <a:defRPr sz="48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1367000" y="1790675"/>
            <a:ext cx="31323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DM Sans"/>
              <a:buNone/>
              <a:defRPr sz="18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bg>
      <p:bgPr>
        <a:solidFill>
          <a:srgbClr val="CCCCCC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/>
          <p:cNvPicPr preferRelativeResize="0"/>
          <p:nvPr/>
        </p:nvPicPr>
        <p:blipFill rotWithShape="1">
          <a:blip r:embed="rId2">
            <a:alphaModFix/>
          </a:blip>
          <a:srcRect b="700" l="0" r="0" t="690"/>
          <a:stretch/>
        </p:blipFill>
        <p:spPr>
          <a:xfrm>
            <a:off x="8006100" y="4432975"/>
            <a:ext cx="827500" cy="41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/>
          <p:nvPr>
            <p:ph type="title"/>
          </p:nvPr>
        </p:nvSpPr>
        <p:spPr>
          <a:xfrm>
            <a:off x="1824600" y="2153400"/>
            <a:ext cx="5494800" cy="8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DM Sans"/>
              <a:buNone/>
              <a:defRPr sz="3200">
                <a:solidFill>
                  <a:srgbClr val="FF330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DM Sans"/>
              <a:buNone/>
              <a:defRPr sz="3200">
                <a:solidFill>
                  <a:srgbClr val="FF3300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DM Sans"/>
              <a:buNone/>
              <a:defRPr sz="3200">
                <a:solidFill>
                  <a:srgbClr val="FF3300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DM Sans"/>
              <a:buNone/>
              <a:defRPr sz="3200">
                <a:solidFill>
                  <a:srgbClr val="FF3300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DM Sans"/>
              <a:buNone/>
              <a:defRPr sz="3200">
                <a:solidFill>
                  <a:srgbClr val="FF3300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DM Sans"/>
              <a:buNone/>
              <a:defRPr sz="3200">
                <a:solidFill>
                  <a:srgbClr val="FF3300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DM Sans"/>
              <a:buNone/>
              <a:defRPr sz="3200">
                <a:solidFill>
                  <a:srgbClr val="FF3300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DM Sans"/>
              <a:buNone/>
              <a:defRPr sz="3200">
                <a:solidFill>
                  <a:srgbClr val="FF3300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DM Sans"/>
              <a:buNone/>
              <a:defRPr sz="3200">
                <a:solidFill>
                  <a:srgbClr val="FF3300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 + Bod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/>
          <p:nvPr>
            <p:ph type="title"/>
          </p:nvPr>
        </p:nvSpPr>
        <p:spPr>
          <a:xfrm>
            <a:off x="224525" y="149150"/>
            <a:ext cx="43461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65" name="Google Shape;65;p17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182875" y="149150"/>
            <a:ext cx="602325" cy="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7"/>
          <p:cNvSpPr txBox="1"/>
          <p:nvPr/>
        </p:nvSpPr>
        <p:spPr>
          <a:xfrm>
            <a:off x="2442450" y="4918975"/>
            <a:ext cx="42591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Lighmatter Proprietary</a:t>
            </a:r>
            <a:endParaRPr sz="800"/>
          </a:p>
        </p:txBody>
      </p:sp>
      <p:cxnSp>
        <p:nvCxnSpPr>
          <p:cNvPr id="67" name="Google Shape;67;p17"/>
          <p:cNvCxnSpPr/>
          <p:nvPr/>
        </p:nvCxnSpPr>
        <p:spPr>
          <a:xfrm>
            <a:off x="-2850" y="692550"/>
            <a:ext cx="45735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7"/>
          <p:cNvCxnSpPr/>
          <p:nvPr/>
        </p:nvCxnSpPr>
        <p:spPr>
          <a:xfrm>
            <a:off x="224525" y="3670525"/>
            <a:ext cx="8694900" cy="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7"/>
          <p:cNvCxnSpPr/>
          <p:nvPr/>
        </p:nvCxnSpPr>
        <p:spPr>
          <a:xfrm rot="10800000">
            <a:off x="4572000" y="821875"/>
            <a:ext cx="0" cy="40209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224525" y="692450"/>
            <a:ext cx="43461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578725" y="692450"/>
            <a:ext cx="4346100" cy="29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2" name="Google Shape;72;p17"/>
          <p:cNvSpPr txBox="1"/>
          <p:nvPr>
            <p:ph idx="3" type="body"/>
          </p:nvPr>
        </p:nvSpPr>
        <p:spPr>
          <a:xfrm>
            <a:off x="224525" y="3670525"/>
            <a:ext cx="4346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73" name="Google Shape;73;p17"/>
          <p:cNvSpPr txBox="1"/>
          <p:nvPr>
            <p:ph idx="4" type="body"/>
          </p:nvPr>
        </p:nvSpPr>
        <p:spPr>
          <a:xfrm>
            <a:off x="4573325" y="3670525"/>
            <a:ext cx="4346100" cy="11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2 + Body 1">
  <p:cSld name="TITLE_ONLY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8"/>
          <p:cNvPicPr preferRelativeResize="0"/>
          <p:nvPr/>
        </p:nvPicPr>
        <p:blipFill rotWithShape="1">
          <a:blip r:embed="rId2">
            <a:alphaModFix/>
          </a:blip>
          <a:srcRect b="0" l="0" r="10" t="0"/>
          <a:stretch/>
        </p:blipFill>
        <p:spPr>
          <a:xfrm>
            <a:off x="182875" y="149150"/>
            <a:ext cx="602325" cy="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 txBox="1"/>
          <p:nvPr/>
        </p:nvSpPr>
        <p:spPr>
          <a:xfrm>
            <a:off x="2442450" y="4918975"/>
            <a:ext cx="4259100" cy="2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Lighmatter Proprietary</a:t>
            </a:r>
            <a:endParaRPr sz="800"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5850" y="904875"/>
            <a:ext cx="3040200" cy="33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455897" y="4225075"/>
            <a:ext cx="3040200" cy="6939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455850" y="149150"/>
            <a:ext cx="41148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None/>
              <a:defRPr sz="20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cxnSp>
        <p:nvCxnSpPr>
          <p:cNvPr id="80" name="Google Shape;80;p18"/>
          <p:cNvCxnSpPr/>
          <p:nvPr/>
        </p:nvCxnSpPr>
        <p:spPr>
          <a:xfrm>
            <a:off x="-2850" y="692550"/>
            <a:ext cx="4573500" cy="0"/>
          </a:xfrm>
          <a:prstGeom prst="straightConnector1">
            <a:avLst/>
          </a:prstGeom>
          <a:noFill/>
          <a:ln cap="flat" cmpd="sng" w="9525">
            <a:solidFill>
              <a:srgbClr val="FF33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8"/>
          <p:cNvSpPr/>
          <p:nvPr>
            <p:ph idx="3" type="pic"/>
          </p:nvPr>
        </p:nvSpPr>
        <p:spPr>
          <a:xfrm>
            <a:off x="3496050" y="216050"/>
            <a:ext cx="5430300" cy="470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9"/>
          <p:cNvGrpSpPr/>
          <p:nvPr/>
        </p:nvGrpSpPr>
        <p:grpSpPr>
          <a:xfrm>
            <a:off x="186966" y="-343824"/>
            <a:ext cx="999312" cy="999312"/>
            <a:chOff x="348199" y="179450"/>
            <a:chExt cx="1116300" cy="1116300"/>
          </a:xfrm>
        </p:grpSpPr>
        <p:sp>
          <p:nvSpPr>
            <p:cNvPr id="84" name="Google Shape;84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19"/>
          <p:cNvSpPr txBox="1"/>
          <p:nvPr>
            <p:ph type="title"/>
          </p:nvPr>
        </p:nvSpPr>
        <p:spPr>
          <a:xfrm>
            <a:off x="774075" y="0"/>
            <a:ext cx="7030500" cy="4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774075" y="569025"/>
            <a:ext cx="75603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9"/>
          <p:cNvSpPr txBox="1"/>
          <p:nvPr/>
        </p:nvSpPr>
        <p:spPr>
          <a:xfrm>
            <a:off x="0" y="4839600"/>
            <a:ext cx="2798700" cy="2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Raleway"/>
                <a:ea typeface="Raleway"/>
                <a:cs typeface="Raleway"/>
                <a:sym typeface="Raleway"/>
              </a:rPr>
              <a:t>Lightmatter, Inc. Confidential and Proprietary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93" name="Google Shape;93;p2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4" name="Google Shape;94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8" name="Google Shape;98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8232325" y="76225"/>
            <a:ext cx="795900" cy="22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fld id="{00000000-1234-1234-1234-123412341234}" type="slidenum">
              <a:rPr lang="en" sz="8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‹#›</a:t>
            </a:fld>
            <a:endParaRPr sz="800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desmos.com/calculator/qoph4cgcid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1367000" y="953975"/>
            <a:ext cx="7249500" cy="8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an additional supply voltage on Jetpack</a:t>
            </a:r>
            <a:endParaRPr/>
          </a:p>
        </p:txBody>
      </p:sp>
      <p:sp>
        <p:nvSpPr>
          <p:cNvPr id="105" name="Google Shape;105;p22"/>
          <p:cNvSpPr txBox="1"/>
          <p:nvPr>
            <p:ph idx="1" type="subTitle"/>
          </p:nvPr>
        </p:nvSpPr>
        <p:spPr>
          <a:xfrm>
            <a:off x="1367000" y="2628875"/>
            <a:ext cx="3132300" cy="11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Alex Sludds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4792763" y="3091125"/>
            <a:ext cx="3766200" cy="15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This desmos calculator</a:t>
            </a:r>
            <a:r>
              <a:rPr lang="en"/>
              <a:t> plots J on the x-axis and calculates output current. L is a slider.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 also includes voltage, electrical power dissipation and wall-plug-efficiency estimates</a:t>
            </a:r>
            <a:endParaRPr/>
          </a:p>
        </p:txBody>
      </p:sp>
      <p:sp>
        <p:nvSpPr>
          <p:cNvPr id="111" name="Google Shape;111;p23"/>
          <p:cNvSpPr txBox="1"/>
          <p:nvPr>
            <p:ph type="title"/>
          </p:nvPr>
        </p:nvSpPr>
        <p:spPr>
          <a:xfrm>
            <a:off x="774075" y="0"/>
            <a:ext cx="703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would we do this? IV-curve of SOA</a:t>
            </a:r>
            <a:endParaRPr/>
          </a:p>
        </p:txBody>
      </p:sp>
      <p:pic>
        <p:nvPicPr>
          <p:cNvPr id="112" name="Google Shape;1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293" y="902250"/>
            <a:ext cx="3589125" cy="218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4075" y="605675"/>
            <a:ext cx="3753050" cy="236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774075" y="0"/>
            <a:ext cx="7030500" cy="44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Quantifying Power Efficiency</a:t>
            </a:r>
            <a:endParaRPr/>
          </a:p>
        </p:txBody>
      </p:sp>
      <p:pic>
        <p:nvPicPr>
          <p:cNvPr id="119" name="Google Shape;1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3600" y="292816"/>
            <a:ext cx="2119000" cy="1938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4"/>
          <p:cNvCxnSpPr>
            <a:stCxn id="121" idx="3"/>
          </p:cNvCxnSpPr>
          <p:nvPr/>
        </p:nvCxnSpPr>
        <p:spPr>
          <a:xfrm>
            <a:off x="6501575" y="222000"/>
            <a:ext cx="1181700" cy="18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24"/>
          <p:cNvSpPr txBox="1"/>
          <p:nvPr/>
        </p:nvSpPr>
        <p:spPr>
          <a:xfrm>
            <a:off x="5581175" y="-8850"/>
            <a:ext cx="9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V</a:t>
            </a:r>
            <a:r>
              <a:rPr baseline="-25000" lang="en" sz="1800"/>
              <a:t>supply</a:t>
            </a:r>
            <a:endParaRPr baseline="-25000" sz="1800"/>
          </a:p>
        </p:txBody>
      </p:sp>
      <p:pic>
        <p:nvPicPr>
          <p:cNvPr id="122" name="Google Shape;12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75" y="2151412"/>
            <a:ext cx="4301798" cy="2711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4225" y="827625"/>
            <a:ext cx="2632250" cy="6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0176" y="2250975"/>
            <a:ext cx="3985849" cy="25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ightmatter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