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4061" r:id="rId3"/>
  </p:sldMasterIdLst>
  <p:notesMasterIdLst>
    <p:notesMasterId r:id="rId14"/>
  </p:notesMasterIdLst>
  <p:sldIdLst>
    <p:sldId id="278" r:id="rId4"/>
    <p:sldId id="256" r:id="rId5"/>
    <p:sldId id="258" r:id="rId6"/>
    <p:sldId id="279" r:id="rId7"/>
    <p:sldId id="280" r:id="rId8"/>
    <p:sldId id="281" r:id="rId9"/>
    <p:sldId id="289" r:id="rId10"/>
    <p:sldId id="292" r:id="rId11"/>
    <p:sldId id="298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A3EB4-48E9-4DC1-A472-D0A6EFABA6C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59914-F622-4DFE-A87C-060E49754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6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55057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4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3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2690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8308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5740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9081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989539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868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9051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33785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47691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8859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4963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984856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26429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491876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3556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74501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40036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30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EF02-9ADA-0CE3-AD4E-69645FD1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6E76F-2224-6FC7-B417-F7D3594A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E64E-776F-0E5B-EC18-46F0CE23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A3D8-17BC-4A6E-AEB1-732321DEF061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1730-EA86-4595-E558-F904CB03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/>
              <a:t>مهارت های مورد نیاز برای ورود به بازار کار هوش مصنوعی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FEBF-D6DC-ED87-DDD4-D8B948E6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D3DC-5ACB-4067-8A32-06E715723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2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18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9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5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</p:sldLayoutIdLst>
  <p:hf hd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45595-35C5-34E3-3D62-246B1A0F71F2}"/>
              </a:ext>
            </a:extLst>
          </p:cNvPr>
          <p:cNvSpPr txBox="1"/>
          <p:nvPr/>
        </p:nvSpPr>
        <p:spPr>
          <a:xfrm>
            <a:off x="3048811" y="199818"/>
            <a:ext cx="609437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28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عنوان ارائه:</a:t>
            </a:r>
            <a:b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</a:br>
            <a:r>
              <a:rPr lang="fa-IR" sz="28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خانه هوشمند</a:t>
            </a:r>
            <a:endParaRPr lang="fa-IR" sz="2800" b="1" dirty="0">
              <a:solidFill>
                <a:srgbClr val="404040"/>
              </a:solidFill>
              <a:latin typeface="iranyekan"/>
              <a:cs typeface="B Nazanin" panose="00000400000000000000" pitchFamily="2" charset="-78"/>
            </a:endParaRPr>
          </a:p>
          <a:p>
            <a:pPr algn="ctr" rtl="1"/>
            <a:endParaRPr lang="fa-IR" sz="2800" b="0" i="0" dirty="0">
              <a:solidFill>
                <a:srgbClr val="404040"/>
              </a:solidFill>
              <a:effectLst/>
              <a:latin typeface="iranyekan"/>
              <a:cs typeface="B Nazanin" panose="00000400000000000000" pitchFamily="2" charset="-78"/>
            </a:endParaRPr>
          </a:p>
          <a:p>
            <a:pPr algn="ctr" rtl="1"/>
            <a:r>
              <a:rPr lang="fa-IR" sz="28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ارائه‌دهنده:</a:t>
            </a:r>
            <a:b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</a:br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اشکان توسلی</a:t>
            </a:r>
          </a:p>
          <a:p>
            <a:pPr algn="ctr" rtl="1"/>
            <a:endParaRPr lang="fa-IR" sz="2800" b="1" i="0" dirty="0">
              <a:solidFill>
                <a:srgbClr val="404040"/>
              </a:solidFill>
              <a:effectLst/>
              <a:latin typeface="iranyekan"/>
              <a:cs typeface="B Nazanin" panose="00000400000000000000" pitchFamily="2" charset="-78"/>
            </a:endParaRPr>
          </a:p>
          <a:p>
            <a:pPr algn="ctr" rtl="1"/>
            <a:r>
              <a:rPr lang="fa-IR" sz="28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استاد:</a:t>
            </a:r>
            <a:b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</a:br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استاد محمدزاده</a:t>
            </a:r>
          </a:p>
          <a:p>
            <a:pPr algn="ctr" rtl="1"/>
            <a:endParaRPr lang="fa-IR" sz="2800" b="1" i="0" dirty="0">
              <a:solidFill>
                <a:srgbClr val="404040"/>
              </a:solidFill>
              <a:effectLst/>
              <a:latin typeface="iranyekan"/>
              <a:cs typeface="B Nazanin" panose="00000400000000000000" pitchFamily="2" charset="-78"/>
            </a:endParaRPr>
          </a:p>
          <a:p>
            <a:pPr algn="ctr" rtl="1"/>
            <a:r>
              <a:rPr lang="fa-IR" sz="28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تاریخ ارائه:</a:t>
            </a:r>
            <a:b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</a:br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1404/03/09</a:t>
            </a:r>
          </a:p>
          <a:p>
            <a:pPr algn="ctr" rtl="1"/>
            <a:endParaRPr lang="fa-IR" sz="2800" b="1" i="0" dirty="0">
              <a:solidFill>
                <a:srgbClr val="404040"/>
              </a:solidFill>
              <a:effectLst/>
              <a:latin typeface="iranyekan"/>
              <a:cs typeface="B Nazanin" panose="00000400000000000000" pitchFamily="2" charset="-78"/>
            </a:endParaRPr>
          </a:p>
          <a:p>
            <a:pPr algn="ctr" rtl="1"/>
            <a:r>
              <a:rPr lang="fa-IR" sz="28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دانشگاه:</a:t>
            </a:r>
            <a:b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</a:br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دانشگاه تبریز</a:t>
            </a:r>
          </a:p>
        </p:txBody>
      </p:sp>
    </p:spTree>
    <p:extLst>
      <p:ext uri="{BB962C8B-B14F-4D97-AF65-F5344CB8AC3E}">
        <p14:creationId xmlns:p14="http://schemas.microsoft.com/office/powerpoint/2010/main" val="7431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19B524FD-5323-A4C1-5FFD-9EF42ED6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سامانه کنترل روشنایی خودکار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CFE0C-FB8D-C924-514E-F1B4D50D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D3DC-5ACB-4067-8A32-06E715723E8B}" type="slidenum">
              <a:rPr lang="en-US" smtClean="0"/>
              <a:t>10</a:t>
            </a:fld>
            <a:r>
              <a:rPr lang="en-US" dirty="0"/>
              <a:t>/22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CA1989-BF24-B0C9-5696-F136D41F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79" y="3677597"/>
            <a:ext cx="10668000" cy="1466850"/>
          </a:xfrm>
          <a:prstGeom prst="rect">
            <a:avLst/>
          </a:prstGeom>
        </p:spPr>
      </p:pic>
      <p:pic>
        <p:nvPicPr>
          <p:cNvPr id="3074" name="Picture 2" descr="28 Questions to Ask Your Boss in Your One-on-Ones">
            <a:extLst>
              <a:ext uri="{FF2B5EF4-FFF2-40B4-BE49-F238E27FC236}">
                <a16:creationId xmlns:a16="http://schemas.microsoft.com/office/drawing/2014/main" id="{455C3D6F-BAEB-98A0-D146-97FA2DCE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34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492F66C-90F1-58B1-E793-01CFD5301873}"/>
              </a:ext>
            </a:extLst>
          </p:cNvPr>
          <p:cNvSpPr txBox="1"/>
          <p:nvPr/>
        </p:nvSpPr>
        <p:spPr>
          <a:xfrm>
            <a:off x="6096000" y="1158792"/>
            <a:ext cx="32873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dirty="0">
                <a:solidFill>
                  <a:srgbClr val="404040"/>
                </a:solidFill>
                <a:latin typeface="iranyekan"/>
                <a:cs typeface="B Nazanin" panose="00000400000000000000" pitchFamily="2" charset="-78"/>
              </a:rPr>
              <a:t>1.</a:t>
            </a:r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معرفی پروژه</a:t>
            </a:r>
          </a:p>
          <a:p>
            <a:pPr algn="r" rtl="1"/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2.اهداف و ضرورت اجرا</a:t>
            </a:r>
          </a:p>
          <a:p>
            <a:pPr algn="r" rtl="1"/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3.مشخصات فنی سیستم</a:t>
            </a:r>
          </a:p>
          <a:p>
            <a:pPr algn="r" rtl="1"/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4.اجزای سخت‌افزاری</a:t>
            </a:r>
          </a:p>
          <a:p>
            <a:pPr algn="r" rtl="1"/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5.طراحی مدارات</a:t>
            </a:r>
          </a:p>
          <a:p>
            <a:pPr algn="r" rtl="1"/>
            <a:r>
              <a:rPr lang="fa-IR" sz="2800" dirty="0">
                <a:solidFill>
                  <a:srgbClr val="404040"/>
                </a:solidFill>
                <a:latin typeface="iranyekan"/>
                <a:cs typeface="B Nazanin" panose="00000400000000000000" pitchFamily="2" charset="-78"/>
              </a:rPr>
              <a:t>6.</a:t>
            </a:r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نرم‌افزار سیستم</a:t>
            </a:r>
          </a:p>
          <a:p>
            <a:pPr algn="r" rtl="1"/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7.تست و ارزیابی</a:t>
            </a:r>
          </a:p>
          <a:p>
            <a:pPr algn="r" rtl="1"/>
            <a:r>
              <a:rPr lang="fa-IR" sz="2800" b="0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8.نتیجه‌گیری و پیشنهادات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875EA-756C-9B83-56CE-BD268660A8A8}"/>
              </a:ext>
            </a:extLst>
          </p:cNvPr>
          <p:cNvSpPr txBox="1"/>
          <p:nvPr/>
        </p:nvSpPr>
        <p:spPr>
          <a:xfrm>
            <a:off x="4518805" y="215796"/>
            <a:ext cx="32873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44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فهرست مطالب</a:t>
            </a:r>
          </a:p>
        </p:txBody>
      </p:sp>
    </p:spTree>
    <p:extLst>
      <p:ext uri="{BB962C8B-B14F-4D97-AF65-F5344CB8AC3E}">
        <p14:creationId xmlns:p14="http://schemas.microsoft.com/office/powerpoint/2010/main" val="26699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36CF2-B5F6-D1A8-57C4-8671307F9C21}"/>
              </a:ext>
            </a:extLst>
          </p:cNvPr>
          <p:cNvSpPr txBox="1"/>
          <p:nvPr/>
        </p:nvSpPr>
        <p:spPr>
          <a:xfrm>
            <a:off x="2216534" y="610468"/>
            <a:ext cx="726656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sz="2000" b="1" dirty="0">
                <a:cs typeface="B Nazanin" panose="00000400000000000000" pitchFamily="2" charset="-78"/>
              </a:rPr>
              <a:t>1. معرفی پروژه</a:t>
            </a:r>
          </a:p>
          <a:p>
            <a:pPr algn="l" rtl="1"/>
            <a:endParaRPr lang="fa-IR" sz="2000" b="1" dirty="0">
              <a:cs typeface="B Nazanin" panose="00000400000000000000" pitchFamily="2" charset="-78"/>
            </a:endParaRPr>
          </a:p>
          <a:p>
            <a:pPr algn="r"/>
            <a:r>
              <a:rPr lang="fa-IR" b="1" dirty="0">
                <a:cs typeface="B Nazanin" panose="00000400000000000000" pitchFamily="2" charset="-78"/>
              </a:rPr>
              <a:t>1-1. چکیده</a:t>
            </a:r>
          </a:p>
          <a:p>
            <a:pPr algn="r" rtl="1"/>
            <a:r>
              <a:rPr lang="fa-IR" dirty="0"/>
              <a:t>در این پروژه یک </a:t>
            </a:r>
            <a:r>
              <a:rPr lang="fa-IR" b="1" dirty="0"/>
              <a:t>سیستم خانه هوشمند مبتنی بر </a:t>
            </a:r>
            <a:r>
              <a:rPr lang="en-US" b="1" dirty="0"/>
              <a:t>ESP32</a:t>
            </a:r>
            <a:r>
              <a:rPr lang="en-US" dirty="0"/>
              <a:t> </a:t>
            </a:r>
            <a:r>
              <a:rPr lang="fa-IR" dirty="0"/>
              <a:t>طراحی و پیاده‌سازی شده است. این سیستم قادر است با استفاده از سنسورهای </a:t>
            </a:r>
            <a:r>
              <a:rPr lang="en-US" b="1" dirty="0"/>
              <a:t>DHT11</a:t>
            </a:r>
            <a:r>
              <a:rPr lang="en-US" dirty="0"/>
              <a:t> (</a:t>
            </a:r>
            <a:r>
              <a:rPr lang="fa-IR" dirty="0"/>
              <a:t>دما و رطوبت) و </a:t>
            </a:r>
            <a:r>
              <a:rPr lang="en-US" b="1" dirty="0"/>
              <a:t>LDR</a:t>
            </a:r>
            <a:r>
              <a:rPr lang="en-US" dirty="0"/>
              <a:t> (</a:t>
            </a:r>
            <a:r>
              <a:rPr lang="fa-IR" dirty="0"/>
              <a:t>نور محیط) شرایط محیطی را اندازه‌گیری کرده و بر اساس مقادیر به‌دست‌آمده، وسایل مختلفی مانند </a:t>
            </a:r>
            <a:r>
              <a:rPr lang="fa-IR" b="1" dirty="0"/>
              <a:t>هیتر، چراغ‌ها و بیزر هشدار</a:t>
            </a:r>
            <a:r>
              <a:rPr lang="fa-IR" dirty="0"/>
              <a:t> را کنترل کند.</a:t>
            </a:r>
          </a:p>
          <a:p>
            <a:pPr algn="r" rtl="1"/>
            <a:r>
              <a:rPr lang="fa-IR" dirty="0"/>
              <a:t>ارتباط بین سخت‌افزار و کاربر از طریق یک </a:t>
            </a:r>
            <a:r>
              <a:rPr lang="fa-IR" b="1" dirty="0"/>
              <a:t>وب‌سرور داخلی </a:t>
            </a:r>
            <a:r>
              <a:rPr lang="en-US" b="1" dirty="0"/>
              <a:t>ESP32</a:t>
            </a:r>
            <a:r>
              <a:rPr lang="en-US" dirty="0"/>
              <a:t> </a:t>
            </a:r>
            <a:r>
              <a:rPr lang="fa-IR" dirty="0"/>
              <a:t>برقرار می‌شود که داده‌ها را در قالب </a:t>
            </a:r>
            <a:r>
              <a:rPr lang="en-US" b="1" dirty="0"/>
              <a:t>JSON API</a:t>
            </a:r>
            <a:r>
              <a:rPr lang="en-US" dirty="0"/>
              <a:t> </a:t>
            </a:r>
            <a:r>
              <a:rPr lang="fa-IR" dirty="0"/>
              <a:t>در اختیار رابط کاربری قرار می‌دهد. در سمت کاربر، یک </a:t>
            </a:r>
            <a:r>
              <a:rPr lang="fa-IR" b="1" dirty="0"/>
              <a:t>فرانت‌اند مبتنی بر </a:t>
            </a:r>
            <a:r>
              <a:rPr lang="en-US" b="1" dirty="0"/>
              <a:t>React </a:t>
            </a:r>
            <a:r>
              <a:rPr lang="fa-IR" b="1" dirty="0"/>
              <a:t>و </a:t>
            </a:r>
            <a:r>
              <a:rPr lang="en-US" b="1" dirty="0"/>
              <a:t>Tailwind</a:t>
            </a:r>
            <a:r>
              <a:rPr lang="en-US" dirty="0"/>
              <a:t> </a:t>
            </a:r>
            <a:r>
              <a:rPr lang="fa-IR" dirty="0"/>
              <a:t>طراحی شده که قابلیت نمایش وضعیت و کنترل تجهیزات را فراهم می‌سازد. همچنین با استفاده از </a:t>
            </a:r>
            <a:r>
              <a:rPr lang="en-US" b="1" dirty="0"/>
              <a:t>Apache Cordova</a:t>
            </a:r>
            <a:r>
              <a:rPr lang="en-US" dirty="0"/>
              <a:t> </a:t>
            </a:r>
            <a:r>
              <a:rPr lang="fa-IR" dirty="0"/>
              <a:t>خروجی موبایل برای </a:t>
            </a:r>
            <a:r>
              <a:rPr lang="en-US" dirty="0"/>
              <a:t>iOS </a:t>
            </a:r>
            <a:r>
              <a:rPr lang="fa-IR" dirty="0"/>
              <a:t>تهیه شده تا کاربران بتوانند از طریق گوشی نیز سیستم را مدیریت کنند.</a:t>
            </a:r>
          </a:p>
          <a:p>
            <a:pPr algn="r" rtl="1"/>
            <a:r>
              <a:rPr lang="fa-IR" dirty="0"/>
              <a:t>این پروژه علاوه بر </a:t>
            </a:r>
            <a:r>
              <a:rPr lang="fa-IR" b="1" dirty="0"/>
              <a:t>کنترل دستی</a:t>
            </a:r>
            <a:r>
              <a:rPr lang="fa-IR" dirty="0"/>
              <a:t>، دارای </a:t>
            </a:r>
            <a:r>
              <a:rPr lang="fa-IR" b="1" dirty="0"/>
              <a:t>حالت خودکار</a:t>
            </a:r>
            <a:r>
              <a:rPr lang="fa-IR" dirty="0"/>
              <a:t> است که بر اساس حد آستانه‌های دما و نور، وسایل به صورت هوشمند فعال یا غیرفعال می‌شوند. نتیجه این طراحی، سیستمی است که می‌تواند در بهینه‌سازی مصرف انرژی، افزایش امنیت و راحتی کاربران نقش مؤثری داشته باشد.</a:t>
            </a:r>
          </a:p>
        </p:txBody>
      </p:sp>
    </p:spTree>
    <p:extLst>
      <p:ext uri="{BB962C8B-B14F-4D97-AF65-F5344CB8AC3E}">
        <p14:creationId xmlns:p14="http://schemas.microsoft.com/office/powerpoint/2010/main" val="29124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36CF2-B5F6-D1A8-57C4-8671307F9C21}"/>
              </a:ext>
            </a:extLst>
          </p:cNvPr>
          <p:cNvSpPr txBox="1"/>
          <p:nvPr/>
        </p:nvSpPr>
        <p:spPr>
          <a:xfrm>
            <a:off x="2462719" y="1217841"/>
            <a:ext cx="72665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1-2. مزایای سیستم</a:t>
            </a:r>
          </a:p>
          <a:p>
            <a:pPr algn="r" rtl="1"/>
            <a:endParaRPr lang="fa-IR" sz="2800" b="1" i="0" dirty="0">
              <a:solidFill>
                <a:srgbClr val="404040"/>
              </a:solidFill>
              <a:effectLst/>
              <a:latin typeface="iranyekan"/>
              <a:cs typeface="B Nazanin" panose="00000400000000000000" pitchFamily="2" charset="-78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080D79-6388-8793-A3BB-614EA5142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740" y="1669841"/>
            <a:ext cx="690451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صرفه‌جویی در انرژی</a:t>
            </a:r>
            <a:b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با خاموش/روشن شدن خودکار وسایل بر اساس دما و نور محیط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افزایش راحتی کاربر</a:t>
            </a:r>
            <a:b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امکان کنترل دستی یا خودکار تجهیزات از طریق وب‌اپ و موبایل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افزایش امنیت</a:t>
            </a:r>
            <a:b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استفاده از بیزر و هشدارهای نوری در شرایط غیرعادی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دسترسی همه‌جا</a:t>
            </a:r>
            <a:b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قابلیت کنترل از طریق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WiFi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 اپلیکیشن موبایل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(Cordova)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انعطاف‌پذیری بالا</a:t>
            </a:r>
            <a:b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امکان اضافه کردن سنسورها یا تجهیزات بیشتر (مثلاً قفل درب، دوربین و...)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هزینه پایین پیاده‌سازی</a:t>
            </a:r>
            <a:b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به دلیل استفاده از برد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ESP32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 سنسورهای ساده و کم‌هزینه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رابط کاربری مدرن</a:t>
            </a:r>
            <a:b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با استفاده از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Tailwind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یک داشبورد زیبا و سریع برای کاربر ساخته شده است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4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36CF2-B5F6-D1A8-57C4-8671307F9C21}"/>
              </a:ext>
            </a:extLst>
          </p:cNvPr>
          <p:cNvSpPr txBox="1"/>
          <p:nvPr/>
        </p:nvSpPr>
        <p:spPr>
          <a:xfrm>
            <a:off x="2007440" y="451513"/>
            <a:ext cx="72665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b="1" dirty="0"/>
              <a:t>اهداف پروژه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400" dirty="0"/>
              <a:t>طراحی و پیاده‌سازی یک </a:t>
            </a:r>
            <a:r>
              <a:rPr lang="fa-IR" sz="2400" b="1" dirty="0"/>
              <a:t>سیستم خانه هوشمند ساده و کم‌هزینه</a:t>
            </a:r>
            <a:endParaRPr lang="fa-IR" sz="24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400" dirty="0"/>
              <a:t>فراهم کردن امکان </a:t>
            </a:r>
            <a:r>
              <a:rPr lang="fa-IR" sz="2400" b="1" dirty="0"/>
              <a:t>کنترل دستی و خودکار وسایل خانگی</a:t>
            </a:r>
            <a:endParaRPr lang="fa-IR" sz="24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400" dirty="0"/>
              <a:t>ایجاد </a:t>
            </a:r>
            <a:r>
              <a:rPr lang="fa-IR" sz="2400" b="1" dirty="0"/>
              <a:t>رابط کاربری وب و موبایل</a:t>
            </a:r>
            <a:r>
              <a:rPr lang="fa-IR" sz="2400" dirty="0"/>
              <a:t> برای مدیریت راحت کاربران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400" b="1" dirty="0"/>
              <a:t>افزایش بهره‌وری انرژی</a:t>
            </a:r>
            <a:r>
              <a:rPr lang="fa-IR" sz="2400" dirty="0"/>
              <a:t> با کنترل هوشمند دما و نور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400" dirty="0"/>
              <a:t>ارتقای </a:t>
            </a:r>
            <a:r>
              <a:rPr lang="fa-IR" sz="2400" b="1" dirty="0"/>
              <a:t>امنیت و آسایش</a:t>
            </a:r>
            <a:r>
              <a:rPr lang="fa-IR" sz="2400" dirty="0"/>
              <a:t> در محیط خانه</a:t>
            </a:r>
          </a:p>
          <a:p>
            <a:pPr algn="r" rtl="1"/>
            <a:endParaRPr lang="fa-IR" sz="2400" b="0" i="0" dirty="0">
              <a:solidFill>
                <a:srgbClr val="404040"/>
              </a:solidFill>
              <a:effectLst/>
              <a:latin typeface="iranyekan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82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36CF2-B5F6-D1A8-57C4-8671307F9C21}"/>
              </a:ext>
            </a:extLst>
          </p:cNvPr>
          <p:cNvSpPr txBox="1"/>
          <p:nvPr/>
        </p:nvSpPr>
        <p:spPr>
          <a:xfrm>
            <a:off x="2462719" y="1188658"/>
            <a:ext cx="7266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8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2-2. ضرورت اجرا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DCC73E-06E1-81B6-D7DB-34C3ABB09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23" y="1849959"/>
            <a:ext cx="80810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نیاز روزافزون به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مدیریت هوشمند انرژی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در خانه‌ها و ساختمان‌ها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رشد سریع تکنولوژی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اینترنت اشیاء</a:t>
            </a:r>
            <a:r>
              <a:rPr kumimoji="0" lang="fa-IR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(IoT)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 ضرورت آشنایی با آن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قابلیت استفاده در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پروژه‌های واقعی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مانند منازل، دفاتر یا کلاس‌های آموزشی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فراهم آوردن بستری برای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fa-I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گسترش و توسعه امکانات بیشتر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کنترل صوتی، اتصال به فضای ابری و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11001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0FF4D4-17AD-F796-C556-30F8267C0C26}"/>
              </a:ext>
            </a:extLst>
          </p:cNvPr>
          <p:cNvSpPr txBox="1"/>
          <p:nvPr/>
        </p:nvSpPr>
        <p:spPr>
          <a:xfrm>
            <a:off x="8007672" y="203369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32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5-</a:t>
            </a:r>
            <a:r>
              <a:rPr lang="fa-IR" sz="3200" b="1" dirty="0">
                <a:solidFill>
                  <a:srgbClr val="404040"/>
                </a:solidFill>
                <a:latin typeface="iranyekan"/>
                <a:cs typeface="B Nazanin" panose="00000400000000000000" pitchFamily="2" charset="-78"/>
              </a:rPr>
              <a:t>3</a:t>
            </a:r>
            <a:r>
              <a:rPr lang="fa-IR" sz="32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. شماتیک</a:t>
            </a:r>
            <a:endParaRPr lang="en-US" sz="3200" b="1" dirty="0">
              <a:solidFill>
                <a:srgbClr val="404040"/>
              </a:solidFill>
              <a:latin typeface="iranyekan"/>
              <a:cs typeface="B Nazani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7D2FCF-89BA-1FF5-B159-127384B23639}"/>
              </a:ext>
            </a:extLst>
          </p:cNvPr>
          <p:cNvSpPr/>
          <p:nvPr/>
        </p:nvSpPr>
        <p:spPr>
          <a:xfrm>
            <a:off x="6315456" y="1389888"/>
            <a:ext cx="97536" cy="1694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3E2CE-FE32-C453-50AF-FFEDAF0946C0}"/>
              </a:ext>
            </a:extLst>
          </p:cNvPr>
          <p:cNvSpPr/>
          <p:nvPr/>
        </p:nvSpPr>
        <p:spPr>
          <a:xfrm>
            <a:off x="6699504" y="5638800"/>
            <a:ext cx="1176528" cy="60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49669-4A45-E49C-1E1B-AF97EB7EB0E3}"/>
              </a:ext>
            </a:extLst>
          </p:cNvPr>
          <p:cNvSpPr/>
          <p:nvPr/>
        </p:nvSpPr>
        <p:spPr>
          <a:xfrm>
            <a:off x="3907155" y="5798058"/>
            <a:ext cx="56959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0EF23-63B0-B6E3-737D-FC277569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5" y="815450"/>
            <a:ext cx="9088702" cy="52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7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36CF2-B5F6-D1A8-57C4-8671307F9C21}"/>
              </a:ext>
            </a:extLst>
          </p:cNvPr>
          <p:cNvSpPr txBox="1"/>
          <p:nvPr/>
        </p:nvSpPr>
        <p:spPr>
          <a:xfrm>
            <a:off x="4423167" y="515622"/>
            <a:ext cx="7266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32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6. دیاگرام</a:t>
            </a:r>
            <a:endParaRPr lang="fa-IR" sz="2800" b="1" i="0" dirty="0">
              <a:solidFill>
                <a:srgbClr val="404040"/>
              </a:solidFill>
              <a:effectLst/>
              <a:latin typeface="iranyekan"/>
              <a:cs typeface="B Nazanin" panose="00000400000000000000" pitchFamily="2" charset="-78"/>
            </a:endParaRPr>
          </a:p>
        </p:txBody>
      </p:sp>
      <p:pic>
        <p:nvPicPr>
          <p:cNvPr id="5" name="Picture 4" descr="A diagram of a smart home system&#10;&#10;AI-generated content may be incorrect.">
            <a:extLst>
              <a:ext uri="{FF2B5EF4-FFF2-40B4-BE49-F238E27FC236}">
                <a16:creationId xmlns:a16="http://schemas.microsoft.com/office/drawing/2014/main" id="{BF7FD745-1FDD-838E-0633-79B8186C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54" y="316617"/>
            <a:ext cx="8515148" cy="58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221D-D284-D168-220F-E354BBCD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0269F0-B1D1-65CD-BDD8-EDA48DFD3E25}"/>
              </a:ext>
            </a:extLst>
          </p:cNvPr>
          <p:cNvSpPr txBox="1"/>
          <p:nvPr/>
        </p:nvSpPr>
        <p:spPr>
          <a:xfrm>
            <a:off x="4704521" y="451513"/>
            <a:ext cx="7266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3200" b="1" i="0" dirty="0">
                <a:solidFill>
                  <a:srgbClr val="404040"/>
                </a:solidFill>
                <a:effectLst/>
                <a:latin typeface="iranyekan"/>
                <a:cs typeface="B Nazanin" panose="00000400000000000000" pitchFamily="2" charset="-78"/>
              </a:rPr>
              <a:t>6. فلوچارت</a:t>
            </a:r>
            <a:endParaRPr lang="fa-IR" sz="2800" b="1" i="0" dirty="0">
              <a:solidFill>
                <a:srgbClr val="404040"/>
              </a:solidFill>
              <a:effectLst/>
              <a:latin typeface="iranyekan"/>
              <a:cs typeface="B Nazanin" panose="00000400000000000000" pitchFamily="2" charset="-78"/>
            </a:endParaRPr>
          </a:p>
        </p:txBody>
      </p:sp>
      <p:pic>
        <p:nvPicPr>
          <p:cNvPr id="4" name="Picture 3" descr="A diagram of a smart home project&#10;&#10;AI-generated content may be incorrect.">
            <a:extLst>
              <a:ext uri="{FF2B5EF4-FFF2-40B4-BE49-F238E27FC236}">
                <a16:creationId xmlns:a16="http://schemas.microsoft.com/office/drawing/2014/main" id="{A46D3C4E-D32E-B180-6CDF-79D58DCB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00" y="822691"/>
            <a:ext cx="7899001" cy="50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9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th Theme Collection-Ghalamo (5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16th Theme Collection-Ghalamo (5)</Template>
  <TotalTime>399</TotalTime>
  <Words>493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B Nazanin</vt:lpstr>
      <vt:lpstr>Calibri</vt:lpstr>
      <vt:lpstr>iranyekan</vt:lpstr>
      <vt:lpstr>Trebuchet MS</vt:lpstr>
      <vt:lpstr>Wingdings 3</vt:lpstr>
      <vt:lpstr>16th Theme Collection-Ghalamo (5)</vt:lpstr>
      <vt:lpstr>Custom Design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pkhtami</dc:creator>
  <cp:lastModifiedBy>Ashkan Tavassoli</cp:lastModifiedBy>
  <cp:revision>5</cp:revision>
  <dcterms:created xsi:type="dcterms:W3CDTF">2025-04-29T19:11:36Z</dcterms:created>
  <dcterms:modified xsi:type="dcterms:W3CDTF">2025-08-31T09:38:43Z</dcterms:modified>
</cp:coreProperties>
</file>