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3"/>
  </p:notesMasterIdLst>
  <p:sldIdLst>
    <p:sldId id="276" r:id="rId5"/>
    <p:sldId id="277" r:id="rId6"/>
    <p:sldId id="278" r:id="rId7"/>
    <p:sldId id="279" r:id="rId8"/>
    <p:sldId id="282" r:id="rId9"/>
    <p:sldId id="280" r:id="rId10"/>
    <p:sldId id="259" r:id="rId11"/>
    <p:sldId id="260" r:id="rId12"/>
    <p:sldId id="261" r:id="rId13"/>
    <p:sldId id="262" r:id="rId14"/>
    <p:sldId id="263" r:id="rId15"/>
    <p:sldId id="275" r:id="rId16"/>
    <p:sldId id="283" r:id="rId17"/>
    <p:sldId id="291" r:id="rId18"/>
    <p:sldId id="284" r:id="rId19"/>
    <p:sldId id="292" r:id="rId20"/>
    <p:sldId id="285" r:id="rId21"/>
    <p:sldId id="264" r:id="rId22"/>
    <p:sldId id="286" r:id="rId23"/>
    <p:sldId id="287" r:id="rId24"/>
    <p:sldId id="265" r:id="rId25"/>
    <p:sldId id="290" r:id="rId26"/>
    <p:sldId id="268" r:id="rId27"/>
    <p:sldId id="269" r:id="rId28"/>
    <p:sldId id="272" r:id="rId29"/>
    <p:sldId id="288" r:id="rId30"/>
    <p:sldId id="274" r:id="rId31"/>
    <p:sldId id="293" r:id="rId32"/>
    <p:sldId id="270" r:id="rId33"/>
    <p:sldId id="271" r:id="rId34"/>
    <p:sldId id="289" r:id="rId35"/>
    <p:sldId id="273" r:id="rId36"/>
    <p:sldId id="294" r:id="rId37"/>
    <p:sldId id="257" r:id="rId38"/>
    <p:sldId id="258" r:id="rId39"/>
    <p:sldId id="295" r:id="rId40"/>
    <p:sldId id="296" r:id="rId41"/>
    <p:sldId id="298" r:id="rId42"/>
    <p:sldId id="299" r:id="rId43"/>
    <p:sldId id="300" r:id="rId44"/>
    <p:sldId id="301" r:id="rId45"/>
    <p:sldId id="266" r:id="rId46"/>
    <p:sldId id="267" r:id="rId47"/>
    <p:sldId id="302" r:id="rId48"/>
    <p:sldId id="303" r:id="rId49"/>
    <p:sldId id="304" r:id="rId50"/>
    <p:sldId id="314" r:id="rId51"/>
    <p:sldId id="305" r:id="rId52"/>
    <p:sldId id="306" r:id="rId53"/>
    <p:sldId id="307" r:id="rId54"/>
    <p:sldId id="308" r:id="rId55"/>
    <p:sldId id="309" r:id="rId56"/>
    <p:sldId id="310" r:id="rId57"/>
    <p:sldId id="311" r:id="rId58"/>
    <p:sldId id="312" r:id="rId59"/>
    <p:sldId id="281" r:id="rId60"/>
    <p:sldId id="313" r:id="rId61"/>
    <p:sldId id="315"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FBA6DE-33A8-9C73-966E-3E8331F6CC92}" v="1" dt="2025-04-24T18:42:25.838"/>
    <p1510:client id="{9977F155-B04F-FD0C-81DA-92FDFD07C19F}" v="1" dt="2025-04-25T15:57:47.2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5726" autoAdjust="0"/>
  </p:normalViewPr>
  <p:slideViewPr>
    <p:cSldViewPr snapToGrid="0">
      <p:cViewPr varScale="1">
        <p:scale>
          <a:sx n="88" d="100"/>
          <a:sy n="88" d="100"/>
        </p:scale>
        <p:origin x="42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da Prem R - 123154434 - MITBLR" userId="S::ananda.mitblr2023@learner.manipal.edu::c3a92cd8-30ea-4f4d-900b-43bf4b32124e" providerId="AD" clId="Web-{9977F155-B04F-FD0C-81DA-92FDFD07C19F}"/>
    <pc:docChg chg="modSld">
      <pc:chgData name="Ananda Prem R - 123154434 - MITBLR" userId="S::ananda.mitblr2023@learner.manipal.edu::c3a92cd8-30ea-4f4d-900b-43bf4b32124e" providerId="AD" clId="Web-{9977F155-B04F-FD0C-81DA-92FDFD07C19F}" dt="2025-04-25T15:57:47.280" v="0" actId="1076"/>
      <pc:docMkLst>
        <pc:docMk/>
      </pc:docMkLst>
      <pc:sldChg chg="modSp">
        <pc:chgData name="Ananda Prem R - 123154434 - MITBLR" userId="S::ananda.mitblr2023@learner.manipal.edu::c3a92cd8-30ea-4f4d-900b-43bf4b32124e" providerId="AD" clId="Web-{9977F155-B04F-FD0C-81DA-92FDFD07C19F}" dt="2025-04-25T15:57:47.280" v="0" actId="1076"/>
        <pc:sldMkLst>
          <pc:docMk/>
          <pc:sldMk cId="1430673773" sldId="259"/>
        </pc:sldMkLst>
        <pc:spChg chg="mod">
          <ac:chgData name="Ananda Prem R - 123154434 - MITBLR" userId="S::ananda.mitblr2023@learner.manipal.edu::c3a92cd8-30ea-4f4d-900b-43bf4b32124e" providerId="AD" clId="Web-{9977F155-B04F-FD0C-81DA-92FDFD07C19F}" dt="2025-04-25T15:57:47.280" v="0" actId="1076"/>
          <ac:spMkLst>
            <pc:docMk/>
            <pc:sldMk cId="1430673773" sldId="259"/>
            <ac:spMk id="2" creationId="{00000000-0000-0000-0000-000000000000}"/>
          </ac:spMkLst>
        </pc:spChg>
      </pc:sldChg>
    </pc:docChg>
  </pc:docChgLst>
  <pc:docChgLst>
    <pc:chgData name="Abhishikth Tom Clements - 123148590 - MITBLR" userId="S::abhishikth.mitblr2023@learner.manipal.edu::871018ba-6271-450d-9d0b-7b87b3b9b918" providerId="AD" clId="Web-{23FBA6DE-33A8-9C73-966E-3E8331F6CC92}"/>
    <pc:docChg chg="addSld">
      <pc:chgData name="Abhishikth Tom Clements - 123148590 - MITBLR" userId="S::abhishikth.mitblr2023@learner.manipal.edu::871018ba-6271-450d-9d0b-7b87b3b9b918" providerId="AD" clId="Web-{23FBA6DE-33A8-9C73-966E-3E8331F6CC92}" dt="2025-04-24T18:42:25.838" v="0"/>
      <pc:docMkLst>
        <pc:docMk/>
      </pc:docMkLst>
      <pc:sldChg chg="new">
        <pc:chgData name="Abhishikth Tom Clements - 123148590 - MITBLR" userId="S::abhishikth.mitblr2023@learner.manipal.edu::871018ba-6271-450d-9d0b-7b87b3b9b918" providerId="AD" clId="Web-{23FBA6DE-33A8-9C73-966E-3E8331F6CC92}" dt="2025-04-24T18:42:25.838" v="0"/>
        <pc:sldMkLst>
          <pc:docMk/>
          <pc:sldMk cId="707626440" sldId="314"/>
        </pc:sldMkLst>
      </pc:sldChg>
    </pc:docChg>
  </pc:docChgLst>
  <pc:docChgLst>
    <pc:chgData name="Ananda Prem R - 123154434 - MITBLR" userId="S::ananda.mitblr2023@learner.manipal.edu::c3a92cd8-30ea-4f4d-900b-43bf4b32124e" providerId="AD" clId="Web-{684D89ED-CCE1-5CEB-175C-5896BD0BAB35}"/>
    <pc:docChg chg="modSld">
      <pc:chgData name="Ananda Prem R - 123154434 - MITBLR" userId="S::ananda.mitblr2023@learner.manipal.edu::c3a92cd8-30ea-4f4d-900b-43bf4b32124e" providerId="AD" clId="Web-{684D89ED-CCE1-5CEB-175C-5896BD0BAB35}" dt="2025-04-23T12:52:19.716" v="0" actId="1076"/>
      <pc:docMkLst>
        <pc:docMk/>
      </pc:docMkLst>
      <pc:sldChg chg="modSp">
        <pc:chgData name="Ananda Prem R - 123154434 - MITBLR" userId="S::ananda.mitblr2023@learner.manipal.edu::c3a92cd8-30ea-4f4d-900b-43bf4b32124e" providerId="AD" clId="Web-{684D89ED-CCE1-5CEB-175C-5896BD0BAB35}" dt="2025-04-23T12:52:19.716" v="0" actId="1076"/>
        <pc:sldMkLst>
          <pc:docMk/>
          <pc:sldMk cId="1162439590" sldId="288"/>
        </pc:sldMkLst>
        <pc:picChg chg="mod">
          <ac:chgData name="Ananda Prem R - 123154434 - MITBLR" userId="S::ananda.mitblr2023@learner.manipal.edu::c3a92cd8-30ea-4f4d-900b-43bf4b32124e" providerId="AD" clId="Web-{684D89ED-CCE1-5CEB-175C-5896BD0BAB35}" dt="2025-04-23T12:52:19.716" v="0" actId="1076"/>
          <ac:picMkLst>
            <pc:docMk/>
            <pc:sldMk cId="1162439590" sldId="288"/>
            <ac:picMk id="9" creationId="{2AB1E9B4-EB55-1AF2-DA5A-66EBCE85323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EAE1F-0874-4954-AF46-EAFD8EABC548}" type="datetimeFigureOut">
              <a:rPr lang="en-IN" smtClean="0"/>
              <a:t>28-04-2025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2CADFB-6BDD-4C6E-93E0-39B05B4F4A2C}" type="slidenum">
              <a:rPr lang="en-IN" smtClean="0"/>
              <a:t>‹#›</a:t>
            </a:fld>
            <a:endParaRPr lang="en-IN"/>
          </a:p>
        </p:txBody>
      </p:sp>
    </p:spTree>
    <p:extLst>
      <p:ext uri="{BB962C8B-B14F-4D97-AF65-F5344CB8AC3E}">
        <p14:creationId xmlns:p14="http://schemas.microsoft.com/office/powerpoint/2010/main" val="3161821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2CADFB-6BDD-4C6E-93E0-39B05B4F4A2C}" type="slidenum">
              <a:rPr lang="en-IN" smtClean="0"/>
              <a:t>4</a:t>
            </a:fld>
            <a:endParaRPr lang="en-IN"/>
          </a:p>
        </p:txBody>
      </p:sp>
    </p:spTree>
    <p:extLst>
      <p:ext uri="{BB962C8B-B14F-4D97-AF65-F5344CB8AC3E}">
        <p14:creationId xmlns:p14="http://schemas.microsoft.com/office/powerpoint/2010/main" val="43640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2CADFB-6BDD-4C6E-93E0-39B05B4F4A2C}" type="slidenum">
              <a:rPr lang="en-IN" smtClean="0"/>
              <a:t>6</a:t>
            </a:fld>
            <a:endParaRPr lang="en-IN"/>
          </a:p>
        </p:txBody>
      </p:sp>
    </p:spTree>
    <p:extLst>
      <p:ext uri="{BB962C8B-B14F-4D97-AF65-F5344CB8AC3E}">
        <p14:creationId xmlns:p14="http://schemas.microsoft.com/office/powerpoint/2010/main" val="2358214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Poppins" panose="00000500000000000000" pitchFamily="2" charset="0"/>
              </a:rPr>
              <a:t>If the values are a match, then the match register can perform any of the following action:</a:t>
            </a:r>
          </a:p>
          <a:p>
            <a:pPr algn="l" fontAlgn="base">
              <a:buFont typeface="Arial" panose="020B0604020202020204" pitchFamily="34" charset="0"/>
              <a:buChar char="•"/>
            </a:pPr>
            <a:r>
              <a:rPr lang="en-US" b="0" i="0" dirty="0">
                <a:solidFill>
                  <a:srgbClr val="000000"/>
                </a:solidFill>
                <a:effectLst/>
                <a:latin typeface="Poppins" panose="00000500000000000000" pitchFamily="2" charset="0"/>
              </a:rPr>
              <a:t>An interrupt is generated.</a:t>
            </a:r>
          </a:p>
          <a:p>
            <a:pPr algn="l" fontAlgn="base">
              <a:buFont typeface="Arial" panose="020B0604020202020204" pitchFamily="34" charset="0"/>
              <a:buChar char="•"/>
            </a:pPr>
            <a:r>
              <a:rPr lang="en-US" b="0" i="0" dirty="0">
                <a:solidFill>
                  <a:srgbClr val="000000"/>
                </a:solidFill>
                <a:effectLst/>
                <a:latin typeface="Poppins" panose="00000500000000000000" pitchFamily="2" charset="0"/>
              </a:rPr>
              <a:t>The TC will be reset</a:t>
            </a:r>
          </a:p>
          <a:p>
            <a:pPr algn="l" fontAlgn="base">
              <a:buFont typeface="Arial" panose="020B0604020202020204" pitchFamily="34" charset="0"/>
              <a:buChar char="•"/>
            </a:pPr>
            <a:r>
              <a:rPr lang="en-US" b="0" i="0" dirty="0">
                <a:solidFill>
                  <a:srgbClr val="000000"/>
                </a:solidFill>
                <a:effectLst/>
                <a:latin typeface="Poppins" panose="00000500000000000000" pitchFamily="2" charset="0"/>
              </a:rPr>
              <a:t>TC and PR will be stopped and corresponding TCR will be set to 0.</a:t>
            </a:r>
          </a:p>
          <a:p>
            <a:pPr algn="l"/>
            <a:r>
              <a:rPr lang="en-US" b="0" i="0" dirty="0">
                <a:solidFill>
                  <a:srgbClr val="000000"/>
                </a:solidFill>
                <a:effectLst/>
                <a:latin typeface="Poppins" panose="00000500000000000000" pitchFamily="2" charset="0"/>
              </a:rPr>
              <a:t>Additionally, when the values in Match Register and TC matches, you can also control the External Match Register (EMR) to set an External Match Output pin as LOW, HIGH or Toggle.</a:t>
            </a:r>
          </a:p>
          <a:p>
            <a:pPr algn="l"/>
            <a:r>
              <a:rPr lang="en-US" b="0" i="0" dirty="0">
                <a:solidFill>
                  <a:srgbClr val="000000"/>
                </a:solidFill>
                <a:effectLst/>
                <a:latin typeface="Poppins" panose="00000500000000000000" pitchFamily="2" charset="0"/>
              </a:rPr>
              <a:t>Timers 0, 1 and 3 have two External Match Outputs each while Timer 2 has four External Match Outputs.</a:t>
            </a:r>
          </a:p>
          <a:p>
            <a:pPr algn="l"/>
            <a:r>
              <a:rPr lang="en-US" b="0" i="0" dirty="0">
                <a:solidFill>
                  <a:srgbClr val="000000"/>
                </a:solidFill>
                <a:effectLst/>
                <a:latin typeface="Poppins" panose="00000500000000000000" pitchFamily="2" charset="0"/>
              </a:rPr>
              <a:t>Using this functionality, we can toggle an LED connected to one of the Match Output Pins without intervention from the processor or any GPIO functionality.</a:t>
            </a:r>
          </a:p>
          <a:p>
            <a:endParaRPr lang="en-IN" dirty="0"/>
          </a:p>
        </p:txBody>
      </p:sp>
      <p:sp>
        <p:nvSpPr>
          <p:cNvPr id="4" name="Slide Number Placeholder 3"/>
          <p:cNvSpPr>
            <a:spLocks noGrp="1"/>
          </p:cNvSpPr>
          <p:nvPr>
            <p:ph type="sldNum" sz="quarter" idx="5"/>
          </p:nvPr>
        </p:nvSpPr>
        <p:spPr/>
        <p:txBody>
          <a:bodyPr/>
          <a:lstStyle/>
          <a:p>
            <a:fld id="{C62CADFB-6BDD-4C6E-93E0-39B05B4F4A2C}" type="slidenum">
              <a:rPr lang="en-IN" smtClean="0"/>
              <a:t>10</a:t>
            </a:fld>
            <a:endParaRPr lang="en-IN"/>
          </a:p>
        </p:txBody>
      </p:sp>
    </p:spTree>
    <p:extLst>
      <p:ext uri="{BB962C8B-B14F-4D97-AF65-F5344CB8AC3E}">
        <p14:creationId xmlns:p14="http://schemas.microsoft.com/office/powerpoint/2010/main" val="4260703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2CADFB-6BDD-4C6E-93E0-39B05B4F4A2C}" type="slidenum">
              <a:rPr lang="en-IN" smtClean="0"/>
              <a:t>25</a:t>
            </a:fld>
            <a:endParaRPr lang="en-IN"/>
          </a:p>
        </p:txBody>
      </p:sp>
    </p:spTree>
    <p:extLst>
      <p:ext uri="{BB962C8B-B14F-4D97-AF65-F5344CB8AC3E}">
        <p14:creationId xmlns:p14="http://schemas.microsoft.com/office/powerpoint/2010/main" val="3782948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2CADFB-6BDD-4C6E-93E0-39B05B4F4A2C}" type="slidenum">
              <a:rPr lang="en-IN" smtClean="0"/>
              <a:t>27</a:t>
            </a:fld>
            <a:endParaRPr lang="en-IN"/>
          </a:p>
        </p:txBody>
      </p:sp>
    </p:spTree>
    <p:extLst>
      <p:ext uri="{BB962C8B-B14F-4D97-AF65-F5344CB8AC3E}">
        <p14:creationId xmlns:p14="http://schemas.microsoft.com/office/powerpoint/2010/main" val="222090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484E"/>
                </a:solidFill>
                <a:effectLst/>
                <a:latin typeface="Verdana" panose="020B0604030504040204" pitchFamily="34" charset="0"/>
              </a:rPr>
              <a:t>PWM is short for Pulse Width Modulation. It is a simplest way of producing analog values using digital system. the width of the Pulse i.e. the duration for with the pulse stays ON in a period is varied. Hence, it is called Pulse Width Modulation.</a:t>
            </a:r>
            <a:endParaRPr lang="en-IN" dirty="0"/>
          </a:p>
        </p:txBody>
      </p:sp>
      <p:sp>
        <p:nvSpPr>
          <p:cNvPr id="4" name="Slide Number Placeholder 3"/>
          <p:cNvSpPr>
            <a:spLocks noGrp="1"/>
          </p:cNvSpPr>
          <p:nvPr>
            <p:ph type="sldNum" sz="quarter" idx="5"/>
          </p:nvPr>
        </p:nvSpPr>
        <p:spPr/>
        <p:txBody>
          <a:bodyPr/>
          <a:lstStyle/>
          <a:p>
            <a:fld id="{7F0A4DBE-E5D1-43CA-BE58-DEEAB1DD0BAC}" type="slidenum">
              <a:rPr lang="en-IN" smtClean="0"/>
              <a:t>34</a:t>
            </a:fld>
            <a:endParaRPr lang="en-IN"/>
          </a:p>
        </p:txBody>
      </p:sp>
    </p:spTree>
    <p:extLst>
      <p:ext uri="{BB962C8B-B14F-4D97-AF65-F5344CB8AC3E}">
        <p14:creationId xmlns:p14="http://schemas.microsoft.com/office/powerpoint/2010/main" val="517113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498EBE8-3986-4F83-8BFE-D22BC15C06F8}"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3431855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98EBE8-3986-4F83-8BFE-D22BC15C06F8}"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2744624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98EBE8-3986-4F83-8BFE-D22BC15C06F8}"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30113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98EBE8-3986-4F83-8BFE-D22BC15C06F8}"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127252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98EBE8-3986-4F83-8BFE-D22BC15C06F8}"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366571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498EBE8-3986-4F83-8BFE-D22BC15C06F8}"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1936246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98EBE8-3986-4F83-8BFE-D22BC15C06F8}" type="datetimeFigureOut">
              <a:rPr lang="en-US" smtClean="0"/>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17108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98EBE8-3986-4F83-8BFE-D22BC15C06F8}" type="datetimeFigureOut">
              <a:rPr lang="en-US" smtClean="0"/>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102359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98EBE8-3986-4F83-8BFE-D22BC15C06F8}" type="datetimeFigureOut">
              <a:rPr lang="en-US" smtClean="0"/>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355542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98EBE8-3986-4F83-8BFE-D22BC15C06F8}"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1180908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498EBE8-3986-4F83-8BFE-D22BC15C06F8}"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53B68D-9627-4BB0-8B9A-CA5F5FA6CA76}" type="slidenum">
              <a:rPr lang="en-US" smtClean="0"/>
              <a:t>‹#›</a:t>
            </a:fld>
            <a:endParaRPr lang="en-US"/>
          </a:p>
        </p:txBody>
      </p:sp>
    </p:spTree>
    <p:extLst>
      <p:ext uri="{BB962C8B-B14F-4D97-AF65-F5344CB8AC3E}">
        <p14:creationId xmlns:p14="http://schemas.microsoft.com/office/powerpoint/2010/main" val="1176609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98EBE8-3986-4F83-8BFE-D22BC15C06F8}" type="datetimeFigureOut">
              <a:rPr lang="en-US" smtClean="0"/>
              <a:t>4/28/2025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53B68D-9627-4BB0-8B9A-CA5F5FA6CA76}" type="slidenum">
              <a:rPr lang="en-US" smtClean="0"/>
              <a:t>‹#›</a:t>
            </a:fld>
            <a:endParaRPr lang="en-US"/>
          </a:p>
        </p:txBody>
      </p:sp>
    </p:spTree>
    <p:extLst>
      <p:ext uri="{BB962C8B-B14F-4D97-AF65-F5344CB8AC3E}">
        <p14:creationId xmlns:p14="http://schemas.microsoft.com/office/powerpoint/2010/main" val="3180864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1.png"/><Relationship Id="rId1" Type="http://schemas.openxmlformats.org/officeDocument/2006/relationships/slideLayout" Target="../slideLayouts/slideLayout7.xml"/><Relationship Id="rId5" Type="http://schemas.microsoft.com/office/2007/relationships/hdphoto" Target="../media/hdphoto9.wdp"/><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DE0CD3-6C84-6D78-7636-D22AE730DA80}"/>
              </a:ext>
            </a:extLst>
          </p:cNvPr>
          <p:cNvSpPr txBox="1"/>
          <p:nvPr/>
        </p:nvSpPr>
        <p:spPr>
          <a:xfrm>
            <a:off x="436880" y="2529841"/>
            <a:ext cx="11460480" cy="1446550"/>
          </a:xfrm>
          <a:prstGeom prst="rect">
            <a:avLst/>
          </a:prstGeom>
          <a:noFill/>
        </p:spPr>
        <p:txBody>
          <a:bodyPr wrap="square" rtlCol="0">
            <a:spAutoFit/>
          </a:bodyPr>
          <a:lstStyle/>
          <a:p>
            <a:pPr algn="ctr"/>
            <a:r>
              <a:rPr lang="en-IN" sz="4400" b="1" dirty="0">
                <a:solidFill>
                  <a:schemeClr val="accent4">
                    <a:lumMod val="50000"/>
                  </a:schemeClr>
                </a:solidFill>
                <a:latin typeface="Times New Roman" panose="02020603050405020304" pitchFamily="18" charset="0"/>
                <a:cs typeface="Times New Roman" panose="02020603050405020304" pitchFamily="18" charset="0"/>
              </a:rPr>
              <a:t>MODULE 4</a:t>
            </a:r>
          </a:p>
          <a:p>
            <a:pPr algn="ctr"/>
            <a:r>
              <a:rPr lang="en-IN" sz="4400" b="1" dirty="0">
                <a:solidFill>
                  <a:schemeClr val="accent4">
                    <a:lumMod val="50000"/>
                  </a:schemeClr>
                </a:solidFill>
                <a:latin typeface="Times New Roman" panose="02020603050405020304" pitchFamily="18" charset="0"/>
                <a:cs typeface="Times New Roman" panose="02020603050405020304" pitchFamily="18" charset="0"/>
              </a:rPr>
              <a:t>TIMER/ COUNTER PROGRAMMING</a:t>
            </a:r>
          </a:p>
        </p:txBody>
      </p:sp>
    </p:spTree>
    <p:extLst>
      <p:ext uri="{BB962C8B-B14F-4D97-AF65-F5344CB8AC3E}">
        <p14:creationId xmlns:p14="http://schemas.microsoft.com/office/powerpoint/2010/main" val="1667303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8456" y="216705"/>
            <a:ext cx="10959737" cy="2677656"/>
          </a:xfrm>
          <a:prstGeom prst="rect">
            <a:avLst/>
          </a:prstGeom>
        </p:spPr>
        <p:txBody>
          <a:bodyPr wrap="square">
            <a:spAutoFit/>
          </a:bodyPr>
          <a:lstStyle/>
          <a:p>
            <a:pPr marR="0" lvl="0" algn="just" defTabSz="914400" rtl="0" eaLnBrk="1" fontAlgn="auto" latinLnBrk="0" hangingPunct="1">
              <a:spcBef>
                <a:spcPts val="0"/>
              </a:spcBef>
              <a:spcAft>
                <a:spcPts val="0"/>
              </a:spcAft>
              <a:buClrTx/>
              <a:buSzTx/>
              <a:tabLst/>
              <a:defRPr/>
            </a:pPr>
            <a:r>
              <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Match Registers can be used to</a:t>
            </a:r>
          </a:p>
          <a:p>
            <a:pPr marR="0" lvl="0" algn="just" defTabSz="914400" rtl="0" eaLnBrk="1" fontAlgn="auto" latinLnBrk="0" hangingPunct="1">
              <a:spcBef>
                <a:spcPts val="0"/>
              </a:spcBef>
              <a:spcAft>
                <a:spcPts val="0"/>
              </a:spcAft>
              <a:buClrTx/>
              <a:buSzTx/>
              <a:tabLst/>
              <a:defRPr/>
            </a:pPr>
            <a:endPar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457200" marR="0" lvl="0" indent="-457200" algn="just" defTabSz="914400" rtl="0" eaLnBrk="1" fontAlgn="auto" latinLnBrk="0" hangingPunct="1">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Stop Timer on Match(</a:t>
            </a:r>
            <a:r>
              <a:rPr kumimoji="0" lang="en-US" sz="2800" b="0"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i.e</a:t>
            </a: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when the value in count register is same as that in Match register) and trigger an optional interrupt.</a:t>
            </a:r>
          </a:p>
          <a:p>
            <a:pPr marL="457200" marR="0" lvl="0" indent="-457200" algn="just" defTabSz="914400" rtl="0" eaLnBrk="1" fontAlgn="auto" latinLnBrk="0" hangingPunct="1">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Reset Timer on Match and trigger an optional interrupt.</a:t>
            </a:r>
          </a:p>
          <a:p>
            <a:pPr marL="457200" marR="0" lvl="0" indent="-457200" algn="just" defTabSz="914400" rtl="0" eaLnBrk="1" fontAlgn="auto" latinLnBrk="0" hangingPunct="1">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To count continuously and trigger an interrupt on match.</a:t>
            </a:r>
          </a:p>
        </p:txBody>
      </p:sp>
      <p:sp>
        <p:nvSpPr>
          <p:cNvPr id="3" name="Rectangle 2"/>
          <p:cNvSpPr/>
          <p:nvPr/>
        </p:nvSpPr>
        <p:spPr>
          <a:xfrm>
            <a:off x="718456" y="2927018"/>
            <a:ext cx="10959736" cy="224676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External Match Output</a:t>
            </a: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R="0" lvl="0" algn="just" defTabSz="914400" rtl="0" eaLnBrk="1" fontAlgn="auto" latinLnBrk="0" hangingPunct="1">
              <a:lnSpc>
                <a:spcPct val="100000"/>
              </a:lnSpc>
              <a:spcBef>
                <a:spcPts val="0"/>
              </a:spcBef>
              <a:spcAft>
                <a:spcPts val="0"/>
              </a:spcAft>
              <a:buClrTx/>
              <a:buSzTx/>
              <a:tabLst/>
              <a:defRPr/>
            </a:pP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When a corresponding Match register (MRx) equals the Timer Counter(TC) the match output can be controlled using External Match Register(EMR) to either toggle, go HIGH, go LOW or do nothing.</a:t>
            </a:r>
          </a:p>
        </p:txBody>
      </p:sp>
      <p:sp>
        <p:nvSpPr>
          <p:cNvPr id="4" name="Rectangle 3">
            <a:extLst>
              <a:ext uri="{FF2B5EF4-FFF2-40B4-BE49-F238E27FC236}">
                <a16:creationId xmlns:a16="http://schemas.microsoft.com/office/drawing/2014/main" id="{69FCA404-D710-5B48-F4D7-334FCE62E730}"/>
              </a:ext>
            </a:extLst>
          </p:cNvPr>
          <p:cNvSpPr/>
          <p:nvPr/>
        </p:nvSpPr>
        <p:spPr>
          <a:xfrm>
            <a:off x="718454" y="5311024"/>
            <a:ext cx="10959737" cy="1200329"/>
          </a:xfrm>
          <a:prstGeom prst="rect">
            <a:avLst/>
          </a:prstGeom>
          <a:solidFill>
            <a:schemeClr val="accent4">
              <a:lumMod val="40000"/>
              <a:lumOff val="60000"/>
            </a:schemeClr>
          </a:solid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rPr>
              <a:t>External Match Output </a:t>
            </a:r>
            <a:r>
              <a:rPr kumimoji="0" lang="en-US" sz="24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 When a match register (MR3:0) equals the timer counter (TC) this output can either toggle, go low, go high, or do nothing.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The External Match Register (EMR) controls the functionality of this output.  </a:t>
            </a:r>
          </a:p>
        </p:txBody>
      </p:sp>
    </p:spTree>
    <p:extLst>
      <p:ext uri="{BB962C8B-B14F-4D97-AF65-F5344CB8AC3E}">
        <p14:creationId xmlns:p14="http://schemas.microsoft.com/office/powerpoint/2010/main" val="238798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48119D-03AC-99B7-71BD-50DE1E972E29}"/>
              </a:ext>
            </a:extLst>
          </p:cNvPr>
          <p:cNvSpPr txBox="1"/>
          <p:nvPr/>
        </p:nvSpPr>
        <p:spPr>
          <a:xfrm>
            <a:off x="891540" y="566677"/>
            <a:ext cx="10721339" cy="4832092"/>
          </a:xfrm>
          <a:prstGeom prst="rect">
            <a:avLst/>
          </a:prstGeom>
          <a:noFill/>
        </p:spPr>
        <p:txBody>
          <a:bodyPr wrap="square">
            <a:spAutoFit/>
          </a:bodyPr>
          <a:lstStyle/>
          <a:p>
            <a:pPr algn="l"/>
            <a:r>
              <a:rPr lang="en-US" sz="2800" b="1" i="0" dirty="0">
                <a:solidFill>
                  <a:srgbClr val="000000"/>
                </a:solidFill>
                <a:effectLst/>
                <a:latin typeface="Times New Roman" panose="02020603050405020304" pitchFamily="18" charset="0"/>
                <a:cs typeface="Times New Roman" panose="02020603050405020304" pitchFamily="18" charset="0"/>
              </a:rPr>
              <a:t>LPC1768 Timer Pins</a:t>
            </a:r>
          </a:p>
          <a:p>
            <a:pPr algn="l"/>
            <a:endParaRPr lang="en-US" sz="2800" b="1"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The Timer in LPC1768 MCU has two sets of pins associated with it. </a:t>
            </a:r>
          </a:p>
          <a:p>
            <a:pPr marL="285750" indent="-285750" algn="just">
              <a:buFont typeface="Arial" panose="020B0604020202020204" pitchFamily="34" charset="0"/>
              <a:buChar char="•"/>
            </a:pPr>
            <a:endParaRPr lang="en-US" sz="28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One set of pins are Capture Input Pins while the other set of pins are External Match Output Pins. </a:t>
            </a:r>
          </a:p>
          <a:p>
            <a:pPr marL="285750" indent="-285750" algn="just">
              <a:buFont typeface="Arial" panose="020B0604020202020204" pitchFamily="34" charset="0"/>
              <a:buChar char="•"/>
            </a:pPr>
            <a:endParaRPr lang="en-US" sz="28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The naming convention for the pins names of the timer peripheral is as follows:</a:t>
            </a:r>
          </a:p>
          <a:p>
            <a:pPr algn="just"/>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ctr"/>
            <a:r>
              <a:rPr lang="en-US" sz="2800" b="1" i="0" dirty="0">
                <a:solidFill>
                  <a:srgbClr val="C00000"/>
                </a:solidFill>
                <a:effectLst/>
                <a:highlight>
                  <a:srgbClr val="FFFF00"/>
                </a:highlight>
                <a:latin typeface="Times New Roman" panose="02020603050405020304" pitchFamily="18" charset="0"/>
                <a:cs typeface="Times New Roman" panose="02020603050405020304" pitchFamily="18" charset="0"/>
              </a:rPr>
              <a:t>CAPx.y means Capture Input y of Timer x</a:t>
            </a:r>
          </a:p>
        </p:txBody>
      </p:sp>
    </p:spTree>
    <p:extLst>
      <p:ext uri="{BB962C8B-B14F-4D97-AF65-F5344CB8AC3E}">
        <p14:creationId xmlns:p14="http://schemas.microsoft.com/office/powerpoint/2010/main" val="379541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386114" y="1874136"/>
            <a:ext cx="4656149" cy="3333749"/>
          </a:xfrm>
          <a:prstGeom prst="rect">
            <a:avLst/>
          </a:prstGeom>
          <a:ln>
            <a:solidFill>
              <a:schemeClr val="tx1"/>
            </a:solidFill>
          </a:ln>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400000"/>
                    </a14:imgEffect>
                  </a14:imgLayer>
                </a14:imgProps>
              </a:ext>
            </a:extLst>
          </a:blip>
          <a:stretch>
            <a:fillRect/>
          </a:stretch>
        </p:blipFill>
        <p:spPr>
          <a:xfrm>
            <a:off x="5452974" y="2175068"/>
            <a:ext cx="6212541" cy="2731883"/>
          </a:xfrm>
          <a:prstGeom prst="rect">
            <a:avLst/>
          </a:prstGeom>
          <a:ln>
            <a:solidFill>
              <a:schemeClr val="tx1"/>
            </a:solidFill>
          </a:ln>
        </p:spPr>
      </p:pic>
      <p:sp>
        <p:nvSpPr>
          <p:cNvPr id="10" name="TextBox 9">
            <a:extLst>
              <a:ext uri="{FF2B5EF4-FFF2-40B4-BE49-F238E27FC236}">
                <a16:creationId xmlns:a16="http://schemas.microsoft.com/office/drawing/2014/main" id="{6A44FE9E-6277-69AF-CCB8-EE8C4CA79057}"/>
              </a:ext>
            </a:extLst>
          </p:cNvPr>
          <p:cNvSpPr txBox="1"/>
          <p:nvPr/>
        </p:nvSpPr>
        <p:spPr>
          <a:xfrm>
            <a:off x="386114" y="610829"/>
            <a:ext cx="7507876" cy="707886"/>
          </a:xfrm>
          <a:prstGeom prst="rect">
            <a:avLst/>
          </a:prstGeom>
          <a:noFill/>
        </p:spPr>
        <p:txBody>
          <a:bodyPr wrap="square">
            <a:spAutoFit/>
          </a:bodyPr>
          <a:lstStyle/>
          <a:p>
            <a:pPr algn="just"/>
            <a:r>
              <a:rPr lang="en-US" sz="2000" b="1" dirty="0">
                <a:solidFill>
                  <a:srgbClr val="000000"/>
                </a:solidFill>
                <a:latin typeface="Poppins" panose="00000500000000000000" pitchFamily="2" charset="0"/>
              </a:rPr>
              <a:t>T</a:t>
            </a:r>
            <a:r>
              <a:rPr lang="en-US" sz="2000" b="1" i="0" dirty="0">
                <a:solidFill>
                  <a:srgbClr val="000000"/>
                </a:solidFill>
                <a:effectLst/>
                <a:latin typeface="Poppins" panose="00000500000000000000" pitchFamily="2" charset="0"/>
              </a:rPr>
              <a:t>able shows the pin mapping of the Timer Peripheral with the port pins of LPC1768</a:t>
            </a:r>
            <a:endParaRPr lang="en-IN" sz="2000" b="1" dirty="0"/>
          </a:p>
        </p:txBody>
      </p:sp>
    </p:spTree>
    <p:extLst>
      <p:ext uri="{BB962C8B-B14F-4D97-AF65-F5344CB8AC3E}">
        <p14:creationId xmlns:p14="http://schemas.microsoft.com/office/powerpoint/2010/main" val="309096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29CC-E45E-9F62-FF3F-760A5F5B966F}"/>
              </a:ext>
            </a:extLst>
          </p:cNvPr>
          <p:cNvSpPr>
            <a:spLocks noGrp="1"/>
          </p:cNvSpPr>
          <p:nvPr>
            <p:ph type="title"/>
          </p:nvPr>
        </p:nvSpPr>
        <p:spPr>
          <a:xfrm>
            <a:off x="838200" y="309781"/>
            <a:ext cx="10515600" cy="843915"/>
          </a:xfrm>
        </p:spPr>
        <p:txBody>
          <a:bodyPr>
            <a:normAutofit/>
          </a:bodyPr>
          <a:lstStyle/>
          <a:p>
            <a:r>
              <a:rPr lang="en-IN" sz="4000" b="0" i="0" dirty="0">
                <a:solidFill>
                  <a:srgbClr val="000000"/>
                </a:solidFill>
                <a:effectLst/>
                <a:latin typeface="Poppins" panose="00000500000000000000" pitchFamily="2" charset="0"/>
              </a:rPr>
              <a:t>Timer Registers of LPC1768</a:t>
            </a:r>
            <a:endParaRPr lang="en-IN" sz="4000" dirty="0"/>
          </a:p>
        </p:txBody>
      </p:sp>
      <p:sp>
        <p:nvSpPr>
          <p:cNvPr id="5" name="TextBox 4">
            <a:extLst>
              <a:ext uri="{FF2B5EF4-FFF2-40B4-BE49-F238E27FC236}">
                <a16:creationId xmlns:a16="http://schemas.microsoft.com/office/drawing/2014/main" id="{814C556E-C50C-FE21-A399-5FB3AFD1AA8A}"/>
              </a:ext>
            </a:extLst>
          </p:cNvPr>
          <p:cNvSpPr txBox="1"/>
          <p:nvPr/>
        </p:nvSpPr>
        <p:spPr>
          <a:xfrm>
            <a:off x="965790" y="1664058"/>
            <a:ext cx="10515600" cy="1046440"/>
          </a:xfrm>
          <a:prstGeom prst="rect">
            <a:avLst/>
          </a:prstGeom>
          <a:noFill/>
        </p:spPr>
        <p:txBody>
          <a:bodyPr wrap="square">
            <a:spAutoFit/>
          </a:bodyPr>
          <a:lstStyle/>
          <a:p>
            <a:r>
              <a:rPr lang="en-US" sz="2400" b="1" i="0" dirty="0">
                <a:solidFill>
                  <a:srgbClr val="000000"/>
                </a:solidFill>
                <a:effectLst/>
                <a:latin typeface="Poppins" panose="00000500000000000000" pitchFamily="2" charset="0"/>
              </a:rPr>
              <a:t>TCR – Timer Control register</a:t>
            </a:r>
          </a:p>
          <a:p>
            <a:endParaRPr lang="en-US" dirty="0">
              <a:solidFill>
                <a:srgbClr val="000000"/>
              </a:solidFill>
              <a:latin typeface="Poppins" panose="00000500000000000000" pitchFamily="2" charset="0"/>
            </a:endParaRPr>
          </a:p>
          <a:p>
            <a:r>
              <a:rPr lang="en-US" b="0" i="0" dirty="0">
                <a:solidFill>
                  <a:srgbClr val="000000"/>
                </a:solidFill>
                <a:effectLst/>
                <a:latin typeface="Poppins" panose="00000500000000000000" pitchFamily="2" charset="0"/>
              </a:rPr>
              <a:t>Used to control Timer Counter functions i.e., </a:t>
            </a:r>
            <a:r>
              <a:rPr lang="en-US" sz="2000" b="1" i="0" dirty="0">
                <a:solidFill>
                  <a:srgbClr val="FF0000"/>
                </a:solidFill>
                <a:effectLst/>
                <a:latin typeface="Poppins" panose="00000500000000000000" pitchFamily="2" charset="0"/>
              </a:rPr>
              <a:t>enable, disable and reset.</a:t>
            </a:r>
            <a:endParaRPr lang="en-IN" b="1" dirty="0">
              <a:solidFill>
                <a:srgbClr val="FF0000"/>
              </a:solidFill>
            </a:endParaRPr>
          </a:p>
        </p:txBody>
      </p:sp>
      <p:pic>
        <p:nvPicPr>
          <p:cNvPr id="7" name="Picture 6">
            <a:extLst>
              <a:ext uri="{FF2B5EF4-FFF2-40B4-BE49-F238E27FC236}">
                <a16:creationId xmlns:a16="http://schemas.microsoft.com/office/drawing/2014/main" id="{4F9FBA4E-3504-2460-BA66-389EB95255A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965790" y="3044051"/>
            <a:ext cx="10515600" cy="12966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6478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E7EDDB-ECD4-2167-FF69-442B06AD260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471029" y="423526"/>
            <a:ext cx="11249942" cy="60109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968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0D6422-D9FA-B7A7-35D0-8328FAA9654A}"/>
              </a:ext>
            </a:extLst>
          </p:cNvPr>
          <p:cNvSpPr txBox="1"/>
          <p:nvPr/>
        </p:nvSpPr>
        <p:spPr>
          <a:xfrm>
            <a:off x="406400" y="284194"/>
            <a:ext cx="11379200" cy="4916731"/>
          </a:xfrm>
          <a:prstGeom prst="rect">
            <a:avLst/>
          </a:prstGeom>
          <a:noFill/>
        </p:spPr>
        <p:txBody>
          <a:bodyPr wrap="square">
            <a:spAutoFit/>
          </a:bodyPr>
          <a:lstStyle/>
          <a:p>
            <a:pPr algn="just"/>
            <a:r>
              <a:rPr lang="en-US" sz="2000" b="1" i="0" dirty="0">
                <a:solidFill>
                  <a:srgbClr val="000000"/>
                </a:solidFill>
                <a:effectLst/>
                <a:latin typeface="Times New Roman" panose="02020603050405020304" pitchFamily="18" charset="0"/>
                <a:cs typeface="Times New Roman" panose="02020603050405020304" pitchFamily="18" charset="0"/>
              </a:rPr>
              <a:t>TC – Timer Counter Register:</a:t>
            </a:r>
            <a:r>
              <a:rPr lang="en-US" sz="2000" b="0" i="0" dirty="0">
                <a:solidFill>
                  <a:srgbClr val="000000"/>
                </a:solidFill>
                <a:effectLst/>
                <a:latin typeface="Times New Roman" panose="02020603050405020304" pitchFamily="18" charset="0"/>
                <a:cs typeface="Times New Roman" panose="02020603050405020304" pitchFamily="18" charset="0"/>
              </a:rPr>
              <a:t> It is a </a:t>
            </a:r>
            <a:r>
              <a:rPr lang="en-US" sz="2000" b="1" i="0" dirty="0">
                <a:solidFill>
                  <a:srgbClr val="FF0000"/>
                </a:solidFill>
                <a:effectLst/>
                <a:latin typeface="Times New Roman" panose="02020603050405020304" pitchFamily="18" charset="0"/>
                <a:cs typeface="Times New Roman" panose="02020603050405020304" pitchFamily="18" charset="0"/>
              </a:rPr>
              <a:t>32-bit register </a:t>
            </a:r>
            <a:r>
              <a:rPr lang="en-US" sz="2000" b="0" i="0" dirty="0">
                <a:solidFill>
                  <a:srgbClr val="000000"/>
                </a:solidFill>
                <a:effectLst/>
                <a:latin typeface="Times New Roman" panose="02020603050405020304" pitchFamily="18" charset="0"/>
                <a:cs typeface="Times New Roman" panose="02020603050405020304" pitchFamily="18" charset="0"/>
              </a:rPr>
              <a:t>and is incremented at every PR+1 cycles of PCLK. Unless it is reset in the middle, it reaches its maximum 0xFFFFFFFF and wraps back to 0 and begins incrementing again.</a:t>
            </a:r>
          </a:p>
          <a:p>
            <a:pPr algn="just"/>
            <a:endParaRPr lang="en-US" sz="11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1" i="0" dirty="0">
                <a:solidFill>
                  <a:srgbClr val="000000"/>
                </a:solidFill>
                <a:effectLst/>
                <a:latin typeface="Times New Roman" panose="02020603050405020304" pitchFamily="18" charset="0"/>
                <a:cs typeface="Times New Roman" panose="02020603050405020304" pitchFamily="18" charset="0"/>
              </a:rPr>
              <a:t>PR – Prescale Register:</a:t>
            </a:r>
            <a:r>
              <a:rPr lang="en-US" sz="2000" b="0" i="0" dirty="0">
                <a:solidFill>
                  <a:srgbClr val="000000"/>
                </a:solidFill>
                <a:effectLst/>
                <a:latin typeface="Times New Roman" panose="02020603050405020304" pitchFamily="18" charset="0"/>
                <a:cs typeface="Times New Roman" panose="02020603050405020304" pitchFamily="18" charset="0"/>
              </a:rPr>
              <a:t> It is a </a:t>
            </a:r>
            <a:r>
              <a:rPr lang="en-US" sz="2000" b="1" i="0" dirty="0">
                <a:solidFill>
                  <a:srgbClr val="FF0000"/>
                </a:solidFill>
                <a:effectLst/>
                <a:latin typeface="Times New Roman" panose="02020603050405020304" pitchFamily="18" charset="0"/>
                <a:cs typeface="Times New Roman" panose="02020603050405020304" pitchFamily="18" charset="0"/>
              </a:rPr>
              <a:t>32-bit register </a:t>
            </a:r>
            <a:r>
              <a:rPr lang="en-US" sz="2000" b="0" i="0" dirty="0">
                <a:solidFill>
                  <a:srgbClr val="000000"/>
                </a:solidFill>
                <a:effectLst/>
                <a:latin typeface="Times New Roman" panose="02020603050405020304" pitchFamily="18" charset="0"/>
                <a:cs typeface="Times New Roman" panose="02020603050405020304" pitchFamily="18" charset="0"/>
              </a:rPr>
              <a:t>and specifies the maximum value for the Prescale Counter (PC). When PC value is equal to the value in PR, TC is incremented in the next clock cycle and also PC is cleared.</a:t>
            </a:r>
          </a:p>
          <a:p>
            <a:pPr algn="just"/>
            <a:endParaRPr lang="en-US" sz="11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1" i="0" dirty="0">
                <a:solidFill>
                  <a:srgbClr val="000000"/>
                </a:solidFill>
                <a:effectLst/>
                <a:latin typeface="Times New Roman" panose="02020603050405020304" pitchFamily="18" charset="0"/>
                <a:cs typeface="Times New Roman" panose="02020603050405020304" pitchFamily="18" charset="0"/>
              </a:rPr>
              <a:t>PC – Prescale Counter Register:</a:t>
            </a:r>
            <a:r>
              <a:rPr lang="en-US" sz="2000" b="0" i="0" dirty="0">
                <a:solidFill>
                  <a:srgbClr val="000000"/>
                </a:solidFill>
                <a:effectLst/>
                <a:latin typeface="Times New Roman" panose="02020603050405020304" pitchFamily="18" charset="0"/>
                <a:cs typeface="Times New Roman" panose="02020603050405020304" pitchFamily="18" charset="0"/>
              </a:rPr>
              <a:t> It is a </a:t>
            </a:r>
            <a:r>
              <a:rPr lang="en-US" sz="2000" b="1" i="0" dirty="0">
                <a:solidFill>
                  <a:srgbClr val="FF0000"/>
                </a:solidFill>
                <a:effectLst/>
                <a:latin typeface="Times New Roman" panose="02020603050405020304" pitchFamily="18" charset="0"/>
                <a:cs typeface="Times New Roman" panose="02020603050405020304" pitchFamily="18" charset="0"/>
              </a:rPr>
              <a:t>32-bit register</a:t>
            </a:r>
            <a:r>
              <a:rPr lang="en-US" sz="2000" b="0" i="0" dirty="0">
                <a:solidFill>
                  <a:srgbClr val="000000"/>
                </a:solidFill>
                <a:effectLst/>
                <a:latin typeface="Times New Roman" panose="02020603050405020304" pitchFamily="18" charset="0"/>
                <a:cs typeface="Times New Roman" panose="02020603050405020304" pitchFamily="18" charset="0"/>
              </a:rPr>
              <a:t>. The value in PC is incremented on every PCLK cycle and when its value matches the value in PR, the TC is incremented and the value in PC is reset on the next PCLK cycle. When PR is 0, TC increments on every PCLK cycle. When PR is 1, TC increments for every 2 PCLK cycles.</a:t>
            </a:r>
          </a:p>
          <a:p>
            <a:pPr algn="just"/>
            <a:endParaRPr lang="en-US" sz="105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1" i="0" dirty="0">
                <a:solidFill>
                  <a:srgbClr val="000000"/>
                </a:solidFill>
                <a:effectLst/>
                <a:latin typeface="Times New Roman" panose="02020603050405020304" pitchFamily="18" charset="0"/>
                <a:cs typeface="Times New Roman" panose="02020603050405020304" pitchFamily="18" charset="0"/>
              </a:rPr>
              <a:t>MCR – Match Control Register:</a:t>
            </a:r>
            <a:r>
              <a:rPr lang="en-US" sz="2000" b="0" i="0" dirty="0">
                <a:solidFill>
                  <a:srgbClr val="000000"/>
                </a:solidFill>
                <a:effectLst/>
                <a:latin typeface="Times New Roman" panose="02020603050405020304" pitchFamily="18" charset="0"/>
                <a:cs typeface="Times New Roman" panose="02020603050405020304" pitchFamily="18" charset="0"/>
              </a:rPr>
              <a:t> Used to control the operation on the TC when one of the Match Register matches with TC.</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Bits [2:0] are used for MR0, Bits [5:3] are used for MR1, Bits [8:6] are used for MR2 and Bits [11:9] are used for MR3. Remaining bits are reserved. </a:t>
            </a:r>
          </a:p>
        </p:txBody>
      </p:sp>
      <p:pic>
        <p:nvPicPr>
          <p:cNvPr id="6" name="Picture 5">
            <a:extLst>
              <a:ext uri="{FF2B5EF4-FFF2-40B4-BE49-F238E27FC236}">
                <a16:creationId xmlns:a16="http://schemas.microsoft.com/office/drawing/2014/main" id="{CB37BC4A-BCA2-1780-6456-A26D70F915D1}"/>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406400" y="5200925"/>
            <a:ext cx="11379200" cy="14288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0891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ADC233A-3291-3FDC-D980-ED83D3D89BB3}"/>
              </a:ext>
            </a:extLst>
          </p:cNvPr>
          <p:cNvPicPr>
            <a:picLocks noChangeAspect="1"/>
          </p:cNvPicPr>
          <p:nvPr/>
        </p:nvPicPr>
        <p:blipFill>
          <a:blip r:embed="rId2"/>
          <a:stretch>
            <a:fillRect/>
          </a:stretch>
        </p:blipFill>
        <p:spPr>
          <a:xfrm>
            <a:off x="726097" y="253751"/>
            <a:ext cx="10739810" cy="63504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7039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84A4DEA-E81D-A4F6-4A87-C8783A4DF685}"/>
              </a:ext>
            </a:extLst>
          </p:cNvPr>
          <p:cNvSpPr txBox="1"/>
          <p:nvPr/>
        </p:nvSpPr>
        <p:spPr>
          <a:xfrm>
            <a:off x="396240" y="944880"/>
            <a:ext cx="11257280" cy="3673121"/>
          </a:xfrm>
          <a:prstGeom prst="rect">
            <a:avLst/>
          </a:prstGeom>
          <a:noFill/>
        </p:spPr>
        <p:txBody>
          <a:bodyPr wrap="square">
            <a:spAutoFit/>
          </a:bodyPr>
          <a:lstStyle/>
          <a:p>
            <a:pPr algn="just">
              <a:lnSpc>
                <a:spcPct val="200000"/>
              </a:lnSpc>
            </a:pPr>
            <a:r>
              <a:rPr lang="en-US" sz="2400" b="1" i="0" dirty="0">
                <a:solidFill>
                  <a:srgbClr val="FF0000"/>
                </a:solidFill>
                <a:effectLst/>
                <a:latin typeface="Times New Roman" panose="02020603050405020304" pitchFamily="18" charset="0"/>
                <a:cs typeface="Times New Roman" panose="02020603050405020304" pitchFamily="18" charset="0"/>
              </a:rPr>
              <a:t>NOTE:</a:t>
            </a:r>
          </a:p>
          <a:p>
            <a:pPr algn="just">
              <a:lnSpc>
                <a:spcPct val="200000"/>
              </a:lnSpc>
            </a:pPr>
            <a:r>
              <a:rPr lang="en-US" sz="2400" b="0" i="0" dirty="0">
                <a:solidFill>
                  <a:srgbClr val="000000"/>
                </a:solidFill>
                <a:effectLst/>
                <a:latin typeface="Times New Roman" panose="02020603050405020304" pitchFamily="18" charset="0"/>
                <a:cs typeface="Times New Roman" panose="02020603050405020304" pitchFamily="18" charset="0"/>
              </a:rPr>
              <a:t>Similarly, other bits are used to control operation on other Match registers.</a:t>
            </a:r>
          </a:p>
          <a:p>
            <a:pPr algn="just">
              <a:lnSpc>
                <a:spcPct val="200000"/>
              </a:lnSpc>
            </a:pPr>
            <a:r>
              <a:rPr lang="en-US" sz="2400" b="1" i="0" dirty="0">
                <a:solidFill>
                  <a:srgbClr val="000000"/>
                </a:solidFill>
                <a:effectLst/>
                <a:latin typeface="Times New Roman" panose="02020603050405020304" pitchFamily="18" charset="0"/>
                <a:cs typeface="Times New Roman" panose="02020603050405020304" pitchFamily="18" charset="0"/>
              </a:rPr>
              <a:t>MR0 – MR3 – Match Registers:</a:t>
            </a:r>
            <a:r>
              <a:rPr lang="en-US" sz="2400" b="0" i="0" dirty="0">
                <a:solidFill>
                  <a:srgbClr val="000000"/>
                </a:solidFill>
                <a:effectLst/>
                <a:latin typeface="Times New Roman" panose="02020603050405020304" pitchFamily="18" charset="0"/>
                <a:cs typeface="Times New Roman" panose="02020603050405020304" pitchFamily="18" charset="0"/>
              </a:rPr>
              <a:t> Contains user loaded values to be compared with TC. When value in Match Register matches with TC, appropriate action can be performed as directed by MCR register.</a:t>
            </a:r>
          </a:p>
        </p:txBody>
      </p:sp>
    </p:spTree>
    <p:extLst>
      <p:ext uri="{BB962C8B-B14F-4D97-AF65-F5344CB8AC3E}">
        <p14:creationId xmlns:p14="http://schemas.microsoft.com/office/powerpoint/2010/main" val="3571437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0240" y="228685"/>
            <a:ext cx="11013440" cy="6500306"/>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EMR: External Match Register</a:t>
            </a: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 It provides both status and control of External Match Output Pins. </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20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First four bits are for EM0 to EM3. Next 8 bits are for EMC0 to EMC3 in pairs of 2.</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Bit 0 – EM0: External Match 0</a:t>
            </a: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When a match occurs between TC and MR0, depending on bits[5:4] i.e. EMC0 of this register, this bit can either toggle, go LOW, go HIGH, or do nothing. This bit is driven to MATx.0 where x=Timer number.</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effectLst/>
                <a:highlight>
                  <a:srgbClr val="FFFF00"/>
                </a:highlight>
                <a:uLnTx/>
                <a:uFillTx/>
                <a:latin typeface="Times New Roman" panose="02020603050405020304" pitchFamily="18" charset="0"/>
                <a:cs typeface="Times New Roman" panose="02020603050405020304" pitchFamily="18" charset="0"/>
              </a:rPr>
              <a:t>Similarly for Bits 1, 2 &amp; 3.</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Bits[5:4] – EMC0: External Match 0</a:t>
            </a: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The values in these bits select the functionality of EM0 as follows:</a:t>
            </a:r>
          </a:p>
          <a:p>
            <a:pPr marL="742950" marR="0" lvl="1"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effectLst/>
                <a:highlight>
                  <a:srgbClr val="FFFF00"/>
                </a:highlight>
                <a:uLnTx/>
                <a:uFillTx/>
                <a:latin typeface="Times New Roman" panose="02020603050405020304" pitchFamily="18" charset="0"/>
                <a:cs typeface="Times New Roman" panose="02020603050405020304" pitchFamily="18" charset="0"/>
              </a:rPr>
              <a:t>0x0 </a:t>
            </a: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Do nothing</a:t>
            </a:r>
          </a:p>
          <a:p>
            <a:pPr marL="742950" marR="0" lvl="1"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effectLst/>
                <a:highlight>
                  <a:srgbClr val="FFFF00"/>
                </a:highlight>
                <a:uLnTx/>
                <a:uFillTx/>
                <a:latin typeface="Times New Roman" panose="02020603050405020304" pitchFamily="18" charset="0"/>
                <a:cs typeface="Times New Roman" panose="02020603050405020304" pitchFamily="18" charset="0"/>
              </a:rPr>
              <a:t>0x1 </a:t>
            </a: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Clear the corresponding External Match output to 0 (</a:t>
            </a:r>
            <a:r>
              <a:rPr kumimoji="0" lang="en-US" sz="2000" b="0"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MATx.m</a:t>
            </a: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pin is LOW).</a:t>
            </a:r>
          </a:p>
          <a:p>
            <a:pPr marL="742950" marR="0" lvl="1"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effectLst/>
                <a:highlight>
                  <a:srgbClr val="FFFF00"/>
                </a:highlight>
                <a:uLnTx/>
                <a:uFillTx/>
                <a:latin typeface="Times New Roman" panose="02020603050405020304" pitchFamily="18" charset="0"/>
                <a:cs typeface="Times New Roman" panose="02020603050405020304" pitchFamily="18" charset="0"/>
              </a:rPr>
              <a:t>0x2</a:t>
            </a:r>
            <a:r>
              <a:rPr kumimoji="0" lang="en-US" sz="20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Set the corresponding External Match output to 1 (</a:t>
            </a:r>
            <a:r>
              <a:rPr kumimoji="0" lang="en-US" sz="2000" b="0"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MATx.m</a:t>
            </a: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pin is HIGH).</a:t>
            </a:r>
          </a:p>
          <a:p>
            <a:pPr marL="742950" marR="0" lvl="1"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effectLst/>
                <a:highlight>
                  <a:srgbClr val="FFFF00"/>
                </a:highlight>
                <a:uLnTx/>
                <a:uFillTx/>
                <a:latin typeface="Times New Roman" panose="02020603050405020304" pitchFamily="18" charset="0"/>
                <a:cs typeface="Times New Roman" panose="02020603050405020304" pitchFamily="18" charset="0"/>
              </a:rPr>
              <a:t>0x3 </a:t>
            </a:r>
            <a:r>
              <a:rPr kumimoji="0" lang="en-US" sz="20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Toggle the corresponding External Match output.</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effectLst/>
                <a:highlight>
                  <a:srgbClr val="FFFF00"/>
                </a:highlight>
                <a:uLnTx/>
                <a:uFillTx/>
                <a:latin typeface="Times New Roman" panose="02020603050405020304" pitchFamily="18" charset="0"/>
                <a:cs typeface="Times New Roman" panose="02020603050405020304" pitchFamily="18" charset="0"/>
              </a:rPr>
              <a:t>Similarly for Bits[7:6] – EMC1, Bits[9:8] – EMC2, Bits[11:10] – EMC3.</a:t>
            </a:r>
          </a:p>
        </p:txBody>
      </p:sp>
    </p:spTree>
    <p:extLst>
      <p:ext uri="{BB962C8B-B14F-4D97-AF65-F5344CB8AC3E}">
        <p14:creationId xmlns:p14="http://schemas.microsoft.com/office/powerpoint/2010/main" val="1810685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F4F102-1104-7B24-4458-872DC22F083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734121" y="454595"/>
            <a:ext cx="10723758" cy="2882965"/>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1267AF11-4795-CD06-4E0A-F753B95F390F}"/>
              </a:ext>
            </a:extLst>
          </p:cNvPr>
          <p:cNvSpPr txBox="1"/>
          <p:nvPr/>
        </p:nvSpPr>
        <p:spPr>
          <a:xfrm>
            <a:off x="734121" y="3520441"/>
            <a:ext cx="10723758" cy="3076291"/>
          </a:xfrm>
          <a:prstGeom prst="rect">
            <a:avLst/>
          </a:prstGeom>
          <a:noFill/>
        </p:spPr>
        <p:txBody>
          <a:bodyPr wrap="square">
            <a:spAutoFit/>
          </a:bodyPr>
          <a:lstStyle/>
          <a:p>
            <a:pPr algn="l">
              <a:lnSpc>
                <a:spcPct val="200000"/>
              </a:lnSpc>
            </a:pPr>
            <a:r>
              <a:rPr lang="en-US" sz="2000" b="0" i="0" dirty="0">
                <a:solidFill>
                  <a:srgbClr val="000000"/>
                </a:solidFill>
                <a:effectLst/>
                <a:latin typeface="Times New Roman" panose="02020603050405020304" pitchFamily="18" charset="0"/>
                <a:cs typeface="Times New Roman" panose="02020603050405020304" pitchFamily="18" charset="0"/>
              </a:rPr>
              <a:t>Similarly,</a:t>
            </a:r>
          </a:p>
          <a:p>
            <a:pPr marL="285750" indent="-285750" algn="l" fontAlgn="base">
              <a:lnSpc>
                <a:spcPct val="20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MATx.1, External Match Bit is 1 and Control bits are [7:6].</a:t>
            </a:r>
          </a:p>
          <a:p>
            <a:pPr marL="285750" indent="-285750" algn="l" fontAlgn="base">
              <a:lnSpc>
                <a:spcPct val="20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MATx.2, External Match Bit is 3 and Control bits are [9:8].</a:t>
            </a:r>
          </a:p>
          <a:p>
            <a:pPr marL="285750" indent="-285750" algn="l" fontAlgn="base">
              <a:lnSpc>
                <a:spcPct val="200000"/>
              </a:lnSpc>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MATx.3, External Match Bit is 4 and Control bits are [11:10].</a:t>
            </a:r>
          </a:p>
          <a:p>
            <a:pPr algn="l">
              <a:lnSpc>
                <a:spcPct val="200000"/>
              </a:lnSpc>
            </a:pPr>
            <a:r>
              <a:rPr lang="en-US" sz="2000" b="1" i="0" dirty="0">
                <a:solidFill>
                  <a:srgbClr val="000000"/>
                </a:solidFill>
                <a:effectLst/>
                <a:latin typeface="Times New Roman" panose="02020603050405020304" pitchFamily="18" charset="0"/>
                <a:cs typeface="Times New Roman" panose="02020603050405020304" pitchFamily="18" charset="0"/>
              </a:rPr>
              <a:t>NOTE:</a:t>
            </a:r>
            <a:r>
              <a:rPr lang="en-US" sz="2000" b="0" i="0" dirty="0">
                <a:solidFill>
                  <a:srgbClr val="000000"/>
                </a:solidFill>
                <a:effectLst/>
                <a:latin typeface="Times New Roman" panose="02020603050405020304" pitchFamily="18" charset="0"/>
                <a:cs typeface="Times New Roman" panose="02020603050405020304" pitchFamily="18" charset="0"/>
              </a:rPr>
              <a:t> MATx.2 and MATx.3 are available only for Timer 2.</a:t>
            </a:r>
          </a:p>
        </p:txBody>
      </p:sp>
    </p:spTree>
    <p:extLst>
      <p:ext uri="{BB962C8B-B14F-4D97-AF65-F5344CB8AC3E}">
        <p14:creationId xmlns:p14="http://schemas.microsoft.com/office/powerpoint/2010/main" val="169628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932097C-A0A2-407D-17A7-7A965C064691}"/>
              </a:ext>
            </a:extLst>
          </p:cNvPr>
          <p:cNvPicPr>
            <a:picLocks noChangeAspect="1"/>
          </p:cNvPicPr>
          <p:nvPr/>
        </p:nvPicPr>
        <p:blipFill>
          <a:blip r:embed="rId2"/>
          <a:stretch>
            <a:fillRect/>
          </a:stretch>
        </p:blipFill>
        <p:spPr>
          <a:xfrm>
            <a:off x="900504" y="2328530"/>
            <a:ext cx="10945747" cy="1260419"/>
          </a:xfrm>
          <a:prstGeom prst="rect">
            <a:avLst/>
          </a:prstGeom>
        </p:spPr>
      </p:pic>
    </p:spTree>
    <p:extLst>
      <p:ext uri="{BB962C8B-B14F-4D97-AF65-F5344CB8AC3E}">
        <p14:creationId xmlns:p14="http://schemas.microsoft.com/office/powerpoint/2010/main" val="1087222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B64FE-5B7A-E2B0-581D-DC6B6523A7CD}"/>
              </a:ext>
            </a:extLst>
          </p:cNvPr>
          <p:cNvSpPr txBox="1"/>
          <p:nvPr/>
        </p:nvSpPr>
        <p:spPr>
          <a:xfrm>
            <a:off x="792480" y="609600"/>
            <a:ext cx="10718800" cy="1421992"/>
          </a:xfrm>
          <a:prstGeom prst="rect">
            <a:avLst/>
          </a:prstGeom>
          <a:noFill/>
        </p:spPr>
        <p:txBody>
          <a:bodyPr wrap="square">
            <a:spAutoFit/>
          </a:bodyPr>
          <a:lstStyle/>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CTCR – Count Control Register:</a:t>
            </a:r>
            <a:r>
              <a:rPr lang="en-US" sz="2000" b="0" i="0" dirty="0">
                <a:solidFill>
                  <a:srgbClr val="000000"/>
                </a:solidFill>
                <a:effectLst/>
                <a:latin typeface="Times New Roman" panose="02020603050405020304" pitchFamily="18" charset="0"/>
                <a:cs typeface="Times New Roman" panose="02020603050405020304" pitchFamily="18" charset="0"/>
              </a:rPr>
              <a:t> Used to select either Timer Mode or Counter Mode. If counter mode is select, you can also select the input capture pin as well as the edge for counting (rising, falling or both).</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D670B24-6FE3-B16A-48A8-8BFD4562705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792481" y="2517733"/>
            <a:ext cx="10718800" cy="18530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486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1680" y="1534160"/>
            <a:ext cx="10789920" cy="3461973"/>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Capture Register (CAP0-CAP3)</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As the name suggests it is used to Capture Input signal. </a:t>
            </a: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When a transition event occurs on a Capture pin, it can be used to copy the value of TC into any of the 4 Capture Register or to generate an Interrupt. </a:t>
            </a:r>
          </a:p>
        </p:txBody>
      </p:sp>
    </p:spTree>
    <p:extLst>
      <p:ext uri="{BB962C8B-B14F-4D97-AF65-F5344CB8AC3E}">
        <p14:creationId xmlns:p14="http://schemas.microsoft.com/office/powerpoint/2010/main" val="95723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A00C1F-9DBE-9972-C7E3-FC1BD6A0DC9E}"/>
              </a:ext>
            </a:extLst>
          </p:cNvPr>
          <p:cNvPicPr>
            <a:picLocks noChangeAspect="1"/>
          </p:cNvPicPr>
          <p:nvPr/>
        </p:nvPicPr>
        <p:blipFill>
          <a:blip r:embed="rId2">
            <a:biLevel thresh="75000"/>
          </a:blip>
          <a:stretch>
            <a:fillRect/>
          </a:stretch>
        </p:blipFill>
        <p:spPr>
          <a:xfrm>
            <a:off x="3700129" y="540342"/>
            <a:ext cx="8102010" cy="5819357"/>
          </a:xfrm>
          <a:prstGeom prst="rect">
            <a:avLst/>
          </a:prstGeom>
          <a:ln w="19050">
            <a:solidFill>
              <a:srgbClr val="C00000"/>
            </a:solid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023CB858-E9DC-16C4-C1F6-34A5A4997731}"/>
              </a:ext>
            </a:extLst>
          </p:cNvPr>
          <p:cNvSpPr txBox="1"/>
          <p:nvPr/>
        </p:nvSpPr>
        <p:spPr>
          <a:xfrm>
            <a:off x="188676" y="213511"/>
            <a:ext cx="3444949" cy="1200329"/>
          </a:xfrm>
          <a:prstGeom prst="rect">
            <a:avLst/>
          </a:prstGeom>
          <a:noFill/>
        </p:spPr>
        <p:txBody>
          <a:bodyPr wrap="square" rtlCol="0">
            <a:spAutoFit/>
          </a:bodyPr>
          <a:lstStyle/>
          <a:p>
            <a:pPr algn="just"/>
            <a:r>
              <a:rPr lang="en-IN" sz="2400" b="1" dirty="0">
                <a:solidFill>
                  <a:srgbClr val="C00000"/>
                </a:solidFill>
              </a:rPr>
              <a:t>Summary of the registers associated with LPC1768 Timer Module</a:t>
            </a:r>
          </a:p>
        </p:txBody>
      </p:sp>
    </p:spTree>
    <p:extLst>
      <p:ext uri="{BB962C8B-B14F-4D97-AF65-F5344CB8AC3E}">
        <p14:creationId xmlns:p14="http://schemas.microsoft.com/office/powerpoint/2010/main" val="3175074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0" y="234021"/>
            <a:ext cx="10161515"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accent4">
                    <a:lumMod val="50000"/>
                  </a:schemeClr>
                </a:solidFill>
                <a:effectLst/>
                <a:uLnTx/>
                <a:uFillTx/>
                <a:latin typeface="Times New Roman" panose="02020603050405020304" pitchFamily="18" charset="0"/>
                <a:cs typeface="Times New Roman" panose="02020603050405020304" pitchFamily="18" charset="0"/>
              </a:rPr>
              <a:t>Setting up &amp; configuring Timers in LPC1768</a:t>
            </a:r>
          </a:p>
        </p:txBody>
      </p:sp>
      <p:sp>
        <p:nvSpPr>
          <p:cNvPr id="4" name="Rectangle 3"/>
          <p:cNvSpPr/>
          <p:nvPr/>
        </p:nvSpPr>
        <p:spPr>
          <a:xfrm>
            <a:off x="1015242" y="1117160"/>
            <a:ext cx="10638278" cy="5262979"/>
          </a:xfrm>
          <a:prstGeom prst="rect">
            <a:avLst/>
          </a:prstGeom>
        </p:spPr>
        <p:txBody>
          <a:bodyPr wrap="square">
            <a:spAutoFit/>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All the Registers used to program and use timers are defined as members of structure(pointer) </a:t>
            </a:r>
          </a:p>
          <a:p>
            <a:pPr marR="0" lvl="0" algn="just"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effectLst/>
              <a:uLnTx/>
              <a:uFillTx/>
              <a:latin typeface="Courier New" panose="02070309020205020404" pitchFamily="49" charset="0"/>
              <a:ea typeface="+mn-ea"/>
              <a:cs typeface="+mn-cs"/>
            </a:endParaRPr>
          </a:p>
          <a:p>
            <a:pPr marR="0" lvl="0" algn="ctr" defTabSz="914400" rtl="0" eaLnBrk="1" fontAlgn="auto" latinLnBrk="0" hangingPunct="1">
              <a:lnSpc>
                <a:spcPct val="100000"/>
              </a:lnSpc>
              <a:spcBef>
                <a:spcPts val="0"/>
              </a:spcBef>
              <a:spcAft>
                <a:spcPts val="0"/>
              </a:spcAft>
              <a:buClrTx/>
              <a:buSzTx/>
              <a:tabLst/>
              <a:defRPr/>
            </a:pPr>
            <a:r>
              <a:rPr kumimoji="0" lang="en-US" sz="2800" b="0" i="0" u="none" strike="noStrike" kern="1200" cap="none" spc="0" normalizeH="0" baseline="0" noProof="0" dirty="0" err="1">
                <a:ln>
                  <a:noFill/>
                </a:ln>
                <a:effectLst/>
                <a:uLnTx/>
                <a:uFillTx/>
                <a:latin typeface="Courier New" panose="02070309020205020404" pitchFamily="49" charset="0"/>
                <a:ea typeface="+mn-ea"/>
                <a:cs typeface="+mn-cs"/>
              </a:rPr>
              <a:t>LPC_TIMx</a:t>
            </a:r>
            <a:endParaRPr kumimoji="0" lang="en-US" sz="2800" b="0" i="0" u="none" strike="noStrike" kern="1200" cap="none" spc="0" normalizeH="0" baseline="0" noProof="0" dirty="0">
              <a:ln>
                <a:noFill/>
              </a:ln>
              <a:effectLst/>
              <a:uLnTx/>
              <a:uFillTx/>
              <a:latin typeface="Open Sans"/>
              <a:ea typeface="+mn-ea"/>
              <a:cs typeface="+mn-cs"/>
            </a:endParaRPr>
          </a:p>
          <a:p>
            <a:pPr marR="0" lvl="0" algn="just" defTabSz="914400" rtl="0" eaLnBrk="1" fontAlgn="auto" latinLnBrk="0" hangingPunct="1">
              <a:lnSpc>
                <a:spcPct val="100000"/>
              </a:lnSpc>
              <a:spcBef>
                <a:spcPts val="0"/>
              </a:spcBef>
              <a:spcAft>
                <a:spcPts val="0"/>
              </a:spcAft>
              <a:buClrTx/>
              <a:buSzTx/>
              <a:tabLst/>
              <a:defRPr/>
            </a:pPr>
            <a:endParaRPr lang="en-US" sz="2800" dirty="0">
              <a:latin typeface="Open San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where x is the Timer module from 0 to 3. So, for Timer0 we will use </a:t>
            </a:r>
            <a:r>
              <a:rPr kumimoji="0" lang="en-US" sz="2800" b="0" i="0" u="none" strike="noStrike" kern="1200" cap="none" spc="0" normalizeH="0" baseline="0" noProof="0" dirty="0">
                <a:ln>
                  <a:noFill/>
                </a:ln>
                <a:effectLst/>
                <a:uLnTx/>
                <a:uFillTx/>
                <a:latin typeface="Courier New" panose="02070309020205020404" pitchFamily="49" charset="0"/>
                <a:ea typeface="+mn-ea"/>
                <a:cs typeface="+mn-cs"/>
              </a:rPr>
              <a:t>LPC_TIM0</a:t>
            </a:r>
            <a:r>
              <a:rPr kumimoji="0" lang="en-US" sz="2800" b="0" i="0" u="none" strike="noStrike" kern="1200" cap="none" spc="0" normalizeH="0" baseline="0" noProof="0" dirty="0">
                <a:ln>
                  <a:noFill/>
                </a:ln>
                <a:effectLst/>
                <a:uLnTx/>
                <a:uFillTx/>
                <a:latin typeface="Open Sans"/>
                <a:ea typeface="+mn-ea"/>
                <a:cs typeface="+mn-cs"/>
              </a:rPr>
              <a:t> </a:t>
            </a: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and so on</a:t>
            </a:r>
            <a:r>
              <a:rPr kumimoji="0" lang="en-US" sz="2800" b="0" i="0" u="none" strike="noStrike" kern="1200" cap="none" spc="0" normalizeH="0" baseline="0" noProof="0" dirty="0">
                <a:ln>
                  <a:noFill/>
                </a:ln>
                <a:effectLst/>
                <a:uLnTx/>
                <a:uFillTx/>
                <a:latin typeface="Open Sans"/>
                <a:ea typeface="+mn-ea"/>
                <a:cs typeface="+mn-cs"/>
              </a:rPr>
              <a:t>.</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effectLst/>
              <a:uLnTx/>
              <a:uFillTx/>
              <a:latin typeface="Open Sans"/>
              <a:ea typeface="+mn-ea"/>
              <a:cs typeface="+mn-cs"/>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Registers can be accessed by de-</a:t>
            </a:r>
            <a:r>
              <a:rPr kumimoji="0" lang="en-US" sz="2800" b="0" i="0" u="none" strike="noStrike" kern="1200" cap="none" spc="0" normalizeH="0" baseline="0" noProof="0" dirty="0" err="1">
                <a:ln>
                  <a:noFill/>
                </a:ln>
                <a:effectLst/>
                <a:uLnTx/>
                <a:uFillTx/>
                <a:latin typeface="Times New Roman" panose="02020603050405020304" pitchFamily="18" charset="0"/>
                <a:cs typeface="Times New Roman" panose="02020603050405020304" pitchFamily="18" charset="0"/>
              </a:rPr>
              <a:t>referecing</a:t>
            </a: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the pointer using “-&gt;” operator. For, example we can access TCR of Timer0 block as </a:t>
            </a:r>
          </a:p>
          <a:p>
            <a:pPr marR="0" lvl="0" algn="just"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R="0" lvl="0" algn="ctr" defTabSz="914400" rtl="0" eaLnBrk="1" fontAlgn="auto" latinLnBrk="0" hangingPunct="1">
              <a:lnSpc>
                <a:spcPct val="100000"/>
              </a:lnSpc>
              <a:spcBef>
                <a:spcPts val="0"/>
              </a:spcBef>
              <a:spcAft>
                <a:spcPts val="0"/>
              </a:spcAft>
              <a:buClrTx/>
              <a:buSzTx/>
              <a:tabLst/>
              <a:defRPr/>
            </a:pPr>
            <a:r>
              <a:rPr kumimoji="0" lang="en-US" sz="2800" b="0" i="0" u="none" strike="noStrike" kern="1200" cap="none" spc="0" normalizeH="0" baseline="0" noProof="0" dirty="0">
                <a:ln>
                  <a:noFill/>
                </a:ln>
                <a:effectLst/>
                <a:uLnTx/>
                <a:uFillTx/>
                <a:latin typeface="Courier New" panose="02070309020205020404" pitchFamily="49" charset="0"/>
                <a:ea typeface="+mn-ea"/>
                <a:cs typeface="+mn-cs"/>
              </a:rPr>
              <a:t>LPC_TIM0-&gt;TCR</a:t>
            </a:r>
            <a:r>
              <a:rPr kumimoji="0" lang="en-US" sz="2800" b="0" i="0" u="none" strike="noStrike" kern="1200" cap="none" spc="0" normalizeH="0" baseline="0" noProof="0" dirty="0">
                <a:ln>
                  <a:noFill/>
                </a:ln>
                <a:effectLst/>
                <a:uLnTx/>
                <a:uFillTx/>
                <a:latin typeface="Open Sans"/>
                <a:ea typeface="+mn-ea"/>
                <a:cs typeface="+mn-cs"/>
              </a:rPr>
              <a:t>.</a:t>
            </a:r>
            <a:endParaRPr kumimoji="0" lang="en-US" sz="2800" b="0" i="0" u="none" strike="noStrike" kern="1200" cap="none" spc="0" normalizeH="0" baseline="0" noProof="0" dirty="0">
              <a:ln>
                <a:noFill/>
              </a:ln>
              <a:effectLst/>
              <a:uLnTx/>
              <a:uFillTx/>
              <a:latin typeface="Calibri" panose="020F0502020204030204"/>
              <a:ea typeface="+mn-ea"/>
              <a:cs typeface="+mn-cs"/>
            </a:endParaRPr>
          </a:p>
        </p:txBody>
      </p:sp>
    </p:spTree>
    <p:extLst>
      <p:ext uri="{BB962C8B-B14F-4D97-AF65-F5344CB8AC3E}">
        <p14:creationId xmlns:p14="http://schemas.microsoft.com/office/powerpoint/2010/main" val="3207620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87120" y="436881"/>
            <a:ext cx="10617200" cy="5831853"/>
          </a:xfrm>
          <a:prstGeom prst="rect">
            <a:avLst/>
          </a:prstGeom>
        </p:spPr>
        <p:txBody>
          <a:bodyPr wrap="square">
            <a:spAutoFit/>
          </a:bodyPr>
          <a:lstStyle/>
          <a:p>
            <a:pPr marL="514350" marR="0" lvl="0" indent="-51435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rPr>
              <a:t>Set appropriate value in </a:t>
            </a:r>
            <a:r>
              <a:rPr kumimoji="0" lang="en-US" sz="2800" b="0" i="0" u="none" strike="noStrike" kern="1200" cap="none" spc="0" normalizeH="0" baseline="0" noProof="0" dirty="0" err="1">
                <a:ln>
                  <a:noFill/>
                </a:ln>
                <a:solidFill>
                  <a:srgbClr val="212121"/>
                </a:solidFill>
                <a:effectLst/>
                <a:uLnTx/>
                <a:uFillTx/>
                <a:latin typeface="Courier New" panose="02070309020205020404" pitchFamily="49" charset="0"/>
                <a:ea typeface="+mn-ea"/>
                <a:cs typeface="+mn-cs"/>
              </a:rPr>
              <a:t>LPC_TIMx</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-&gt;CTCR</a:t>
            </a:r>
            <a:endParaRPr kumimoji="0" lang="en-US" sz="2800" b="0" i="0" u="none" strike="noStrike" kern="1200" cap="none" spc="0" normalizeH="0" baseline="0" noProof="0" dirty="0">
              <a:ln>
                <a:noFill/>
              </a:ln>
              <a:solidFill>
                <a:srgbClr val="333333"/>
              </a:solidFill>
              <a:effectLst/>
              <a:uLnTx/>
              <a:uFillTx/>
              <a:latin typeface="Open Sans"/>
              <a:ea typeface="+mn-ea"/>
              <a:cs typeface="+mn-cs"/>
            </a:endParaRPr>
          </a:p>
          <a:p>
            <a:pPr marL="514350" marR="0" lvl="0" indent="-51435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rPr>
              <a:t>Define the Prescale value in </a:t>
            </a:r>
            <a:r>
              <a:rPr kumimoji="0" lang="en-US" sz="2800" b="0" i="0" u="none" strike="noStrike" kern="1200" cap="none" spc="0" normalizeH="0" baseline="0" noProof="0" dirty="0" err="1">
                <a:ln>
                  <a:noFill/>
                </a:ln>
                <a:solidFill>
                  <a:srgbClr val="212121"/>
                </a:solidFill>
                <a:effectLst/>
                <a:uLnTx/>
                <a:uFillTx/>
                <a:latin typeface="Courier New" panose="02070309020205020404" pitchFamily="49" charset="0"/>
                <a:ea typeface="+mn-ea"/>
                <a:cs typeface="+mn-cs"/>
              </a:rPr>
              <a:t>LPC_TIMx</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-&gt;PR</a:t>
            </a:r>
            <a:endParaRPr kumimoji="0" lang="en-US" sz="2800" b="0" i="0" u="none" strike="noStrike" kern="1200" cap="none" spc="0" normalizeH="0" baseline="0" noProof="0" dirty="0">
              <a:ln>
                <a:noFill/>
              </a:ln>
              <a:solidFill>
                <a:srgbClr val="333333"/>
              </a:solidFill>
              <a:effectLst/>
              <a:uLnTx/>
              <a:uFillTx/>
              <a:latin typeface="Open Sans"/>
              <a:ea typeface="+mn-ea"/>
              <a:cs typeface="+mn-cs"/>
            </a:endParaRPr>
          </a:p>
          <a:p>
            <a:pPr marL="514350" marR="0" lvl="0" indent="-51435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rPr>
              <a:t>Set Value(s) in Match Register(s) if required</a:t>
            </a:r>
          </a:p>
          <a:p>
            <a:pPr marL="514350" marR="0" lvl="0" indent="-51435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rPr>
              <a:t>Set appropriate value in </a:t>
            </a:r>
            <a:r>
              <a:rPr kumimoji="0" lang="en-US" sz="2800" b="0" i="0" u="none" strike="noStrike" kern="1200" cap="none" spc="0" normalizeH="0" baseline="0" noProof="0" dirty="0" err="1">
                <a:ln>
                  <a:noFill/>
                </a:ln>
                <a:solidFill>
                  <a:srgbClr val="212121"/>
                </a:solidFill>
                <a:effectLst/>
                <a:uLnTx/>
                <a:uFillTx/>
                <a:latin typeface="Courier New" panose="02070309020205020404" pitchFamily="49" charset="0"/>
                <a:ea typeface="+mn-ea"/>
                <a:cs typeface="+mn-cs"/>
              </a:rPr>
              <a:t>LPC_TIMx</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-&gt;MCR</a:t>
            </a:r>
            <a:r>
              <a:rPr kumimoji="0" lang="en-US" sz="2800" b="0" i="0" u="none" strike="noStrike" kern="1200" cap="none" spc="0" normalizeH="0" baseline="0" noProof="0" dirty="0">
                <a:ln>
                  <a:noFill/>
                </a:ln>
                <a:solidFill>
                  <a:srgbClr val="333333"/>
                </a:solidFill>
                <a:effectLst/>
                <a:uLnTx/>
                <a:uFillTx/>
                <a:latin typeface="Open Sans"/>
                <a:ea typeface="+mn-ea"/>
                <a:cs typeface="+mn-cs"/>
              </a:rPr>
              <a:t> </a:t>
            </a:r>
            <a:r>
              <a:rPr kumimoji="0" lang="en-US" sz="2800" b="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rPr>
              <a:t>if using Match registers / Interrupts</a:t>
            </a:r>
          </a:p>
          <a:p>
            <a:pPr marL="514350" marR="0" lvl="0" indent="-51435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rPr>
              <a:t>Reset Timer – Which resets PC and TC</a:t>
            </a:r>
          </a:p>
          <a:p>
            <a:pPr marL="514350" marR="0" lvl="0" indent="-51435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rPr>
              <a:t>Set</a:t>
            </a:r>
            <a:r>
              <a:rPr kumimoji="0" lang="en-US" sz="2800" b="0" i="0" u="none" strike="noStrike" kern="1200" cap="none" spc="0" normalizeH="0" baseline="0" noProof="0" dirty="0">
                <a:ln>
                  <a:noFill/>
                </a:ln>
                <a:solidFill>
                  <a:srgbClr val="333333"/>
                </a:solidFill>
                <a:effectLst/>
                <a:uLnTx/>
                <a:uFillTx/>
                <a:latin typeface="Open Sans"/>
                <a:ea typeface="+mn-ea"/>
                <a:cs typeface="+mn-cs"/>
              </a:rPr>
              <a:t> </a:t>
            </a:r>
            <a:r>
              <a:rPr kumimoji="0" lang="en-US" sz="2800" b="0" i="0" u="none" strike="noStrike" kern="1200" cap="none" spc="0" normalizeH="0" baseline="0" noProof="0" dirty="0" err="1">
                <a:ln>
                  <a:noFill/>
                </a:ln>
                <a:solidFill>
                  <a:srgbClr val="212121"/>
                </a:solidFill>
                <a:effectLst/>
                <a:uLnTx/>
                <a:uFillTx/>
                <a:latin typeface="Courier New" panose="02070309020205020404" pitchFamily="49" charset="0"/>
                <a:ea typeface="+mn-ea"/>
                <a:cs typeface="+mn-cs"/>
              </a:rPr>
              <a:t>LPC_TIMx</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-&gt;TCR</a:t>
            </a:r>
            <a:r>
              <a:rPr kumimoji="0" lang="en-US" sz="2800" b="0" i="0" u="none" strike="noStrike" kern="1200" cap="none" spc="0" normalizeH="0" baseline="0" noProof="0" dirty="0">
                <a:ln>
                  <a:noFill/>
                </a:ln>
                <a:solidFill>
                  <a:srgbClr val="333333"/>
                </a:solidFill>
                <a:effectLst/>
                <a:uLnTx/>
                <a:uFillTx/>
                <a:latin typeface="Open Sans"/>
                <a:ea typeface="+mn-ea"/>
                <a:cs typeface="+mn-cs"/>
              </a:rPr>
              <a:t> </a:t>
            </a:r>
            <a:r>
              <a:rPr kumimoji="0" lang="en-US" sz="2800" b="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rPr>
              <a:t>to</a:t>
            </a:r>
            <a:r>
              <a:rPr kumimoji="0" lang="en-US" sz="2800" b="0" i="0" u="none" strike="noStrike" kern="1200" cap="none" spc="0" normalizeH="0" baseline="0" noProof="0" dirty="0">
                <a:ln>
                  <a:noFill/>
                </a:ln>
                <a:solidFill>
                  <a:srgbClr val="333333"/>
                </a:solidFill>
                <a:effectLst/>
                <a:uLnTx/>
                <a:uFillTx/>
                <a:latin typeface="Open Sans"/>
                <a:ea typeface="+mn-ea"/>
                <a:cs typeface="+mn-cs"/>
              </a:rPr>
              <a:t> </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0x01</a:t>
            </a:r>
            <a:r>
              <a:rPr kumimoji="0" lang="en-US" sz="2800" b="0" i="0" u="none" strike="noStrike" kern="1200" cap="none" spc="0" normalizeH="0" baseline="0" noProof="0" dirty="0">
                <a:ln>
                  <a:noFill/>
                </a:ln>
                <a:solidFill>
                  <a:srgbClr val="333333"/>
                </a:solidFill>
                <a:effectLst/>
                <a:uLnTx/>
                <a:uFillTx/>
                <a:latin typeface="Open Sans"/>
                <a:ea typeface="+mn-ea"/>
                <a:cs typeface="+mn-cs"/>
              </a:rPr>
              <a:t> </a:t>
            </a:r>
            <a:r>
              <a:rPr kumimoji="0" lang="en-US" sz="2800" b="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rPr>
              <a:t>to Enable the Timer when required</a:t>
            </a:r>
          </a:p>
          <a:p>
            <a:pPr marL="514350" marR="0" lvl="0" indent="-514350" algn="just" defTabSz="914400" rtl="0" eaLnBrk="1" fontAlgn="auto" latinLnBrk="0" hangingPunct="1">
              <a:lnSpc>
                <a:spcPct val="150000"/>
              </a:lnSpc>
              <a:spcBef>
                <a:spcPts val="0"/>
              </a:spcBef>
              <a:spcAft>
                <a:spcPts val="0"/>
              </a:spcAft>
              <a:buClrTx/>
              <a:buSzTx/>
              <a:buFont typeface="+mj-lt"/>
              <a:buAutoNum type="arabicPeriod"/>
              <a:tabLst/>
              <a:defRPr/>
            </a:pPr>
            <a:r>
              <a:rPr kumimoji="0" lang="en-US" sz="2800" b="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rPr>
              <a:t>Reset </a:t>
            </a:r>
            <a:r>
              <a:rPr kumimoji="0" lang="en-US" sz="2800" b="0" i="0" u="none" strike="noStrike" kern="1200" cap="none" spc="0" normalizeH="0" baseline="0" noProof="0" dirty="0" err="1">
                <a:ln>
                  <a:noFill/>
                </a:ln>
                <a:solidFill>
                  <a:srgbClr val="212121"/>
                </a:solidFill>
                <a:effectLst/>
                <a:uLnTx/>
                <a:uFillTx/>
                <a:latin typeface="Courier New" panose="02070309020205020404" pitchFamily="49" charset="0"/>
                <a:ea typeface="+mn-ea"/>
                <a:cs typeface="+mn-cs"/>
              </a:rPr>
              <a:t>LPC_TIMx</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-&gt;TCR</a:t>
            </a:r>
            <a:r>
              <a:rPr kumimoji="0" lang="en-US" sz="2800" b="0" i="0" u="none" strike="noStrike" kern="1200" cap="none" spc="0" normalizeH="0" baseline="0" noProof="0" dirty="0">
                <a:ln>
                  <a:noFill/>
                </a:ln>
                <a:solidFill>
                  <a:srgbClr val="333333"/>
                </a:solidFill>
                <a:effectLst/>
                <a:uLnTx/>
                <a:uFillTx/>
                <a:latin typeface="Open Sans"/>
                <a:ea typeface="+mn-ea"/>
                <a:cs typeface="+mn-cs"/>
              </a:rPr>
              <a:t> </a:t>
            </a:r>
            <a:r>
              <a:rPr kumimoji="0" lang="en-US" sz="2800" b="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rPr>
              <a:t>to</a:t>
            </a:r>
            <a:r>
              <a:rPr kumimoji="0" lang="en-US" sz="2800" b="0" i="0" u="none" strike="noStrike" kern="1200" cap="none" spc="0" normalizeH="0" baseline="0" noProof="0" dirty="0">
                <a:ln>
                  <a:noFill/>
                </a:ln>
                <a:solidFill>
                  <a:srgbClr val="333333"/>
                </a:solidFill>
                <a:effectLst/>
                <a:uLnTx/>
                <a:uFillTx/>
                <a:latin typeface="Open Sans"/>
                <a:ea typeface="+mn-ea"/>
                <a:cs typeface="+mn-cs"/>
              </a:rPr>
              <a:t> </a:t>
            </a:r>
            <a:r>
              <a:rPr kumimoji="0" lang="en-US" sz="2800" b="0" i="0" u="none" strike="noStrike" kern="1200" cap="none" spc="0" normalizeH="0" baseline="0" noProof="0" dirty="0">
                <a:ln>
                  <a:noFill/>
                </a:ln>
                <a:solidFill>
                  <a:srgbClr val="212121"/>
                </a:solidFill>
                <a:effectLst/>
                <a:uLnTx/>
                <a:uFillTx/>
                <a:latin typeface="Courier New" panose="02070309020205020404" pitchFamily="49" charset="0"/>
                <a:ea typeface="+mn-ea"/>
                <a:cs typeface="+mn-cs"/>
              </a:rPr>
              <a:t>0x00</a:t>
            </a:r>
            <a:r>
              <a:rPr kumimoji="0" lang="en-US" sz="2800" b="0" i="0" u="none" strike="noStrike" kern="1200" cap="none" spc="0" normalizeH="0" baseline="0" noProof="0" dirty="0">
                <a:ln>
                  <a:noFill/>
                </a:ln>
                <a:solidFill>
                  <a:srgbClr val="333333"/>
                </a:solidFill>
                <a:effectLst/>
                <a:uLnTx/>
                <a:uFillTx/>
                <a:latin typeface="Open Sans"/>
                <a:ea typeface="+mn-ea"/>
                <a:cs typeface="+mn-cs"/>
              </a:rPr>
              <a:t> </a:t>
            </a:r>
            <a:r>
              <a:rPr kumimoji="0" lang="en-US" sz="2800" b="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rPr>
              <a:t>to Disable the Timer when required</a:t>
            </a:r>
          </a:p>
        </p:txBody>
      </p:sp>
    </p:spTree>
    <p:extLst>
      <p:ext uri="{BB962C8B-B14F-4D97-AF65-F5344CB8AC3E}">
        <p14:creationId xmlns:p14="http://schemas.microsoft.com/office/powerpoint/2010/main" val="847637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944" y="406546"/>
            <a:ext cx="10754436" cy="57554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void initTimer0(void)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       LPC_TIM0-&gt;CTCR = 0x0;   //timer mode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       LPC_TIM0-&gt;TCR = 0x02; //Reset Timer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       LPC_TIM0-&gt;PR = 2; //Increment TC at every 2+1 clock cycles,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       //</a:t>
            </a:r>
            <a:r>
              <a:rPr lang="en-IN" sz="2300" dirty="0">
                <a:solidFill>
                  <a:prstClr val="black"/>
                </a:solidFill>
                <a:latin typeface="Courier New" panose="02070309020205020404" pitchFamily="49" charset="0"/>
                <a:cs typeface="Courier New" panose="02070309020205020404" pitchFamily="49" charset="0"/>
              </a:rPr>
              <a:t>PCLK = 3 MHz,</a:t>
            </a:r>
            <a:r>
              <a:rPr kumimoji="0" lang="en-US" sz="23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Timer resolution = 3/(3MHz</a:t>
            </a:r>
            <a:r>
              <a:rPr lang="en-US" sz="2300" dirty="0">
                <a:solidFill>
                  <a:prstClr val="black"/>
                </a:solidFill>
                <a:latin typeface="Courier New" panose="02070309020205020404" pitchFamily="49" charset="0"/>
                <a:cs typeface="Courier New" panose="02070309020205020404" pitchFamily="49" charset="0"/>
              </a:rPr>
              <a:t>) = 1</a:t>
            </a:r>
            <a:r>
              <a:rPr lang="en-IN" sz="2300" dirty="0">
                <a:solidFill>
                  <a:prstClr val="black"/>
                </a:solidFill>
                <a:latin typeface="Courier New" panose="02070309020205020404" pitchFamily="49" charset="0"/>
                <a:cs typeface="Courier New" panose="02070309020205020404" pitchFamily="49" charset="0"/>
              </a:rPr>
              <a:t>µ</a:t>
            </a:r>
            <a:r>
              <a:rPr kumimoji="0" lang="en-US" sz="23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       LPC_TIM0-&gt;MR0 = 999;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 Since TC increments every 3 clock cycles, the delay 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//(999 + 1) * 3 clock cycles = 3000 clock cycles.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//PCLK = 3 MHz, delay: 3000 / 3 MHz = 1 </a:t>
            </a:r>
            <a:r>
              <a:rPr kumimoji="0" lang="en-US" sz="2300" b="0" i="0" u="none" strike="noStrike" kern="1200" cap="none" spc="0" normalizeH="0" baseline="0" noProof="0" dirty="0" err="1">
                <a:ln>
                  <a:noFill/>
                </a:ln>
                <a:solidFill>
                  <a:prstClr val="black"/>
                </a:solidFill>
                <a:effectLst/>
                <a:uLnTx/>
                <a:uFillTx/>
                <a:latin typeface="Courier New" panose="02070309020205020404" pitchFamily="49" charset="0"/>
                <a:cs typeface="Courier New" panose="02070309020205020404" pitchFamily="49" charset="0"/>
              </a:rPr>
              <a:t>ms</a:t>
            </a:r>
            <a:r>
              <a:rPr kumimoji="0" lang="en-US" sz="23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 delay.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       LPC_TIM0-&gt;MCR = 2; //(010),reset TC after 1 </a:t>
            </a:r>
            <a:r>
              <a:rPr kumimoji="0" lang="en-US" sz="2300" b="0" i="0" u="none" strike="noStrike" kern="1200" cap="none" spc="0" normalizeH="0" baseline="0" noProof="0" dirty="0" err="1">
                <a:ln>
                  <a:noFill/>
                </a:ln>
                <a:solidFill>
                  <a:prstClr val="black"/>
                </a:solidFill>
                <a:effectLst/>
                <a:uLnTx/>
                <a:uFillTx/>
                <a:latin typeface="Courier New" panose="02070309020205020404" pitchFamily="49" charset="0"/>
                <a:cs typeface="Courier New" panose="02070309020205020404" pitchFamily="49" charset="0"/>
              </a:rPr>
              <a:t>ms</a:t>
            </a:r>
            <a:r>
              <a:rPr kumimoji="0" lang="en-US" sz="23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 delay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       LPC_TIM0-&gt;EMR = 0x20; // when match occurs bit 0 of EMR will set (binary: </a:t>
            </a:r>
            <a:r>
              <a:rPr lang="en-IN" sz="2300" dirty="0">
                <a:solidFill>
                  <a:prstClr val="black"/>
                </a:solidFill>
                <a:latin typeface="Courier New" panose="02070309020205020404" pitchFamily="49" charset="0"/>
                <a:cs typeface="Courier New" panose="02070309020205020404" pitchFamily="49" charset="0"/>
              </a:rPr>
              <a:t>00</a:t>
            </a:r>
            <a:r>
              <a:rPr lang="en-IN" sz="2300" b="1" dirty="0">
                <a:solidFill>
                  <a:prstClr val="black"/>
                </a:solidFill>
                <a:latin typeface="Courier New" panose="02070309020205020404" pitchFamily="49" charset="0"/>
                <a:cs typeface="Courier New" panose="02070309020205020404" pitchFamily="49" charset="0"/>
              </a:rPr>
              <a:t>10</a:t>
            </a:r>
            <a:r>
              <a:rPr lang="en-IN" sz="2300" dirty="0">
                <a:solidFill>
                  <a:prstClr val="black"/>
                </a:solidFill>
                <a:latin typeface="Courier New" panose="02070309020205020404" pitchFamily="49" charset="0"/>
                <a:cs typeface="Courier New" panose="02070309020205020404" pitchFamily="49" charset="0"/>
              </a:rPr>
              <a:t> 0000)</a:t>
            </a:r>
            <a:endParaRPr lang="en-US" sz="2300" dirty="0">
              <a:solidFill>
                <a:prstClr val="black"/>
              </a:solidFill>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       LPC_TIM0-&gt;TCR = 0x01; //enable timer0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300" b="0"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3502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C5A61F-CCC5-E680-12DF-BBE7CFA304BE}"/>
              </a:ext>
            </a:extLst>
          </p:cNvPr>
          <p:cNvSpPr txBox="1"/>
          <p:nvPr/>
        </p:nvSpPr>
        <p:spPr>
          <a:xfrm>
            <a:off x="812800" y="405398"/>
            <a:ext cx="10637520" cy="1427570"/>
          </a:xfrm>
          <a:prstGeom prst="rect">
            <a:avLst/>
          </a:prstGeom>
          <a:noFill/>
        </p:spPr>
        <p:txBody>
          <a:bodyPr wrap="square">
            <a:spAutoFit/>
          </a:bodyPr>
          <a:lstStyle/>
          <a:p>
            <a:pPr algn="just">
              <a:lnSpc>
                <a:spcPct val="150000"/>
              </a:lnSpc>
            </a:pPr>
            <a:r>
              <a:rPr lang="en-US" sz="2000" b="1" i="0" dirty="0">
                <a:solidFill>
                  <a:srgbClr val="000000"/>
                </a:solidFill>
                <a:effectLst/>
                <a:latin typeface="Times New Roman" panose="02020603050405020304" pitchFamily="18" charset="0"/>
                <a:cs typeface="Times New Roman" panose="02020603050405020304" pitchFamily="18" charset="0"/>
              </a:rPr>
              <a:t>Calculating Timer Pre-scaler</a:t>
            </a:r>
          </a:p>
          <a:p>
            <a:pPr algn="just">
              <a:lnSpc>
                <a:spcPct val="150000"/>
              </a:lnSpc>
            </a:pPr>
            <a:r>
              <a:rPr lang="en-US" sz="2000" b="0" i="0" dirty="0">
                <a:solidFill>
                  <a:srgbClr val="000000"/>
                </a:solidFill>
                <a:effectLst/>
                <a:latin typeface="Times New Roman" panose="02020603050405020304" pitchFamily="18" charset="0"/>
                <a:cs typeface="Times New Roman" panose="02020603050405020304" pitchFamily="18" charset="0"/>
              </a:rPr>
              <a:t>First, we have to select the peripheral clock for the Timer. This is done with the help of PCLKSEL0 and PCLKSEL1 registers. The following table shows the PCLKSEL Register bits for each timer.</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4ADCA3E-F1B7-C8E6-B786-55419BDD3C8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Lst>
          </a:blip>
          <a:stretch>
            <a:fillRect/>
          </a:stretch>
        </p:blipFill>
        <p:spPr>
          <a:xfrm>
            <a:off x="812800" y="1993851"/>
            <a:ext cx="10637520" cy="2139067"/>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711FC6F5-29FA-640A-5A94-07D8C91C6EC4}"/>
              </a:ext>
            </a:extLst>
          </p:cNvPr>
          <p:cNvSpPr txBox="1"/>
          <p:nvPr/>
        </p:nvSpPr>
        <p:spPr>
          <a:xfrm>
            <a:off x="812800" y="4698276"/>
            <a:ext cx="1968500" cy="1754326"/>
          </a:xfrm>
          <a:prstGeom prst="rect">
            <a:avLst/>
          </a:prstGeom>
          <a:solidFill>
            <a:schemeClr val="accent4">
              <a:lumMod val="20000"/>
              <a:lumOff val="80000"/>
            </a:schemeClr>
          </a:solidFill>
        </p:spPr>
        <p:txBody>
          <a:bodyPr wrap="square">
            <a:spAutoFit/>
          </a:bodyPr>
          <a:lstStyle/>
          <a:p>
            <a:r>
              <a:rPr lang="en-US" b="1" i="0" dirty="0">
                <a:solidFill>
                  <a:srgbClr val="000000"/>
                </a:solidFill>
                <a:effectLst/>
                <a:latin typeface="Poppins" panose="00000500000000000000" pitchFamily="2" charset="0"/>
              </a:rPr>
              <a:t>The value in these PCLKSEL bits will determine the final PCLK of the Timers.</a:t>
            </a:r>
            <a:endParaRPr lang="en-IN" b="1" dirty="0"/>
          </a:p>
        </p:txBody>
      </p:sp>
      <p:pic>
        <p:nvPicPr>
          <p:cNvPr id="9" name="Picture 8">
            <a:extLst>
              <a:ext uri="{FF2B5EF4-FFF2-40B4-BE49-F238E27FC236}">
                <a16:creationId xmlns:a16="http://schemas.microsoft.com/office/drawing/2014/main" id="{2AB1E9B4-EB55-1AF2-DA5A-66EBCE85323C}"/>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400000"/>
                    </a14:imgEffect>
                  </a14:imgLayer>
                </a14:imgProps>
              </a:ext>
            </a:extLst>
          </a:blip>
          <a:stretch>
            <a:fillRect/>
          </a:stretch>
        </p:blipFill>
        <p:spPr>
          <a:xfrm>
            <a:off x="3454314" y="4346353"/>
            <a:ext cx="4673686" cy="22476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6243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5153" y="1052624"/>
            <a:ext cx="10629014" cy="5078313"/>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Program to get 1ms delay using timer0</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void initTimer0(void)</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LPC_TIM0-&gt;CTCR = 0x0;   //timer mode</a:t>
            </a:r>
          </a:p>
          <a:p>
            <a:r>
              <a:rPr lang="en-US" dirty="0">
                <a:latin typeface="Courier New" panose="02070309020205020404" pitchFamily="49" charset="0"/>
                <a:cs typeface="Courier New" panose="02070309020205020404" pitchFamily="49" charset="0"/>
              </a:rPr>
              <a:t>       LPC_TIM0-&gt;TCR = 0x02; //Reset Timer</a:t>
            </a:r>
          </a:p>
          <a:p>
            <a:r>
              <a:rPr lang="en-US" dirty="0">
                <a:latin typeface="Courier New" panose="02070309020205020404" pitchFamily="49" charset="0"/>
                <a:cs typeface="Courier New" panose="02070309020205020404" pitchFamily="49" charset="0"/>
              </a:rPr>
              <a:t>       LPC_TIM0-&gt;PR = 2; //Increment TC at every 2+1 clock cycles, </a:t>
            </a:r>
            <a:r>
              <a:rPr lang="en-US" dirty="0" err="1">
                <a:latin typeface="Courier New" panose="02070309020205020404" pitchFamily="49" charset="0"/>
                <a:cs typeface="Courier New" panose="02070309020205020404" pitchFamily="49" charset="0"/>
              </a:rPr>
              <a:t>Tres</a:t>
            </a:r>
            <a:r>
              <a:rPr lang="en-US" dirty="0">
                <a:latin typeface="Courier New" panose="02070309020205020404" pitchFamily="49" charset="0"/>
                <a:cs typeface="Courier New" panose="02070309020205020404" pitchFamily="49" charset="0"/>
              </a:rPr>
              <a:t> = 1us</a:t>
            </a:r>
          </a:p>
          <a:p>
            <a:r>
              <a:rPr lang="en-US" dirty="0">
                <a:latin typeface="Courier New" panose="02070309020205020404" pitchFamily="49" charset="0"/>
                <a:cs typeface="Courier New" panose="02070309020205020404" pitchFamily="49" charset="0"/>
              </a:rPr>
              <a:t>       LPC_TIM0-&gt;MR0 = 999; // for 1 </a:t>
            </a:r>
            <a:r>
              <a:rPr lang="en-US" dirty="0" err="1">
                <a:latin typeface="Courier New" panose="02070309020205020404" pitchFamily="49" charset="0"/>
                <a:cs typeface="Courier New" panose="02070309020205020404" pitchFamily="49" charset="0"/>
              </a:rPr>
              <a:t>ms</a:t>
            </a:r>
            <a:r>
              <a:rPr lang="en-US" dirty="0">
                <a:latin typeface="Courier New" panose="02070309020205020404" pitchFamily="49" charset="0"/>
                <a:cs typeface="Courier New" panose="02070309020205020404" pitchFamily="49" charset="0"/>
              </a:rPr>
              <a:t> delay TC counts 0 to 999</a:t>
            </a:r>
          </a:p>
          <a:p>
            <a:r>
              <a:rPr lang="en-US" dirty="0">
                <a:latin typeface="Courier New" panose="02070309020205020404" pitchFamily="49" charset="0"/>
                <a:cs typeface="Courier New" panose="02070309020205020404" pitchFamily="49" charset="0"/>
              </a:rPr>
              <a:t>       LPC_TIM0-&gt;MCR = 2; // reset TC after 1 </a:t>
            </a:r>
            <a:r>
              <a:rPr lang="en-US" dirty="0" err="1">
                <a:latin typeface="Courier New" panose="02070309020205020404" pitchFamily="49" charset="0"/>
                <a:cs typeface="Courier New" panose="02070309020205020404" pitchFamily="49" charset="0"/>
              </a:rPr>
              <a:t>ms</a:t>
            </a:r>
            <a:r>
              <a:rPr lang="en-US" dirty="0">
                <a:latin typeface="Courier New" panose="02070309020205020404" pitchFamily="49" charset="0"/>
                <a:cs typeface="Courier New" panose="02070309020205020404" pitchFamily="49" charset="0"/>
              </a:rPr>
              <a:t> delay</a:t>
            </a:r>
          </a:p>
          <a:p>
            <a:r>
              <a:rPr lang="en-US" dirty="0">
                <a:latin typeface="Courier New" panose="02070309020205020404" pitchFamily="49" charset="0"/>
                <a:cs typeface="Courier New" panose="02070309020205020404" pitchFamily="49" charset="0"/>
              </a:rPr>
              <a:t>       LPC_TIM0-&gt;EMR = 0x20; // when match occurs bit 0 of EMR will set</a:t>
            </a:r>
          </a:p>
          <a:p>
            <a:r>
              <a:rPr lang="en-US" dirty="0">
                <a:latin typeface="Courier New" panose="02070309020205020404" pitchFamily="49" charset="0"/>
                <a:cs typeface="Courier New" panose="02070309020205020404" pitchFamily="49" charset="0"/>
              </a:rPr>
              <a:t>       LPC_TIM0-&gt;TCR = 0x01; //enable timer0                 </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void delay(void)</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initTimer0();</a:t>
            </a:r>
          </a:p>
          <a:p>
            <a:r>
              <a:rPr lang="en-US" dirty="0">
                <a:latin typeface="Courier New" panose="02070309020205020404" pitchFamily="49" charset="0"/>
                <a:cs typeface="Courier New" panose="02070309020205020404" pitchFamily="49" charset="0"/>
              </a:rPr>
              <a:t>	while(!(LPC_TIM0-&gt;EMR &amp;1));// Wait until EMR bit 0 becomes 1</a:t>
            </a:r>
          </a:p>
          <a:p>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5886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F785B-C40D-3C5F-24D5-470EDA78A0AD}"/>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341239" y="212656"/>
            <a:ext cx="8171581" cy="3280142"/>
          </a:xfrm>
          <a:prstGeom prst="rect">
            <a:avLst/>
          </a:prstGeom>
          <a:ln>
            <a:no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8096CE2B-991E-47B4-BA85-0908993D47B3}"/>
              </a:ext>
            </a:extLst>
          </p:cNvPr>
          <p:cNvPicPr>
            <a:picLocks noChangeAspect="1"/>
          </p:cNvPicPr>
          <p:nvPr/>
        </p:nvPicPr>
        <p:blipFill>
          <a:blip r:embed="rId4"/>
          <a:stretch>
            <a:fillRect/>
          </a:stretch>
        </p:blipFill>
        <p:spPr>
          <a:xfrm>
            <a:off x="2580717" y="3636334"/>
            <a:ext cx="9379867" cy="287736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5147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2906" y="432895"/>
            <a:ext cx="10710593"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chemeClr val="accent4">
                    <a:lumMod val="50000"/>
                  </a:schemeClr>
                </a:solidFill>
                <a:effectLst/>
                <a:uLnTx/>
                <a:uFillTx/>
                <a:latin typeface="Times New Roman" panose="02020603050405020304" pitchFamily="18" charset="0"/>
                <a:cs typeface="Times New Roman" panose="02020603050405020304" pitchFamily="18" charset="0"/>
              </a:rPr>
              <a:t>LPC1768 Timer Pre-scaler Calculations</a:t>
            </a:r>
            <a:endParaRPr kumimoji="0" lang="en-US" sz="2800" b="1" i="0" u="none" strike="noStrike" kern="1200" cap="none" spc="0" normalizeH="0" baseline="0" noProof="0" dirty="0">
              <a:ln>
                <a:noFill/>
              </a:ln>
              <a:solidFill>
                <a:srgbClr val="40454D"/>
              </a:solidFill>
              <a:effectLst/>
              <a:uLnTx/>
              <a:uFillTx/>
              <a:latin typeface="Open Sans"/>
              <a:ea typeface="+mn-ea"/>
              <a:cs typeface="+mn-cs"/>
            </a:endParaRPr>
          </a:p>
        </p:txBody>
      </p:sp>
      <p:sp>
        <p:nvSpPr>
          <p:cNvPr id="3" name="Rectangle 2"/>
          <p:cNvSpPr/>
          <p:nvPr/>
        </p:nvSpPr>
        <p:spPr>
          <a:xfrm>
            <a:off x="876300" y="1295400"/>
            <a:ext cx="10515599" cy="4154984"/>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rPr>
              <a:t>The delay or time required for 1 clock cycle when PCLK = ‘X’ </a:t>
            </a:r>
            <a:r>
              <a:rPr kumimoji="0" lang="en-US" sz="2400" b="0" i="0" u="none" strike="noStrike" kern="1200" cap="none" spc="0" normalizeH="0" baseline="0" noProof="0" dirty="0" err="1">
                <a:ln>
                  <a:noFill/>
                </a:ln>
                <a:solidFill>
                  <a:srgbClr val="444444"/>
                </a:solidFill>
                <a:effectLst/>
                <a:uLnTx/>
                <a:uFillTx/>
                <a:latin typeface="Times New Roman" panose="02020603050405020304" pitchFamily="18" charset="0"/>
                <a:cs typeface="Times New Roman" panose="02020603050405020304" pitchFamily="18" charset="0"/>
              </a:rPr>
              <a:t>Mhz</a:t>
            </a:r>
            <a:r>
              <a:rPr kumimoji="0" lang="en-US" sz="2400" b="0"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rPr>
              <a:t> is given by :</a:t>
            </a:r>
          </a:p>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rPr>
              <a:t>T</a:t>
            </a:r>
            <a:r>
              <a:rPr kumimoji="0" lang="en-US" sz="2400" b="1" i="0" u="none" strike="noStrike" kern="1200" cap="none" spc="0" normalizeH="0" baseline="-25000" noProof="0" dirty="0">
                <a:ln>
                  <a:noFill/>
                </a:ln>
                <a:solidFill>
                  <a:srgbClr val="444444"/>
                </a:solidFill>
                <a:effectLst/>
                <a:uLnTx/>
                <a:uFillTx/>
                <a:latin typeface="Courier New" panose="02070309020205020404" pitchFamily="49" charset="0"/>
                <a:cs typeface="Courier New" panose="02070309020205020404" pitchFamily="49" charset="0"/>
              </a:rPr>
              <a:t>PCLK</a:t>
            </a:r>
            <a:r>
              <a:rPr kumimoji="0" lang="en-US" sz="24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rPr>
              <a:t> = 1/</a:t>
            </a:r>
            <a:r>
              <a:rPr kumimoji="0" lang="en-US" sz="2400" b="1" i="0" u="none" strike="noStrike" kern="1200" cap="none" spc="0" normalizeH="0" baseline="0" noProof="0" dirty="0" err="1">
                <a:ln>
                  <a:noFill/>
                </a:ln>
                <a:solidFill>
                  <a:srgbClr val="444444"/>
                </a:solidFill>
                <a:effectLst/>
                <a:uLnTx/>
                <a:uFillTx/>
                <a:latin typeface="Courier New" panose="02070309020205020404" pitchFamily="49" charset="0"/>
                <a:cs typeface="Courier New" panose="02070309020205020404" pitchFamily="49" charset="0"/>
              </a:rPr>
              <a:t>PCLK</a:t>
            </a:r>
            <a:r>
              <a:rPr kumimoji="0" lang="en-US" sz="2400" b="1" i="0" u="none" strike="noStrike" kern="1200" cap="none" spc="0" normalizeH="0" baseline="-25000" noProof="0" dirty="0" err="1">
                <a:ln>
                  <a:noFill/>
                </a:ln>
                <a:solidFill>
                  <a:srgbClr val="444444"/>
                </a:solidFill>
                <a:effectLst/>
                <a:uLnTx/>
                <a:uFillTx/>
                <a:latin typeface="Courier New" panose="02070309020205020404" pitchFamily="49" charset="0"/>
                <a:cs typeface="Courier New" panose="02070309020205020404" pitchFamily="49" charset="0"/>
              </a:rPr>
              <a:t>Hz</a:t>
            </a:r>
            <a:endParaRPr kumimoji="0" lang="en-US" sz="24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rPr>
              <a:t>     =1/( X * 10</a:t>
            </a:r>
            <a:r>
              <a:rPr kumimoji="0" lang="en-US" sz="2400" b="1" i="0" u="none" strike="noStrike" kern="1200" cap="none" spc="0" normalizeH="0" baseline="30000" noProof="0" dirty="0">
                <a:ln>
                  <a:noFill/>
                </a:ln>
                <a:solidFill>
                  <a:srgbClr val="444444"/>
                </a:solidFill>
                <a:effectLst/>
                <a:uLnTx/>
                <a:uFillTx/>
                <a:latin typeface="Courier New" panose="02070309020205020404" pitchFamily="49" charset="0"/>
                <a:cs typeface="Courier New" panose="02070309020205020404" pitchFamily="49" charset="0"/>
              </a:rPr>
              <a:t>6</a:t>
            </a:r>
            <a:r>
              <a:rPr kumimoji="0" lang="en-US" sz="24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rPr>
              <a:t> )Seconds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rPr>
              <a:t>It is also the maximum resolution Timer block can provide at a given PCLK frequency of X Mhz. The general formula for Timer resolution at X </a:t>
            </a:r>
            <a:r>
              <a:rPr kumimoji="0" lang="en-US" sz="2400" b="0" i="0" u="none" strike="noStrike" kern="1200" cap="none" spc="0" normalizeH="0" baseline="0" noProof="0" dirty="0" err="1">
                <a:ln>
                  <a:noFill/>
                </a:ln>
                <a:solidFill>
                  <a:srgbClr val="444444"/>
                </a:solidFill>
                <a:effectLst/>
                <a:uLnTx/>
                <a:uFillTx/>
                <a:latin typeface="Times New Roman" panose="02020603050405020304" pitchFamily="18" charset="0"/>
                <a:cs typeface="Times New Roman" panose="02020603050405020304" pitchFamily="18" charset="0"/>
              </a:rPr>
              <a:t>Mhz</a:t>
            </a:r>
            <a:r>
              <a:rPr kumimoji="0" lang="en-US" sz="2400" b="0"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rPr>
              <a:t> PCLK and a given value for prescale (PR) is as given below:</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rPr>
              <a:t>T</a:t>
            </a:r>
            <a:r>
              <a:rPr kumimoji="0" lang="en-US" sz="2400" b="1" i="0" u="none" strike="noStrike" kern="1200" cap="none" spc="0" normalizeH="0" baseline="-25000" noProof="0" dirty="0">
                <a:ln>
                  <a:noFill/>
                </a:ln>
                <a:solidFill>
                  <a:srgbClr val="444444"/>
                </a:solidFill>
                <a:effectLst/>
                <a:uLnTx/>
                <a:uFillTx/>
                <a:latin typeface="Courier New" panose="02070309020205020404" pitchFamily="49" charset="0"/>
                <a:cs typeface="Courier New" panose="02070309020205020404" pitchFamily="49" charset="0"/>
              </a:rPr>
              <a:t>RES</a:t>
            </a:r>
            <a:r>
              <a:rPr kumimoji="0" lang="en-US" sz="24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rPr>
              <a:t> = (PR+1)/</a:t>
            </a:r>
            <a:r>
              <a:rPr kumimoji="0" lang="en-US" sz="2400" b="1" i="0" u="none" strike="noStrike" kern="1200" cap="none" spc="0" normalizeH="0" baseline="0" noProof="0" dirty="0" err="1">
                <a:ln>
                  <a:noFill/>
                </a:ln>
                <a:solidFill>
                  <a:srgbClr val="444444"/>
                </a:solidFill>
                <a:effectLst/>
                <a:uLnTx/>
                <a:uFillTx/>
                <a:latin typeface="Courier New" panose="02070309020205020404" pitchFamily="49" charset="0"/>
                <a:cs typeface="Courier New" panose="02070309020205020404" pitchFamily="49" charset="0"/>
              </a:rPr>
              <a:t>PCLK</a:t>
            </a:r>
            <a:r>
              <a:rPr kumimoji="0" lang="en-US" sz="2400" b="1" i="0" u="none" strike="noStrike" kern="1200" cap="none" spc="0" normalizeH="0" baseline="-25000" noProof="0" dirty="0" err="1">
                <a:ln>
                  <a:noFill/>
                </a:ln>
                <a:solidFill>
                  <a:srgbClr val="444444"/>
                </a:solidFill>
                <a:effectLst/>
                <a:uLnTx/>
                <a:uFillTx/>
                <a:latin typeface="Courier New" panose="02070309020205020404" pitchFamily="49" charset="0"/>
                <a:cs typeface="Courier New" panose="02070309020205020404" pitchFamily="49" charset="0"/>
              </a:rPr>
              <a:t>Hz</a:t>
            </a:r>
            <a:endParaRPr kumimoji="0" lang="en-US" sz="24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rPr>
              <a:t>     =(PR+1)/(X * 10</a:t>
            </a:r>
            <a:r>
              <a:rPr kumimoji="0" lang="en-US" sz="2400" b="1" i="0" u="none" strike="noStrike" kern="1200" cap="none" spc="0" normalizeH="0" baseline="30000" noProof="0" dirty="0">
                <a:ln>
                  <a:noFill/>
                </a:ln>
                <a:solidFill>
                  <a:srgbClr val="444444"/>
                </a:solidFill>
                <a:effectLst/>
                <a:uLnTx/>
                <a:uFillTx/>
                <a:latin typeface="Courier New" panose="02070309020205020404" pitchFamily="49" charset="0"/>
                <a:cs typeface="Courier New" panose="02070309020205020404" pitchFamily="49" charset="0"/>
              </a:rPr>
              <a:t>6</a:t>
            </a:r>
            <a:r>
              <a:rPr kumimoji="0" lang="en-US" sz="24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rPr>
              <a:t> )Seconds</a:t>
            </a:r>
          </a:p>
        </p:txBody>
      </p:sp>
    </p:spTree>
    <p:extLst>
      <p:ext uri="{BB962C8B-B14F-4D97-AF65-F5344CB8AC3E}">
        <p14:creationId xmlns:p14="http://schemas.microsoft.com/office/powerpoint/2010/main" val="3584102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F0DC-4DA0-BC74-CC4F-BCFF3170BB99}"/>
              </a:ext>
            </a:extLst>
          </p:cNvPr>
          <p:cNvSpPr txBox="1"/>
          <p:nvPr/>
        </p:nvSpPr>
        <p:spPr>
          <a:xfrm>
            <a:off x="637540" y="992555"/>
            <a:ext cx="10916920" cy="523220"/>
          </a:xfrm>
          <a:prstGeom prst="rect">
            <a:avLst/>
          </a:prstGeom>
          <a:noFill/>
        </p:spPr>
        <p:txBody>
          <a:bodyPr wrap="square">
            <a:spAutoFit/>
          </a:bodyPr>
          <a:lstStyle/>
          <a:p>
            <a:pPr algn="ctr"/>
            <a:r>
              <a:rPr lang="en-US" sz="2800" b="0" i="0" dirty="0">
                <a:solidFill>
                  <a:srgbClr val="000000"/>
                </a:solidFill>
                <a:effectLst/>
                <a:latin typeface="Times New Roman" panose="02020603050405020304" pitchFamily="18" charset="0"/>
                <a:cs typeface="Times New Roman" panose="02020603050405020304" pitchFamily="18" charset="0"/>
              </a:rPr>
              <a:t>Timers are one of the important peripherals of modern microcontrollers. </a:t>
            </a:r>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312A8E0-2E5B-AD90-0D6B-FE62A21ACD0F}"/>
              </a:ext>
            </a:extLst>
          </p:cNvPr>
          <p:cNvSpPr txBox="1"/>
          <p:nvPr/>
        </p:nvSpPr>
        <p:spPr>
          <a:xfrm>
            <a:off x="934720" y="1819762"/>
            <a:ext cx="10485120" cy="523220"/>
          </a:xfrm>
          <a:prstGeom prst="rect">
            <a:avLst/>
          </a:prstGeom>
          <a:noFill/>
        </p:spPr>
        <p:txBody>
          <a:bodyPr wrap="square" rtlCol="0">
            <a:spAutoFit/>
          </a:bodyPr>
          <a:lstStyle/>
          <a:p>
            <a:pPr algn="ctr"/>
            <a:r>
              <a:rPr lang="en-IN" sz="2800" b="1" dirty="0">
                <a:solidFill>
                  <a:srgbClr val="C00000"/>
                </a:solidFill>
                <a:latin typeface="Times New Roman" panose="02020603050405020304" pitchFamily="18" charset="0"/>
                <a:cs typeface="Times New Roman" panose="02020603050405020304" pitchFamily="18" charset="0"/>
              </a:rPr>
              <a:t>WHY???</a:t>
            </a:r>
          </a:p>
        </p:txBody>
      </p:sp>
      <p:sp>
        <p:nvSpPr>
          <p:cNvPr id="8" name="TextBox 7">
            <a:extLst>
              <a:ext uri="{FF2B5EF4-FFF2-40B4-BE49-F238E27FC236}">
                <a16:creationId xmlns:a16="http://schemas.microsoft.com/office/drawing/2014/main" id="{2479F8B2-AA03-5326-33AF-AFB2E7ADE781}"/>
              </a:ext>
            </a:extLst>
          </p:cNvPr>
          <p:cNvSpPr txBox="1"/>
          <p:nvPr/>
        </p:nvSpPr>
        <p:spPr>
          <a:xfrm>
            <a:off x="934720" y="2614473"/>
            <a:ext cx="10485120" cy="523220"/>
          </a:xfrm>
          <a:prstGeom prst="rect">
            <a:avLst/>
          </a:prstGeom>
          <a:noFill/>
        </p:spPr>
        <p:txBody>
          <a:bodyPr wrap="square">
            <a:spAutoFit/>
          </a:bodyPr>
          <a:lstStyle/>
          <a:p>
            <a:pPr algn="ctr"/>
            <a:r>
              <a:rPr lang="en-US" sz="2800" b="1" i="0" dirty="0">
                <a:solidFill>
                  <a:schemeClr val="accent6">
                    <a:lumMod val="50000"/>
                  </a:schemeClr>
                </a:solidFill>
                <a:effectLst/>
                <a:latin typeface="Times New Roman" panose="02020603050405020304" pitchFamily="18" charset="0"/>
                <a:cs typeface="Times New Roman" panose="02020603050405020304" pitchFamily="18" charset="0"/>
              </a:rPr>
              <a:t>To generate periodic interrupts (in ‘Timer’ mode)</a:t>
            </a:r>
            <a:endParaRPr lang="en-IN" sz="28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EC635D1-7A5F-17E3-35CE-9C50E2B52299}"/>
              </a:ext>
            </a:extLst>
          </p:cNvPr>
          <p:cNvSpPr txBox="1"/>
          <p:nvPr/>
        </p:nvSpPr>
        <p:spPr>
          <a:xfrm>
            <a:off x="934720" y="3429001"/>
            <a:ext cx="10485120" cy="523220"/>
          </a:xfrm>
          <a:prstGeom prst="rect">
            <a:avLst/>
          </a:prstGeom>
          <a:noFill/>
        </p:spPr>
        <p:txBody>
          <a:bodyPr wrap="square">
            <a:spAutoFit/>
          </a:bodyPr>
          <a:lstStyle/>
          <a:p>
            <a:pPr algn="ctr"/>
            <a:r>
              <a:rPr lang="en-US" sz="2800" b="1" i="0" dirty="0">
                <a:solidFill>
                  <a:schemeClr val="accent6">
                    <a:lumMod val="50000"/>
                  </a:schemeClr>
                </a:solidFill>
                <a:effectLst/>
                <a:latin typeface="Times New Roman" panose="02020603050405020304" pitchFamily="18" charset="0"/>
                <a:cs typeface="Times New Roman" panose="02020603050405020304" pitchFamily="18" charset="0"/>
              </a:rPr>
              <a:t>To count events (in ‘Counter’ mode) </a:t>
            </a:r>
            <a:endParaRPr lang="en-IN" sz="28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CCE53AB-DA17-A301-044E-AF98E939BE8F}"/>
              </a:ext>
            </a:extLst>
          </p:cNvPr>
          <p:cNvSpPr txBox="1"/>
          <p:nvPr/>
        </p:nvSpPr>
        <p:spPr>
          <a:xfrm>
            <a:off x="934720" y="4223712"/>
            <a:ext cx="10485120" cy="523220"/>
          </a:xfrm>
          <a:prstGeom prst="rect">
            <a:avLst/>
          </a:prstGeom>
          <a:noFill/>
        </p:spPr>
        <p:txBody>
          <a:bodyPr wrap="square">
            <a:spAutoFit/>
          </a:bodyPr>
          <a:lstStyle/>
          <a:p>
            <a:pPr algn="ctr"/>
            <a:r>
              <a:rPr lang="en-US" sz="2800" b="1" i="0" dirty="0">
                <a:solidFill>
                  <a:schemeClr val="accent6">
                    <a:lumMod val="50000"/>
                  </a:schemeClr>
                </a:solidFill>
                <a:effectLst/>
                <a:latin typeface="Times New Roman" panose="02020603050405020304" pitchFamily="18" charset="0"/>
                <a:cs typeface="Times New Roman" panose="02020603050405020304" pitchFamily="18" charset="0"/>
              </a:rPr>
              <a:t>To generate precise delays, which are non-blocking delays</a:t>
            </a:r>
            <a:endParaRPr lang="en-IN" sz="2800" b="1"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70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0" grpId="0"/>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25500" y="647700"/>
            <a:ext cx="10731500" cy="526297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rPr>
              <a:t>Hence, we get the </a:t>
            </a:r>
            <a:r>
              <a:rPr kumimoji="0" lang="en-US" sz="2800" b="1"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rPr>
              <a:t>Formula for Prescaler (PR) for required Timer resolution (T</a:t>
            </a:r>
            <a:r>
              <a:rPr kumimoji="0" lang="en-US" sz="2800" b="1" i="0" u="none" strike="noStrike" kern="1200" cap="none" spc="0" normalizeH="0" baseline="-25000" noProof="0" dirty="0">
                <a:ln>
                  <a:noFill/>
                </a:ln>
                <a:solidFill>
                  <a:srgbClr val="444444"/>
                </a:solidFill>
                <a:effectLst/>
                <a:uLnTx/>
                <a:uFillTx/>
                <a:latin typeface="Times New Roman" panose="02020603050405020304" pitchFamily="18" charset="0"/>
                <a:cs typeface="Times New Roman" panose="02020603050405020304" pitchFamily="18" charset="0"/>
              </a:rPr>
              <a:t>RES</a:t>
            </a:r>
            <a:r>
              <a:rPr kumimoji="0" lang="en-US" sz="2800" b="1"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rPr>
              <a:t> in Secs)</a:t>
            </a:r>
            <a:r>
              <a:rPr kumimoji="0" lang="en-US" sz="2800" b="0"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rPr>
              <a:t> at given </a:t>
            </a:r>
            <a:r>
              <a:rPr kumimoji="0" lang="en-US" sz="2800" b="1"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rPr>
              <a:t>PCLK(in Hz)</a:t>
            </a:r>
            <a:r>
              <a:rPr kumimoji="0" lang="en-US" sz="2800" b="0"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rPr>
              <a:t> frequency as: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rPr>
              <a:t>PR = (</a:t>
            </a:r>
            <a:r>
              <a:rPr kumimoji="0" lang="en-US" sz="2800" b="1" i="0" u="none" strike="noStrike" kern="1200" cap="none" spc="0" normalizeH="0" baseline="0" noProof="0" dirty="0" err="1">
                <a:ln>
                  <a:noFill/>
                </a:ln>
                <a:solidFill>
                  <a:srgbClr val="444444"/>
                </a:solidFill>
                <a:effectLst/>
                <a:uLnTx/>
                <a:uFillTx/>
                <a:latin typeface="Courier New" panose="02070309020205020404" pitchFamily="49" charset="0"/>
                <a:cs typeface="Courier New" panose="02070309020205020404" pitchFamily="49" charset="0"/>
              </a:rPr>
              <a:t>PCLK</a:t>
            </a:r>
            <a:r>
              <a:rPr kumimoji="0" lang="en-US" sz="2800" b="1" i="0" u="none" strike="noStrike" kern="1200" cap="none" spc="0" normalizeH="0" baseline="-25000" noProof="0" dirty="0" err="1">
                <a:ln>
                  <a:noFill/>
                </a:ln>
                <a:solidFill>
                  <a:srgbClr val="444444"/>
                </a:solidFill>
                <a:effectLst/>
                <a:uLnTx/>
                <a:uFillTx/>
                <a:latin typeface="Courier New" panose="02070309020205020404" pitchFamily="49" charset="0"/>
                <a:cs typeface="Courier New" panose="02070309020205020404" pitchFamily="49" charset="0"/>
              </a:rPr>
              <a:t>Hz</a:t>
            </a:r>
            <a:r>
              <a:rPr kumimoji="0" lang="en-US" sz="28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rPr>
              <a:t> * T</a:t>
            </a:r>
            <a:r>
              <a:rPr kumimoji="0" lang="en-US" sz="2800" b="1" i="0" u="none" strike="noStrike" kern="1200" cap="none" spc="0" normalizeH="0" baseline="-25000" noProof="0" dirty="0">
                <a:ln>
                  <a:noFill/>
                </a:ln>
                <a:solidFill>
                  <a:srgbClr val="444444"/>
                </a:solidFill>
                <a:effectLst/>
                <a:uLnTx/>
                <a:uFillTx/>
                <a:latin typeface="Courier New" panose="02070309020205020404" pitchFamily="49" charset="0"/>
                <a:cs typeface="Courier New" panose="02070309020205020404" pitchFamily="49" charset="0"/>
              </a:rPr>
              <a:t>RES</a:t>
            </a:r>
            <a:r>
              <a:rPr kumimoji="0" lang="en-US" sz="28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rPr>
              <a:t>) – 1</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rPr>
              <a:t>PR = ((X * 10</a:t>
            </a:r>
            <a:r>
              <a:rPr kumimoji="0" lang="en-US" sz="2800" b="1" i="0" u="none" strike="noStrike" kern="1200" cap="none" spc="0" normalizeH="0" baseline="30000" noProof="0" dirty="0">
                <a:ln>
                  <a:noFill/>
                </a:ln>
                <a:solidFill>
                  <a:srgbClr val="444444"/>
                </a:solidFill>
                <a:effectLst/>
                <a:uLnTx/>
                <a:uFillTx/>
                <a:latin typeface="Courier New" panose="02070309020205020404" pitchFamily="49" charset="0"/>
                <a:cs typeface="Courier New" panose="02070309020205020404" pitchFamily="49" charset="0"/>
              </a:rPr>
              <a:t>6</a:t>
            </a:r>
            <a:r>
              <a:rPr kumimoji="0" lang="en-US" sz="28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rPr>
              <a:t>) * T</a:t>
            </a:r>
            <a:r>
              <a:rPr kumimoji="0" lang="en-US" sz="2800" b="1" i="0" u="none" strike="noStrike" kern="1200" cap="none" spc="0" normalizeH="0" baseline="-25000" noProof="0" dirty="0">
                <a:ln>
                  <a:noFill/>
                </a:ln>
                <a:solidFill>
                  <a:srgbClr val="444444"/>
                </a:solidFill>
                <a:effectLst/>
                <a:uLnTx/>
                <a:uFillTx/>
                <a:latin typeface="Courier New" panose="02070309020205020404" pitchFamily="49" charset="0"/>
                <a:cs typeface="Courier New" panose="02070309020205020404" pitchFamily="49" charset="0"/>
              </a:rPr>
              <a:t>RES</a:t>
            </a:r>
            <a:r>
              <a:rPr kumimoji="0" lang="en-US" sz="28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rPr>
              <a:t>) – 1</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rPr>
              <a:t>Note that here, the resolution is also the time delay required to increment TC by 1.</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rPr>
              <a:t>Hence, Pre-scaler value for 1 micro-second resolution at 3 </a:t>
            </a:r>
            <a:r>
              <a:rPr kumimoji="0" lang="en-US" sz="2800" b="0" i="0" u="none" strike="noStrike" kern="1200" cap="none" spc="0" normalizeH="0" baseline="0" noProof="0" dirty="0" err="1">
                <a:ln>
                  <a:noFill/>
                </a:ln>
                <a:solidFill>
                  <a:srgbClr val="444444"/>
                </a:solidFill>
                <a:effectLst/>
                <a:uLnTx/>
                <a:uFillTx/>
                <a:latin typeface="Times New Roman" panose="02020603050405020304" pitchFamily="18" charset="0"/>
                <a:cs typeface="Times New Roman" panose="02020603050405020304" pitchFamily="18" charset="0"/>
              </a:rPr>
              <a:t>Mhz</a:t>
            </a:r>
            <a:r>
              <a:rPr kumimoji="0" lang="en-US" sz="2800" b="0"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rPr>
              <a:t> PCLK is,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444444"/>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rPr>
              <a:t>PR</a:t>
            </a:r>
            <a:r>
              <a:rPr kumimoji="0" lang="en-US" sz="2800" b="1" i="0" u="none" strike="noStrike" kern="1200" cap="none" spc="0" normalizeH="0" baseline="-25000" noProof="0" dirty="0">
                <a:ln>
                  <a:noFill/>
                </a:ln>
                <a:solidFill>
                  <a:srgbClr val="444444"/>
                </a:solidFill>
                <a:effectLst/>
                <a:uLnTx/>
                <a:uFillTx/>
                <a:latin typeface="Courier New" panose="02070309020205020404" pitchFamily="49" charset="0"/>
                <a:cs typeface="Courier New" panose="02070309020205020404" pitchFamily="49" charset="0"/>
              </a:rPr>
              <a:t>1us</a:t>
            </a:r>
            <a:r>
              <a:rPr kumimoji="0" lang="en-US" sz="28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rPr>
              <a:t> = (3Mhz * 1uS) -1 = (3*10</a:t>
            </a:r>
            <a:r>
              <a:rPr kumimoji="0" lang="en-US" sz="2800" b="1" i="0" u="none" strike="noStrike" kern="1200" cap="none" spc="0" normalizeH="0" baseline="30000" noProof="0" dirty="0">
                <a:ln>
                  <a:noFill/>
                </a:ln>
                <a:solidFill>
                  <a:srgbClr val="444444"/>
                </a:solidFill>
                <a:effectLst/>
                <a:uLnTx/>
                <a:uFillTx/>
                <a:latin typeface="Courier New" panose="02070309020205020404" pitchFamily="49" charset="0"/>
                <a:cs typeface="Courier New" panose="02070309020205020404" pitchFamily="49" charset="0"/>
              </a:rPr>
              <a:t>6</a:t>
            </a:r>
            <a:r>
              <a:rPr kumimoji="0" lang="en-US" sz="28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rPr>
              <a:t> * 10</a:t>
            </a:r>
            <a:r>
              <a:rPr kumimoji="0" lang="en-US" sz="2800" b="1" i="0" u="none" strike="noStrike" kern="1200" cap="none" spc="0" normalizeH="0" baseline="30000" noProof="0" dirty="0">
                <a:ln>
                  <a:noFill/>
                </a:ln>
                <a:solidFill>
                  <a:srgbClr val="444444"/>
                </a:solidFill>
                <a:effectLst/>
                <a:uLnTx/>
                <a:uFillTx/>
                <a:latin typeface="Courier New" panose="02070309020205020404" pitchFamily="49" charset="0"/>
                <a:cs typeface="Courier New" panose="02070309020205020404" pitchFamily="49" charset="0"/>
              </a:rPr>
              <a:t>-6</a:t>
            </a:r>
            <a:r>
              <a:rPr kumimoji="0" lang="en-US" sz="2800" b="1" i="0" u="none" strike="noStrike" kern="1200" cap="none" spc="0" normalizeH="0" baseline="0" noProof="0" dirty="0">
                <a:ln>
                  <a:noFill/>
                </a:ln>
                <a:solidFill>
                  <a:srgbClr val="444444"/>
                </a:solidFill>
                <a:effectLst/>
                <a:uLnTx/>
                <a:uFillTx/>
                <a:latin typeface="Courier New" panose="02070309020205020404" pitchFamily="49" charset="0"/>
                <a:cs typeface="Courier New" panose="02070309020205020404" pitchFamily="49" charset="0"/>
              </a:rPr>
              <a:t>) -1 = 2</a:t>
            </a:r>
          </a:p>
        </p:txBody>
      </p:sp>
    </p:spTree>
    <p:extLst>
      <p:ext uri="{BB962C8B-B14F-4D97-AF65-F5344CB8AC3E}">
        <p14:creationId xmlns:p14="http://schemas.microsoft.com/office/powerpoint/2010/main" val="3147311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C912DC-ED4B-03D8-49E3-60ACAC8B83A4}"/>
              </a:ext>
            </a:extLst>
          </p:cNvPr>
          <p:cNvSpPr txBox="1"/>
          <p:nvPr/>
        </p:nvSpPr>
        <p:spPr>
          <a:xfrm>
            <a:off x="1003300" y="505903"/>
            <a:ext cx="10287000" cy="2554545"/>
          </a:xfrm>
          <a:prstGeom prst="rect">
            <a:avLst/>
          </a:prstGeom>
          <a:noFill/>
        </p:spPr>
        <p:txBody>
          <a:bodyPr wrap="square">
            <a:spAutoFit/>
          </a:bodyPr>
          <a:lstStyle/>
          <a:p>
            <a:pPr algn="just"/>
            <a:r>
              <a:rPr lang="en-US" sz="3200" dirty="0">
                <a:solidFill>
                  <a:srgbClr val="000000"/>
                </a:solidFill>
                <a:latin typeface="Times New Roman" panose="02020603050405020304" pitchFamily="18" charset="0"/>
                <a:cs typeface="Times New Roman" panose="02020603050405020304" pitchFamily="18" charset="0"/>
              </a:rPr>
              <a:t>C</a:t>
            </a:r>
            <a:r>
              <a:rPr lang="en-US" sz="3200" b="0" i="0" dirty="0">
                <a:solidFill>
                  <a:srgbClr val="000000"/>
                </a:solidFill>
                <a:effectLst/>
                <a:latin typeface="Times New Roman" panose="02020603050405020304" pitchFamily="18" charset="0"/>
                <a:cs typeface="Times New Roman" panose="02020603050405020304" pitchFamily="18" charset="0"/>
              </a:rPr>
              <a:t>alculate the PR value for various timer resolutions. For example, if we want 1 milli second resolution on a timer with 25 MHz PCLK</a:t>
            </a:r>
            <a:r>
              <a:rPr lang="en-US" sz="3200" dirty="0">
                <a:solidFill>
                  <a:srgbClr val="000000"/>
                </a:solidFill>
                <a:latin typeface="Times New Roman" panose="02020603050405020304" pitchFamily="18" charset="0"/>
                <a:cs typeface="Times New Roman" panose="02020603050405020304" pitchFamily="18" charset="0"/>
              </a:rPr>
              <a:t>.</a:t>
            </a:r>
          </a:p>
          <a:p>
            <a:pPr algn="just"/>
            <a:endParaRPr lang="en-US" sz="3200" b="0" i="0" dirty="0">
              <a:solidFill>
                <a:srgbClr val="000000"/>
              </a:solidFill>
              <a:effectLst/>
              <a:latin typeface="Times New Roman" panose="02020603050405020304" pitchFamily="18" charset="0"/>
              <a:cs typeface="Times New Roman" panose="02020603050405020304" pitchFamily="18" charset="0"/>
            </a:endParaRPr>
          </a:p>
          <a:p>
            <a:pPr algn="ctr"/>
            <a:r>
              <a:rPr lang="en-US" sz="3200" b="1" i="0" dirty="0">
                <a:solidFill>
                  <a:srgbClr val="000000"/>
                </a:solidFill>
                <a:effectLst/>
                <a:latin typeface="Courier New" panose="02070309020205020404" pitchFamily="49" charset="0"/>
                <a:cs typeface="Courier New" panose="02070309020205020404" pitchFamily="49" charset="0"/>
              </a:rPr>
              <a:t>PR = (25 * 10</a:t>
            </a:r>
            <a:r>
              <a:rPr lang="en-US" sz="3200" b="1" i="0" baseline="30000" dirty="0">
                <a:solidFill>
                  <a:srgbClr val="000000"/>
                </a:solidFill>
                <a:effectLst/>
                <a:latin typeface="Courier New" panose="02070309020205020404" pitchFamily="49" charset="0"/>
                <a:cs typeface="Courier New" panose="02070309020205020404" pitchFamily="49" charset="0"/>
              </a:rPr>
              <a:t>6</a:t>
            </a:r>
            <a:r>
              <a:rPr lang="en-US" sz="3200" b="1" i="0" dirty="0">
                <a:solidFill>
                  <a:srgbClr val="000000"/>
                </a:solidFill>
                <a:effectLst/>
                <a:latin typeface="Courier New" panose="02070309020205020404" pitchFamily="49" charset="0"/>
                <a:cs typeface="Courier New" panose="02070309020205020404" pitchFamily="49" charset="0"/>
              </a:rPr>
              <a:t> * 1 * 10</a:t>
            </a:r>
            <a:r>
              <a:rPr lang="en-US" sz="3200" b="1" i="0" baseline="30000" dirty="0">
                <a:solidFill>
                  <a:srgbClr val="000000"/>
                </a:solidFill>
                <a:effectLst/>
                <a:latin typeface="Courier New" panose="02070309020205020404" pitchFamily="49" charset="0"/>
                <a:cs typeface="Courier New" panose="02070309020205020404" pitchFamily="49" charset="0"/>
              </a:rPr>
              <a:t>-3</a:t>
            </a:r>
            <a:r>
              <a:rPr lang="en-US" sz="3200" b="1" i="0" dirty="0">
                <a:solidFill>
                  <a:srgbClr val="000000"/>
                </a:solidFill>
                <a:effectLst/>
                <a:latin typeface="Courier New" panose="02070309020205020404" pitchFamily="49" charset="0"/>
                <a:cs typeface="Courier New" panose="02070309020205020404" pitchFamily="49" charset="0"/>
              </a:rPr>
              <a:t>) – 1 = 24999</a:t>
            </a:r>
          </a:p>
        </p:txBody>
      </p:sp>
      <p:pic>
        <p:nvPicPr>
          <p:cNvPr id="4" name="Picture 3">
            <a:extLst>
              <a:ext uri="{FF2B5EF4-FFF2-40B4-BE49-F238E27FC236}">
                <a16:creationId xmlns:a16="http://schemas.microsoft.com/office/drawing/2014/main" id="{770B0D5A-56E5-FB45-CEB9-91F9A02A277E}"/>
              </a:ext>
            </a:extLst>
          </p:cNvPr>
          <p:cNvPicPr>
            <a:picLocks noChangeAspect="1"/>
          </p:cNvPicPr>
          <p:nvPr/>
        </p:nvPicPr>
        <p:blipFill>
          <a:blip r:embed="rId2"/>
          <a:stretch>
            <a:fillRect/>
          </a:stretch>
        </p:blipFill>
        <p:spPr>
          <a:xfrm>
            <a:off x="597307" y="3365591"/>
            <a:ext cx="5667369" cy="3138622"/>
          </a:xfrm>
          <a:prstGeom prst="rect">
            <a:avLst/>
          </a:prstGeom>
        </p:spPr>
      </p:pic>
    </p:spTree>
    <p:extLst>
      <p:ext uri="{BB962C8B-B14F-4D97-AF65-F5344CB8AC3E}">
        <p14:creationId xmlns:p14="http://schemas.microsoft.com/office/powerpoint/2010/main" val="207690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82223" y="1618818"/>
            <a:ext cx="5419227" cy="646331"/>
          </a:xfrm>
          <a:prstGeom prst="rect">
            <a:avLst/>
          </a:prstGeom>
          <a:noFill/>
        </p:spPr>
        <p:txBody>
          <a:bodyPr wrap="square" rtlCol="0">
            <a:spAutoFit/>
          </a:bodyPr>
          <a:lstStyle/>
          <a:p>
            <a:r>
              <a:rPr lang="en-US" dirty="0"/>
              <a:t>Ref:</a:t>
            </a:r>
          </a:p>
          <a:p>
            <a:pPr marL="285750" indent="-285750">
              <a:buFont typeface="Arial" panose="020B0604020202020204" pitchFamily="34" charset="0"/>
              <a:buChar char="•"/>
            </a:pPr>
            <a:r>
              <a:rPr lang="en-US" b="1" dirty="0"/>
              <a:t>UM10360 LPC 176x/5x User Manual Chapter 21</a:t>
            </a:r>
            <a:endParaRPr lang="en-US" dirty="0"/>
          </a:p>
        </p:txBody>
      </p:sp>
      <p:pic>
        <p:nvPicPr>
          <p:cNvPr id="5" name="Picture 4">
            <a:extLst>
              <a:ext uri="{FF2B5EF4-FFF2-40B4-BE49-F238E27FC236}">
                <a16:creationId xmlns:a16="http://schemas.microsoft.com/office/drawing/2014/main" id="{AB0BAE83-F0FA-35E7-D602-B2B7D4C1EB9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705424" y="100820"/>
            <a:ext cx="4530698" cy="6656360"/>
          </a:xfrm>
          <a:prstGeom prst="rect">
            <a:avLst/>
          </a:prstGeom>
          <a:ln w="19050">
            <a:solidFill>
              <a:schemeClr val="tx1"/>
            </a:solid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1C3BCA13-7EBA-C74A-BC59-88B89734DE6B}"/>
              </a:ext>
            </a:extLst>
          </p:cNvPr>
          <p:cNvSpPr txBox="1"/>
          <p:nvPr/>
        </p:nvSpPr>
        <p:spPr>
          <a:xfrm flipH="1">
            <a:off x="6096000" y="609600"/>
            <a:ext cx="3860800" cy="369332"/>
          </a:xfrm>
          <a:prstGeom prst="rect">
            <a:avLst/>
          </a:prstGeom>
          <a:noFill/>
        </p:spPr>
        <p:txBody>
          <a:bodyPr wrap="square" rtlCol="0">
            <a:spAutoFit/>
          </a:bodyPr>
          <a:lstStyle/>
          <a:p>
            <a:r>
              <a:rPr lang="en-IN" dirty="0"/>
              <a:t>Timer Architecture and Operation</a:t>
            </a:r>
          </a:p>
        </p:txBody>
      </p:sp>
    </p:spTree>
    <p:extLst>
      <p:ext uri="{BB962C8B-B14F-4D97-AF65-F5344CB8AC3E}">
        <p14:creationId xmlns:p14="http://schemas.microsoft.com/office/powerpoint/2010/main" val="591074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C56075-7992-41D4-A1F4-501E369C539C}"/>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5924470" y="106212"/>
            <a:ext cx="5464890" cy="6645575"/>
          </a:xfrm>
          <a:prstGeom prst="rect">
            <a:avLst/>
          </a:prstGeom>
          <a:ln w="19050">
            <a:solidFill>
              <a:schemeClr val="tx1"/>
            </a:solidFill>
          </a:ln>
          <a:effectLst>
            <a:outerShdw blurRad="292100" dist="139700" dir="2700000" algn="tl" rotWithShape="0">
              <a:srgbClr val="333333">
                <a:alpha val="65000"/>
              </a:srgbClr>
            </a:outerShdw>
          </a:effectLst>
        </p:spPr>
      </p:pic>
      <p:sp>
        <p:nvSpPr>
          <p:cNvPr id="4" name="TextBox 3">
            <a:extLst>
              <a:ext uri="{FF2B5EF4-FFF2-40B4-BE49-F238E27FC236}">
                <a16:creationId xmlns:a16="http://schemas.microsoft.com/office/drawing/2014/main" id="{D23604BE-48B3-72B7-709B-A4849E1BAE7B}"/>
              </a:ext>
            </a:extLst>
          </p:cNvPr>
          <p:cNvSpPr txBox="1"/>
          <p:nvPr/>
        </p:nvSpPr>
        <p:spPr>
          <a:xfrm>
            <a:off x="251243" y="1161618"/>
            <a:ext cx="5419227" cy="646331"/>
          </a:xfrm>
          <a:prstGeom prst="rect">
            <a:avLst/>
          </a:prstGeom>
          <a:noFill/>
        </p:spPr>
        <p:txBody>
          <a:bodyPr wrap="square" rtlCol="0">
            <a:spAutoFit/>
          </a:bodyPr>
          <a:lstStyle/>
          <a:p>
            <a:r>
              <a:rPr lang="en-US" dirty="0"/>
              <a:t>Ref:</a:t>
            </a:r>
          </a:p>
          <a:p>
            <a:pPr marL="285750" indent="-285750" algn="ctr">
              <a:buFont typeface="Arial" panose="020B0604020202020204" pitchFamily="34" charset="0"/>
              <a:buChar char="•"/>
            </a:pPr>
            <a:r>
              <a:rPr lang="en-US" b="1" dirty="0"/>
              <a:t>UM10360 LPC 176x/5x User Manual Chapter 24</a:t>
            </a:r>
            <a:endParaRPr lang="en-US" dirty="0"/>
          </a:p>
        </p:txBody>
      </p:sp>
    </p:spTree>
    <p:extLst>
      <p:ext uri="{BB962C8B-B14F-4D97-AF65-F5344CB8AC3E}">
        <p14:creationId xmlns:p14="http://schemas.microsoft.com/office/powerpoint/2010/main" val="721561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49312" y="528843"/>
            <a:ext cx="4241546" cy="646331"/>
          </a:xfrm>
          <a:prstGeom prst="rect">
            <a:avLst/>
          </a:prstGeom>
        </p:spPr>
        <p:txBody>
          <a:bodyPr wrap="none">
            <a:spAutoFit/>
          </a:bodyPr>
          <a:lstStyle/>
          <a:p>
            <a:r>
              <a:rPr lang="en-US" sz="3600" b="1" dirty="0">
                <a:solidFill>
                  <a:schemeClr val="accent4">
                    <a:lumMod val="50000"/>
                  </a:schemeClr>
                </a:solidFill>
                <a:latin typeface="Times New Roman" panose="02020603050405020304" pitchFamily="18" charset="0"/>
                <a:cs typeface="Times New Roman" panose="02020603050405020304" pitchFamily="18" charset="0"/>
              </a:rPr>
              <a:t>PWM Programming</a:t>
            </a:r>
          </a:p>
        </p:txBody>
      </p:sp>
      <p:sp>
        <p:nvSpPr>
          <p:cNvPr id="3" name="Rectangle 2"/>
          <p:cNvSpPr/>
          <p:nvPr/>
        </p:nvSpPr>
        <p:spPr>
          <a:xfrm>
            <a:off x="1149926" y="2247037"/>
            <a:ext cx="9864437" cy="3539430"/>
          </a:xfrm>
          <a:prstGeom prst="rect">
            <a:avLst/>
          </a:prstGeom>
        </p:spPr>
        <p:txBody>
          <a:bodyPr wrap="square">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Pulse Width Modulation or PWM is a way to encode data such that it corresponds to the width of the pulse with a given fixed frequency. </a:t>
            </a:r>
          </a:p>
          <a:p>
            <a:pPr marL="457200" indent="-4572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It is also a way to control motors , power circuits , etc., using the ‘width’ of the pulse. PWM has numerous uses like Motion Control, Dimming, Encoding Analog Signal into its Digital form, in Power Regulation , etc.</a:t>
            </a:r>
          </a:p>
        </p:txBody>
      </p:sp>
      <p:sp>
        <p:nvSpPr>
          <p:cNvPr id="4" name="Rectangle 3"/>
          <p:cNvSpPr/>
          <p:nvPr/>
        </p:nvSpPr>
        <p:spPr>
          <a:xfrm>
            <a:off x="1256625" y="1304698"/>
            <a:ext cx="5674502" cy="584775"/>
          </a:xfrm>
          <a:prstGeom prst="rect">
            <a:avLst/>
          </a:prstGeom>
        </p:spPr>
        <p:txBody>
          <a:bodyPr wrap="none">
            <a:spAutoFit/>
          </a:bodyPr>
          <a:lstStyle/>
          <a:p>
            <a:r>
              <a:rPr lang="en-US" sz="3200" b="1" dirty="0">
                <a:latin typeface="Times New Roman" panose="02020603050405020304" pitchFamily="18" charset="0"/>
                <a:cs typeface="Times New Roman" panose="02020603050405020304" pitchFamily="18" charset="0"/>
              </a:rPr>
              <a:t>Pulse Width Modulation Basics</a:t>
            </a:r>
          </a:p>
        </p:txBody>
      </p:sp>
    </p:spTree>
    <p:extLst>
      <p:ext uri="{BB962C8B-B14F-4D97-AF65-F5344CB8AC3E}">
        <p14:creationId xmlns:p14="http://schemas.microsoft.com/office/powerpoint/2010/main" val="325270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9121" y="655194"/>
            <a:ext cx="10773757" cy="5011949"/>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PWM is based on the standard Timer block and inherits all of its features, although only the PWM function is pinned out on the LPC1768. </a:t>
            </a:r>
          </a:p>
          <a:p>
            <a:pPr marL="457200"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Timer is designed to </a:t>
            </a:r>
            <a:r>
              <a:rPr lang="en-US" sz="2400" b="1" dirty="0">
                <a:latin typeface="Times New Roman" panose="02020603050405020304" pitchFamily="18" charset="0"/>
                <a:cs typeface="Times New Roman" panose="02020603050405020304" pitchFamily="18" charset="0"/>
              </a:rPr>
              <a:t>count cycles of the peripheral clock</a:t>
            </a:r>
            <a:r>
              <a:rPr lang="en-US" sz="2400" dirty="0">
                <a:latin typeface="Times New Roman" panose="02020603050405020304" pitchFamily="18" charset="0"/>
                <a:cs typeface="Times New Roman" panose="02020603050405020304" pitchFamily="18" charset="0"/>
              </a:rPr>
              <a:t> (PCLK) and optionally generate interrupts or perform other actions when specified timer values occur, based on seven match registers. The PWM function is in addition to these features and is based on match register events.</a:t>
            </a:r>
          </a:p>
          <a:p>
            <a:pPr marL="457200" indent="-4572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PWM can be used for more applications. For instance, multi-phase motor control typically requires three non-overlapping PWM outputs with individual control of all three pulse widths and positions.</a:t>
            </a:r>
          </a:p>
        </p:txBody>
      </p:sp>
    </p:spTree>
    <p:extLst>
      <p:ext uri="{BB962C8B-B14F-4D97-AF65-F5344CB8AC3E}">
        <p14:creationId xmlns:p14="http://schemas.microsoft.com/office/powerpoint/2010/main" val="53814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8981" y="515127"/>
            <a:ext cx="10404764" cy="1815882"/>
          </a:xfrm>
          <a:prstGeom prst="rect">
            <a:avLst/>
          </a:prstGeom>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PWM Edges</a:t>
            </a:r>
          </a:p>
          <a:p>
            <a:pPr algn="just"/>
            <a:endParaRPr lang="en-US" sz="2800" b="1" i="0" dirty="0">
              <a:effectLst/>
              <a:latin typeface="Times New Roman" panose="02020603050405020304" pitchFamily="18" charset="0"/>
              <a:cs typeface="Times New Roman" panose="02020603050405020304" pitchFamily="18" charset="0"/>
            </a:endParaRPr>
          </a:p>
          <a:p>
            <a:pPr algn="just"/>
            <a:r>
              <a:rPr lang="en-US" sz="2800" b="0" i="0" dirty="0">
                <a:effectLst/>
                <a:latin typeface="Times New Roman" panose="02020603050405020304" pitchFamily="18" charset="0"/>
                <a:cs typeface="Times New Roman" panose="02020603050405020304" pitchFamily="18" charset="0"/>
              </a:rPr>
              <a:t>A PWM signal contains 2 types of Edges which are called Leading Edge and Trailing Edge. The Diagram shown below explains this:</a:t>
            </a:r>
          </a:p>
        </p:txBody>
      </p:sp>
      <p:grpSp>
        <p:nvGrpSpPr>
          <p:cNvPr id="5" name="Group 4">
            <a:extLst>
              <a:ext uri="{FF2B5EF4-FFF2-40B4-BE49-F238E27FC236}">
                <a16:creationId xmlns:a16="http://schemas.microsoft.com/office/drawing/2014/main" id="{DCDECA12-9205-6B71-784D-5574BD35BCF1}"/>
              </a:ext>
            </a:extLst>
          </p:cNvPr>
          <p:cNvGrpSpPr/>
          <p:nvPr/>
        </p:nvGrpSpPr>
        <p:grpSpPr>
          <a:xfrm>
            <a:off x="1147319" y="2812097"/>
            <a:ext cx="10269750" cy="2942457"/>
            <a:chOff x="1187959" y="2588577"/>
            <a:chExt cx="10269750" cy="2942457"/>
          </a:xfrm>
        </p:grpSpPr>
        <p:pic>
          <p:nvPicPr>
            <p:cNvPr id="3" name="Picture 2"/>
            <p:cNvPicPr>
              <a:picLocks noChangeAspect="1"/>
            </p:cNvPicPr>
            <p:nvPr/>
          </p:nvPicPr>
          <p:blipFill>
            <a:blip r:embed="rId2"/>
            <a:stretch>
              <a:fillRect/>
            </a:stretch>
          </p:blipFill>
          <p:spPr>
            <a:xfrm>
              <a:off x="1187959" y="2588577"/>
              <a:ext cx="10269750" cy="2942457"/>
            </a:xfrm>
            <a:prstGeom prst="rect">
              <a:avLst/>
            </a:prstGeom>
          </p:spPr>
        </p:pic>
        <p:sp>
          <p:nvSpPr>
            <p:cNvPr id="4" name="TextBox 3">
              <a:extLst>
                <a:ext uri="{FF2B5EF4-FFF2-40B4-BE49-F238E27FC236}">
                  <a16:creationId xmlns:a16="http://schemas.microsoft.com/office/drawing/2014/main" id="{7D051156-71C3-EC4E-3C90-56E2214ADAF4}"/>
                </a:ext>
              </a:extLst>
            </p:cNvPr>
            <p:cNvSpPr txBox="1"/>
            <p:nvPr/>
          </p:nvSpPr>
          <p:spPr>
            <a:xfrm>
              <a:off x="7122160" y="2608896"/>
              <a:ext cx="4315229" cy="520384"/>
            </a:xfrm>
            <a:prstGeom prst="rect">
              <a:avLst/>
            </a:prstGeom>
            <a:solidFill>
              <a:schemeClr val="bg1">
                <a:lumMod val="65000"/>
              </a:schemeClr>
            </a:solidFill>
          </p:spPr>
          <p:txBody>
            <a:bodyPr wrap="square" rtlCol="0">
              <a:spAutoFit/>
            </a:bodyPr>
            <a:lstStyle/>
            <a:p>
              <a:endParaRPr lang="en-IN" dirty="0"/>
            </a:p>
          </p:txBody>
        </p:sp>
      </p:grpSp>
    </p:spTree>
    <p:extLst>
      <p:ext uri="{BB962C8B-B14F-4D97-AF65-F5344CB8AC3E}">
        <p14:creationId xmlns:p14="http://schemas.microsoft.com/office/powerpoint/2010/main" val="151292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7579" y="653534"/>
            <a:ext cx="4817794" cy="523220"/>
          </a:xfrm>
          <a:prstGeom prst="rect">
            <a:avLst/>
          </a:prstGeom>
        </p:spPr>
        <p:txBody>
          <a:bodyPr wrap="none">
            <a:spAutoFit/>
          </a:bodyPr>
          <a:lstStyle/>
          <a:p>
            <a:r>
              <a:rPr lang="en-US" sz="2800" b="1" i="0" dirty="0">
                <a:effectLst/>
                <a:latin typeface="Times New Roman" panose="02020603050405020304" pitchFamily="18" charset="0"/>
                <a:cs typeface="Times New Roman" panose="02020603050405020304" pitchFamily="18" charset="0"/>
              </a:rPr>
              <a:t>T-ON , T-OFF &amp; Duty Cycle :</a:t>
            </a:r>
          </a:p>
        </p:txBody>
      </p:sp>
      <p:sp>
        <p:nvSpPr>
          <p:cNvPr id="6" name="Rectangle 5"/>
          <p:cNvSpPr/>
          <p:nvPr/>
        </p:nvSpPr>
        <p:spPr>
          <a:xfrm>
            <a:off x="2794550" y="1750401"/>
            <a:ext cx="1585692" cy="369332"/>
          </a:xfrm>
          <a:prstGeom prst="rect">
            <a:avLst/>
          </a:prstGeom>
        </p:spPr>
        <p:txBody>
          <a:bodyPr wrap="none">
            <a:spAutoFit/>
          </a:bodyPr>
          <a:lstStyle/>
          <a:p>
            <a:pPr lvl="0" algn="ctr" fontAlgn="ctr"/>
            <a:r>
              <a:rPr lang="en-US" b="1" dirty="0">
                <a:latin typeface="Times New Roman" panose="02020603050405020304" pitchFamily="18" charset="0"/>
                <a:cs typeface="Times New Roman" panose="02020603050405020304" pitchFamily="18" charset="0"/>
              </a:rPr>
              <a:t>Duty Cycle = </a:t>
            </a:r>
            <a:r>
              <a:rPr lang="en-US" dirty="0">
                <a:latin typeface="Times New Roman" panose="02020603050405020304" pitchFamily="18" charset="0"/>
                <a:cs typeface="Times New Roman" panose="02020603050405020304" pitchFamily="18" charset="0"/>
              </a:rPr>
              <a:t> </a:t>
            </a:r>
          </a:p>
        </p:txBody>
      </p:sp>
      <p:graphicFrame>
        <p:nvGraphicFramePr>
          <p:cNvPr id="7" name="Table 6"/>
          <p:cNvGraphicFramePr>
            <a:graphicFrameLocks noGrp="1"/>
          </p:cNvGraphicFramePr>
          <p:nvPr/>
        </p:nvGraphicFramePr>
        <p:xfrm>
          <a:off x="3814460" y="1730223"/>
          <a:ext cx="2403481" cy="548640"/>
        </p:xfrm>
        <a:graphic>
          <a:graphicData uri="http://schemas.openxmlformats.org/drawingml/2006/table">
            <a:tbl>
              <a:tblPr>
                <a:tableStyleId>{2D5ABB26-0587-4C30-8999-92F81FD0307C}</a:tableStyleId>
              </a:tblPr>
              <a:tblGrid>
                <a:gridCol w="2403481">
                  <a:extLst>
                    <a:ext uri="{9D8B030D-6E8A-4147-A177-3AD203B41FA5}">
                      <a16:colId xmlns:a16="http://schemas.microsoft.com/office/drawing/2014/main" val="2315317674"/>
                    </a:ext>
                  </a:extLst>
                </a:gridCol>
              </a:tblGrid>
              <a:tr h="269960">
                <a:tc>
                  <a:txBody>
                    <a:bodyPr/>
                    <a:lstStyle/>
                    <a:p>
                      <a:pPr algn="ctr" fontAlgn="ctr"/>
                      <a:r>
                        <a:rPr lang="en-US" dirty="0">
                          <a:effectLst/>
                        </a:rPr>
                        <a:t>T-ON</a:t>
                      </a:r>
                      <a:endParaRPr lang="en-US" dirty="0">
                        <a:solidFill>
                          <a:srgbClr val="555555"/>
                        </a:solidFill>
                        <a:effectLst/>
                      </a:endParaRPr>
                    </a:p>
                  </a:txBody>
                  <a:tcPr marL="47625" marR="47625" marT="0" marB="0" anchor="ctr"/>
                </a:tc>
                <a:extLst>
                  <a:ext uri="{0D108BD9-81ED-4DB2-BD59-A6C34878D82A}">
                    <a16:rowId xmlns:a16="http://schemas.microsoft.com/office/drawing/2014/main" val="4160775932"/>
                  </a:ext>
                </a:extLst>
              </a:tr>
              <a:tr h="0">
                <a:tc>
                  <a:txBody>
                    <a:bodyPr/>
                    <a:lstStyle/>
                    <a:p>
                      <a:pPr algn="ctr" fontAlgn="ctr"/>
                      <a:r>
                        <a:rPr lang="en-US" dirty="0">
                          <a:effectLst/>
                        </a:rPr>
                        <a:t>T-ON + T-OFF</a:t>
                      </a:r>
                      <a:endParaRPr lang="en-US" dirty="0">
                        <a:solidFill>
                          <a:srgbClr val="555555"/>
                        </a:solidFill>
                        <a:effectLst/>
                      </a:endParaRPr>
                    </a:p>
                  </a:txBody>
                  <a:tcPr marL="47625" marR="47625" marT="0" marB="0" anchor="ctr"/>
                </a:tc>
                <a:extLst>
                  <a:ext uri="{0D108BD9-81ED-4DB2-BD59-A6C34878D82A}">
                    <a16:rowId xmlns:a16="http://schemas.microsoft.com/office/drawing/2014/main" val="3729643970"/>
                  </a:ext>
                </a:extLst>
              </a:tr>
            </a:tbl>
          </a:graphicData>
        </a:graphic>
      </p:graphicFrame>
      <p:cxnSp>
        <p:nvCxnSpPr>
          <p:cNvPr id="9" name="Straight Connector 8"/>
          <p:cNvCxnSpPr/>
          <p:nvPr/>
        </p:nvCxnSpPr>
        <p:spPr>
          <a:xfrm>
            <a:off x="4320257" y="1990281"/>
            <a:ext cx="1401669" cy="0"/>
          </a:xfrm>
          <a:prstGeom prst="line">
            <a:avLst/>
          </a:prstGeom>
        </p:spPr>
        <p:style>
          <a:lnRef idx="1">
            <a:schemeClr val="dk1"/>
          </a:lnRef>
          <a:fillRef idx="0">
            <a:schemeClr val="dk1"/>
          </a:fillRef>
          <a:effectRef idx="0">
            <a:schemeClr val="dk1"/>
          </a:effectRef>
          <a:fontRef idx="minor">
            <a:schemeClr val="tx1"/>
          </a:fontRef>
        </p:style>
      </p:cxnSp>
      <p:sp>
        <p:nvSpPr>
          <p:cNvPr id="13" name="Rectangle 12"/>
          <p:cNvSpPr/>
          <p:nvPr/>
        </p:nvSpPr>
        <p:spPr>
          <a:xfrm>
            <a:off x="2539673" y="2832332"/>
            <a:ext cx="1874232" cy="369332"/>
          </a:xfrm>
          <a:prstGeom prst="rect">
            <a:avLst/>
          </a:prstGeom>
        </p:spPr>
        <p:txBody>
          <a:bodyPr wrap="none">
            <a:spAutoFit/>
          </a:bodyPr>
          <a:lstStyle/>
          <a:p>
            <a:pPr algn="ctr" fontAlgn="ctr"/>
            <a:r>
              <a:rPr lang="en-US" b="1" dirty="0">
                <a:effectLst/>
                <a:latin typeface="Times New Roman" panose="02020603050405020304" pitchFamily="18" charset="0"/>
                <a:cs typeface="Times New Roman" panose="02020603050405020304" pitchFamily="18" charset="0"/>
              </a:rPr>
              <a:t>Duty Cycle % = </a:t>
            </a:r>
            <a:r>
              <a:rPr lang="en-US" dirty="0">
                <a:effectLst/>
                <a:latin typeface="Times New Roman" panose="02020603050405020304" pitchFamily="18" charset="0"/>
                <a:cs typeface="Times New Roman" panose="02020603050405020304" pitchFamily="18" charset="0"/>
              </a:rPr>
              <a:t> </a:t>
            </a:r>
          </a:p>
        </p:txBody>
      </p:sp>
      <p:graphicFrame>
        <p:nvGraphicFramePr>
          <p:cNvPr id="14" name="Table 13"/>
          <p:cNvGraphicFramePr>
            <a:graphicFrameLocks noGrp="1"/>
          </p:cNvGraphicFramePr>
          <p:nvPr/>
        </p:nvGraphicFramePr>
        <p:xfrm>
          <a:off x="4195342" y="2785181"/>
          <a:ext cx="1641716" cy="548640"/>
        </p:xfrm>
        <a:graphic>
          <a:graphicData uri="http://schemas.openxmlformats.org/drawingml/2006/table">
            <a:tbl>
              <a:tblPr>
                <a:tableStyleId>{2D5ABB26-0587-4C30-8999-92F81FD0307C}</a:tableStyleId>
              </a:tblPr>
              <a:tblGrid>
                <a:gridCol w="1641716">
                  <a:extLst>
                    <a:ext uri="{9D8B030D-6E8A-4147-A177-3AD203B41FA5}">
                      <a16:colId xmlns:a16="http://schemas.microsoft.com/office/drawing/2014/main" val="3208366070"/>
                    </a:ext>
                  </a:extLst>
                </a:gridCol>
              </a:tblGrid>
              <a:tr h="0">
                <a:tc>
                  <a:txBody>
                    <a:bodyPr/>
                    <a:lstStyle/>
                    <a:p>
                      <a:pPr algn="ctr" fontAlgn="ctr"/>
                      <a:r>
                        <a:rPr lang="en-US" dirty="0">
                          <a:effectLst/>
                        </a:rPr>
                        <a:t>T-ON</a:t>
                      </a:r>
                      <a:endParaRPr lang="en-US" dirty="0">
                        <a:solidFill>
                          <a:srgbClr val="555555"/>
                        </a:solidFill>
                        <a:effectLst/>
                      </a:endParaRPr>
                    </a:p>
                  </a:txBody>
                  <a:tcPr marL="47625" marR="47625" marT="0" marB="0" anchor="ctr"/>
                </a:tc>
                <a:extLst>
                  <a:ext uri="{0D108BD9-81ED-4DB2-BD59-A6C34878D82A}">
                    <a16:rowId xmlns:a16="http://schemas.microsoft.com/office/drawing/2014/main" val="25993561"/>
                  </a:ext>
                </a:extLst>
              </a:tr>
              <a:tr h="0">
                <a:tc>
                  <a:txBody>
                    <a:bodyPr/>
                    <a:lstStyle/>
                    <a:p>
                      <a:pPr algn="ctr" fontAlgn="ctr"/>
                      <a:r>
                        <a:rPr lang="en-US" dirty="0">
                          <a:effectLst/>
                        </a:rPr>
                        <a:t>T-ON + T-OFF</a:t>
                      </a:r>
                      <a:endParaRPr lang="en-US" dirty="0">
                        <a:solidFill>
                          <a:srgbClr val="555555"/>
                        </a:solidFill>
                        <a:effectLst/>
                      </a:endParaRPr>
                    </a:p>
                  </a:txBody>
                  <a:tcPr marL="47625" marR="47625" marT="0" marB="0" anchor="ctr"/>
                </a:tc>
                <a:extLst>
                  <a:ext uri="{0D108BD9-81ED-4DB2-BD59-A6C34878D82A}">
                    <a16:rowId xmlns:a16="http://schemas.microsoft.com/office/drawing/2014/main" val="3164158148"/>
                  </a:ext>
                </a:extLst>
              </a:tr>
            </a:tbl>
          </a:graphicData>
        </a:graphic>
      </p:graphicFrame>
      <p:cxnSp>
        <p:nvCxnSpPr>
          <p:cNvPr id="15" name="Straight Connector 14"/>
          <p:cNvCxnSpPr/>
          <p:nvPr/>
        </p:nvCxnSpPr>
        <p:spPr>
          <a:xfrm>
            <a:off x="4315365" y="3048077"/>
            <a:ext cx="1401669" cy="0"/>
          </a:xfrm>
          <a:prstGeom prst="line">
            <a:avLst/>
          </a:prstGeom>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5717034" y="2874835"/>
            <a:ext cx="697627"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X100</a:t>
            </a:r>
          </a:p>
        </p:txBody>
      </p:sp>
      <p:pic>
        <p:nvPicPr>
          <p:cNvPr id="17" name="Picture 16"/>
          <p:cNvPicPr>
            <a:picLocks noChangeAspect="1"/>
          </p:cNvPicPr>
          <p:nvPr/>
        </p:nvPicPr>
        <p:blipFill>
          <a:blip r:embed="rId2"/>
          <a:stretch>
            <a:fillRect/>
          </a:stretch>
        </p:blipFill>
        <p:spPr>
          <a:xfrm>
            <a:off x="491801" y="3770413"/>
            <a:ext cx="7197472" cy="2826194"/>
          </a:xfrm>
          <a:prstGeom prst="rect">
            <a:avLst/>
          </a:prstGeom>
        </p:spPr>
      </p:pic>
      <p:sp>
        <p:nvSpPr>
          <p:cNvPr id="18" name="Rectangle 17"/>
          <p:cNvSpPr/>
          <p:nvPr/>
        </p:nvSpPr>
        <p:spPr>
          <a:xfrm>
            <a:off x="8340437" y="4255761"/>
            <a:ext cx="3075708" cy="1938992"/>
          </a:xfrm>
          <a:prstGeom prst="rect">
            <a:avLst/>
          </a:prstGeom>
        </p:spPr>
        <p:txBody>
          <a:bodyPr wrap="square">
            <a:spAutoFit/>
          </a:bodyPr>
          <a:lstStyle/>
          <a:p>
            <a:r>
              <a:rPr lang="en-US" sz="2400" b="1" i="0" dirty="0">
                <a:effectLst/>
                <a:latin typeface="Times New Roman" panose="02020603050405020304" pitchFamily="18" charset="0"/>
                <a:cs typeface="Times New Roman" panose="02020603050405020304" pitchFamily="18" charset="0"/>
              </a:rPr>
              <a:t>Period </a:t>
            </a:r>
            <a:r>
              <a:rPr lang="en-US" sz="2400" b="1" i="0" dirty="0" err="1">
                <a:effectLst/>
                <a:latin typeface="Times New Roman" panose="02020603050405020304" pitchFamily="18" charset="0"/>
                <a:cs typeface="Times New Roman" panose="02020603050405020304" pitchFamily="18" charset="0"/>
              </a:rPr>
              <a:t>i.e</a:t>
            </a:r>
            <a:r>
              <a:rPr lang="en-US" sz="2400" b="1" i="0" dirty="0">
                <a:effectLst/>
                <a:latin typeface="Times New Roman" panose="02020603050405020304" pitchFamily="18" charset="0"/>
                <a:cs typeface="Times New Roman" panose="02020603050405020304" pitchFamily="18" charset="0"/>
              </a:rPr>
              <a:t> T = 10ms</a:t>
            </a:r>
            <a:endParaRPr lang="en-US" sz="2400" dirty="0">
              <a:latin typeface="Times New Roman" panose="02020603050405020304" pitchFamily="18" charset="0"/>
              <a:cs typeface="Times New Roman" panose="02020603050405020304" pitchFamily="18" charset="0"/>
            </a:endParaRPr>
          </a:p>
          <a:p>
            <a:r>
              <a:rPr lang="en-US" sz="2400" b="1" i="0" dirty="0">
                <a:effectLst/>
                <a:latin typeface="Times New Roman" panose="02020603050405020304" pitchFamily="18" charset="0"/>
                <a:cs typeface="Times New Roman" panose="02020603050405020304" pitchFamily="18" charset="0"/>
              </a:rPr>
              <a:t>Frequency = 100hz</a:t>
            </a:r>
          </a:p>
          <a:p>
            <a:r>
              <a:rPr lang="en-US" sz="2400" b="1" i="0" dirty="0">
                <a:effectLst/>
                <a:latin typeface="Times New Roman" panose="02020603050405020304" pitchFamily="18" charset="0"/>
                <a:cs typeface="Times New Roman" panose="02020603050405020304" pitchFamily="18" charset="0"/>
              </a:rPr>
              <a:t>T-ON = 3.5ms</a:t>
            </a:r>
            <a:br>
              <a:rPr lang="en-US" sz="2400" b="1" i="0" dirty="0">
                <a:effectLst/>
                <a:latin typeface="Times New Roman" panose="02020603050405020304" pitchFamily="18" charset="0"/>
                <a:cs typeface="Times New Roman" panose="02020603050405020304" pitchFamily="18" charset="0"/>
              </a:rPr>
            </a:br>
            <a:r>
              <a:rPr lang="en-US" sz="2400" b="1" i="0" dirty="0">
                <a:effectLst/>
                <a:latin typeface="Times New Roman" panose="02020603050405020304" pitchFamily="18" charset="0"/>
                <a:cs typeface="Times New Roman" panose="02020603050405020304" pitchFamily="18" charset="0"/>
              </a:rPr>
              <a:t>T-OFF = 6.5ms</a:t>
            </a:r>
            <a:br>
              <a:rPr lang="en-US" sz="2400" b="0" i="0" dirty="0">
                <a:effectLst/>
                <a:latin typeface="Times New Roman" panose="02020603050405020304" pitchFamily="18" charset="0"/>
                <a:cs typeface="Times New Roman" panose="02020603050405020304" pitchFamily="18" charset="0"/>
              </a:rPr>
            </a:br>
            <a:r>
              <a:rPr lang="en-US" sz="2400" b="1" i="0" dirty="0" err="1">
                <a:effectLst/>
                <a:latin typeface="Times New Roman" panose="02020603050405020304" pitchFamily="18" charset="0"/>
                <a:cs typeface="Times New Roman" panose="02020603050405020304" pitchFamily="18" charset="0"/>
              </a:rPr>
              <a:t>DutyCyle</a:t>
            </a:r>
            <a:r>
              <a:rPr lang="en-US" sz="2400" b="1" i="0" dirty="0">
                <a:effectLst/>
                <a:latin typeface="Times New Roman" panose="02020603050405020304" pitchFamily="18" charset="0"/>
                <a:cs typeface="Times New Roman" panose="02020603050405020304" pitchFamily="18" charset="0"/>
              </a:rPr>
              <a:t> = 35%</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11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3" grpId="0"/>
      <p:bldP spid="16" grpId="0"/>
      <p:bldP spid="1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3562" y="360546"/>
            <a:ext cx="11012517" cy="5831853"/>
          </a:xfrm>
          <a:prstGeom prst="rect">
            <a:avLst/>
          </a:prstGeom>
        </p:spPr>
        <p:txBody>
          <a:bodyPr wrap="square">
            <a:spAutoFit/>
          </a:bodyPr>
          <a:lstStyle/>
          <a:p>
            <a:pPr algn="just">
              <a:lnSpc>
                <a:spcPct val="150000"/>
              </a:lnSpc>
            </a:pPr>
            <a:r>
              <a:rPr lang="en-US" sz="2800" b="1" i="0" dirty="0">
                <a:effectLst/>
                <a:latin typeface="Times New Roman" panose="02020603050405020304" pitchFamily="18" charset="0"/>
                <a:cs typeface="Times New Roman" panose="02020603050405020304" pitchFamily="18" charset="0"/>
              </a:rPr>
              <a:t>Types of PWM</a:t>
            </a:r>
          </a:p>
          <a:p>
            <a:pPr algn="just">
              <a:lnSpc>
                <a:spcPct val="150000"/>
              </a:lnSpc>
            </a:pPr>
            <a:r>
              <a:rPr lang="en-US" sz="2800" b="0" i="0" dirty="0">
                <a:effectLst/>
                <a:latin typeface="Times New Roman" panose="02020603050405020304" pitchFamily="18" charset="0"/>
                <a:cs typeface="Times New Roman" panose="02020603050405020304" pitchFamily="18" charset="0"/>
              </a:rPr>
              <a:t>PWM Signal can be Classified in Different ways. </a:t>
            </a:r>
          </a:p>
          <a:p>
            <a:pPr marL="514350" indent="-514350" algn="just">
              <a:lnSpc>
                <a:spcPct val="150000"/>
              </a:lnSpc>
              <a:buAutoNum type="arabicParenR"/>
            </a:pPr>
            <a:r>
              <a:rPr lang="en-US" sz="2800" b="1" i="0" dirty="0">
                <a:effectLst/>
                <a:latin typeface="Times New Roman" panose="02020603050405020304" pitchFamily="18" charset="0"/>
                <a:cs typeface="Times New Roman" panose="02020603050405020304" pitchFamily="18" charset="0"/>
              </a:rPr>
              <a:t>Single Edge PWM</a:t>
            </a:r>
          </a:p>
          <a:p>
            <a:pPr algn="just">
              <a:lnSpc>
                <a:spcPct val="150000"/>
              </a:lnSpc>
            </a:pPr>
            <a:r>
              <a:rPr lang="en-US" sz="2800" b="1" i="0" dirty="0">
                <a:effectLst/>
                <a:latin typeface="Times New Roman" panose="02020603050405020304" pitchFamily="18" charset="0"/>
                <a:cs typeface="Times New Roman" panose="02020603050405020304" pitchFamily="18" charset="0"/>
              </a:rPr>
              <a:t>2) Double Edge PWM</a:t>
            </a:r>
          </a:p>
          <a:p>
            <a:pPr algn="just">
              <a:lnSpc>
                <a:spcPct val="150000"/>
              </a:lnSpc>
            </a:pPr>
            <a:endParaRPr lang="en-US" sz="2800" b="0" i="0" dirty="0">
              <a:effectLst/>
              <a:latin typeface="Times New Roman" panose="02020603050405020304" pitchFamily="18" charset="0"/>
              <a:cs typeface="Times New Roman" panose="02020603050405020304" pitchFamily="18" charset="0"/>
            </a:endParaRPr>
          </a:p>
          <a:p>
            <a:pPr algn="just">
              <a:lnSpc>
                <a:spcPct val="150000"/>
              </a:lnSpc>
            </a:pPr>
            <a:r>
              <a:rPr lang="en-US" sz="2800" b="1" i="0" dirty="0">
                <a:effectLst/>
                <a:latin typeface="Times New Roman" panose="02020603050405020304" pitchFamily="18" charset="0"/>
                <a:cs typeface="Times New Roman" panose="02020603050405020304" pitchFamily="18" charset="0"/>
              </a:rPr>
              <a:t>Single Edge PWM</a:t>
            </a:r>
          </a:p>
          <a:p>
            <a:pPr algn="just">
              <a:lnSpc>
                <a:spcPct val="150000"/>
              </a:lnSpc>
            </a:pPr>
            <a:r>
              <a:rPr lang="en-US" sz="2800" b="0" i="0" dirty="0">
                <a:effectLst/>
                <a:latin typeface="Times New Roman" panose="02020603050405020304" pitchFamily="18" charset="0"/>
                <a:cs typeface="Times New Roman" panose="02020603050405020304" pitchFamily="18" charset="0"/>
              </a:rPr>
              <a:t>In Single Edge PWM, the Pulse can either be at the Beginning or the End of the Period and hence can be further Classified into </a:t>
            </a:r>
            <a:r>
              <a:rPr lang="en-US" sz="2800" b="1" i="0" dirty="0">
                <a:effectLst/>
                <a:latin typeface="Times New Roman" panose="02020603050405020304" pitchFamily="18" charset="0"/>
                <a:cs typeface="Times New Roman" panose="02020603050405020304" pitchFamily="18" charset="0"/>
              </a:rPr>
              <a:t>Leading Edge (Right Aligned) PWM and Trailing Edge (Left Aligned) PWM</a:t>
            </a:r>
            <a:r>
              <a:rPr lang="en-US" sz="28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3135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9272" y="2295236"/>
            <a:ext cx="9981345" cy="3469451"/>
          </a:xfrm>
          <a:prstGeom prst="rect">
            <a:avLst/>
          </a:prstGeom>
        </p:spPr>
      </p:pic>
      <p:sp>
        <p:nvSpPr>
          <p:cNvPr id="3" name="Rectangle 2"/>
          <p:cNvSpPr/>
          <p:nvPr/>
        </p:nvSpPr>
        <p:spPr>
          <a:xfrm>
            <a:off x="983672" y="512150"/>
            <a:ext cx="10446328" cy="1307537"/>
          </a:xfrm>
          <a:prstGeom prst="rect">
            <a:avLst/>
          </a:prstGeom>
        </p:spPr>
        <p:txBody>
          <a:bodyPr wrap="square">
            <a:spAutoFit/>
          </a:bodyPr>
          <a:lstStyle/>
          <a:p>
            <a:pPr lvl="0" algn="just">
              <a:lnSpc>
                <a:spcPct val="150000"/>
              </a:lnSpc>
            </a:pPr>
            <a:r>
              <a:rPr lang="en-US" sz="2800" dirty="0">
                <a:latin typeface="Times New Roman" panose="02020603050405020304" pitchFamily="18" charset="0"/>
                <a:cs typeface="Times New Roman" panose="02020603050405020304" pitchFamily="18" charset="0"/>
              </a:rPr>
              <a:t>In Trailing Edge PWM, the Leading Edge is fixed at the Beginning of a Period and the </a:t>
            </a:r>
            <a:r>
              <a:rPr lang="en-US" sz="2800" b="1" dirty="0">
                <a:latin typeface="Times New Roman" panose="02020603050405020304" pitchFamily="18" charset="0"/>
                <a:cs typeface="Times New Roman" panose="02020603050405020304" pitchFamily="18" charset="0"/>
              </a:rPr>
              <a:t>Trailing Edge is Modulated i.e. Varied</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7711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72CF2E-2C23-32E6-32A6-E7F89EE0B52D}"/>
              </a:ext>
            </a:extLst>
          </p:cNvPr>
          <p:cNvSpPr txBox="1"/>
          <p:nvPr/>
        </p:nvSpPr>
        <p:spPr>
          <a:xfrm>
            <a:off x="609600" y="246787"/>
            <a:ext cx="11125200" cy="518552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The Timer is a crucial hardware component of microcontrollers. </a:t>
            </a:r>
          </a:p>
          <a:p>
            <a:pPr marL="285750" indent="-28575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Timers are used to measure elapsed time like processor ticks or count external events. </a:t>
            </a:r>
          </a:p>
          <a:p>
            <a:pPr marL="285750" indent="-28575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The name Timers and Counters interchangeably used in embedded systems. </a:t>
            </a:r>
          </a:p>
          <a:p>
            <a:pPr marL="285750" indent="-285750" algn="just">
              <a:lnSpc>
                <a:spcPct val="150000"/>
              </a:lnSpc>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The timer peripheral is an integral part of a large number of applications ranging from simple LED Control and periodic event generation to complex motor control applications.</a:t>
            </a:r>
            <a:endParaRPr lang="en-IN"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EC7688A-2A8D-AF7E-ADDD-2F6420022DEE}"/>
              </a:ext>
            </a:extLst>
          </p:cNvPr>
          <p:cNvSpPr txBox="1"/>
          <p:nvPr/>
        </p:nvSpPr>
        <p:spPr>
          <a:xfrm>
            <a:off x="497840" y="5674432"/>
            <a:ext cx="11358880" cy="923330"/>
          </a:xfrm>
          <a:prstGeom prst="rect">
            <a:avLst/>
          </a:prstGeom>
          <a:solidFill>
            <a:schemeClr val="accent2">
              <a:lumMod val="20000"/>
              <a:lumOff val="80000"/>
            </a:schemeClr>
          </a:solidFill>
        </p:spPr>
        <p:txBody>
          <a:bodyPr wrap="square">
            <a:spAutoFit/>
          </a:bodyPr>
          <a:lstStyle/>
          <a:p>
            <a:pPr algn="just"/>
            <a:r>
              <a:rPr lang="en-US" b="1" i="0" dirty="0">
                <a:solidFill>
                  <a:srgbClr val="FF0000"/>
                </a:solidFill>
                <a:effectLst/>
                <a:latin typeface="Poppins" panose="00000500000000000000" pitchFamily="2" charset="0"/>
              </a:rPr>
              <a:t>Note: </a:t>
            </a:r>
            <a:r>
              <a:rPr lang="en-US" b="1" i="0" dirty="0">
                <a:solidFill>
                  <a:srgbClr val="002060"/>
                </a:solidFill>
                <a:effectLst/>
                <a:latin typeface="Poppins" panose="00000500000000000000" pitchFamily="2" charset="0"/>
              </a:rPr>
              <a:t>If you remember the LPC1768 GPI, </a:t>
            </a:r>
            <a:r>
              <a:rPr lang="en-US" b="1" dirty="0">
                <a:solidFill>
                  <a:srgbClr val="002060"/>
                </a:solidFill>
                <a:latin typeface="Poppins" panose="00000500000000000000" pitchFamily="2" charset="0"/>
              </a:rPr>
              <a:t>we</a:t>
            </a:r>
            <a:r>
              <a:rPr lang="en-US" b="1" i="0" dirty="0">
                <a:solidFill>
                  <a:srgbClr val="002060"/>
                </a:solidFill>
                <a:effectLst/>
                <a:latin typeface="Poppins" panose="00000500000000000000" pitchFamily="2" charset="0"/>
              </a:rPr>
              <a:t> have given a simple LED Blinky program with hardcoded delay. This method of hardcoding delays is not desirable as it blocks the processor during the period of delay and doesn’t allow any other operations (like interrupts).</a:t>
            </a:r>
            <a:endParaRPr lang="en-IN" b="1" dirty="0">
              <a:solidFill>
                <a:srgbClr val="002060"/>
              </a:solidFill>
            </a:endParaRPr>
          </a:p>
        </p:txBody>
      </p:sp>
    </p:spTree>
    <p:extLst>
      <p:ext uri="{BB962C8B-B14F-4D97-AF65-F5344CB8AC3E}">
        <p14:creationId xmlns:p14="http://schemas.microsoft.com/office/powerpoint/2010/main" val="2994300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65018" y="584354"/>
            <a:ext cx="10724341" cy="1307537"/>
          </a:xfrm>
          <a:prstGeom prst="rect">
            <a:avLst/>
          </a:prstGeom>
        </p:spPr>
        <p:txBody>
          <a:bodyPr wrap="square">
            <a:spAutoFit/>
          </a:bodyPr>
          <a:lstStyle/>
          <a:p>
            <a:pPr algn="just">
              <a:lnSpc>
                <a:spcPct val="150000"/>
              </a:lnSpc>
            </a:pPr>
            <a:r>
              <a:rPr lang="en-US" sz="2800" b="0" i="0" dirty="0">
                <a:effectLst/>
                <a:latin typeface="Times New Roman" panose="02020603050405020304" pitchFamily="18" charset="0"/>
                <a:cs typeface="Times New Roman" panose="02020603050405020304" pitchFamily="18" charset="0"/>
              </a:rPr>
              <a:t>In Leading Edge PWM the Trailing Edge is fixed at the End of a Period and the </a:t>
            </a:r>
            <a:r>
              <a:rPr lang="en-US" sz="2800" b="1" i="0" dirty="0">
                <a:effectLst/>
                <a:latin typeface="Times New Roman" panose="02020603050405020304" pitchFamily="18" charset="0"/>
                <a:cs typeface="Times New Roman" panose="02020603050405020304" pitchFamily="18" charset="0"/>
              </a:rPr>
              <a:t>Leading Edge is Modulated i.e. Varied</a:t>
            </a:r>
            <a:r>
              <a:rPr lang="en-US" sz="2800" b="0" i="0" dirty="0">
                <a:effectLst/>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740414" y="2308745"/>
            <a:ext cx="8932845" cy="3236768"/>
          </a:xfrm>
          <a:prstGeom prst="rect">
            <a:avLst/>
          </a:prstGeom>
        </p:spPr>
      </p:pic>
    </p:spTree>
    <p:extLst>
      <p:ext uri="{BB962C8B-B14F-4D97-AF65-F5344CB8AC3E}">
        <p14:creationId xmlns:p14="http://schemas.microsoft.com/office/powerpoint/2010/main" val="237778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2726" y="335200"/>
            <a:ext cx="10828713" cy="3031086"/>
          </a:xfrm>
          <a:prstGeom prst="rect">
            <a:avLst/>
          </a:prstGeom>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Double Edge PWM</a:t>
            </a:r>
          </a:p>
          <a:p>
            <a:pPr algn="just">
              <a:lnSpc>
                <a:spcPct val="150000"/>
              </a:lnSpc>
            </a:pPr>
            <a:r>
              <a:rPr lang="en-US" sz="2800" b="0" i="0" dirty="0">
                <a:effectLst/>
                <a:latin typeface="Times New Roman" panose="02020603050405020304" pitchFamily="18" charset="0"/>
                <a:cs typeface="Times New Roman" panose="02020603050405020304" pitchFamily="18" charset="0"/>
              </a:rPr>
              <a:t>In Double Edge PWM, the Pulse can be Positioned anywhere within the Period. It’s called “Double Edge” because both the Edges are Modulated or Varied. In applications like </a:t>
            </a:r>
            <a:r>
              <a:rPr lang="en-US" sz="2800" b="1" i="0" dirty="0">
                <a:effectLst/>
                <a:latin typeface="Times New Roman" panose="02020603050405020304" pitchFamily="18" charset="0"/>
                <a:cs typeface="Times New Roman" panose="02020603050405020304" pitchFamily="18" charset="0"/>
              </a:rPr>
              <a:t>Multi-Phase Motor control</a:t>
            </a:r>
            <a:r>
              <a:rPr lang="en-US" sz="2800" b="0" i="0" dirty="0">
                <a:effectLst/>
                <a:latin typeface="Times New Roman" panose="02020603050405020304" pitchFamily="18" charset="0"/>
                <a:cs typeface="Times New Roman" panose="02020603050405020304" pitchFamily="18" charset="0"/>
              </a:rPr>
              <a:t> Double Edge PWM is used where the Pulse is </a:t>
            </a:r>
            <a:r>
              <a:rPr lang="en-US" sz="2800" b="1" i="0" dirty="0">
                <a:effectLst/>
                <a:latin typeface="Times New Roman" panose="02020603050405020304" pitchFamily="18" charset="0"/>
                <a:cs typeface="Times New Roman" panose="02020603050405020304" pitchFamily="18" charset="0"/>
              </a:rPr>
              <a:t>Center Aligned</a:t>
            </a:r>
            <a:r>
              <a:rPr lang="en-US" sz="2800" b="0" i="0" dirty="0">
                <a:effectLst/>
                <a:latin typeface="Times New Roman" panose="02020603050405020304" pitchFamily="18" charset="0"/>
                <a:cs typeface="Times New Roman" panose="02020603050405020304" pitchFamily="18" charset="0"/>
              </a:rPr>
              <a:t> to reduce Harmonics.  </a:t>
            </a:r>
          </a:p>
        </p:txBody>
      </p:sp>
      <p:pic>
        <p:nvPicPr>
          <p:cNvPr id="3074" name="Picture 2" descr="http://www.ocfreaks.com/imgs/embedded/pwm/double-edge-center-pw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698" y="3429000"/>
            <a:ext cx="9032327" cy="3055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6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F07DC76-E9FB-7D49-C97F-57E90FFFACB4}"/>
              </a:ext>
            </a:extLst>
          </p:cNvPr>
          <p:cNvGrpSpPr/>
          <p:nvPr/>
        </p:nvGrpSpPr>
        <p:grpSpPr>
          <a:xfrm>
            <a:off x="1015075" y="644080"/>
            <a:ext cx="10501746" cy="4785010"/>
            <a:chOff x="1015075" y="644080"/>
            <a:chExt cx="10501746" cy="4785010"/>
          </a:xfrm>
        </p:grpSpPr>
        <p:sp>
          <p:nvSpPr>
            <p:cNvPr id="2" name="Rectangle 1"/>
            <p:cNvSpPr/>
            <p:nvPr/>
          </p:nvSpPr>
          <p:spPr>
            <a:xfrm>
              <a:off x="1015075" y="644080"/>
              <a:ext cx="10501745" cy="1631216"/>
            </a:xfrm>
            <a:prstGeom prst="rect">
              <a:avLst/>
            </a:prstGeom>
          </p:spPr>
          <p:txBody>
            <a:bodyPr wrap="square">
              <a:spAutoFit/>
            </a:bodyPr>
            <a:lstStyle/>
            <a:p>
              <a:r>
                <a:rPr lang="en-US" sz="2800" b="1" i="0" dirty="0">
                  <a:effectLst/>
                  <a:latin typeface="Times New Roman" panose="02020603050405020304" pitchFamily="18" charset="0"/>
                  <a:cs typeface="Times New Roman" panose="02020603050405020304" pitchFamily="18" charset="0"/>
                </a:rPr>
                <a:t>PWM Voltage</a:t>
              </a:r>
            </a:p>
            <a:p>
              <a:endParaRPr lang="en-US" sz="2400" b="1" i="0" dirty="0">
                <a:effectLst/>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The</a:t>
              </a:r>
              <a:r>
                <a:rPr lang="en-US" sz="2400" b="1" i="0" dirty="0">
                  <a:effectLst/>
                  <a:latin typeface="Times New Roman" panose="02020603050405020304" pitchFamily="18" charset="0"/>
                  <a:cs typeface="Times New Roman" panose="02020603050405020304" pitchFamily="18" charset="0"/>
                </a:rPr>
                <a:t> Average Voltage</a:t>
              </a:r>
              <a:r>
                <a:rPr lang="en-US" sz="2400" b="0" i="0" dirty="0">
                  <a:effectLst/>
                  <a:latin typeface="Times New Roman" panose="02020603050405020304" pitchFamily="18" charset="0"/>
                  <a:cs typeface="Times New Roman" panose="02020603050405020304" pitchFamily="18" charset="0"/>
                </a:rPr>
                <a:t> of a PWM Output depends on its Duty Cycle. Lower the Duty Cycle lower will be the Voltage and Vice-Versa.</a:t>
              </a:r>
            </a:p>
          </p:txBody>
        </p:sp>
        <p:sp>
          <p:nvSpPr>
            <p:cNvPr id="3" name="Rectangle 1"/>
            <p:cNvSpPr>
              <a:spLocks noChangeArrowheads="1"/>
            </p:cNvSpPr>
            <p:nvPr/>
          </p:nvSpPr>
          <p:spPr bwMode="auto">
            <a:xfrm>
              <a:off x="1015076" y="2382102"/>
              <a:ext cx="1050174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V</a:t>
              </a:r>
              <a:r>
                <a:rPr kumimoji="0" lang="en-US" altLang="en-US" sz="2400" b="1" i="0" u="none" strike="noStrike" cap="none" normalizeH="0" baseline="-30000" dirty="0">
                  <a:ln>
                    <a:noFill/>
                  </a:ln>
                  <a:effectLst/>
                  <a:latin typeface="Times New Roman" panose="02020603050405020304" pitchFamily="18" charset="0"/>
                  <a:cs typeface="Times New Roman" panose="02020603050405020304" pitchFamily="18" charset="0"/>
                </a:rPr>
                <a:t>average</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 DutyCycle x V</a:t>
              </a:r>
              <a:r>
                <a:rPr kumimoji="0" lang="en-US" altLang="en-US" sz="2400" b="1" i="0" u="none" strike="noStrike" cap="none" normalizeH="0" baseline="-30000" dirty="0">
                  <a:ln>
                    <a:noFill/>
                  </a:ln>
                  <a:effectLst/>
                  <a:latin typeface="Times New Roman" panose="02020603050405020304" pitchFamily="18" charset="0"/>
                  <a:cs typeface="Times New Roman" panose="02020603050405020304" pitchFamily="18" charset="0"/>
                </a:rPr>
                <a:t>H</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In case the Low State Represents a Negative Voltage then the above equation can be generalized as follows: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V</a:t>
              </a:r>
              <a:r>
                <a:rPr kumimoji="0" lang="en-US" altLang="en-US" sz="2400" b="1" i="0" u="none" strike="noStrike" cap="none" normalizeH="0" baseline="-30000" dirty="0">
                  <a:ln>
                    <a:noFill/>
                  </a:ln>
                  <a:effectLst/>
                  <a:latin typeface="Times New Roman" panose="02020603050405020304" pitchFamily="18" charset="0"/>
                  <a:cs typeface="Times New Roman" panose="02020603050405020304" pitchFamily="18" charset="0"/>
                </a:rPr>
                <a:t>average</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 (DutyCycle x V</a:t>
              </a:r>
              <a:r>
                <a:rPr kumimoji="0" lang="en-US" altLang="en-US" sz="2400" b="1" i="0" u="none" strike="noStrike" cap="none" normalizeH="0" baseline="-30000" dirty="0">
                  <a:ln>
                    <a:noFill/>
                  </a:ln>
                  <a:effectLst/>
                  <a:latin typeface="Times New Roman" panose="02020603050405020304" pitchFamily="18" charset="0"/>
                  <a:cs typeface="Times New Roman" panose="02020603050405020304" pitchFamily="18" charset="0"/>
                </a:rPr>
                <a:t>H</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 + ((1-DC) x V</a:t>
              </a:r>
              <a:r>
                <a:rPr kumimoji="0" lang="en-US" altLang="en-US" sz="2400" b="1" i="0" u="none" strike="noStrike" cap="none" normalizeH="0" baseline="-30000" dirty="0">
                  <a:ln>
                    <a:noFill/>
                  </a:ln>
                  <a:effectLst/>
                  <a:latin typeface="Times New Roman" panose="02020603050405020304" pitchFamily="18" charset="0"/>
                  <a:cs typeface="Times New Roman" panose="02020603050405020304" pitchFamily="18" charset="0"/>
                </a:rPr>
                <a:t>L</a:t>
              </a: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Where , V</a:t>
              </a:r>
              <a:r>
                <a:rPr kumimoji="0" lang="en-US" altLang="en-US" sz="2400" b="0" i="0" u="none" strike="noStrike" cap="none" normalizeH="0" baseline="-30000" dirty="0">
                  <a:ln>
                    <a:noFill/>
                  </a:ln>
                  <a:effectLst/>
                  <a:latin typeface="Times New Roman" panose="02020603050405020304" pitchFamily="18" charset="0"/>
                  <a:cs typeface="Times New Roman" panose="02020603050405020304" pitchFamily="18" charset="0"/>
                </a:rPr>
                <a:t>H</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 Voltage for High State &amp; V</a:t>
              </a:r>
              <a:r>
                <a:rPr kumimoji="0" lang="en-US" altLang="en-US" sz="2400" b="0" i="0" u="none" strike="noStrike" cap="none" normalizeH="0" baseline="-30000" dirty="0">
                  <a:ln>
                    <a:noFill/>
                  </a:ln>
                  <a:effectLst/>
                  <a:latin typeface="Times New Roman" panose="02020603050405020304" pitchFamily="18" charset="0"/>
                  <a:cs typeface="Times New Roman" panose="02020603050405020304" pitchFamily="18" charset="0"/>
                </a:rPr>
                <a:t>L</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 Voltage for Low State</a:t>
              </a:r>
            </a:p>
          </p:txBody>
        </p:sp>
      </p:grpSp>
    </p:spTree>
    <p:extLst>
      <p:ext uri="{BB962C8B-B14F-4D97-AF65-F5344CB8AC3E}">
        <p14:creationId xmlns:p14="http://schemas.microsoft.com/office/powerpoint/2010/main" val="21420034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1460" y="528843"/>
            <a:ext cx="7548861" cy="584775"/>
          </a:xfrm>
          <a:prstGeom prst="rect">
            <a:avLst/>
          </a:prstGeom>
        </p:spPr>
        <p:txBody>
          <a:bodyPr wrap="none">
            <a:spAutoFit/>
          </a:bodyPr>
          <a:lstStyle/>
          <a:p>
            <a:r>
              <a:rPr lang="en-US" sz="3200" b="1" i="0" dirty="0">
                <a:effectLst/>
                <a:latin typeface="Times New Roman" panose="02020603050405020304" pitchFamily="18" charset="0"/>
                <a:cs typeface="Times New Roman" panose="02020603050405020304" pitchFamily="18" charset="0"/>
              </a:rPr>
              <a:t>ARM Cortex-M3 LPC1768 PWM Module</a:t>
            </a:r>
          </a:p>
        </p:txBody>
      </p:sp>
      <p:sp>
        <p:nvSpPr>
          <p:cNvPr id="3" name="Rectangle 2"/>
          <p:cNvSpPr/>
          <p:nvPr/>
        </p:nvSpPr>
        <p:spPr>
          <a:xfrm>
            <a:off x="893380" y="1482569"/>
            <a:ext cx="10672395" cy="3892861"/>
          </a:xfrm>
          <a:prstGeom prst="rect">
            <a:avLst/>
          </a:prstGeom>
        </p:spPr>
        <p:txBody>
          <a:bodyPr wrap="square">
            <a:spAutoFit/>
          </a:bodyPr>
          <a:lstStyle/>
          <a:p>
            <a:pPr algn="just"/>
            <a:r>
              <a:rPr lang="en-US" sz="2800" b="0" i="0" dirty="0">
                <a:effectLst/>
                <a:latin typeface="Times New Roman" panose="02020603050405020304" pitchFamily="18" charset="0"/>
                <a:cs typeface="Times New Roman" panose="02020603050405020304" pitchFamily="18" charset="0"/>
              </a:rPr>
              <a:t>The LPC1768 Contains a single PWM Module called PWM1 and supports 2 types of PWM:</a:t>
            </a:r>
          </a:p>
          <a:p>
            <a:pPr algn="just"/>
            <a:endParaRPr lang="en-US" sz="2800" b="0" i="0" dirty="0">
              <a:effectLst/>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sz="2800" b="1" i="0" dirty="0">
                <a:effectLst/>
                <a:latin typeface="Times New Roman" panose="02020603050405020304" pitchFamily="18" charset="0"/>
                <a:cs typeface="Times New Roman" panose="02020603050405020304" pitchFamily="18" charset="0"/>
              </a:rPr>
              <a:t>Single Edge PWM</a:t>
            </a:r>
            <a:r>
              <a:rPr lang="en-US" sz="2800" b="0" i="0" dirty="0">
                <a:effectLst/>
                <a:latin typeface="Times New Roman" panose="02020603050405020304" pitchFamily="18" charset="0"/>
                <a:cs typeface="Times New Roman" panose="02020603050405020304" pitchFamily="18" charset="0"/>
              </a:rPr>
              <a:t> – Pulse starts with new Period i.e., Pulse is always at the beginning</a:t>
            </a:r>
          </a:p>
          <a:p>
            <a:pPr marL="514350" indent="-514350" algn="just">
              <a:lnSpc>
                <a:spcPct val="150000"/>
              </a:lnSpc>
              <a:buFont typeface="+mj-lt"/>
              <a:buAutoNum type="arabicPeriod"/>
            </a:pPr>
            <a:r>
              <a:rPr lang="en-US" sz="2800" b="1" i="0" dirty="0">
                <a:effectLst/>
                <a:latin typeface="Times New Roman" panose="02020603050405020304" pitchFamily="18" charset="0"/>
                <a:cs typeface="Times New Roman" panose="02020603050405020304" pitchFamily="18" charset="0"/>
              </a:rPr>
              <a:t>Double Edge PWM</a:t>
            </a:r>
            <a:r>
              <a:rPr lang="en-US" sz="2800" b="0" i="0" dirty="0">
                <a:effectLst/>
                <a:latin typeface="Times New Roman" panose="02020603050405020304" pitchFamily="18" charset="0"/>
                <a:cs typeface="Times New Roman" panose="02020603050405020304" pitchFamily="18" charset="0"/>
              </a:rPr>
              <a:t> – Pulse can be present anywhere within the Period</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341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4182" y="513279"/>
            <a:ext cx="10543308" cy="1953868"/>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A PWM block, similar to a Timer block, has a Timer Counter and an associated Prescale Register along with Match Registers. These work exactly the same way as in the case of Timers.</a:t>
            </a:r>
            <a:endParaRPr lang="en-US"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665019" y="2995136"/>
            <a:ext cx="10432471" cy="2600199"/>
          </a:xfrm>
          <a:prstGeom prst="rect">
            <a:avLst/>
          </a:prstGeom>
        </p:spPr>
        <p:txBody>
          <a:bodyPr wrap="square">
            <a:spAutoFit/>
          </a:bodyPr>
          <a:lstStyle/>
          <a:p>
            <a:pPr marL="457200" indent="-457200"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Match Registers 1 to 6 (except 0) are pinned on LPC1768 i.e. the corresponding outputs are given to actual Pins on LPC1768 MCU. The PWM function must be selected for these Pins, using PINSELx Register, to get the PWM output. These pins are: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054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755071" y="697332"/>
          <a:ext cx="10910459" cy="2141220"/>
        </p:xfrm>
        <a:graphic>
          <a:graphicData uri="http://schemas.openxmlformats.org/drawingml/2006/table">
            <a:tbl>
              <a:tblPr/>
              <a:tblGrid>
                <a:gridCol w="1558637">
                  <a:extLst>
                    <a:ext uri="{9D8B030D-6E8A-4147-A177-3AD203B41FA5}">
                      <a16:colId xmlns:a16="http://schemas.microsoft.com/office/drawing/2014/main" val="2666635407"/>
                    </a:ext>
                  </a:extLst>
                </a:gridCol>
                <a:gridCol w="1558637">
                  <a:extLst>
                    <a:ext uri="{9D8B030D-6E8A-4147-A177-3AD203B41FA5}">
                      <a16:colId xmlns:a16="http://schemas.microsoft.com/office/drawing/2014/main" val="1710423591"/>
                    </a:ext>
                  </a:extLst>
                </a:gridCol>
                <a:gridCol w="1558637">
                  <a:extLst>
                    <a:ext uri="{9D8B030D-6E8A-4147-A177-3AD203B41FA5}">
                      <a16:colId xmlns:a16="http://schemas.microsoft.com/office/drawing/2014/main" val="3208558080"/>
                    </a:ext>
                  </a:extLst>
                </a:gridCol>
                <a:gridCol w="1558637">
                  <a:extLst>
                    <a:ext uri="{9D8B030D-6E8A-4147-A177-3AD203B41FA5}">
                      <a16:colId xmlns:a16="http://schemas.microsoft.com/office/drawing/2014/main" val="2159341353"/>
                    </a:ext>
                  </a:extLst>
                </a:gridCol>
                <a:gridCol w="1558637">
                  <a:extLst>
                    <a:ext uri="{9D8B030D-6E8A-4147-A177-3AD203B41FA5}">
                      <a16:colId xmlns:a16="http://schemas.microsoft.com/office/drawing/2014/main" val="2328285713"/>
                    </a:ext>
                  </a:extLst>
                </a:gridCol>
                <a:gridCol w="1558637">
                  <a:extLst>
                    <a:ext uri="{9D8B030D-6E8A-4147-A177-3AD203B41FA5}">
                      <a16:colId xmlns:a16="http://schemas.microsoft.com/office/drawing/2014/main" val="655024469"/>
                    </a:ext>
                  </a:extLst>
                </a:gridCol>
                <a:gridCol w="1558637">
                  <a:extLst>
                    <a:ext uri="{9D8B030D-6E8A-4147-A177-3AD203B41FA5}">
                      <a16:colId xmlns:a16="http://schemas.microsoft.com/office/drawing/2014/main" val="1677814516"/>
                    </a:ext>
                  </a:extLst>
                </a:gridCol>
              </a:tblGrid>
              <a:tr h="369570">
                <a:tc>
                  <a:txBody>
                    <a:bodyPr/>
                    <a:lstStyle/>
                    <a:p>
                      <a:pPr fontAlgn="t"/>
                      <a:r>
                        <a:rPr lang="en-US" sz="3200" b="1" dirty="0">
                          <a:solidFill>
                            <a:srgbClr val="555555"/>
                          </a:solidFill>
                          <a:effectLst/>
                        </a:rPr>
                        <a:t>Output</a:t>
                      </a:r>
                      <a:endParaRPr lang="en-US" sz="3200" dirty="0">
                        <a:solidFill>
                          <a:srgbClr val="555555"/>
                        </a:solidFill>
                        <a:effectLst/>
                      </a:endParaRPr>
                    </a:p>
                  </a:txBody>
                  <a:tcPr marL="47625" marR="47625" marT="47625" marB="476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EEEEE"/>
                    </a:solidFill>
                  </a:tcPr>
                </a:tc>
                <a:tc>
                  <a:txBody>
                    <a:bodyPr/>
                    <a:lstStyle/>
                    <a:p>
                      <a:pPr fontAlgn="t"/>
                      <a:r>
                        <a:rPr lang="en-US" sz="3200">
                          <a:solidFill>
                            <a:srgbClr val="555555"/>
                          </a:solidFill>
                          <a:effectLst/>
                        </a:rPr>
                        <a:t>PWM1.1</a:t>
                      </a:r>
                    </a:p>
                  </a:txBody>
                  <a:tcPr marL="47625" marR="47625" marT="47625" marB="476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EEEEE"/>
                    </a:solidFill>
                  </a:tcPr>
                </a:tc>
                <a:tc>
                  <a:txBody>
                    <a:bodyPr/>
                    <a:lstStyle/>
                    <a:p>
                      <a:pPr fontAlgn="t"/>
                      <a:r>
                        <a:rPr lang="en-US" sz="3200">
                          <a:solidFill>
                            <a:srgbClr val="555555"/>
                          </a:solidFill>
                          <a:effectLst/>
                        </a:rPr>
                        <a:t>PWM1.2</a:t>
                      </a:r>
                    </a:p>
                  </a:txBody>
                  <a:tcPr marL="47625" marR="47625" marT="47625" marB="476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EEEEE"/>
                    </a:solidFill>
                  </a:tcPr>
                </a:tc>
                <a:tc>
                  <a:txBody>
                    <a:bodyPr/>
                    <a:lstStyle/>
                    <a:p>
                      <a:pPr fontAlgn="t"/>
                      <a:r>
                        <a:rPr lang="en-US" sz="3200">
                          <a:solidFill>
                            <a:srgbClr val="555555"/>
                          </a:solidFill>
                          <a:effectLst/>
                        </a:rPr>
                        <a:t>PWM1.3</a:t>
                      </a:r>
                    </a:p>
                  </a:txBody>
                  <a:tcPr marL="47625" marR="47625" marT="47625" marB="476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EEEEE"/>
                    </a:solidFill>
                  </a:tcPr>
                </a:tc>
                <a:tc>
                  <a:txBody>
                    <a:bodyPr/>
                    <a:lstStyle/>
                    <a:p>
                      <a:pPr fontAlgn="t"/>
                      <a:r>
                        <a:rPr lang="en-US" sz="3200">
                          <a:solidFill>
                            <a:srgbClr val="555555"/>
                          </a:solidFill>
                          <a:effectLst/>
                        </a:rPr>
                        <a:t>PWM1.4</a:t>
                      </a:r>
                    </a:p>
                  </a:txBody>
                  <a:tcPr marL="47625" marR="47625" marT="47625" marB="476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EEEEE"/>
                    </a:solidFill>
                  </a:tcPr>
                </a:tc>
                <a:tc>
                  <a:txBody>
                    <a:bodyPr/>
                    <a:lstStyle/>
                    <a:p>
                      <a:pPr fontAlgn="t"/>
                      <a:r>
                        <a:rPr lang="en-US" sz="3200">
                          <a:solidFill>
                            <a:srgbClr val="555555"/>
                          </a:solidFill>
                          <a:effectLst/>
                        </a:rPr>
                        <a:t>PWM1.5</a:t>
                      </a:r>
                    </a:p>
                  </a:txBody>
                  <a:tcPr marL="47625" marR="47625" marT="47625" marB="476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EEEEE"/>
                    </a:solidFill>
                  </a:tcPr>
                </a:tc>
                <a:tc>
                  <a:txBody>
                    <a:bodyPr/>
                    <a:lstStyle/>
                    <a:p>
                      <a:pPr fontAlgn="t"/>
                      <a:r>
                        <a:rPr lang="en-US" sz="3200">
                          <a:solidFill>
                            <a:srgbClr val="555555"/>
                          </a:solidFill>
                          <a:effectLst/>
                        </a:rPr>
                        <a:t>PWM1.6</a:t>
                      </a:r>
                    </a:p>
                  </a:txBody>
                  <a:tcPr marL="47625" marR="47625" marT="47625" marB="476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EEEEE"/>
                    </a:solidFill>
                  </a:tcPr>
                </a:tc>
                <a:extLst>
                  <a:ext uri="{0D108BD9-81ED-4DB2-BD59-A6C34878D82A}">
                    <a16:rowId xmlns:a16="http://schemas.microsoft.com/office/drawing/2014/main" val="3904614833"/>
                  </a:ext>
                </a:extLst>
              </a:tr>
              <a:tr h="918210">
                <a:tc>
                  <a:txBody>
                    <a:bodyPr/>
                    <a:lstStyle/>
                    <a:p>
                      <a:pPr fontAlgn="t"/>
                      <a:r>
                        <a:rPr lang="en-US" sz="3200" b="1" dirty="0">
                          <a:solidFill>
                            <a:srgbClr val="555555"/>
                          </a:solidFill>
                          <a:effectLst/>
                        </a:rPr>
                        <a:t>Pin Name</a:t>
                      </a:r>
                      <a:endParaRPr lang="en-US" sz="3200" dirty="0">
                        <a:solidFill>
                          <a:srgbClr val="555555"/>
                        </a:solidFill>
                        <a:effectLst/>
                      </a:endParaRPr>
                    </a:p>
                  </a:txBody>
                  <a:tcPr marL="47625" marR="47625" marT="47625" marB="476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EEEEE"/>
                    </a:solidFill>
                  </a:tcPr>
                </a:tc>
                <a:tc>
                  <a:txBody>
                    <a:bodyPr/>
                    <a:lstStyle/>
                    <a:p>
                      <a:pPr fontAlgn="t"/>
                      <a:r>
                        <a:rPr lang="en-US" sz="3200">
                          <a:solidFill>
                            <a:srgbClr val="555555"/>
                          </a:solidFill>
                          <a:effectLst/>
                        </a:rPr>
                        <a:t>P1.18</a:t>
                      </a:r>
                      <a:br>
                        <a:rPr lang="en-US" sz="3200">
                          <a:solidFill>
                            <a:srgbClr val="555555"/>
                          </a:solidFill>
                          <a:effectLst/>
                        </a:rPr>
                      </a:br>
                      <a:r>
                        <a:rPr lang="en-US" sz="3200">
                          <a:solidFill>
                            <a:srgbClr val="555555"/>
                          </a:solidFill>
                          <a:effectLst/>
                        </a:rPr>
                        <a:t>P2.0</a:t>
                      </a:r>
                    </a:p>
                  </a:txBody>
                  <a:tcPr marL="47625" marR="47625" marT="47625" marB="476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EEEEE"/>
                    </a:solidFill>
                  </a:tcPr>
                </a:tc>
                <a:tc>
                  <a:txBody>
                    <a:bodyPr/>
                    <a:lstStyle/>
                    <a:p>
                      <a:pPr fontAlgn="t"/>
                      <a:r>
                        <a:rPr lang="en-US" sz="3200">
                          <a:solidFill>
                            <a:srgbClr val="555555"/>
                          </a:solidFill>
                          <a:effectLst/>
                        </a:rPr>
                        <a:t>P1.20</a:t>
                      </a:r>
                      <a:br>
                        <a:rPr lang="en-US" sz="3200">
                          <a:solidFill>
                            <a:srgbClr val="555555"/>
                          </a:solidFill>
                          <a:effectLst/>
                        </a:rPr>
                      </a:br>
                      <a:r>
                        <a:rPr lang="en-US" sz="3200">
                          <a:solidFill>
                            <a:srgbClr val="555555"/>
                          </a:solidFill>
                          <a:effectLst/>
                        </a:rPr>
                        <a:t>P2.1</a:t>
                      </a:r>
                      <a:br>
                        <a:rPr lang="en-US" sz="3200">
                          <a:solidFill>
                            <a:srgbClr val="555555"/>
                          </a:solidFill>
                          <a:effectLst/>
                        </a:rPr>
                      </a:br>
                      <a:r>
                        <a:rPr lang="en-US" sz="3200">
                          <a:solidFill>
                            <a:srgbClr val="555555"/>
                          </a:solidFill>
                          <a:effectLst/>
                        </a:rPr>
                        <a:t>P3.25</a:t>
                      </a:r>
                    </a:p>
                  </a:txBody>
                  <a:tcPr marL="47625" marR="47625" marT="47625" marB="476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EEEEE"/>
                    </a:solidFill>
                  </a:tcPr>
                </a:tc>
                <a:tc>
                  <a:txBody>
                    <a:bodyPr/>
                    <a:lstStyle/>
                    <a:p>
                      <a:pPr fontAlgn="t"/>
                      <a:r>
                        <a:rPr lang="en-US" sz="3200">
                          <a:solidFill>
                            <a:srgbClr val="555555"/>
                          </a:solidFill>
                          <a:effectLst/>
                        </a:rPr>
                        <a:t>P1.21</a:t>
                      </a:r>
                      <a:br>
                        <a:rPr lang="en-US" sz="3200">
                          <a:solidFill>
                            <a:srgbClr val="555555"/>
                          </a:solidFill>
                          <a:effectLst/>
                        </a:rPr>
                      </a:br>
                      <a:r>
                        <a:rPr lang="en-US" sz="3200">
                          <a:solidFill>
                            <a:srgbClr val="555555"/>
                          </a:solidFill>
                          <a:effectLst/>
                        </a:rPr>
                        <a:t>P2.2</a:t>
                      </a:r>
                      <a:br>
                        <a:rPr lang="en-US" sz="3200">
                          <a:solidFill>
                            <a:srgbClr val="555555"/>
                          </a:solidFill>
                          <a:effectLst/>
                        </a:rPr>
                      </a:br>
                      <a:r>
                        <a:rPr lang="en-US" sz="3200">
                          <a:solidFill>
                            <a:srgbClr val="555555"/>
                          </a:solidFill>
                          <a:effectLst/>
                        </a:rPr>
                        <a:t>P3.26</a:t>
                      </a:r>
                    </a:p>
                  </a:txBody>
                  <a:tcPr marL="47625" marR="47625" marT="47625" marB="476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EEEEE"/>
                    </a:solidFill>
                  </a:tcPr>
                </a:tc>
                <a:tc>
                  <a:txBody>
                    <a:bodyPr/>
                    <a:lstStyle/>
                    <a:p>
                      <a:pPr fontAlgn="t"/>
                      <a:r>
                        <a:rPr lang="en-US" sz="3200" dirty="0">
                          <a:solidFill>
                            <a:srgbClr val="555555"/>
                          </a:solidFill>
                          <a:effectLst/>
                        </a:rPr>
                        <a:t>P1.23</a:t>
                      </a:r>
                      <a:br>
                        <a:rPr lang="en-US" sz="3200" dirty="0">
                          <a:solidFill>
                            <a:srgbClr val="555555"/>
                          </a:solidFill>
                          <a:effectLst/>
                        </a:rPr>
                      </a:br>
                      <a:r>
                        <a:rPr lang="en-US" sz="3200" dirty="0">
                          <a:solidFill>
                            <a:srgbClr val="555555"/>
                          </a:solidFill>
                          <a:effectLst/>
                        </a:rPr>
                        <a:t>P2.3</a:t>
                      </a:r>
                    </a:p>
                  </a:txBody>
                  <a:tcPr marL="47625" marR="47625" marT="47625" marB="476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EEEEE"/>
                    </a:solidFill>
                  </a:tcPr>
                </a:tc>
                <a:tc>
                  <a:txBody>
                    <a:bodyPr/>
                    <a:lstStyle/>
                    <a:p>
                      <a:pPr fontAlgn="t"/>
                      <a:r>
                        <a:rPr lang="en-US" sz="3200">
                          <a:solidFill>
                            <a:srgbClr val="555555"/>
                          </a:solidFill>
                          <a:effectLst/>
                        </a:rPr>
                        <a:t>P1.24</a:t>
                      </a:r>
                      <a:br>
                        <a:rPr lang="en-US" sz="3200">
                          <a:solidFill>
                            <a:srgbClr val="555555"/>
                          </a:solidFill>
                          <a:effectLst/>
                        </a:rPr>
                      </a:br>
                      <a:r>
                        <a:rPr lang="en-US" sz="3200">
                          <a:solidFill>
                            <a:srgbClr val="555555"/>
                          </a:solidFill>
                          <a:effectLst/>
                        </a:rPr>
                        <a:t>P2.4</a:t>
                      </a:r>
                    </a:p>
                  </a:txBody>
                  <a:tcPr marL="47625" marR="47625" marT="47625" marB="476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EEEEE"/>
                    </a:solidFill>
                  </a:tcPr>
                </a:tc>
                <a:tc>
                  <a:txBody>
                    <a:bodyPr/>
                    <a:lstStyle/>
                    <a:p>
                      <a:pPr fontAlgn="t"/>
                      <a:r>
                        <a:rPr lang="en-US" sz="3200" dirty="0">
                          <a:solidFill>
                            <a:srgbClr val="555555"/>
                          </a:solidFill>
                          <a:effectLst/>
                        </a:rPr>
                        <a:t>P1.26</a:t>
                      </a:r>
                      <a:br>
                        <a:rPr lang="en-US" sz="3200" dirty="0">
                          <a:solidFill>
                            <a:srgbClr val="555555"/>
                          </a:solidFill>
                          <a:effectLst/>
                        </a:rPr>
                      </a:br>
                      <a:r>
                        <a:rPr lang="en-US" sz="3200" dirty="0">
                          <a:solidFill>
                            <a:srgbClr val="555555"/>
                          </a:solidFill>
                          <a:effectLst/>
                        </a:rPr>
                        <a:t>P2.5</a:t>
                      </a:r>
                    </a:p>
                  </a:txBody>
                  <a:tcPr marL="47625" marR="47625" marT="47625" marB="47625">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solidFill>
                      <a:srgbClr val="EEEEEE"/>
                    </a:solidFill>
                  </a:tcPr>
                </a:tc>
                <a:extLst>
                  <a:ext uri="{0D108BD9-81ED-4DB2-BD59-A6C34878D82A}">
                    <a16:rowId xmlns:a16="http://schemas.microsoft.com/office/drawing/2014/main" val="1817424530"/>
                  </a:ext>
                </a:extLst>
              </a:tr>
            </a:tbl>
          </a:graphicData>
        </a:graphic>
      </p:graphicFrame>
      <p:sp>
        <p:nvSpPr>
          <p:cNvPr id="3" name="Rectangle 2"/>
          <p:cNvSpPr/>
          <p:nvPr/>
        </p:nvSpPr>
        <p:spPr>
          <a:xfrm>
            <a:off x="755071" y="3438436"/>
            <a:ext cx="10910459" cy="2807948"/>
          </a:xfrm>
          <a:prstGeom prst="rect">
            <a:avLst/>
          </a:prstGeom>
        </p:spPr>
        <p:txBody>
          <a:bodyPr wrap="square">
            <a:spAutoFit/>
          </a:bodyPr>
          <a:lstStyle/>
          <a:p>
            <a:pPr algn="just">
              <a:lnSpc>
                <a:spcPct val="150000"/>
              </a:lnSpc>
            </a:pPr>
            <a:r>
              <a:rPr lang="en-US" sz="2800" b="0" i="0" dirty="0">
                <a:effectLst/>
                <a:latin typeface="Times New Roman" panose="02020603050405020304" pitchFamily="18" charset="0"/>
                <a:cs typeface="Times New Roman" panose="02020603050405020304" pitchFamily="18" charset="0"/>
              </a:rPr>
              <a:t>PWM1.1 output corresponds to PWM Match Register 1 i.e., PWM1MR1 , PWM1.2 output corresponds to PWM1MR2 , and so on. </a:t>
            </a:r>
          </a:p>
          <a:p>
            <a:pPr algn="just">
              <a:lnSpc>
                <a:spcPct val="150000"/>
              </a:lnSpc>
            </a:pPr>
            <a:endParaRPr lang="en-US" sz="600" dirty="0">
              <a:latin typeface="Times New Roman" panose="02020603050405020304" pitchFamily="18" charset="0"/>
              <a:cs typeface="Times New Roman" panose="02020603050405020304" pitchFamily="18" charset="0"/>
            </a:endParaRPr>
          </a:p>
          <a:p>
            <a:pPr algn="just">
              <a:lnSpc>
                <a:spcPct val="150000"/>
              </a:lnSpc>
            </a:pPr>
            <a:r>
              <a:rPr lang="en-US" sz="2800" b="0" i="0" dirty="0">
                <a:effectLst/>
                <a:latin typeface="Times New Roman" panose="02020603050405020304" pitchFamily="18" charset="0"/>
                <a:cs typeface="Times New Roman" panose="02020603050405020304" pitchFamily="18" charset="0"/>
              </a:rPr>
              <a:t>Also Match Register 0 i.e., PWM1MR0 is NOT pinned because it is used to generate the PWM Period. In LPC1768, PWM1.3 is not pinned out. </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52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8146" y="472778"/>
            <a:ext cx="10695708" cy="5831853"/>
          </a:xfrm>
          <a:prstGeom prst="rect">
            <a:avLst/>
          </a:prstGeom>
        </p:spPr>
        <p:txBody>
          <a:bodyPr wrap="square">
            <a:spAutoFit/>
          </a:bodyPr>
          <a:lstStyle/>
          <a:p>
            <a:pPr algn="just">
              <a:lnSpc>
                <a:spcPct val="150000"/>
              </a:lnSpc>
            </a:pPr>
            <a:r>
              <a:rPr lang="en-US" sz="2800" b="0" i="0" dirty="0">
                <a:effectLst/>
                <a:latin typeface="Times New Roman" panose="02020603050405020304" pitchFamily="18" charset="0"/>
                <a:cs typeface="Times New Roman" panose="02020603050405020304" pitchFamily="18" charset="0"/>
              </a:rPr>
              <a:t>There are 7 match registers inside the PWM1 block. </a:t>
            </a:r>
          </a:p>
          <a:p>
            <a:pPr algn="just">
              <a:lnSpc>
                <a:spcPct val="150000"/>
              </a:lnSpc>
            </a:pPr>
            <a:endParaRPr lang="en-US" sz="2800" dirty="0">
              <a:latin typeface="Times New Roman" panose="02020603050405020304" pitchFamily="18" charset="0"/>
              <a:cs typeface="Times New Roman" panose="02020603050405020304" pitchFamily="18" charset="0"/>
            </a:endParaRPr>
          </a:p>
          <a:p>
            <a:pPr marL="514350" indent="-514350"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The first Match register PWM1MR0 is used to generate PWM period and hence we are left with 6 Match Registers PWM1MR1 to PWM1MR6 to generate 6 Single Edge PWM signals or 3 Double Edge PWM signals. </a:t>
            </a:r>
          </a:p>
          <a:p>
            <a:pPr marL="514350" indent="-514350" algn="just">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514350" indent="-514350"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Double edge PWM uses 2 match registers hence we can get only 3 double edge outputs.</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18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shot of a computer&#10;&#10;AI-generated content may be incorrect.">
            <a:extLst>
              <a:ext uri="{FF2B5EF4-FFF2-40B4-BE49-F238E27FC236}">
                <a16:creationId xmlns:a16="http://schemas.microsoft.com/office/drawing/2014/main" id="{E6F092F1-18F7-39A7-C860-A40540714F3B}"/>
              </a:ext>
            </a:extLst>
          </p:cNvPr>
          <p:cNvPicPr>
            <a:picLocks noChangeAspect="1"/>
          </p:cNvPicPr>
          <p:nvPr/>
        </p:nvPicPr>
        <p:blipFill>
          <a:blip r:embed="rId2"/>
          <a:srcRect b="8554"/>
          <a:stretch/>
        </p:blipFill>
        <p:spPr>
          <a:xfrm>
            <a:off x="1004254" y="566057"/>
            <a:ext cx="10160136" cy="5714017"/>
          </a:xfrm>
          <a:prstGeom prst="rect">
            <a:avLst/>
          </a:prstGeom>
        </p:spPr>
      </p:pic>
    </p:spTree>
    <p:extLst>
      <p:ext uri="{BB962C8B-B14F-4D97-AF65-F5344CB8AC3E}">
        <p14:creationId xmlns:p14="http://schemas.microsoft.com/office/powerpoint/2010/main" val="3817243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5872" y="625825"/>
            <a:ext cx="2318263" cy="523220"/>
          </a:xfrm>
          <a:prstGeom prst="rect">
            <a:avLst/>
          </a:prstGeom>
        </p:spPr>
        <p:txBody>
          <a:bodyPr wrap="none">
            <a:spAutoFit/>
          </a:bodyPr>
          <a:lstStyle/>
          <a:p>
            <a:r>
              <a:rPr lang="en-US" sz="2800" b="1" i="0" dirty="0">
                <a:effectLst/>
                <a:latin typeface="Times New Roman" panose="02020603050405020304" pitchFamily="18" charset="0"/>
                <a:cs typeface="Times New Roman" panose="02020603050405020304" pitchFamily="18" charset="0"/>
              </a:rPr>
              <a:t>PWM Rules –</a:t>
            </a:r>
            <a:endParaRPr lang="en-US" sz="2800" dirty="0">
              <a:latin typeface="Times New Roman" panose="02020603050405020304" pitchFamily="18" charset="0"/>
              <a:cs typeface="Times New Roman" panose="02020603050405020304" pitchFamily="18" charset="0"/>
            </a:endParaRPr>
          </a:p>
        </p:txBody>
      </p:sp>
      <p:sp>
        <p:nvSpPr>
          <p:cNvPr id="3" name="Rectangle 2"/>
          <p:cNvSpPr/>
          <p:nvPr/>
        </p:nvSpPr>
        <p:spPr>
          <a:xfrm>
            <a:off x="1138817" y="1277219"/>
            <a:ext cx="10318891" cy="4185761"/>
          </a:xfrm>
          <a:prstGeom prst="rect">
            <a:avLst/>
          </a:prstGeom>
        </p:spPr>
        <p:txBody>
          <a:bodyPr wrap="square">
            <a:spAutoFit/>
          </a:bodyPr>
          <a:lstStyle/>
          <a:p>
            <a:pPr algn="just"/>
            <a:r>
              <a:rPr lang="en-US" sz="2800" b="0" i="0" dirty="0">
                <a:effectLst/>
                <a:latin typeface="Times New Roman" panose="02020603050405020304" pitchFamily="18" charset="0"/>
                <a:cs typeface="Times New Roman" panose="02020603050405020304" pitchFamily="18" charset="0"/>
              </a:rPr>
              <a:t>The Rules for Single Edged PWM are:</a:t>
            </a:r>
          </a:p>
          <a:p>
            <a:pPr algn="just">
              <a:buFont typeface="Arial" panose="020B0604020202020204" pitchFamily="34" charset="0"/>
              <a:buChar char="•"/>
            </a:pPr>
            <a:endParaRPr lang="en-US" sz="2800" b="0" i="0" dirty="0">
              <a:effectLst/>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All single edged PWM outputs will go high at the beginning of a PWM cycle unless their match value is 0.</a:t>
            </a:r>
          </a:p>
          <a:p>
            <a:pPr marL="514350" indent="-514350" algn="just">
              <a:lnSpc>
                <a:spcPct val="150000"/>
              </a:lnSpc>
              <a:buFont typeface="+mj-lt"/>
              <a:buAutoNum type="arabicPeriod"/>
            </a:pPr>
            <a:r>
              <a:rPr lang="en-US" sz="2800" b="0" i="0" dirty="0">
                <a:effectLst/>
                <a:latin typeface="Times New Roman" panose="02020603050405020304" pitchFamily="18" charset="0"/>
                <a:cs typeface="Times New Roman" panose="02020603050405020304" pitchFamily="18" charset="0"/>
              </a:rPr>
              <a:t>Each PWM output will go low when its match value is reached. </a:t>
            </a:r>
          </a:p>
          <a:p>
            <a:pPr algn="just"/>
            <a:endParaRPr lang="en-US" sz="2800" dirty="0">
              <a:latin typeface="Times New Roman" panose="02020603050405020304" pitchFamily="18" charset="0"/>
              <a:cs typeface="Times New Roman" panose="02020603050405020304" pitchFamily="18" charset="0"/>
            </a:endParaRPr>
          </a:p>
          <a:p>
            <a:pPr algn="just"/>
            <a:r>
              <a:rPr lang="en-US" sz="2800" b="1" i="0" dirty="0">
                <a:effectLst/>
                <a:latin typeface="Times New Roman" panose="02020603050405020304" pitchFamily="18" charset="0"/>
                <a:cs typeface="Times New Roman" panose="02020603050405020304" pitchFamily="18" charset="0"/>
              </a:rPr>
              <a:t>Note:</a:t>
            </a:r>
            <a:r>
              <a:rPr lang="en-US" sz="2800" b="0" i="0" dirty="0">
                <a:effectLst/>
                <a:latin typeface="Times New Roman" panose="02020603050405020304" pitchFamily="18" charset="0"/>
                <a:cs typeface="Times New Roman" panose="02020603050405020304" pitchFamily="18" charset="0"/>
              </a:rPr>
              <a:t> If no match occurs i.e. Match value is greater than Period then the output will remain high!</a:t>
            </a:r>
          </a:p>
        </p:txBody>
      </p:sp>
    </p:spTree>
    <p:extLst>
      <p:ext uri="{BB962C8B-B14F-4D97-AF65-F5344CB8AC3E}">
        <p14:creationId xmlns:p14="http://schemas.microsoft.com/office/powerpoint/2010/main" val="404604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290" y="320456"/>
            <a:ext cx="10568710" cy="2345322"/>
          </a:xfrm>
          <a:prstGeom prst="rect">
            <a:avLst/>
          </a:prstGeom>
        </p:spPr>
        <p:txBody>
          <a:bodyPr wrap="square">
            <a:spAutoFit/>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Consider that our PWM Period duration is 5 milliseconds and TC increments every 1 millisecond using appropriate prescale value. We set PWM1MR0 to 5 i.e. </a:t>
            </a:r>
            <a:r>
              <a:rPr lang="en-US" sz="2000" b="1" i="0" dirty="0">
                <a:effectLst/>
                <a:latin typeface="Times New Roman" panose="02020603050405020304" pitchFamily="18" charset="0"/>
                <a:cs typeface="Times New Roman" panose="02020603050405020304" pitchFamily="18" charset="0"/>
              </a:rPr>
              <a:t>5 ticks of PWM TC</a:t>
            </a:r>
            <a:r>
              <a:rPr lang="en-US" sz="2000" b="0" i="0" dirty="0">
                <a:effectLst/>
                <a:latin typeface="Times New Roman" panose="02020603050405020304" pitchFamily="18" charset="0"/>
                <a:cs typeface="Times New Roman" panose="02020603050405020304" pitchFamily="18" charset="0"/>
              </a:rPr>
              <a:t>. We have PWM1MR1 = 2 and PWM1MR2 = 4. Whenever the value in TC matches the value in any of the match register, its corresponding output is set to low until the start of next PWM cycle as shown in PWM Timing Diagram below:</a:t>
            </a:r>
            <a:endParaRPr lang="en-US" sz="2000" dirty="0">
              <a:latin typeface="Times New Roman" panose="02020603050405020304" pitchFamily="18" charset="0"/>
              <a:cs typeface="Times New Roman" panose="02020603050405020304" pitchFamily="18" charset="0"/>
            </a:endParaRPr>
          </a:p>
        </p:txBody>
      </p:sp>
      <p:pic>
        <p:nvPicPr>
          <p:cNvPr id="3" name="Picture 2" descr="LPC Microcontroller PWM Module Timing Diagram">
            <a:extLst>
              <a:ext uri="{FF2B5EF4-FFF2-40B4-BE49-F238E27FC236}">
                <a16:creationId xmlns:a16="http://schemas.microsoft.com/office/drawing/2014/main" id="{C1F0A01F-254E-1F42-BFF0-26DC1ABF4256}"/>
              </a:ext>
            </a:extLst>
          </p:cNvPr>
          <p:cNvPicPr>
            <a:picLocks noChangeAspect="1" noChangeArrowheads="1"/>
          </p:cNvPicPr>
          <p:nvPr/>
        </p:nvPicPr>
        <p:blipFill>
          <a:blip r:embed="rId2">
            <a:biLevel thresh="75000"/>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696531" y="2924167"/>
            <a:ext cx="7311070" cy="3263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656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22ABE3-8E12-9E31-1EEC-2B9F4F850CF9}"/>
              </a:ext>
            </a:extLst>
          </p:cNvPr>
          <p:cNvSpPr txBox="1"/>
          <p:nvPr/>
        </p:nvSpPr>
        <p:spPr>
          <a:xfrm>
            <a:off x="591638" y="646026"/>
            <a:ext cx="11138807" cy="3903954"/>
          </a:xfrm>
          <a:prstGeom prst="rect">
            <a:avLst/>
          </a:prstGeom>
          <a:noFill/>
        </p:spPr>
        <p:txBody>
          <a:bodyPr wrap="square">
            <a:spAutoFit/>
          </a:bodyPr>
          <a:lstStyle/>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Using delays in a software code is usual in embedded programing. </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 normal delay function might be used to create a period of no operation through a for loop iterating for a few 1000 cycles. </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These types of delays need not be accurate and fundamentally, it is not a good programming practice. </a:t>
            </a:r>
            <a:endParaRPr lang="en-US" sz="2400" dirty="0">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TIMER/COUNTER is a software designed to count the time interval between events. It counts the cycle of the peripheral clock or an externally-supplied clock.</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9BEFF6C-839D-A92A-C1F4-5D72A05483DF}"/>
              </a:ext>
            </a:extLst>
          </p:cNvPr>
          <p:cNvSpPr txBox="1"/>
          <p:nvPr/>
        </p:nvSpPr>
        <p:spPr>
          <a:xfrm>
            <a:off x="591637" y="4928031"/>
            <a:ext cx="11138807" cy="1200329"/>
          </a:xfrm>
          <a:prstGeom prst="rect">
            <a:avLst/>
          </a:prstGeom>
          <a:solidFill>
            <a:schemeClr val="accent2">
              <a:lumMod val="20000"/>
              <a:lumOff val="80000"/>
            </a:schemeClr>
          </a:solidFill>
        </p:spPr>
        <p:txBody>
          <a:bodyPr wrap="square">
            <a:spAutoFit/>
          </a:bodyPr>
          <a:lstStyle/>
          <a:p>
            <a:pPr algn="just">
              <a:defRPr/>
            </a:pPr>
            <a:r>
              <a:rPr lang="en-US" sz="2400" b="1" i="0" dirty="0">
                <a:solidFill>
                  <a:srgbClr val="C00000"/>
                </a:solidFill>
                <a:effectLst/>
                <a:latin typeface="Times New Roman" panose="02020603050405020304" pitchFamily="18" charset="0"/>
                <a:cs typeface="Times New Roman" panose="02020603050405020304" pitchFamily="18" charset="0"/>
              </a:rPr>
              <a:t>The correct way to generate delays is using the Timer peripheral of the MCU. Delays generated using Timers are very precise and are also non-blocking i.e. they allow interrupts.</a:t>
            </a:r>
            <a:endParaRPr lang="en-IN"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98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290" y="320261"/>
            <a:ext cx="10477269" cy="523220"/>
          </a:xfrm>
          <a:prstGeom prst="rect">
            <a:avLst/>
          </a:prstGeom>
        </p:spPr>
        <p:txBody>
          <a:bodyPr wrap="square">
            <a:spAutoFit/>
          </a:bodyPr>
          <a:lstStyle/>
          <a:p>
            <a:pPr algn="ctr"/>
            <a:r>
              <a:rPr lang="en-US" sz="2800" b="1" i="0" dirty="0">
                <a:effectLst/>
                <a:latin typeface="Times New Roman" panose="02020603050405020304" pitchFamily="18" charset="0"/>
                <a:cs typeface="Times New Roman" panose="02020603050405020304" pitchFamily="18" charset="0"/>
              </a:rPr>
              <a:t>Registers used in LPC176x PWM Programming</a:t>
            </a:r>
          </a:p>
        </p:txBody>
      </p:sp>
      <p:sp>
        <p:nvSpPr>
          <p:cNvPr id="3" name="Rectangle 2"/>
          <p:cNvSpPr/>
          <p:nvPr/>
        </p:nvSpPr>
        <p:spPr>
          <a:xfrm>
            <a:off x="1115290" y="1087321"/>
            <a:ext cx="10477269" cy="5616409"/>
          </a:xfrm>
          <a:prstGeom prst="rect">
            <a:avLst/>
          </a:prstGeom>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PWM1TCR – PWM Timer Control Register:</a:t>
            </a:r>
            <a:r>
              <a:rPr lang="en-US" sz="2800" b="0" i="0" dirty="0">
                <a:effectLst/>
                <a:latin typeface="Times New Roman" panose="02020603050405020304" pitchFamily="18" charset="0"/>
                <a:cs typeface="Times New Roman" panose="02020603050405020304" pitchFamily="18" charset="0"/>
              </a:rPr>
              <a:t> This register is used to control the Timer Counter inside the PWM block. Only Bits: 0, 1 &amp; 3 are used rest are reserved.</a:t>
            </a:r>
          </a:p>
          <a:p>
            <a:pPr algn="just"/>
            <a:endParaRPr lang="en-US" sz="2800" b="0" i="0" dirty="0">
              <a:effectLst/>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Bit 0 :</a:t>
            </a:r>
            <a:r>
              <a:rPr lang="en-US" sz="2800" b="0" i="0" dirty="0">
                <a:effectLst/>
                <a:latin typeface="Times New Roman" panose="02020603050405020304" pitchFamily="18" charset="0"/>
                <a:cs typeface="Times New Roman" panose="02020603050405020304" pitchFamily="18" charset="0"/>
              </a:rPr>
              <a:t> When 1 both PWM Timer counter and PWM Prescale counter are enabled. When 0 both are disabled.</a:t>
            </a:r>
          </a:p>
          <a:p>
            <a:pPr marL="457200" indent="-457200" algn="just">
              <a:lnSpc>
                <a:spcPct val="150000"/>
              </a:lnSpc>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Bit 1 :</a:t>
            </a:r>
            <a:r>
              <a:rPr lang="en-US" sz="2800" b="0" i="0" dirty="0">
                <a:effectLst/>
                <a:latin typeface="Times New Roman" panose="02020603050405020304" pitchFamily="18" charset="0"/>
                <a:cs typeface="Times New Roman" panose="02020603050405020304" pitchFamily="18" charset="0"/>
              </a:rPr>
              <a:t> When set to 1 it will reset both Timer and Prescale counter of PWM block (at next edge of PCLK).</a:t>
            </a:r>
          </a:p>
          <a:p>
            <a:pPr marL="457200" indent="-457200" algn="just">
              <a:lnSpc>
                <a:spcPct val="150000"/>
              </a:lnSpc>
              <a:buFont typeface="Arial" panose="020B0604020202020204" pitchFamily="34" charset="0"/>
              <a:buChar char="•"/>
            </a:pPr>
            <a:r>
              <a:rPr lang="en-US" sz="2800" b="1" i="0" dirty="0">
                <a:effectLst/>
                <a:latin typeface="Times New Roman" panose="02020603050405020304" pitchFamily="18" charset="0"/>
                <a:cs typeface="Times New Roman" panose="02020603050405020304" pitchFamily="18" charset="0"/>
              </a:rPr>
              <a:t>Bit 3 :</a:t>
            </a:r>
            <a:r>
              <a:rPr lang="en-US" sz="2800" b="0" i="0" dirty="0">
                <a:effectLst/>
                <a:latin typeface="Times New Roman" panose="02020603050405020304" pitchFamily="18" charset="0"/>
                <a:cs typeface="Times New Roman" panose="02020603050405020304" pitchFamily="18" charset="0"/>
              </a:rPr>
              <a:t> Enables PWM mode i.e., the PWM outputs.</a:t>
            </a:r>
          </a:p>
          <a:p>
            <a:pPr marL="457200" indent="-457200" algn="just">
              <a:lnSpc>
                <a:spcPct val="15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Other Bits : Reserved.</a:t>
            </a:r>
          </a:p>
        </p:txBody>
      </p:sp>
    </p:spTree>
    <p:extLst>
      <p:ext uri="{BB962C8B-B14F-4D97-AF65-F5344CB8AC3E}">
        <p14:creationId xmlns:p14="http://schemas.microsoft.com/office/powerpoint/2010/main" val="18034404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6686" y="744735"/>
            <a:ext cx="10801025" cy="5185522"/>
          </a:xfrm>
          <a:prstGeom prst="rect">
            <a:avLst/>
          </a:prstGeom>
        </p:spPr>
        <p:txBody>
          <a:bodyPr wrap="square">
            <a:spAutoFit/>
          </a:bodyPr>
          <a:lstStyle/>
          <a:p>
            <a:pPr algn="just">
              <a:lnSpc>
                <a:spcPct val="150000"/>
              </a:lnSpc>
            </a:pPr>
            <a:r>
              <a:rPr lang="en-US" sz="2800" b="1" i="0" dirty="0">
                <a:effectLst/>
                <a:latin typeface="Times New Roman" panose="02020603050405020304" pitchFamily="18" charset="0"/>
                <a:cs typeface="Times New Roman" panose="02020603050405020304" pitchFamily="18" charset="0"/>
              </a:rPr>
              <a:t>PWM1PR – PWM Prescale Register:</a:t>
            </a:r>
            <a:r>
              <a:rPr lang="en-US" sz="2800" b="0" i="0" dirty="0">
                <a:effectLst/>
                <a:latin typeface="Times New Roman" panose="02020603050405020304" pitchFamily="18" charset="0"/>
                <a:cs typeface="Times New Roman" panose="02020603050405020304" pitchFamily="18" charset="0"/>
              </a:rPr>
              <a:t> PWMPR is used to control the resolution of the PWM outputs. The Timer Counter(TC) will increment every PWMPR+1 Peripheral Clock Cycles (PCLK).</a:t>
            </a:r>
          </a:p>
          <a:p>
            <a:pPr algn="just">
              <a:lnSpc>
                <a:spcPct val="150000"/>
              </a:lnSpc>
            </a:pPr>
            <a:endParaRPr lang="en-US" sz="2800" b="0" i="0" dirty="0">
              <a:effectLst/>
              <a:latin typeface="Times New Roman" panose="02020603050405020304" pitchFamily="18" charset="0"/>
              <a:cs typeface="Times New Roman" panose="02020603050405020304" pitchFamily="18" charset="0"/>
            </a:endParaRPr>
          </a:p>
          <a:p>
            <a:pPr algn="just">
              <a:lnSpc>
                <a:spcPct val="150000"/>
              </a:lnSpc>
            </a:pPr>
            <a:r>
              <a:rPr lang="en-US" sz="2800" b="1" i="0" dirty="0">
                <a:effectLst/>
                <a:latin typeface="Times New Roman" panose="02020603050405020304" pitchFamily="18" charset="0"/>
                <a:cs typeface="Times New Roman" panose="02020603050405020304" pitchFamily="18" charset="0"/>
              </a:rPr>
              <a:t>PWM1MR0 – PWM1MR6 (Match Registers):</a:t>
            </a:r>
            <a:r>
              <a:rPr lang="en-US" sz="2800" b="0" i="0" dirty="0">
                <a:effectLst/>
                <a:latin typeface="Times New Roman" panose="02020603050405020304" pitchFamily="18" charset="0"/>
                <a:cs typeface="Times New Roman" panose="02020603050405020304" pitchFamily="18" charset="0"/>
              </a:rPr>
              <a:t> </a:t>
            </a:r>
          </a:p>
          <a:p>
            <a:pPr algn="just">
              <a:lnSpc>
                <a:spcPct val="150000"/>
              </a:lnSpc>
            </a:pPr>
            <a:r>
              <a:rPr lang="en-US" sz="2800" b="0" i="0" dirty="0">
                <a:effectLst/>
                <a:latin typeface="Times New Roman" panose="02020603050405020304" pitchFamily="18" charset="0"/>
                <a:cs typeface="Times New Roman" panose="02020603050405020304" pitchFamily="18" charset="0"/>
              </a:rPr>
              <a:t>The seven Match registers contain </a:t>
            </a:r>
            <a:r>
              <a:rPr lang="en-US" sz="2800" b="1" i="0" dirty="0">
                <a:effectLst/>
                <a:latin typeface="Times New Roman" panose="02020603050405020304" pitchFamily="18" charset="0"/>
                <a:cs typeface="Times New Roman" panose="02020603050405020304" pitchFamily="18" charset="0"/>
              </a:rPr>
              <a:t>Pulse Width Values </a:t>
            </a:r>
            <a:r>
              <a:rPr lang="en-US" sz="2800" b="1" i="0" dirty="0" err="1">
                <a:effectLst/>
                <a:latin typeface="Times New Roman" panose="02020603050405020304" pitchFamily="18" charset="0"/>
                <a:cs typeface="Times New Roman" panose="02020603050405020304" pitchFamily="18" charset="0"/>
              </a:rPr>
              <a:t>i.e</a:t>
            </a:r>
            <a:r>
              <a:rPr lang="en-US" sz="2800" b="1" i="0" dirty="0">
                <a:effectLst/>
                <a:latin typeface="Times New Roman" panose="02020603050405020304" pitchFamily="18" charset="0"/>
                <a:cs typeface="Times New Roman" panose="02020603050405020304" pitchFamily="18" charset="0"/>
              </a:rPr>
              <a:t> the Number of PWM1TC Ticks</a:t>
            </a:r>
            <a:r>
              <a:rPr lang="en-US" sz="2800" b="0" i="0" dirty="0">
                <a:effectLst/>
                <a:latin typeface="Times New Roman" panose="02020603050405020304" pitchFamily="18" charset="0"/>
                <a:cs typeface="Times New Roman" panose="02020603050405020304" pitchFamily="18" charset="0"/>
              </a:rPr>
              <a:t>.</a:t>
            </a:r>
          </a:p>
          <a:p>
            <a:pPr algn="just">
              <a:lnSpc>
                <a:spcPct val="150000"/>
              </a:lnSpc>
            </a:pPr>
            <a:r>
              <a:rPr lang="en-US" sz="2800" b="1" i="0" dirty="0">
                <a:effectLst/>
                <a:latin typeface="Times New Roman" panose="02020603050405020304" pitchFamily="18" charset="0"/>
                <a:cs typeface="Times New Roman" panose="02020603050405020304" pitchFamily="18" charset="0"/>
              </a:rPr>
              <a:t>PWM1MR0 </a:t>
            </a:r>
            <a:r>
              <a:rPr lang="en-US" sz="2800" i="0" dirty="0">
                <a:effectLst/>
                <a:latin typeface="Times New Roman" panose="02020603050405020304" pitchFamily="18" charset="0"/>
                <a:cs typeface="Times New Roman" panose="02020603050405020304" pitchFamily="18" charset="0"/>
              </a:rPr>
              <a:t>holds </a:t>
            </a:r>
            <a:r>
              <a:rPr lang="en-US" sz="2800" dirty="0">
                <a:latin typeface="Times New Roman" panose="02020603050405020304" pitchFamily="18" charset="0"/>
                <a:cs typeface="Times New Roman" panose="02020603050405020304" pitchFamily="18" charset="0"/>
              </a:rPr>
              <a:t>the value of 1 complete cycle or the period. </a:t>
            </a:r>
          </a:p>
        </p:txBody>
      </p:sp>
    </p:spTree>
    <p:extLst>
      <p:ext uri="{BB962C8B-B14F-4D97-AF65-F5344CB8AC3E}">
        <p14:creationId xmlns:p14="http://schemas.microsoft.com/office/powerpoint/2010/main" val="36638576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2260" y="361507"/>
            <a:ext cx="11196083" cy="6001643"/>
          </a:xfrm>
          <a:prstGeom prst="rect">
            <a:avLst/>
          </a:prstGeom>
        </p:spPr>
        <p:txBody>
          <a:bodyPr wrap="square">
            <a:spAutoFit/>
          </a:bodyPr>
          <a:lstStyle/>
          <a:p>
            <a:pPr algn="just"/>
            <a:r>
              <a:rPr lang="en-US" sz="2400" b="1" i="0" dirty="0">
                <a:effectLst/>
                <a:latin typeface="Times New Roman" panose="02020603050405020304" pitchFamily="18" charset="0"/>
                <a:cs typeface="Times New Roman" panose="02020603050405020304" pitchFamily="18" charset="0"/>
              </a:rPr>
              <a:t>PWM1MCR – PWM Match Control Registers:</a:t>
            </a:r>
            <a:r>
              <a:rPr lang="en-US" sz="2400" b="0" i="0" dirty="0">
                <a:effectLst/>
                <a:latin typeface="Times New Roman" panose="02020603050405020304" pitchFamily="18" charset="0"/>
                <a:cs typeface="Times New Roman" panose="02020603050405020304" pitchFamily="18" charset="0"/>
              </a:rPr>
              <a:t> The PWM Match Control Register is used to specify what operations can be done when the value in a particular Match register equals the value in TC. For each Match Register we have 3 options : Either generate an Interrupt , or Reset the TC, or Stop, which stops the counters and disables PWM. Hence this register is divided into group of 3 bits. The first 3 bits are for Match Register 0 </a:t>
            </a:r>
            <a:r>
              <a:rPr lang="en-US" sz="2400" b="0" i="0" dirty="0" err="1">
                <a:effectLst/>
                <a:latin typeface="Times New Roman" panose="02020603050405020304" pitchFamily="18" charset="0"/>
                <a:cs typeface="Times New Roman" panose="02020603050405020304" pitchFamily="18" charset="0"/>
              </a:rPr>
              <a:t>i.e</a:t>
            </a:r>
            <a:r>
              <a:rPr lang="en-US" sz="2400" b="0" i="0" dirty="0">
                <a:effectLst/>
                <a:latin typeface="Times New Roman" panose="02020603050405020304" pitchFamily="18" charset="0"/>
                <a:cs typeface="Times New Roman" panose="02020603050405020304" pitchFamily="18" charset="0"/>
              </a:rPr>
              <a:t> PWMMR0 , next 3 for PWMMR1 , and so on.</a:t>
            </a:r>
          </a:p>
          <a:p>
            <a:pPr algn="just"/>
            <a:endParaRPr lang="en-US" sz="2400" b="0" i="0" dirty="0">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b="1" i="0" dirty="0">
                <a:effectLst/>
                <a:latin typeface="Times New Roman" panose="02020603050405020304" pitchFamily="18" charset="0"/>
                <a:cs typeface="Times New Roman" panose="02020603050405020304" pitchFamily="18" charset="0"/>
              </a:rPr>
              <a:t>Bit 0 :</a:t>
            </a:r>
            <a:r>
              <a:rPr lang="en-US" sz="2400" b="0" i="0" dirty="0">
                <a:effectLst/>
                <a:latin typeface="Times New Roman" panose="02020603050405020304" pitchFamily="18" charset="0"/>
                <a:cs typeface="Times New Roman" panose="02020603050405020304" pitchFamily="18" charset="0"/>
              </a:rPr>
              <a:t> Interrupt on PWM1MR0 Match – If set to 1 then it will generate an Interrupt else disable if set to 0.</a:t>
            </a:r>
          </a:p>
          <a:p>
            <a:pPr marL="457200" indent="-457200" algn="just">
              <a:buFont typeface="+mj-lt"/>
              <a:buAutoNum type="arabicPeriod"/>
            </a:pPr>
            <a:r>
              <a:rPr lang="en-US" sz="2400" b="1" i="0" dirty="0">
                <a:effectLst/>
                <a:latin typeface="Times New Roman" panose="02020603050405020304" pitchFamily="18" charset="0"/>
                <a:cs typeface="Times New Roman" panose="02020603050405020304" pitchFamily="18" charset="0"/>
              </a:rPr>
              <a:t>Bit 1 :</a:t>
            </a:r>
            <a:r>
              <a:rPr lang="en-US" sz="2400" b="0" i="0" dirty="0">
                <a:effectLst/>
                <a:latin typeface="Times New Roman" panose="02020603050405020304" pitchFamily="18" charset="0"/>
                <a:cs typeface="Times New Roman" panose="02020603050405020304" pitchFamily="18" charset="0"/>
              </a:rPr>
              <a:t> Reset on PWM1MR0 Match – If set to 1 it will reset the PWM Timer Counter i.e. PWM1TC else disabled if set to 0.</a:t>
            </a:r>
          </a:p>
          <a:p>
            <a:pPr marL="457200" indent="-457200" algn="just">
              <a:buFont typeface="+mj-lt"/>
              <a:buAutoNum type="arabicPeriod"/>
            </a:pPr>
            <a:r>
              <a:rPr lang="en-US" sz="2400" b="1" i="0" dirty="0">
                <a:effectLst/>
                <a:latin typeface="Times New Roman" panose="02020603050405020304" pitchFamily="18" charset="0"/>
                <a:cs typeface="Times New Roman" panose="02020603050405020304" pitchFamily="18" charset="0"/>
              </a:rPr>
              <a:t>Bit 2 :</a:t>
            </a:r>
            <a:r>
              <a:rPr lang="en-US" sz="2400" b="0" i="0" dirty="0">
                <a:effectLst/>
                <a:latin typeface="Times New Roman" panose="02020603050405020304" pitchFamily="18" charset="0"/>
                <a:cs typeface="Times New Roman" panose="02020603050405020304" pitchFamily="18" charset="0"/>
              </a:rPr>
              <a:t> Stop on PWM1MR0 Match – If this bit is set 1 then both PWM1TC and PWM1PC will be stopped &amp; disable the Counters.</a:t>
            </a:r>
          </a:p>
          <a:p>
            <a:pPr marL="457200" indent="-457200" algn="just">
              <a:buFont typeface="+mj-lt"/>
              <a:buAutoNum type="arabicPeriod"/>
            </a:pPr>
            <a:r>
              <a:rPr lang="en-US" sz="2400" b="0" i="0" dirty="0">
                <a:effectLst/>
                <a:latin typeface="Times New Roman" panose="02020603050405020304" pitchFamily="18" charset="0"/>
                <a:cs typeface="Times New Roman" panose="02020603050405020304" pitchFamily="18" charset="0"/>
              </a:rPr>
              <a:t>Similarly {Bits 3,4,5} for PWM1MR1 , {Bits 6,7,8} for PWM1MR2 , {Bits 9,10,11} for PWM1MR3 ,{Bits 12,13,14} for PWM1MR4 ,{Bits 15,16,17} for PWM1MR5 , {Bits 18,19,20} for PWM1MR6.</a:t>
            </a:r>
          </a:p>
        </p:txBody>
      </p:sp>
    </p:spTree>
    <p:extLst>
      <p:ext uri="{BB962C8B-B14F-4D97-AF65-F5344CB8AC3E}">
        <p14:creationId xmlns:p14="http://schemas.microsoft.com/office/powerpoint/2010/main" val="540050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218" y="888740"/>
            <a:ext cx="11079126" cy="3903954"/>
          </a:xfrm>
          <a:prstGeom prst="rect">
            <a:avLst/>
          </a:prstGeom>
        </p:spPr>
        <p:txBody>
          <a:bodyPr wrap="square">
            <a:sp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PWM1IR – PWM Interrupt Register:</a:t>
            </a:r>
            <a:r>
              <a:rPr lang="en-US" sz="2400" b="0" i="0" dirty="0">
                <a:effectLst/>
                <a:latin typeface="Times New Roman" panose="02020603050405020304" pitchFamily="18" charset="0"/>
                <a:cs typeface="Times New Roman" panose="02020603050405020304" pitchFamily="18" charset="0"/>
              </a:rPr>
              <a:t> If an interrupt is generated by any of the Match Register then the corresponding bit in PWM1IR will be set high. Writing a 1 to the corresponding location will clear that interrupt.</a:t>
            </a:r>
          </a:p>
          <a:p>
            <a:pPr marL="457200" indent="-457200"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Bits 0,1,2,3</a:t>
            </a:r>
            <a:r>
              <a:rPr lang="en-US" sz="2400" b="0" i="0" dirty="0">
                <a:effectLst/>
                <a:latin typeface="Times New Roman" panose="02020603050405020304" pitchFamily="18" charset="0"/>
                <a:cs typeface="Times New Roman" panose="02020603050405020304" pitchFamily="18" charset="0"/>
              </a:rPr>
              <a:t> are for PWM1MR0, PWM1MR1, PWM1MR2, PWM1MR3 respectively and</a:t>
            </a:r>
          </a:p>
          <a:p>
            <a:pPr marL="457200" indent="-457200"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Bits 8,9,10</a:t>
            </a:r>
            <a:r>
              <a:rPr lang="en-US" sz="2400" b="0" i="0" dirty="0">
                <a:effectLst/>
                <a:latin typeface="Times New Roman" panose="02020603050405020304" pitchFamily="18" charset="0"/>
                <a:cs typeface="Times New Roman" panose="02020603050405020304" pitchFamily="18" charset="0"/>
              </a:rPr>
              <a:t> are for PWM1MR4 , PWM1MR5 , PWM1MR6 respectively. Other bits are reserved.</a:t>
            </a:r>
          </a:p>
        </p:txBody>
      </p:sp>
    </p:spTree>
    <p:extLst>
      <p:ext uri="{BB962C8B-B14F-4D97-AF65-F5344CB8AC3E}">
        <p14:creationId xmlns:p14="http://schemas.microsoft.com/office/powerpoint/2010/main" val="23289452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7442" y="153584"/>
            <a:ext cx="10855842" cy="6550832"/>
          </a:xfrm>
          <a:prstGeom prst="rect">
            <a:avLst/>
          </a:prstGeom>
        </p:spPr>
        <p:txBody>
          <a:bodyPr wrap="square">
            <a:spAutoFit/>
          </a:bodyPr>
          <a:lstStyle/>
          <a:p>
            <a:pPr algn="just"/>
            <a:r>
              <a:rPr lang="en-US" sz="2800" b="1" i="0" dirty="0">
                <a:solidFill>
                  <a:srgbClr val="181818"/>
                </a:solidFill>
                <a:effectLst/>
                <a:latin typeface="Times New Roman" panose="02020603050405020304" pitchFamily="18" charset="0"/>
                <a:cs typeface="Times New Roman" panose="02020603050405020304" pitchFamily="18" charset="0"/>
              </a:rPr>
              <a:t>PWMLER</a:t>
            </a:r>
            <a:r>
              <a:rPr lang="en-US" sz="2800" b="1" i="0" dirty="0">
                <a:solidFill>
                  <a:srgbClr val="333333"/>
                </a:solidFill>
                <a:effectLst/>
                <a:latin typeface="Times New Roman" panose="02020603050405020304" pitchFamily="18" charset="0"/>
                <a:cs typeface="Times New Roman" panose="02020603050405020304" pitchFamily="18" charset="0"/>
              </a:rPr>
              <a:t> – Load Enable Register:</a:t>
            </a:r>
            <a:r>
              <a:rPr lang="en-US" sz="2800" b="0" i="0" dirty="0">
                <a:solidFill>
                  <a:srgbClr val="333333"/>
                </a:solidFill>
                <a:effectLst/>
                <a:latin typeface="Times New Roman" panose="02020603050405020304" pitchFamily="18" charset="0"/>
                <a:cs typeface="Times New Roman" panose="02020603050405020304" pitchFamily="18" charset="0"/>
              </a:rPr>
              <a:t> </a:t>
            </a:r>
          </a:p>
          <a:p>
            <a:pPr marL="457200" indent="-4572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PWM Load Enable Register is used to control the way Match Registers are updated when PWM generation is active. </a:t>
            </a:r>
          </a:p>
          <a:p>
            <a:pPr marL="457200" indent="-4572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PWM mode is active and we apply new values to the Match Registers the new values won’t get applied immediately. Instead, what happens is that the value is written to a “Shadow Register”. It can be thought of as a duplicate Match Register. Each Match Register has a corresponding Shadow Register. </a:t>
            </a:r>
          </a:p>
          <a:p>
            <a:pPr marL="457200" indent="-4572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value in this Shadow Register is transferred to the actual Match Register when: PWM1TC is reset (i.e., at the beginning of the next period) and the corresponding Bit in PWM1LER is 1.</a:t>
            </a:r>
          </a:p>
          <a:p>
            <a:pPr marL="457200" indent="-457200"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Bit ‘x’ in PWM1LER corresponds to match Register ‘x’. </a:t>
            </a:r>
            <a:r>
              <a:rPr lang="en-US" sz="2400" dirty="0">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.e., Bit 0 is for PWM1MR0 , Bit 1 for PWM1MR1 , .. and so on.  </a:t>
            </a:r>
          </a:p>
        </p:txBody>
      </p:sp>
    </p:spTree>
    <p:extLst>
      <p:ext uri="{BB962C8B-B14F-4D97-AF65-F5344CB8AC3E}">
        <p14:creationId xmlns:p14="http://schemas.microsoft.com/office/powerpoint/2010/main" val="16760117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6437" y="552894"/>
            <a:ext cx="11079125" cy="5565947"/>
          </a:xfrm>
          <a:prstGeom prst="rect">
            <a:avLst/>
          </a:prstGeom>
        </p:spPr>
        <p:txBody>
          <a:bodyPr wrap="square">
            <a:sp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PWM1PCR – PWM Control Register:</a:t>
            </a:r>
            <a:r>
              <a:rPr lang="en-US" sz="2400" b="0" i="0" dirty="0">
                <a:effectLst/>
                <a:latin typeface="Times New Roman" panose="02020603050405020304" pitchFamily="18" charset="0"/>
                <a:cs typeface="Times New Roman" panose="02020603050405020304" pitchFamily="18" charset="0"/>
              </a:rPr>
              <a:t> This register is used for Selecting between Single Edged &amp; Double Edged outputs and also to Enable/Disable the 6 PWM outputs which go to their corresponding Pins.</a:t>
            </a:r>
          </a:p>
          <a:p>
            <a:pPr marL="457200" indent="-457200"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Bits 2 to 6</a:t>
            </a:r>
            <a:r>
              <a:rPr lang="en-US" sz="2400" b="0" i="0" dirty="0">
                <a:effectLst/>
                <a:latin typeface="Times New Roman" panose="02020603050405020304" pitchFamily="18" charset="0"/>
                <a:cs typeface="Times New Roman" panose="02020603050405020304" pitchFamily="18" charset="0"/>
              </a:rPr>
              <a:t> are used to select between Single or Double Edge mode for PWM 2,3,4,5,6 outputs. If </a:t>
            </a:r>
            <a:r>
              <a:rPr lang="en-US" sz="2400" b="1" i="0" dirty="0">
                <a:effectLst/>
                <a:latin typeface="Times New Roman" panose="02020603050405020304" pitchFamily="18" charset="0"/>
                <a:cs typeface="Times New Roman" panose="02020603050405020304" pitchFamily="18" charset="0"/>
              </a:rPr>
              <a:t>Bit 2</a:t>
            </a:r>
            <a:r>
              <a:rPr lang="en-US" sz="2400" b="0" i="0" dirty="0">
                <a:effectLst/>
                <a:latin typeface="Times New Roman" panose="02020603050405020304" pitchFamily="18" charset="0"/>
                <a:cs typeface="Times New Roman" panose="02020603050405020304" pitchFamily="18" charset="0"/>
              </a:rPr>
              <a:t> is set to 1 then PWM1.2 (i.e., the one corresponding to PWM1MR2) output is double edged else if set 0 then its Single Edged. Similarly </a:t>
            </a:r>
            <a:r>
              <a:rPr lang="en-US" sz="2400" b="1" i="0" dirty="0">
                <a:effectLst/>
                <a:latin typeface="Times New Roman" panose="02020603050405020304" pitchFamily="18" charset="0"/>
                <a:cs typeface="Times New Roman" panose="02020603050405020304" pitchFamily="18" charset="0"/>
              </a:rPr>
              <a:t>Bit x</a:t>
            </a:r>
            <a:r>
              <a:rPr lang="en-US" sz="2400" b="0" i="0" dirty="0">
                <a:effectLst/>
                <a:latin typeface="Times New Roman" panose="02020603050405020304" pitchFamily="18" charset="0"/>
                <a:cs typeface="Times New Roman" panose="02020603050405020304" pitchFamily="18" charset="0"/>
              </a:rPr>
              <a:t> for PWM1.x correspondingly.</a:t>
            </a:r>
          </a:p>
          <a:p>
            <a:pPr marL="457200" indent="-457200" algn="just">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Bits 9 to 14</a:t>
            </a:r>
            <a:r>
              <a:rPr lang="en-US" sz="2400" b="0" i="0" dirty="0">
                <a:effectLst/>
                <a:latin typeface="Times New Roman" panose="02020603050405020304" pitchFamily="18" charset="0"/>
                <a:cs typeface="Times New Roman" panose="02020603050405020304" pitchFamily="18" charset="0"/>
              </a:rPr>
              <a:t> are used to Enable/Disable PWM outputs. If </a:t>
            </a:r>
            <a:r>
              <a:rPr lang="en-US" sz="2400" b="1" i="0" dirty="0">
                <a:effectLst/>
                <a:latin typeface="Times New Roman" panose="02020603050405020304" pitchFamily="18" charset="0"/>
                <a:cs typeface="Times New Roman" panose="02020603050405020304" pitchFamily="18" charset="0"/>
              </a:rPr>
              <a:t>Bit 9</a:t>
            </a:r>
            <a:r>
              <a:rPr lang="en-US" sz="2400" b="0" i="0" dirty="0">
                <a:effectLst/>
                <a:latin typeface="Times New Roman" panose="02020603050405020304" pitchFamily="18" charset="0"/>
                <a:cs typeface="Times New Roman" panose="02020603050405020304" pitchFamily="18" charset="0"/>
              </a:rPr>
              <a:t>is set to 1 then PWM1.1 output is enabled , else disabled if set to 0. Similarly remaining bits for PWM1.x correspondingly.</a:t>
            </a:r>
          </a:p>
        </p:txBody>
      </p:sp>
    </p:spTree>
    <p:extLst>
      <p:ext uri="{BB962C8B-B14F-4D97-AF65-F5344CB8AC3E}">
        <p14:creationId xmlns:p14="http://schemas.microsoft.com/office/powerpoint/2010/main" val="7799826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529914" y="233916"/>
            <a:ext cx="2729965" cy="6463107"/>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408654" y="512618"/>
            <a:ext cx="7140462"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How to generate PWM?</a:t>
            </a:r>
          </a:p>
        </p:txBody>
      </p:sp>
      <p:sp>
        <p:nvSpPr>
          <p:cNvPr id="4" name="TextBox 3"/>
          <p:cNvSpPr txBox="1"/>
          <p:nvPr/>
        </p:nvSpPr>
        <p:spPr>
          <a:xfrm>
            <a:off x="408654" y="1536566"/>
            <a:ext cx="7857017" cy="440120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When the value for the cycle time or the period is loaded into MR0, The selected PWM output  goes high.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TC starts counting. When it matches with the value in the corresponding match register, the PWM output goes low and remains low until TC matches with the MR0. Then the next cycle starts. </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 the next cycle if the match register value corresponding to the PWM output is changed, the pulse width is changed. </a:t>
            </a:r>
          </a:p>
        </p:txBody>
      </p:sp>
    </p:spTree>
    <p:extLst>
      <p:ext uri="{BB962C8B-B14F-4D97-AF65-F5344CB8AC3E}">
        <p14:creationId xmlns:p14="http://schemas.microsoft.com/office/powerpoint/2010/main" val="29486309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0488" y="611969"/>
            <a:ext cx="11111023" cy="584775"/>
          </a:xfrm>
          <a:prstGeom prst="rect">
            <a:avLst/>
          </a:prstGeom>
        </p:spPr>
        <p:txBody>
          <a:bodyPr wrap="square">
            <a:spAutoFit/>
          </a:bodyPr>
          <a:lstStyle/>
          <a:p>
            <a:pPr algn="ctr"/>
            <a:r>
              <a:rPr lang="en-US" sz="3200" b="1" i="0" dirty="0">
                <a:effectLst/>
                <a:latin typeface="Times New Roman" panose="02020603050405020304" pitchFamily="18" charset="0"/>
                <a:cs typeface="Times New Roman" panose="02020603050405020304" pitchFamily="18" charset="0"/>
              </a:rPr>
              <a:t>Configuring and Initializing PWM Block</a:t>
            </a:r>
          </a:p>
        </p:txBody>
      </p:sp>
      <p:sp>
        <p:nvSpPr>
          <p:cNvPr id="3" name="Rectangle 2"/>
          <p:cNvSpPr/>
          <p:nvPr/>
        </p:nvSpPr>
        <p:spPr>
          <a:xfrm>
            <a:off x="540488" y="1471735"/>
            <a:ext cx="11111023" cy="4893647"/>
          </a:xfrm>
          <a:prstGeom prst="rect">
            <a:avLst/>
          </a:prstGeom>
        </p:spPr>
        <p:txBody>
          <a:bodyPr wrap="square">
            <a:spAutoFit/>
          </a:bodyPr>
          <a:lstStyle/>
          <a:p>
            <a:pPr marL="457200" indent="-457200" algn="just">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Select the PWM function for the PIN on which you need the PWM output using applicable </a:t>
            </a:r>
            <a:r>
              <a:rPr lang="en-US" sz="2400" b="0" i="0" dirty="0">
                <a:solidFill>
                  <a:srgbClr val="212121"/>
                </a:solidFill>
                <a:effectLst/>
                <a:latin typeface="Times New Roman" panose="02020603050405020304" pitchFamily="18" charset="0"/>
                <a:cs typeface="Times New Roman" panose="02020603050405020304" pitchFamily="18" charset="0"/>
              </a:rPr>
              <a:t>LPC_PINCON-&gt;PINSELx</a:t>
            </a:r>
            <a:r>
              <a:rPr lang="en-US" sz="2400" b="0" i="0" dirty="0">
                <a:solidFill>
                  <a:srgbClr val="333333"/>
                </a:solidFill>
                <a:effectLst/>
                <a:latin typeface="Times New Roman" panose="02020603050405020304" pitchFamily="18" charset="0"/>
                <a:cs typeface="Times New Roman" panose="02020603050405020304" pitchFamily="18" charset="0"/>
              </a:rPr>
              <a:t> register.</a:t>
            </a:r>
          </a:p>
          <a:p>
            <a:pPr marL="457200" indent="-457200" algn="just">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Select Single Edge or Double Edge Mode using </a:t>
            </a:r>
            <a:r>
              <a:rPr lang="en-US" sz="2400" b="0" i="0" dirty="0">
                <a:solidFill>
                  <a:srgbClr val="212121"/>
                </a:solidFill>
                <a:effectLst/>
                <a:latin typeface="Times New Roman" panose="02020603050405020304" pitchFamily="18" charset="0"/>
                <a:cs typeface="Times New Roman" panose="02020603050405020304" pitchFamily="18" charset="0"/>
              </a:rPr>
              <a:t>LPC_PWM1-&gt;PCR</a:t>
            </a:r>
            <a:r>
              <a:rPr lang="en-US" sz="2400" b="0" i="0" dirty="0">
                <a:solidFill>
                  <a:srgbClr val="333333"/>
                </a:solidFill>
                <a:effectLst/>
                <a:latin typeface="Times New Roman" panose="02020603050405020304" pitchFamily="18" charset="0"/>
                <a:cs typeface="Times New Roman" panose="02020603050405020304" pitchFamily="18" charset="0"/>
              </a:rPr>
              <a:t>. By default its Single Edge Mode.</a:t>
            </a:r>
          </a:p>
          <a:p>
            <a:pPr marL="457200" indent="-457200" algn="just">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Load the value to </a:t>
            </a:r>
            <a:r>
              <a:rPr lang="en-US" sz="2400" b="0" i="0" dirty="0">
                <a:solidFill>
                  <a:srgbClr val="212121"/>
                </a:solidFill>
                <a:effectLst/>
                <a:latin typeface="Times New Roman" panose="02020603050405020304" pitchFamily="18" charset="0"/>
                <a:cs typeface="Times New Roman" panose="02020603050405020304" pitchFamily="18" charset="0"/>
              </a:rPr>
              <a:t>LPC_PWM1-&gt;PR</a:t>
            </a:r>
            <a:r>
              <a:rPr lang="en-US" sz="2400" b="0" i="0" dirty="0">
                <a:solidFill>
                  <a:srgbClr val="333333"/>
                </a:solidFill>
                <a:effectLst/>
                <a:latin typeface="Times New Roman" panose="02020603050405020304" pitchFamily="18" charset="0"/>
                <a:cs typeface="Times New Roman" panose="02020603050405020304" pitchFamily="18" charset="0"/>
              </a:rPr>
              <a:t>.</a:t>
            </a:r>
          </a:p>
          <a:p>
            <a:pPr marL="457200" indent="-457200" algn="just">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Set the Value for PWM Period in </a:t>
            </a:r>
            <a:r>
              <a:rPr lang="en-US" sz="2400" b="0" i="0" dirty="0">
                <a:solidFill>
                  <a:srgbClr val="212121"/>
                </a:solidFill>
                <a:effectLst/>
                <a:latin typeface="Times New Roman" panose="02020603050405020304" pitchFamily="18" charset="0"/>
                <a:cs typeface="Times New Roman" panose="02020603050405020304" pitchFamily="18" charset="0"/>
              </a:rPr>
              <a:t>LPC_PWM1-&gt;MR0</a:t>
            </a:r>
            <a:r>
              <a:rPr lang="en-US" sz="2400" b="0" i="0" dirty="0">
                <a:solidFill>
                  <a:srgbClr val="333333"/>
                </a:solidFill>
                <a:effectLst/>
                <a:latin typeface="Times New Roman" panose="02020603050405020304" pitchFamily="18" charset="0"/>
                <a:cs typeface="Times New Roman" panose="02020603050405020304" pitchFamily="18" charset="0"/>
              </a:rPr>
              <a:t>.</a:t>
            </a:r>
          </a:p>
          <a:p>
            <a:pPr marL="457200" indent="-457200" algn="just">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Set the Values for other Match Registers </a:t>
            </a:r>
            <a:r>
              <a:rPr lang="en-US" sz="2400" b="0" i="0" dirty="0" err="1">
                <a:solidFill>
                  <a:srgbClr val="333333"/>
                </a:solidFill>
                <a:effectLst/>
                <a:latin typeface="Times New Roman" panose="02020603050405020304" pitchFamily="18" charset="0"/>
                <a:cs typeface="Times New Roman" panose="02020603050405020304" pitchFamily="18" charset="0"/>
              </a:rPr>
              <a:t>i.e</a:t>
            </a:r>
            <a:r>
              <a:rPr lang="en-US" sz="2400" b="0" i="0" dirty="0">
                <a:solidFill>
                  <a:srgbClr val="333333"/>
                </a:solidFill>
                <a:effectLst/>
                <a:latin typeface="Times New Roman" panose="02020603050405020304" pitchFamily="18" charset="0"/>
                <a:cs typeface="Times New Roman" panose="02020603050405020304" pitchFamily="18" charset="0"/>
              </a:rPr>
              <a:t> the Pulse Widths.</a:t>
            </a:r>
          </a:p>
          <a:p>
            <a:pPr marL="457200" indent="-457200" algn="just">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Set appropriate bit values in </a:t>
            </a:r>
            <a:r>
              <a:rPr lang="en-US" sz="2400" b="0" i="0" dirty="0">
                <a:solidFill>
                  <a:srgbClr val="212121"/>
                </a:solidFill>
                <a:effectLst/>
                <a:latin typeface="Times New Roman" panose="02020603050405020304" pitchFamily="18" charset="0"/>
                <a:cs typeface="Times New Roman" panose="02020603050405020304" pitchFamily="18" charset="0"/>
              </a:rPr>
              <a:t>LPC_PWM1-&gt;MCR</a:t>
            </a:r>
            <a:r>
              <a:rPr lang="en-US" sz="2400" dirty="0">
                <a:solidFill>
                  <a:srgbClr val="333333"/>
                </a:solidFill>
                <a:latin typeface="Times New Roman" panose="02020603050405020304" pitchFamily="18" charset="0"/>
                <a:cs typeface="Times New Roman" panose="02020603050405020304" pitchFamily="18" charset="0"/>
              </a:rPr>
              <a:t>,</a:t>
            </a:r>
            <a:r>
              <a:rPr lang="en-US" sz="2400" b="0" i="0" dirty="0">
                <a:solidFill>
                  <a:srgbClr val="333333"/>
                </a:solidFill>
                <a:effectLst/>
                <a:latin typeface="Times New Roman" panose="02020603050405020304" pitchFamily="18" charset="0"/>
                <a:cs typeface="Times New Roman" panose="02020603050405020304" pitchFamily="18" charset="0"/>
              </a:rPr>
              <a:t> like for e.g. resetting PWM1TC for PWMMR0 match and optionally generate interrupts if required</a:t>
            </a:r>
          </a:p>
          <a:p>
            <a:pPr marL="457200" indent="-457200" algn="just">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Set Load Enable Bits for the Match Registers that you’ve used. This is important!</a:t>
            </a:r>
          </a:p>
          <a:p>
            <a:pPr marL="457200" indent="-457200" algn="just">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Then Enable PWM outputs using </a:t>
            </a:r>
            <a:r>
              <a:rPr lang="en-US" sz="2400" b="0" i="0" dirty="0">
                <a:solidFill>
                  <a:srgbClr val="212121"/>
                </a:solidFill>
                <a:effectLst/>
                <a:latin typeface="Times New Roman" panose="02020603050405020304" pitchFamily="18" charset="0"/>
                <a:cs typeface="Times New Roman" panose="02020603050405020304" pitchFamily="18" charset="0"/>
              </a:rPr>
              <a:t>LPC_PWM1-&gt;PCR</a:t>
            </a:r>
            <a:r>
              <a:rPr lang="en-US" sz="2400" b="0" i="0" dirty="0">
                <a:solidFill>
                  <a:srgbClr val="333333"/>
                </a:solidFill>
                <a:effectLst/>
                <a:latin typeface="Times New Roman" panose="02020603050405020304" pitchFamily="18" charset="0"/>
                <a:cs typeface="Times New Roman" panose="02020603050405020304" pitchFamily="18" charset="0"/>
              </a:rPr>
              <a:t>.</a:t>
            </a:r>
          </a:p>
          <a:p>
            <a:pPr marL="457200" indent="-457200" algn="just">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Now Reset PWM Timer using </a:t>
            </a:r>
            <a:r>
              <a:rPr lang="en-US" sz="2400" b="0" i="0" dirty="0">
                <a:solidFill>
                  <a:srgbClr val="212121"/>
                </a:solidFill>
                <a:effectLst/>
                <a:latin typeface="Times New Roman" panose="02020603050405020304" pitchFamily="18" charset="0"/>
                <a:cs typeface="Times New Roman" panose="02020603050405020304" pitchFamily="18" charset="0"/>
              </a:rPr>
              <a:t>LPC_PWM1-&gt;TCR</a:t>
            </a:r>
            <a:r>
              <a:rPr lang="en-US" sz="2400" b="0" i="0" dirty="0">
                <a:solidFill>
                  <a:srgbClr val="333333"/>
                </a:solidFill>
                <a:effectLst/>
                <a:latin typeface="Times New Roman" panose="02020603050405020304" pitchFamily="18" charset="0"/>
                <a:cs typeface="Times New Roman" panose="02020603050405020304" pitchFamily="18" charset="0"/>
              </a:rPr>
              <a:t>.</a:t>
            </a:r>
          </a:p>
          <a:p>
            <a:pPr marL="457200" indent="-457200" algn="just">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Finally, Enable Timer Counter and PWM Mode using </a:t>
            </a:r>
            <a:r>
              <a:rPr lang="en-US" sz="2400" b="0" i="0" dirty="0">
                <a:solidFill>
                  <a:srgbClr val="212121"/>
                </a:solidFill>
                <a:effectLst/>
                <a:latin typeface="Times New Roman" panose="02020603050405020304" pitchFamily="18" charset="0"/>
                <a:cs typeface="Times New Roman" panose="02020603050405020304" pitchFamily="18" charset="0"/>
              </a:rPr>
              <a:t>LPC_PWM1-&gt;TCR</a:t>
            </a:r>
            <a:r>
              <a:rPr lang="en-US" sz="2400" b="0" i="0" dirty="0">
                <a:solidFill>
                  <a:srgbClr val="333333"/>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12954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857E54A-9303-C28A-7EBB-9DAB60CAF883}"/>
              </a:ext>
            </a:extLst>
          </p:cNvPr>
          <p:cNvSpPr/>
          <p:nvPr/>
        </p:nvSpPr>
        <p:spPr>
          <a:xfrm>
            <a:off x="495476" y="-69672"/>
            <a:ext cx="6776182" cy="6963188"/>
          </a:xfrm>
          <a:prstGeom prst="rect">
            <a:avLst/>
          </a:prstGeom>
        </p:spPr>
        <p:txBody>
          <a:bodyPr wrap="square">
            <a:spAutoFit/>
          </a:bodyPr>
          <a:lstStyle/>
          <a:p>
            <a:pPr>
              <a:lnSpc>
                <a:spcPct val="150000"/>
              </a:lnSpc>
            </a:pPr>
            <a:r>
              <a:rPr lang="en-US" sz="1300" b="1" i="0" dirty="0">
                <a:effectLst/>
                <a:cs typeface="Times New Roman" panose="02020603050405020304" pitchFamily="18" charset="0"/>
              </a:rPr>
              <a:t>void PWM_Init(void) {</a:t>
            </a:r>
          </a:p>
          <a:p>
            <a:pPr>
              <a:lnSpc>
                <a:spcPct val="150000"/>
              </a:lnSpc>
            </a:pPr>
            <a:r>
              <a:rPr lang="en-US" sz="1300" b="1" i="0" dirty="0">
                <a:effectLst/>
                <a:cs typeface="Times New Roman" panose="02020603050405020304" pitchFamily="18" charset="0"/>
              </a:rPr>
              <a:t>    // 1. Set P2.1 as PWM1.2 (PINSEL4: P2.0 to P2.15 and P2.1: Bits 2 and 3 in PINSEL4)</a:t>
            </a:r>
          </a:p>
          <a:p>
            <a:pPr>
              <a:lnSpc>
                <a:spcPct val="150000"/>
              </a:lnSpc>
            </a:pPr>
            <a:r>
              <a:rPr lang="en-US" sz="1300" b="1" i="0" dirty="0">
                <a:effectLst/>
                <a:cs typeface="Times New Roman" panose="02020603050405020304" pitchFamily="18" charset="0"/>
              </a:rPr>
              <a:t>    LPC_PINCON-&gt;PINSEL4 = 0x04;  // (Binary: 0100) Set bits 2:3 to '01' for P2.1 (PWM1.2) </a:t>
            </a:r>
          </a:p>
          <a:p>
            <a:pPr>
              <a:lnSpc>
                <a:spcPct val="150000"/>
              </a:lnSpc>
            </a:pPr>
            <a:endParaRPr lang="en-US" sz="1300" b="1" i="0" dirty="0">
              <a:effectLst/>
              <a:cs typeface="Times New Roman" panose="02020603050405020304" pitchFamily="18" charset="0"/>
            </a:endParaRPr>
          </a:p>
          <a:p>
            <a:pPr>
              <a:lnSpc>
                <a:spcPct val="150000"/>
              </a:lnSpc>
            </a:pPr>
            <a:r>
              <a:rPr lang="en-US" sz="1300" b="1" i="0" dirty="0">
                <a:effectLst/>
                <a:cs typeface="Times New Roman" panose="02020603050405020304" pitchFamily="18" charset="0"/>
              </a:rPr>
              <a:t>    // 2. Configure PWM Prescaler for 1 MHz clock (assuming CPU clock = 10 MHz)</a:t>
            </a:r>
          </a:p>
          <a:p>
            <a:pPr>
              <a:lnSpc>
                <a:spcPct val="150000"/>
              </a:lnSpc>
            </a:pPr>
            <a:r>
              <a:rPr lang="en-US" sz="1300" b="1" i="0" dirty="0">
                <a:effectLst/>
                <a:cs typeface="Times New Roman" panose="02020603050405020304" pitchFamily="18" charset="0"/>
              </a:rPr>
              <a:t>    LPC_PWM1-&gt;PR = 9;  // 10 MHz / (1 MHz) – 1 = </a:t>
            </a:r>
            <a:r>
              <a:rPr lang="en-US" sz="1300" b="1" dirty="0">
                <a:cs typeface="Times New Roman" panose="02020603050405020304" pitchFamily="18" charset="0"/>
              </a:rPr>
              <a:t>9</a:t>
            </a:r>
            <a:endParaRPr lang="en-US" sz="1300" b="1" i="0" dirty="0">
              <a:effectLst/>
              <a:cs typeface="Times New Roman" panose="02020603050405020304" pitchFamily="18" charset="0"/>
            </a:endParaRPr>
          </a:p>
          <a:p>
            <a:pPr>
              <a:lnSpc>
                <a:spcPct val="150000"/>
              </a:lnSpc>
            </a:pPr>
            <a:endParaRPr lang="en-US" sz="1300" b="1" i="0" dirty="0">
              <a:effectLst/>
              <a:cs typeface="Times New Roman" panose="02020603050405020304" pitchFamily="18" charset="0"/>
            </a:endParaRPr>
          </a:p>
          <a:p>
            <a:pPr>
              <a:lnSpc>
                <a:spcPct val="150000"/>
              </a:lnSpc>
            </a:pPr>
            <a:r>
              <a:rPr lang="en-US" sz="1300" b="1" i="0" dirty="0">
                <a:effectLst/>
                <a:cs typeface="Times New Roman" panose="02020603050405020304" pitchFamily="18" charset="0"/>
              </a:rPr>
              <a:t>    // 3. Set PWM Period (for 1 kHz frequency)</a:t>
            </a:r>
          </a:p>
          <a:p>
            <a:pPr>
              <a:lnSpc>
                <a:spcPct val="150000"/>
              </a:lnSpc>
            </a:pPr>
            <a:r>
              <a:rPr lang="en-US" sz="1300" b="1" i="0" dirty="0">
                <a:effectLst/>
                <a:cs typeface="Times New Roman" panose="02020603050405020304" pitchFamily="18" charset="0"/>
              </a:rPr>
              <a:t>    LPC_PWM1-&gt;MR0 = 999;  // (1 MHz / 1kHz) - 1 = 999</a:t>
            </a:r>
          </a:p>
          <a:p>
            <a:pPr>
              <a:lnSpc>
                <a:spcPct val="150000"/>
              </a:lnSpc>
            </a:pPr>
            <a:endParaRPr lang="en-US" sz="1300" b="1" i="0" dirty="0">
              <a:effectLst/>
              <a:cs typeface="Times New Roman" panose="02020603050405020304" pitchFamily="18" charset="0"/>
            </a:endParaRPr>
          </a:p>
          <a:p>
            <a:pPr>
              <a:lnSpc>
                <a:spcPct val="150000"/>
              </a:lnSpc>
            </a:pPr>
            <a:r>
              <a:rPr lang="en-US" sz="1300" b="1" i="0" dirty="0">
                <a:effectLst/>
                <a:cs typeface="Times New Roman" panose="02020603050405020304" pitchFamily="18" charset="0"/>
              </a:rPr>
              <a:t>    // 4. Set Duty Cycle (50% Double Edge: MR2 = rising, MR3 = falling)</a:t>
            </a:r>
          </a:p>
          <a:p>
            <a:pPr>
              <a:lnSpc>
                <a:spcPct val="150000"/>
              </a:lnSpc>
            </a:pPr>
            <a:r>
              <a:rPr lang="en-US" sz="1300" b="1" i="0" dirty="0">
                <a:effectLst/>
                <a:cs typeface="Times New Roman" panose="02020603050405020304" pitchFamily="18" charset="0"/>
              </a:rPr>
              <a:t>    LPC_PWM1-&gt;MR2 = 250;         // Rising edge at 25% of period</a:t>
            </a:r>
          </a:p>
          <a:p>
            <a:pPr>
              <a:lnSpc>
                <a:spcPct val="150000"/>
              </a:lnSpc>
            </a:pPr>
            <a:r>
              <a:rPr lang="en-US" sz="1300" b="1" i="0" dirty="0">
                <a:effectLst/>
                <a:cs typeface="Times New Roman" panose="02020603050405020304" pitchFamily="18" charset="0"/>
              </a:rPr>
              <a:t>    LPC_PWM1-&gt;MR3 = 750;         // Falling edge at 75% of period</a:t>
            </a:r>
          </a:p>
          <a:p>
            <a:pPr>
              <a:lnSpc>
                <a:spcPct val="150000"/>
              </a:lnSpc>
            </a:pPr>
            <a:endParaRPr lang="en-US" sz="1300" b="1" i="0" dirty="0">
              <a:effectLst/>
              <a:cs typeface="Times New Roman" panose="02020603050405020304" pitchFamily="18" charset="0"/>
            </a:endParaRPr>
          </a:p>
          <a:p>
            <a:pPr>
              <a:lnSpc>
                <a:spcPct val="150000"/>
              </a:lnSpc>
            </a:pPr>
            <a:r>
              <a:rPr lang="en-US" sz="1300" b="1" i="0" dirty="0">
                <a:effectLst/>
                <a:cs typeface="Times New Roman" panose="02020603050405020304" pitchFamily="18" charset="0"/>
              </a:rPr>
              <a:t>    // 5. Enable PWM1.2 output and set Double Edge Mode</a:t>
            </a:r>
          </a:p>
          <a:p>
            <a:pPr>
              <a:lnSpc>
                <a:spcPct val="150000"/>
              </a:lnSpc>
            </a:pPr>
            <a:r>
              <a:rPr lang="en-US" sz="1300" b="1" i="0" dirty="0">
                <a:effectLst/>
                <a:cs typeface="Times New Roman" panose="02020603050405020304" pitchFamily="18" charset="0"/>
              </a:rPr>
              <a:t>    LPC_PWM1-&gt;PCR = 0x404;  //(</a:t>
            </a:r>
            <a:r>
              <a:rPr lang="en-US" altLang="en-US" sz="1300" b="1" dirty="0">
                <a:cs typeface="Times New Roman" panose="02020603050405020304" pitchFamily="18" charset="0"/>
              </a:rPr>
              <a:t>0100 0000 0100) Bit 10 (Enable PWM1.2) | Bit 2 (Double Edge) </a:t>
            </a:r>
            <a:endParaRPr lang="en-US" sz="1300" b="1" i="0" dirty="0">
              <a:effectLst/>
              <a:cs typeface="Times New Roman" panose="02020603050405020304" pitchFamily="18" charset="0"/>
            </a:endParaRPr>
          </a:p>
          <a:p>
            <a:pPr>
              <a:lnSpc>
                <a:spcPct val="150000"/>
              </a:lnSpc>
            </a:pPr>
            <a:endParaRPr lang="en-US" sz="1300" b="1" i="0" dirty="0">
              <a:effectLst/>
              <a:cs typeface="Times New Roman" panose="02020603050405020304" pitchFamily="18" charset="0"/>
            </a:endParaRPr>
          </a:p>
          <a:p>
            <a:pPr>
              <a:lnSpc>
                <a:spcPct val="150000"/>
              </a:lnSpc>
            </a:pPr>
            <a:r>
              <a:rPr lang="en-US" sz="1300" b="1" i="0" dirty="0">
                <a:effectLst/>
                <a:cs typeface="Times New Roman" panose="02020603050405020304" pitchFamily="18" charset="0"/>
              </a:rPr>
              <a:t>    // 6. Load MR0, MR2 and MR3 values</a:t>
            </a:r>
          </a:p>
          <a:p>
            <a:pPr>
              <a:lnSpc>
                <a:spcPct val="150000"/>
              </a:lnSpc>
            </a:pPr>
            <a:r>
              <a:rPr lang="en-US" sz="1300" b="1" i="0" dirty="0">
                <a:effectLst/>
                <a:cs typeface="Times New Roman" panose="02020603050405020304" pitchFamily="18" charset="0"/>
              </a:rPr>
              <a:t>    LPC_PWM1-&gt;LER = 0x0D;  // (</a:t>
            </a:r>
            <a:r>
              <a:rPr lang="en-US" altLang="en-US" sz="1300" b="1" dirty="0">
                <a:cs typeface="Times New Roman" panose="02020603050405020304" pitchFamily="18" charset="0"/>
              </a:rPr>
              <a:t>0000 1101)</a:t>
            </a:r>
            <a:r>
              <a:rPr lang="en-US" sz="1300" b="1" i="0" dirty="0">
                <a:effectLst/>
                <a:cs typeface="Times New Roman" panose="02020603050405020304" pitchFamily="18" charset="0"/>
              </a:rPr>
              <a:t> </a:t>
            </a:r>
            <a:r>
              <a:rPr lang="en-US" altLang="en-US" sz="1300" b="1" dirty="0">
                <a:cs typeface="Times New Roman" panose="02020603050405020304" pitchFamily="18" charset="0"/>
              </a:rPr>
              <a:t>Update MR0 (bit 0), MR2 (bit 2), MR3 (bit 3) </a:t>
            </a:r>
            <a:endParaRPr lang="en-US" sz="1300" b="1" i="0" dirty="0">
              <a:effectLst/>
              <a:cs typeface="Times New Roman" panose="02020603050405020304" pitchFamily="18" charset="0"/>
            </a:endParaRPr>
          </a:p>
          <a:p>
            <a:pPr>
              <a:lnSpc>
                <a:spcPct val="150000"/>
              </a:lnSpc>
            </a:pPr>
            <a:endParaRPr lang="en-US" sz="1300" b="1" i="0" dirty="0">
              <a:effectLst/>
              <a:cs typeface="Times New Roman" panose="02020603050405020304" pitchFamily="18" charset="0"/>
            </a:endParaRPr>
          </a:p>
          <a:p>
            <a:pPr>
              <a:lnSpc>
                <a:spcPct val="150000"/>
              </a:lnSpc>
            </a:pPr>
            <a:r>
              <a:rPr lang="en-US" sz="1300" b="1" i="0" dirty="0">
                <a:effectLst/>
                <a:cs typeface="Times New Roman" panose="02020603050405020304" pitchFamily="18" charset="0"/>
              </a:rPr>
              <a:t>    // 7. Reset and Enable PWM</a:t>
            </a:r>
          </a:p>
          <a:p>
            <a:pPr>
              <a:lnSpc>
                <a:spcPct val="150000"/>
              </a:lnSpc>
            </a:pPr>
            <a:r>
              <a:rPr lang="en-US" sz="1300" b="1" i="0" dirty="0">
                <a:effectLst/>
                <a:cs typeface="Times New Roman" panose="02020603050405020304" pitchFamily="18" charset="0"/>
              </a:rPr>
              <a:t>    LPC_PWM1-&gt;TCR = 0x02;  // (</a:t>
            </a:r>
            <a:r>
              <a:rPr lang="en-US" altLang="en-US" sz="1300" b="1" dirty="0">
                <a:cs typeface="Times New Roman" panose="02020603050405020304" pitchFamily="18" charset="0"/>
              </a:rPr>
              <a:t>0000 0010)</a:t>
            </a:r>
            <a:r>
              <a:rPr lang="en-US" sz="1300" b="1" i="0" dirty="0">
                <a:effectLst/>
                <a:cs typeface="Times New Roman" panose="02020603050405020304" pitchFamily="18" charset="0"/>
              </a:rPr>
              <a:t> Bit 1 = 1 (Reset PWM Timer counter)</a:t>
            </a:r>
          </a:p>
          <a:p>
            <a:pPr>
              <a:lnSpc>
                <a:spcPct val="150000"/>
              </a:lnSpc>
            </a:pPr>
            <a:r>
              <a:rPr lang="en-US" sz="1300" b="1" i="0" dirty="0">
                <a:effectLst/>
                <a:cs typeface="Times New Roman" panose="02020603050405020304" pitchFamily="18" charset="0"/>
              </a:rPr>
              <a:t>    LPC_PWM1-&gt;TCR = 0x09;  // (</a:t>
            </a:r>
            <a:r>
              <a:rPr lang="en-US" altLang="en-US" sz="1300" b="1" dirty="0">
                <a:cs typeface="Times New Roman" panose="02020603050405020304" pitchFamily="18" charset="0"/>
              </a:rPr>
              <a:t>0000 1001)</a:t>
            </a:r>
            <a:r>
              <a:rPr lang="en-US" sz="1300" b="1" i="0" dirty="0">
                <a:effectLst/>
                <a:cs typeface="Times New Roman" panose="02020603050405020304" pitchFamily="18" charset="0"/>
              </a:rPr>
              <a:t> Bits 0 &amp; 3 = 1 (Enable PWM and Timer)    }</a:t>
            </a:r>
            <a:endParaRPr lang="en-US" sz="1300" b="0" i="0" dirty="0">
              <a:effectLst/>
              <a:cs typeface="Times New Roman" panose="02020603050405020304" pitchFamily="18" charset="0"/>
            </a:endParaRPr>
          </a:p>
        </p:txBody>
      </p:sp>
    </p:spTree>
    <p:extLst>
      <p:ext uri="{BB962C8B-B14F-4D97-AF65-F5344CB8AC3E}">
        <p14:creationId xmlns:p14="http://schemas.microsoft.com/office/powerpoint/2010/main" val="167493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67A242-BAD2-B7AD-0616-D7ADA106E560}"/>
              </a:ext>
            </a:extLst>
          </p:cNvPr>
          <p:cNvSpPr txBox="1"/>
          <p:nvPr/>
        </p:nvSpPr>
        <p:spPr>
          <a:xfrm>
            <a:off x="846364" y="477521"/>
            <a:ext cx="10499271" cy="3539430"/>
          </a:xfrm>
          <a:prstGeom prst="rect">
            <a:avLst/>
          </a:prstGeom>
          <a:noFill/>
        </p:spPr>
        <p:txBody>
          <a:bodyPr wrap="square">
            <a:spAutoFit/>
          </a:bodyPr>
          <a:lstStyle/>
          <a:p>
            <a:r>
              <a:rPr lang="en-US" sz="2800" b="1" i="0" dirty="0">
                <a:solidFill>
                  <a:srgbClr val="000000"/>
                </a:solidFill>
                <a:effectLst/>
                <a:latin typeface="Times New Roman" panose="02020603050405020304" pitchFamily="18" charset="0"/>
                <a:cs typeface="Times New Roman" panose="02020603050405020304" pitchFamily="18" charset="0"/>
              </a:rPr>
              <a:t>There are four identical Timer peripherals in LPC1768 </a:t>
            </a:r>
            <a:endParaRPr lang="en-US" sz="2800" b="1" dirty="0">
              <a:solidFill>
                <a:srgbClr val="000000"/>
              </a:solidFill>
              <a:latin typeface="Times New Roman" panose="02020603050405020304" pitchFamily="18" charset="0"/>
              <a:cs typeface="Times New Roman" panose="02020603050405020304" pitchFamily="18" charset="0"/>
            </a:endParaRPr>
          </a:p>
          <a:p>
            <a:endParaRPr lang="en-US" sz="2800" b="0" i="0" dirty="0">
              <a:solidFill>
                <a:srgbClr val="000000"/>
              </a:solidFill>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Timer0</a:t>
            </a:r>
          </a:p>
          <a:p>
            <a:pPr marL="514350" indent="-514350">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Timer1</a:t>
            </a:r>
          </a:p>
          <a:p>
            <a:pPr marL="514350" indent="-514350">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Timer2 and </a:t>
            </a:r>
          </a:p>
          <a:p>
            <a:pPr marL="514350" indent="-514350">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Timer3. </a:t>
            </a:r>
          </a:p>
          <a:p>
            <a:endParaRPr lang="en-US" sz="2800" dirty="0">
              <a:solidFill>
                <a:srgbClr val="000000"/>
              </a:solidFill>
              <a:latin typeface="Times New Roman" panose="02020603050405020304" pitchFamily="18" charset="0"/>
              <a:cs typeface="Times New Roman" panose="02020603050405020304" pitchFamily="18" charset="0"/>
            </a:endParaRPr>
          </a:p>
          <a:p>
            <a:pPr algn="just"/>
            <a:r>
              <a:rPr lang="en-US" sz="2800" b="0" i="0" dirty="0">
                <a:solidFill>
                  <a:srgbClr val="000000"/>
                </a:solidFill>
                <a:effectLst/>
                <a:latin typeface="Times New Roman" panose="02020603050405020304" pitchFamily="18" charset="0"/>
                <a:cs typeface="Times New Roman" panose="02020603050405020304" pitchFamily="18" charset="0"/>
              </a:rPr>
              <a:t>All </a:t>
            </a:r>
            <a:r>
              <a:rPr lang="en-US" sz="2800" b="1" i="0" dirty="0">
                <a:solidFill>
                  <a:srgbClr val="000000"/>
                </a:solidFill>
                <a:effectLst/>
                <a:latin typeface="Times New Roman" panose="02020603050405020304" pitchFamily="18" charset="0"/>
                <a:cs typeface="Times New Roman" panose="02020603050405020304" pitchFamily="18" charset="0"/>
              </a:rPr>
              <a:t>four timers are 32-bit timers </a:t>
            </a:r>
            <a:r>
              <a:rPr lang="en-US" sz="2800" b="0" i="0" dirty="0">
                <a:solidFill>
                  <a:srgbClr val="000000"/>
                </a:solidFill>
                <a:effectLst/>
                <a:latin typeface="Times New Roman" panose="02020603050405020304" pitchFamily="18" charset="0"/>
                <a:cs typeface="Times New Roman" panose="02020603050405020304" pitchFamily="18" charset="0"/>
              </a:rPr>
              <a:t>with programmable 32-bit pre-scaler.</a:t>
            </a:r>
            <a:endParaRPr lang="en-IN"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A8CD627-2CB7-716A-9D98-8D7FAC9E176B}"/>
              </a:ext>
            </a:extLst>
          </p:cNvPr>
          <p:cNvSpPr txBox="1"/>
          <p:nvPr/>
        </p:nvSpPr>
        <p:spPr>
          <a:xfrm>
            <a:off x="846363" y="4670699"/>
            <a:ext cx="10499271" cy="1384995"/>
          </a:xfrm>
          <a:prstGeom prst="rect">
            <a:avLst/>
          </a:prstGeom>
          <a:solidFill>
            <a:schemeClr val="accent2">
              <a:lumMod val="20000"/>
              <a:lumOff val="80000"/>
            </a:schemeClr>
          </a:solidFill>
        </p:spPr>
        <p:txBody>
          <a:bodyPr wrap="square">
            <a:spAutoFit/>
          </a:bodyPr>
          <a:lstStyle/>
          <a:p>
            <a:pPr algn="just"/>
            <a:r>
              <a:rPr lang="en-US" sz="2800" b="1" i="0" dirty="0">
                <a:solidFill>
                  <a:srgbClr val="C00000"/>
                </a:solidFill>
                <a:effectLst/>
                <a:latin typeface="Times New Roman" panose="02020603050405020304" pitchFamily="18" charset="0"/>
                <a:cs typeface="Times New Roman" panose="02020603050405020304" pitchFamily="18" charset="0"/>
              </a:rPr>
              <a:t>They are designed to count cycles of the peripheral clock or an external clock signal and optionally generate interrupts (or other actions) at specified timer values (based on four match registers).</a:t>
            </a: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8" name="Speech Bubble: Oval 7">
            <a:extLst>
              <a:ext uri="{FF2B5EF4-FFF2-40B4-BE49-F238E27FC236}">
                <a16:creationId xmlns:a16="http://schemas.microsoft.com/office/drawing/2014/main" id="{AAB837E6-3331-6229-EA30-B85662F9D8E0}"/>
              </a:ext>
            </a:extLst>
          </p:cNvPr>
          <p:cNvSpPr/>
          <p:nvPr/>
        </p:nvSpPr>
        <p:spPr>
          <a:xfrm>
            <a:off x="4911634" y="1136469"/>
            <a:ext cx="4781006" cy="1763485"/>
          </a:xfrm>
          <a:prstGeom prst="wedgeEllipseCallout">
            <a:avLst>
              <a:gd name="adj1" fmla="val -74385"/>
              <a:gd name="adj2" fmla="val 12871"/>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n-US" sz="1800" b="1" i="0" u="none" strike="noStrike" kern="1200" cap="none" spc="0" normalizeH="0" baseline="0" noProof="0" dirty="0">
              <a:ln>
                <a:noFill/>
              </a:ln>
              <a:solidFill>
                <a:srgbClr val="002060"/>
              </a:solidFill>
              <a:effectLst/>
              <a:uLnTx/>
              <a:uFillTx/>
              <a:latin typeface="Open Sans"/>
              <a:ea typeface="+mn-ea"/>
              <a:cs typeface="+mn-cs"/>
            </a:endParaRPr>
          </a:p>
          <a:p>
            <a:pPr algn="ctr"/>
            <a:r>
              <a:rPr kumimoji="0" lang="en-US" sz="1800" b="1" i="0" u="none" strike="noStrike" kern="1200" cap="none" spc="0" normalizeH="0" baseline="0" noProof="0" dirty="0">
                <a:ln>
                  <a:noFill/>
                </a:ln>
                <a:solidFill>
                  <a:srgbClr val="002060"/>
                </a:solidFill>
                <a:effectLst/>
                <a:uLnTx/>
                <a:uFillTx/>
                <a:latin typeface="Open Sans"/>
                <a:ea typeface="+mn-ea"/>
                <a:cs typeface="+mn-cs"/>
              </a:rPr>
              <a:t>Each Timer block can be used as a ‘Timer’ (like for e.g., triggering an interrupt every ‘t’ microseconds) or as a ‘Counter’</a:t>
            </a:r>
            <a:endParaRPr kumimoji="0" lang="en-US" sz="1800" b="1" i="0" u="none" strike="noStrike" kern="1200" cap="none" spc="0" normalizeH="0" baseline="0" noProof="0" dirty="0">
              <a:ln>
                <a:noFill/>
              </a:ln>
              <a:solidFill>
                <a:srgbClr val="002060"/>
              </a:solidFill>
              <a:effectLst/>
              <a:uLnTx/>
              <a:uFillTx/>
              <a:latin typeface="Calibri" panose="020F0502020204030204"/>
              <a:ea typeface="+mn-ea"/>
              <a:cs typeface="+mn-cs"/>
            </a:endParaRPr>
          </a:p>
          <a:p>
            <a:pPr algn="ctr"/>
            <a:endParaRPr lang="en-IN" dirty="0">
              <a:solidFill>
                <a:srgbClr val="002060"/>
              </a:solidFill>
            </a:endParaRPr>
          </a:p>
        </p:txBody>
      </p:sp>
      <p:sp>
        <p:nvSpPr>
          <p:cNvPr id="9" name="Right Brace 8">
            <a:extLst>
              <a:ext uri="{FF2B5EF4-FFF2-40B4-BE49-F238E27FC236}">
                <a16:creationId xmlns:a16="http://schemas.microsoft.com/office/drawing/2014/main" id="{1B62F4DD-652D-7DDA-0027-42E151C7157B}"/>
              </a:ext>
            </a:extLst>
          </p:cNvPr>
          <p:cNvSpPr/>
          <p:nvPr/>
        </p:nvSpPr>
        <p:spPr>
          <a:xfrm>
            <a:off x="3252651" y="1384663"/>
            <a:ext cx="352698" cy="1763485"/>
          </a:xfrm>
          <a:prstGeom prst="righ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68261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565" y="178832"/>
            <a:ext cx="11194869" cy="5693866"/>
          </a:xfrm>
          <a:prstGeom prst="rect">
            <a:avLst/>
          </a:prstGeom>
        </p:spPr>
        <p:txBody>
          <a:bodyPr wrap="square">
            <a:spAutoFit/>
          </a:bodyPr>
          <a:lstStyle/>
          <a:p>
            <a:pPr marL="457200" marR="0" lvl="0" indent="-457200" algn="just" defTabSz="914400" rtl="0" eaLnBrk="1" fontAlgn="auto" latinLnBrk="0" hangingPunct="1">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Each Timer module has its own </a:t>
            </a:r>
            <a:r>
              <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Timer Counter (TC) </a:t>
            </a: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and</a:t>
            </a:r>
            <a:r>
              <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Pre-scale Register(PR)</a:t>
            </a: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associated with it. </a:t>
            </a:r>
          </a:p>
          <a:p>
            <a:pPr marL="457200" marR="0" lvl="0" indent="-457200" algn="just" defTabSz="914400" rtl="0" eaLnBrk="1" fontAlgn="auto" latinLnBrk="0" hangingPunct="1">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When a Timer is Reset and Enabled, the TC is set to 0 and incremented by 1 every </a:t>
            </a:r>
            <a:r>
              <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‘PR+1’</a:t>
            </a: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clock cycles – where PR is the value stored in Pre-scale Register. When it reaches its maximum value, it gets reset to 0 and hence restarts counting. </a:t>
            </a:r>
          </a:p>
          <a:p>
            <a:pPr marL="457200" marR="0" lvl="0" indent="-457200" algn="just" defTabSz="914400" rtl="0" eaLnBrk="1" fontAlgn="auto" latinLnBrk="0" hangingPunct="1">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Pre-scale Register is used to define the </a:t>
            </a:r>
            <a:r>
              <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resolution</a:t>
            </a: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of the timer. If </a:t>
            </a:r>
            <a:r>
              <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PR is 0</a:t>
            </a: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then TC is incremented every </a:t>
            </a:r>
            <a:r>
              <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1 clock cycle of the peripheral clock</a:t>
            </a: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If </a:t>
            </a:r>
            <a:r>
              <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PR=1,</a:t>
            </a: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then TC is incremented every </a:t>
            </a:r>
            <a:r>
              <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2 clock cycles of peripheral clock and so on</a:t>
            </a: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a:p>
            <a:pPr marL="457200" marR="0" lvl="0" indent="-457200" algn="just" defTabSz="914400" rtl="0" eaLnBrk="1" fontAlgn="auto" latinLnBrk="0" hangingPunct="1">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By setting an appropriate value in PR we can make timer increment or count : every peripheral clock cycle or 1 microsecond or 1 millisecond or 1 second and so on.</a:t>
            </a:r>
          </a:p>
        </p:txBody>
      </p:sp>
      <p:sp>
        <p:nvSpPr>
          <p:cNvPr id="4" name="TextBox 3">
            <a:extLst>
              <a:ext uri="{FF2B5EF4-FFF2-40B4-BE49-F238E27FC236}">
                <a16:creationId xmlns:a16="http://schemas.microsoft.com/office/drawing/2014/main" id="{A8FFD3BA-D4BC-FF18-924A-A2B632A14BBD}"/>
              </a:ext>
            </a:extLst>
          </p:cNvPr>
          <p:cNvSpPr txBox="1"/>
          <p:nvPr/>
        </p:nvSpPr>
        <p:spPr>
          <a:xfrm>
            <a:off x="498565" y="5773996"/>
            <a:ext cx="11194869" cy="1015663"/>
          </a:xfrm>
          <a:prstGeom prst="rect">
            <a:avLst/>
          </a:prstGeom>
          <a:solidFill>
            <a:schemeClr val="accent4">
              <a:lumMod val="40000"/>
              <a:lumOff val="60000"/>
            </a:schemeClr>
          </a:solidFill>
        </p:spPr>
        <p:txBody>
          <a:bodyPr wrap="square">
            <a:spAutoFit/>
          </a:bodyPr>
          <a:lstStyle/>
          <a:p>
            <a:pPr algn="just"/>
            <a:r>
              <a:rPr lang="en-US" sz="2000" b="1" i="0" dirty="0">
                <a:solidFill>
                  <a:srgbClr val="C00000"/>
                </a:solidFill>
                <a:effectLst/>
                <a:latin typeface="Times New Roman" panose="02020603050405020304" pitchFamily="18" charset="0"/>
                <a:cs typeface="Times New Roman" panose="02020603050405020304" pitchFamily="18" charset="0"/>
              </a:rPr>
              <a:t>Another important register associated with Timers is the Match Register. There are four match registers for each timer peripheral. Users can load the values into these match registers and for every TC increment, the value in TC is compared to the value in match register.</a:t>
            </a:r>
            <a:endParaRPr lang="en-IN" sz="2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67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063" y="513073"/>
            <a:ext cx="11162634" cy="5831853"/>
          </a:xfrm>
          <a:prstGeom prst="rect">
            <a:avLst/>
          </a:prstGeom>
        </p:spPr>
        <p:txBody>
          <a:bodyPr wrap="square">
            <a:spAutoFit/>
          </a:bodyPr>
          <a:lstStyle/>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181818"/>
                </a:solidFill>
                <a:effectLst/>
                <a:uLnTx/>
                <a:uFillTx/>
                <a:latin typeface="Times New Roman" panose="02020603050405020304" pitchFamily="18" charset="0"/>
                <a:cs typeface="Times New Roman" panose="02020603050405020304" pitchFamily="18" charset="0"/>
              </a:rPr>
              <a:t>PC</a:t>
            </a:r>
            <a:r>
              <a:rPr kumimoji="0" lang="en-US" sz="2800" b="1"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rPr>
              <a:t>: Prescale Counter Register (32 bit)</a:t>
            </a:r>
            <a:r>
              <a:rPr kumimoji="0" lang="en-US" sz="2800" b="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rPr>
              <a:t> – This register increments on every PCLK (Peripheral clock). </a:t>
            </a: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rPr>
              <a:t>This register controls the resolution of the timer. When PC reaches the value in PR , PC is reset back to 0 and Timer Counter is incremented by 1. </a:t>
            </a: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rPr>
              <a:t>Hence if PR=0 then Timer Counter Increments on every  PCLK. </a:t>
            </a: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rPr>
              <a:t>If PR=9, then Timer Counter Increments on every 10th cycle of PCLK. </a:t>
            </a:r>
          </a:p>
          <a:p>
            <a:pPr marL="457200" marR="0" lvl="0" indent="-4572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rPr>
              <a:t>Hence by selecting an appropriate pre-scale value we can control the resolution of the timer.</a:t>
            </a:r>
            <a:endPar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151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8173" y="578976"/>
            <a:ext cx="10208526" cy="1754326"/>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Each Timer has </a:t>
            </a:r>
            <a:r>
              <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four 32-bit Match Registers, MR0-MR3</a:t>
            </a: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and </a:t>
            </a:r>
            <a:r>
              <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two 32-bit Capture Registers, CR0, CR1</a:t>
            </a: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Timer 0,1,3 have two Match outputs while Timer 2 has four.</a:t>
            </a:r>
          </a:p>
        </p:txBody>
      </p:sp>
      <p:sp>
        <p:nvSpPr>
          <p:cNvPr id="3" name="Rectangle 2"/>
          <p:cNvSpPr/>
          <p:nvPr/>
        </p:nvSpPr>
        <p:spPr>
          <a:xfrm>
            <a:off x="950794" y="2557029"/>
            <a:ext cx="10290412" cy="353943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Match Register</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A Match Register is a Register which contains a specific value set by the user. </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When the Timer starts – every time after TC is incremented, the value in TC is compared with match register. If it matches, then it can Reset the Timer or can generate an interrupt as defined by the user.  </a:t>
            </a:r>
          </a:p>
        </p:txBody>
      </p:sp>
    </p:spTree>
    <p:extLst>
      <p:ext uri="{BB962C8B-B14F-4D97-AF65-F5344CB8AC3E}">
        <p14:creationId xmlns:p14="http://schemas.microsoft.com/office/powerpoint/2010/main" val="90527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76eaabc-6207-4f06-a046-abef76fef369">
      <Terms xmlns="http://schemas.microsoft.com/office/infopath/2007/PartnerControls"/>
    </lcf76f155ced4ddcb4097134ff3c332f>
    <TaxCatchAll xmlns="f832fd20-1de0-4ed0-bb8d-5633808be6e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639850E187D4D49ADD6CC626F9E02B9" ma:contentTypeVersion="12" ma:contentTypeDescription="Create a new document." ma:contentTypeScope="" ma:versionID="6ef6567f694191de4c7358b4530113e0">
  <xsd:schema xmlns:xsd="http://www.w3.org/2001/XMLSchema" xmlns:xs="http://www.w3.org/2001/XMLSchema" xmlns:p="http://schemas.microsoft.com/office/2006/metadata/properties" xmlns:ns2="076eaabc-6207-4f06-a046-abef76fef369" xmlns:ns3="f832fd20-1de0-4ed0-bb8d-5633808be6eb" targetNamespace="http://schemas.microsoft.com/office/2006/metadata/properties" ma:root="true" ma:fieldsID="c59cc266c32630586b3128387268c10a" ns2:_="" ns3:_="">
    <xsd:import namespace="076eaabc-6207-4f06-a046-abef76fef369"/>
    <xsd:import namespace="f832fd20-1de0-4ed0-bb8d-5633808be6e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6eaabc-6207-4f06-a046-abef76fef3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832fd20-1de0-4ed0-bb8d-5633808be6e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5888f79-2415-4ba4-b968-c1b02642c7e6}" ma:internalName="TaxCatchAll" ma:showField="CatchAllData" ma:web="f832fd20-1de0-4ed0-bb8d-5633808be6e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705B3A-459E-402F-8CEF-C0C3F3A2D7C3}">
  <ds:schemaRefs>
    <ds:schemaRef ds:uri="http://schemas.microsoft.com/office/2006/metadata/properties"/>
    <ds:schemaRef ds:uri="http://schemas.microsoft.com/office/infopath/2007/PartnerControls"/>
    <ds:schemaRef ds:uri="e21eda72-8d6d-42f8-8a42-ac81207f5d19"/>
    <ds:schemaRef ds:uri="3a550c87-1997-4350-9c08-1147dbdc9d06"/>
    <ds:schemaRef ds:uri="076eaabc-6207-4f06-a046-abef76fef369"/>
    <ds:schemaRef ds:uri="f832fd20-1de0-4ed0-bb8d-5633808be6eb"/>
  </ds:schemaRefs>
</ds:datastoreItem>
</file>

<file path=customXml/itemProps2.xml><?xml version="1.0" encoding="utf-8"?>
<ds:datastoreItem xmlns:ds="http://schemas.openxmlformats.org/officeDocument/2006/customXml" ds:itemID="{E43D8C27-830A-4AEC-BAF0-A4DE4C8AF7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6eaabc-6207-4f06-a046-abef76fef369"/>
    <ds:schemaRef ds:uri="f832fd20-1de0-4ed0-bb8d-5633808be6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56FFD9-D5F9-4B93-B54C-CE7666B6F1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15897</TotalTime>
  <Words>4987</Words>
  <Application>Microsoft Office PowerPoint</Application>
  <PresentationFormat>Widescreen</PresentationFormat>
  <Paragraphs>342</Paragraphs>
  <Slides>58</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58</vt:i4>
      </vt:variant>
    </vt:vector>
  </HeadingPairs>
  <TitlesOfParts>
    <vt:vector size="67" baseType="lpstr">
      <vt:lpstr>Arial</vt:lpstr>
      <vt:lpstr>Calibri</vt:lpstr>
      <vt:lpstr>Calibri Light</vt:lpstr>
      <vt:lpstr>Courier New</vt:lpstr>
      <vt:lpstr>Open Sans</vt:lpstr>
      <vt:lpstr>Poppins</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Timer Registers of LPC1768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dc:creator>
  <cp:lastModifiedBy>VALLAMKONDA SRI SAI PRANAV - 123125372 - MITBLR</cp:lastModifiedBy>
  <cp:revision>117</cp:revision>
  <dcterms:created xsi:type="dcterms:W3CDTF">2020-02-21T09:01:44Z</dcterms:created>
  <dcterms:modified xsi:type="dcterms:W3CDTF">2025-04-28T19:17:19Z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0x0101001639850E187D4D49ADD6CC626F9E02B9</vt:lpwstr>
  </property>
  <property fmtid="{D5CDD505-2E9C-101B-9397-08002B2CF9AE}" pid="3" name="MediaServiceImageTags">
    <vt:lpwstr/>
  </property>
</Properties>
</file>