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2" r:id="rId2"/>
    <p:sldId id="293" r:id="rId3"/>
    <p:sldId id="319" r:id="rId4"/>
    <p:sldId id="318" r:id="rId5"/>
    <p:sldId id="320" r:id="rId6"/>
    <p:sldId id="321" r:id="rId7"/>
    <p:sldId id="322" r:id="rId8"/>
    <p:sldId id="323" r:id="rId9"/>
    <p:sldId id="324" r:id="rId10"/>
    <p:sldId id="294" r:id="rId11"/>
    <p:sldId id="295" r:id="rId12"/>
    <p:sldId id="296" r:id="rId13"/>
    <p:sldId id="297" r:id="rId14"/>
    <p:sldId id="298" r:id="rId15"/>
    <p:sldId id="316" r:id="rId16"/>
    <p:sldId id="317" r:id="rId17"/>
    <p:sldId id="299" r:id="rId18"/>
    <p:sldId id="300" r:id="rId19"/>
    <p:sldId id="301" r:id="rId20"/>
    <p:sldId id="314" r:id="rId21"/>
    <p:sldId id="302" r:id="rId22"/>
    <p:sldId id="303" r:id="rId23"/>
    <p:sldId id="313" r:id="rId24"/>
    <p:sldId id="315" r:id="rId25"/>
    <p:sldId id="304" r:id="rId26"/>
    <p:sldId id="305" r:id="rId27"/>
    <p:sldId id="311" r:id="rId28"/>
    <p:sldId id="312" r:id="rId29"/>
    <p:sldId id="306" r:id="rId30"/>
    <p:sldId id="307" r:id="rId31"/>
    <p:sldId id="308" r:id="rId32"/>
    <p:sldId id="309" r:id="rId33"/>
    <p:sldId id="31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7BEF0D-4239-4B3E-ACBD-680BB8F569D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07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624B7-5A80-4FEA-B045-34520652C0E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4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831EA6-DAC1-4A0D-939D-4C7433FF3E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66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92A6F-6267-42C4-BAAF-7E22FE62BFE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93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F2409-5D95-445B-980E-C4A83112B8C7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4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34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951DD4-C521-48A6-95E3-A2F5C0E0234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51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FF4EE9-35A0-4A1B-BE4A-41C73CCA22E9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9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03ECF-6972-431B-B6CB-33A89BF4589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03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ABBBEF-4CD2-4C1A-B48F-9B4F25FEF3D8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3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26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7EF358-D635-4961-A4CC-EF184FC49405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98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AC77C9-1135-4780-AF19-EEBA1547F84E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8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..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0DBF84-31D3-420A-9186-DD6D15489080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1A807-3535-4BD9-8A3C-EB5A952887A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957263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2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97E82-4F39-427E-9F6A-EFFB56A299F5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Hole Making Operations</a:t>
            </a:r>
          </a:p>
        </p:txBody>
      </p:sp>
    </p:spTree>
    <p:extLst>
      <p:ext uri="{BB962C8B-B14F-4D97-AF65-F5344CB8AC3E}">
        <p14:creationId xmlns:p14="http://schemas.microsoft.com/office/powerpoint/2010/main" val="291126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3036-4502-4CA2-B57A-CCB865B2F6D6}" type="slidenum">
              <a:rPr lang="en-US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9200"/>
            <a:ext cx="8153400" cy="563563"/>
          </a:xfrm>
        </p:spPr>
        <p:txBody>
          <a:bodyPr/>
          <a:lstStyle/>
          <a:p>
            <a:pPr algn="l"/>
            <a:r>
              <a:rPr lang="en-US" sz="2600" b="1" dirty="0">
                <a:solidFill>
                  <a:srgbClr val="0000FF"/>
                </a:solidFill>
              </a:rPr>
              <a:t>WHAT IS DRILLING</a:t>
            </a:r>
            <a:r>
              <a:rPr lang="en-US" sz="4000" b="1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2819400"/>
          </a:xfrm>
        </p:spPr>
        <p:txBody>
          <a:bodyPr/>
          <a:lstStyle/>
          <a:p>
            <a:pPr>
              <a:lnSpc>
                <a:spcPct val="160000"/>
              </a:lnSpc>
              <a:buFontTx/>
              <a:buNone/>
            </a:pPr>
            <a:r>
              <a:rPr lang="en-US" b="1" dirty="0"/>
              <a:t>Drilling is a metal cutting process carried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b="1" dirty="0"/>
              <a:t>out by a rotating cutting tool to make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b="1" dirty="0"/>
              <a:t>circular holes in solid materials.</a:t>
            </a:r>
          </a:p>
        </p:txBody>
      </p:sp>
    </p:spTree>
    <p:extLst>
      <p:ext uri="{BB962C8B-B14F-4D97-AF65-F5344CB8AC3E}">
        <p14:creationId xmlns:p14="http://schemas.microsoft.com/office/powerpoint/2010/main" val="377260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1EDD-134E-4172-8492-F8969EA983E8}" type="slidenum">
              <a:rPr lang="en-US"/>
              <a:pPr/>
              <a:t>11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>
              <a:lnSpc>
                <a:spcPct val="160000"/>
              </a:lnSpc>
              <a:buFontTx/>
              <a:buNone/>
            </a:pPr>
            <a:r>
              <a:rPr lang="en-US" sz="2600" b="1" dirty="0"/>
              <a:t>A power operated machine tool, which holds the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sz="2600" b="1" dirty="0"/>
              <a:t>drill in its rotating spindle and when manually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sz="2600" b="1" dirty="0"/>
              <a:t>actuated to move linearly against the work piece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sz="2600" b="1" dirty="0"/>
              <a:t>produces a hole.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153400" cy="487363"/>
          </a:xfrm>
          <a:noFill/>
          <a:ln/>
        </p:spPr>
        <p:txBody>
          <a:bodyPr/>
          <a:lstStyle/>
          <a:p>
            <a:pPr algn="l"/>
            <a:r>
              <a:rPr lang="en-US" sz="2600" b="1" dirty="0">
                <a:solidFill>
                  <a:srgbClr val="0000FF"/>
                </a:solidFill>
              </a:rPr>
              <a:t>What is a </a:t>
            </a:r>
            <a:r>
              <a:rPr lang="en-US" sz="3200" b="1" dirty="0">
                <a:solidFill>
                  <a:srgbClr val="0000FF"/>
                </a:solidFill>
              </a:rPr>
              <a:t>Drilling Machine</a:t>
            </a:r>
            <a:r>
              <a:rPr lang="en-US" sz="2600" b="1" dirty="0">
                <a:solidFill>
                  <a:srgbClr val="0000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87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5056F-05C5-4B3A-8CF4-28CCF96C0CCE}" type="slidenum">
              <a:rPr lang="en-US"/>
              <a:pPr/>
              <a:t>12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71600"/>
            <a:ext cx="7391400" cy="639763"/>
          </a:xfrm>
        </p:spPr>
        <p:txBody>
          <a:bodyPr/>
          <a:lstStyle/>
          <a:p>
            <a:pPr algn="l"/>
            <a:r>
              <a:rPr lang="en-US" sz="2700" b="1">
                <a:solidFill>
                  <a:srgbClr val="996633"/>
                </a:solidFill>
              </a:rPr>
              <a:t>Why coolant is used during machining?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001000" cy="1447800"/>
          </a:xfrm>
        </p:spPr>
        <p:txBody>
          <a:bodyPr/>
          <a:lstStyle/>
          <a:p>
            <a:r>
              <a:rPr lang="en-US" sz="2500" b="1">
                <a:solidFill>
                  <a:srgbClr val="0000FF"/>
                </a:solidFill>
              </a:rPr>
              <a:t>To remove the heat of friction</a:t>
            </a:r>
          </a:p>
          <a:p>
            <a:pPr>
              <a:lnSpc>
                <a:spcPct val="200000"/>
              </a:lnSpc>
            </a:pPr>
            <a:r>
              <a:rPr lang="en-US" sz="2500" b="1">
                <a:solidFill>
                  <a:srgbClr val="0000FF"/>
                </a:solidFill>
              </a:rPr>
              <a:t>To provide better finish to the hole</a:t>
            </a:r>
          </a:p>
        </p:txBody>
      </p:sp>
    </p:spTree>
    <p:extLst>
      <p:ext uri="{BB962C8B-B14F-4D97-AF65-F5344CB8AC3E}">
        <p14:creationId xmlns:p14="http://schemas.microsoft.com/office/powerpoint/2010/main" val="92435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A25C-95FF-4ABF-91D1-8B3BE835F645}" type="slidenum">
              <a:rPr lang="en-US"/>
              <a:pPr/>
              <a:t>13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/>
          <a:lstStyle/>
          <a:p>
            <a:pPr algn="l"/>
            <a:r>
              <a:rPr lang="en-US" sz="3000" b="1" dirty="0">
                <a:solidFill>
                  <a:srgbClr val="996633"/>
                </a:solidFill>
              </a:rPr>
              <a:t>Types of Drilling Machines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660400" indent="-660400">
              <a:buFontTx/>
              <a:buNone/>
            </a:pPr>
            <a:r>
              <a:rPr lang="en-US" sz="2900" b="1" dirty="0">
                <a:solidFill>
                  <a:srgbClr val="0000FF"/>
                </a:solidFill>
              </a:rPr>
              <a:t>Drilling machines may be classified as</a:t>
            </a:r>
            <a:r>
              <a:rPr lang="en-US" dirty="0"/>
              <a:t> </a:t>
            </a:r>
          </a:p>
          <a:p>
            <a:pPr marL="1035050" lvl="1" indent="-577850">
              <a:lnSpc>
                <a:spcPct val="140000"/>
              </a:lnSpc>
              <a:buFontTx/>
              <a:buAutoNum type="arabicPeriod"/>
            </a:pPr>
            <a:r>
              <a:rPr lang="en-US" b="1" dirty="0">
                <a:solidFill>
                  <a:srgbClr val="D60093"/>
                </a:solidFill>
              </a:rPr>
              <a:t>Portable drilling machine.</a:t>
            </a:r>
          </a:p>
          <a:p>
            <a:pPr marL="1035050" lvl="1" indent="-577850">
              <a:lnSpc>
                <a:spcPct val="140000"/>
              </a:lnSpc>
              <a:buFontTx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Bench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or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sensitive drilling machine</a:t>
            </a:r>
            <a:r>
              <a:rPr lang="en-US" b="1" dirty="0">
                <a:solidFill>
                  <a:srgbClr val="D60093"/>
                </a:solidFill>
              </a:rPr>
              <a:t>.</a:t>
            </a:r>
          </a:p>
          <a:p>
            <a:pPr marL="1035050" lvl="1" indent="-577850">
              <a:lnSpc>
                <a:spcPct val="140000"/>
              </a:lnSpc>
              <a:buFontTx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Radial drilling machine.</a:t>
            </a:r>
          </a:p>
          <a:p>
            <a:pPr marL="1035050" lvl="1" indent="-577850">
              <a:lnSpc>
                <a:spcPct val="140000"/>
              </a:lnSpc>
              <a:buFontTx/>
              <a:buAutoNum type="arabicPeriod"/>
            </a:pPr>
            <a:r>
              <a:rPr lang="en-US" b="1" dirty="0">
                <a:solidFill>
                  <a:srgbClr val="D60093"/>
                </a:solidFill>
              </a:rPr>
              <a:t>Upright drilling machine.</a:t>
            </a:r>
          </a:p>
          <a:p>
            <a:pPr marL="1035050" lvl="1" indent="-577850">
              <a:lnSpc>
                <a:spcPct val="140000"/>
              </a:lnSpc>
              <a:buFontTx/>
              <a:buAutoNum type="arabicPeriod"/>
            </a:pPr>
            <a:r>
              <a:rPr lang="en-US" b="1" dirty="0">
                <a:solidFill>
                  <a:srgbClr val="D60093"/>
                </a:solidFill>
              </a:rPr>
              <a:t>Gang drilling machine.</a:t>
            </a:r>
          </a:p>
          <a:p>
            <a:pPr marL="1035050" lvl="1" indent="-577850">
              <a:lnSpc>
                <a:spcPct val="140000"/>
              </a:lnSpc>
              <a:buFontTx/>
              <a:buAutoNum type="arabicPeriod"/>
            </a:pPr>
            <a:r>
              <a:rPr lang="en-US" b="1" dirty="0">
                <a:solidFill>
                  <a:srgbClr val="D60093"/>
                </a:solidFill>
              </a:rPr>
              <a:t>Multiple spindle drilling machine.</a:t>
            </a:r>
          </a:p>
        </p:txBody>
      </p:sp>
    </p:spTree>
    <p:extLst>
      <p:ext uri="{BB962C8B-B14F-4D97-AF65-F5344CB8AC3E}">
        <p14:creationId xmlns:p14="http://schemas.microsoft.com/office/powerpoint/2010/main" val="42670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38CC-DDDA-4868-8D17-174FA9785B2B}" type="slidenum">
              <a:rPr lang="en-US"/>
              <a:pPr/>
              <a:t>14</a:t>
            </a:fld>
            <a:endParaRPr lang="en-US"/>
          </a:p>
        </p:txBody>
      </p:sp>
      <p:pic>
        <p:nvPicPr>
          <p:cNvPr id="3074" name="Picture 2" descr="sensitiv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392113"/>
            <a:ext cx="6856413" cy="6465887"/>
          </a:xfrm>
          <a:noFill/>
          <a:ln/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5696"/>
            <a:ext cx="617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dirty="0">
                <a:solidFill>
                  <a:srgbClr val="0000FF"/>
                </a:solidFill>
              </a:rPr>
              <a:t>Bench Drilling Machine</a:t>
            </a:r>
          </a:p>
        </p:txBody>
      </p:sp>
    </p:spTree>
    <p:extLst>
      <p:ext uri="{BB962C8B-B14F-4D97-AF65-F5344CB8AC3E}">
        <p14:creationId xmlns:p14="http://schemas.microsoft.com/office/powerpoint/2010/main" val="381722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209B6-9807-4C14-A6AF-F4E15B28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E4B64-5C39-4395-9246-7942F3AC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12 inch adjustable speed drilling machine with laser / digital desktop type  bench woodworking bench drill HD3000|Electric Drills| - AliExpress">
            <a:extLst>
              <a:ext uri="{FF2B5EF4-FFF2-40B4-BE49-F238E27FC236}">
                <a16:creationId xmlns:a16="http://schemas.microsoft.com/office/drawing/2014/main" id="{E3CC14DA-BCFD-4A27-8CAC-F29F07258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 b="6667"/>
          <a:stretch/>
        </p:blipFill>
        <p:spPr bwMode="auto">
          <a:xfrm>
            <a:off x="1143000" y="228600"/>
            <a:ext cx="6858000" cy="597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6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C3ED1-CC6D-40D5-97E0-8AE176E7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5B8DE-E5FF-41FF-B5A6-4E8E0193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CNC Bench Drilling Machine (ZK4120) - China CNC Drilling Machine, Deep Hole Drilling  Machine | Made-in-China.com">
            <a:extLst>
              <a:ext uri="{FF2B5EF4-FFF2-40B4-BE49-F238E27FC236}">
                <a16:creationId xmlns:a16="http://schemas.microsoft.com/office/drawing/2014/main" id="{C63D84C6-563E-4C0D-A60E-2A93EA3A7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0" r="17536"/>
          <a:stretch/>
        </p:blipFill>
        <p:spPr bwMode="auto">
          <a:xfrm>
            <a:off x="2733262" y="231223"/>
            <a:ext cx="4016431" cy="649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12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66543-935B-4A75-9F74-39CD8386C8E2}" type="slidenum">
              <a:rPr lang="en-US"/>
              <a:pPr/>
              <a:t>17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287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D60093"/>
                </a:solidFill>
              </a:rPr>
              <a:t>Located generally on the work bench hence the name bench drilling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D60093"/>
                </a:solidFill>
              </a:rPr>
              <a:t>Since it is used for small jobs, it is also referred to as sensitive drilling machine.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D60093"/>
                </a:solidFill>
              </a:rPr>
              <a:t>Used for drilling small and medium sized holes (up to 15mm ).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D60093"/>
                </a:solidFill>
              </a:rPr>
              <a:t>It consists of a round column with a rigid base fastened to the bench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D60093"/>
                </a:solidFill>
              </a:rPr>
              <a:t>Has a work holding table and an arm mounted on the round column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D60093"/>
                </a:solidFill>
              </a:rPr>
              <a:t>Arm carries the drill spindle on one side and the drive motor on the other side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D60093"/>
                </a:solidFill>
              </a:rPr>
              <a:t>A stepped cone pulley with V – belt is used to transmit the power from motor to spindle</a:t>
            </a:r>
            <a:r>
              <a:rPr lang="en-US" sz="2800" dirty="0"/>
              <a:t>  </a:t>
            </a:r>
          </a:p>
        </p:txBody>
      </p:sp>
      <p:sp>
        <p:nvSpPr>
          <p:cNvPr id="13316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487362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000" b="1">
                <a:solidFill>
                  <a:srgbClr val="0000FF"/>
                </a:solidFill>
              </a:rPr>
              <a:t>Bench Drilling Machine</a:t>
            </a:r>
          </a:p>
        </p:txBody>
      </p:sp>
    </p:spTree>
    <p:extLst>
      <p:ext uri="{BB962C8B-B14F-4D97-AF65-F5344CB8AC3E}">
        <p14:creationId xmlns:p14="http://schemas.microsoft.com/office/powerpoint/2010/main" val="165137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E4A6-384C-4EAE-B552-A609A9BC5160}" type="slidenum">
              <a:rPr lang="en-US"/>
              <a:pPr/>
              <a:t>18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86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D60093"/>
                </a:solidFill>
              </a:rPr>
              <a:t>The work table can be moved up and down to suit the required job height and can be locked at suitable height</a:t>
            </a:r>
          </a:p>
          <a:p>
            <a:r>
              <a:rPr lang="en-US" sz="2400" dirty="0">
                <a:solidFill>
                  <a:srgbClr val="D60093"/>
                </a:solidFill>
              </a:rPr>
              <a:t>The arm can swing around to set the work below the drill bit. The table can rotate about its axis by 360°</a:t>
            </a:r>
          </a:p>
          <a:p>
            <a:r>
              <a:rPr lang="en-US" sz="2400" dirty="0">
                <a:solidFill>
                  <a:srgbClr val="D60093"/>
                </a:solidFill>
              </a:rPr>
              <a:t>The drilling operation is performed by fixing the job properly on the work table</a:t>
            </a:r>
          </a:p>
          <a:p>
            <a:r>
              <a:rPr lang="en-US" sz="2400" dirty="0">
                <a:solidFill>
                  <a:srgbClr val="D60093"/>
                </a:solidFill>
              </a:rPr>
              <a:t>The drill bit is gradually fed by rotating hand feed lever towards the operator</a:t>
            </a:r>
            <a:r>
              <a:rPr lang="en-US" dirty="0">
                <a:solidFill>
                  <a:srgbClr val="D60093"/>
                </a:solidFill>
              </a:rPr>
              <a:t>  </a:t>
            </a:r>
            <a:r>
              <a:rPr lang="en-US" sz="2400" dirty="0">
                <a:solidFill>
                  <a:srgbClr val="D60093"/>
                </a:solidFill>
              </a:rPr>
              <a:t>  </a:t>
            </a:r>
          </a:p>
          <a:p>
            <a:r>
              <a:rPr lang="en-US" sz="2400" dirty="0">
                <a:solidFill>
                  <a:srgbClr val="D60093"/>
                </a:solidFill>
              </a:rPr>
              <a:t>Once the required depth of cut is completed, the feed lever is rotated in the opposite direction to withdraw the tool from the work </a:t>
            </a:r>
          </a:p>
          <a:p>
            <a:r>
              <a:rPr lang="en-US" sz="2400" dirty="0">
                <a:solidFill>
                  <a:srgbClr val="D60093"/>
                </a:solidFill>
              </a:rPr>
              <a:t>Complete operation is done manually</a:t>
            </a:r>
            <a:r>
              <a:rPr lang="en-US" dirty="0">
                <a:solidFill>
                  <a:srgbClr val="D60093"/>
                </a:solidFill>
              </a:rPr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85800" y="0"/>
            <a:ext cx="617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>
                <a:solidFill>
                  <a:srgbClr val="0000FF"/>
                </a:solidFill>
              </a:rPr>
              <a:t>Bench Drilling Machine</a:t>
            </a:r>
          </a:p>
        </p:txBody>
      </p:sp>
    </p:spTree>
    <p:extLst>
      <p:ext uri="{BB962C8B-B14F-4D97-AF65-F5344CB8AC3E}">
        <p14:creationId xmlns:p14="http://schemas.microsoft.com/office/powerpoint/2010/main" val="108419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26FE-9F86-4D95-99DE-07FF40C6D859}" type="slidenum">
              <a:rPr lang="en-US"/>
              <a:pPr/>
              <a:t>19</a:t>
            </a:fld>
            <a:endParaRPr lang="en-US"/>
          </a:p>
        </p:txBody>
      </p:sp>
      <p:pic>
        <p:nvPicPr>
          <p:cNvPr id="4098" name="Picture 2" descr="radial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7575" y="400050"/>
            <a:ext cx="8226425" cy="5981700"/>
          </a:xfrm>
          <a:noFill/>
          <a:ln/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5800" y="0"/>
            <a:ext cx="617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dirty="0">
                <a:solidFill>
                  <a:srgbClr val="0000FF"/>
                </a:solidFill>
              </a:rPr>
              <a:t>Radial Drilling Machine</a:t>
            </a:r>
          </a:p>
        </p:txBody>
      </p:sp>
    </p:spTree>
    <p:extLst>
      <p:ext uri="{BB962C8B-B14F-4D97-AF65-F5344CB8AC3E}">
        <p14:creationId xmlns:p14="http://schemas.microsoft.com/office/powerpoint/2010/main" val="368396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A062-2977-4D1F-99BF-447087B86536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sz="3200" b="1">
                <a:solidFill>
                  <a:srgbClr val="996633"/>
                </a:solidFill>
              </a:rPr>
              <a:t>About drilling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</a:rPr>
              <a:t>Drilling is the operation of </a:t>
            </a:r>
            <a:r>
              <a:rPr lang="en-US" sz="2400" i="1" u="sng" dirty="0">
                <a:solidFill>
                  <a:schemeClr val="accent2"/>
                </a:solidFill>
              </a:rPr>
              <a:t>making</a:t>
            </a:r>
            <a:r>
              <a:rPr lang="en-US" sz="2400" i="1" u="sng" dirty="0">
                <a:solidFill>
                  <a:srgbClr val="0000FF"/>
                </a:solidFill>
              </a:rPr>
              <a:t> </a:t>
            </a:r>
            <a:r>
              <a:rPr lang="en-US" sz="2400" i="1" u="sng" dirty="0">
                <a:solidFill>
                  <a:schemeClr val="accent2"/>
                </a:solidFill>
              </a:rPr>
              <a:t>holes</a:t>
            </a:r>
            <a:r>
              <a:rPr lang="en-US" sz="2400" dirty="0">
                <a:solidFill>
                  <a:srgbClr val="0000FF"/>
                </a:solidFill>
              </a:rPr>
              <a:t> in a work piece using drill bit.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</a:rPr>
              <a:t>Tool used – </a:t>
            </a:r>
            <a:r>
              <a:rPr lang="en-US" sz="2400" b="1" dirty="0">
                <a:solidFill>
                  <a:srgbClr val="D60093"/>
                </a:solidFill>
              </a:rPr>
              <a:t>Twist Drill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</a:rPr>
              <a:t>Consist of helical groove </a:t>
            </a:r>
            <a:r>
              <a:rPr lang="en-US" sz="2400" dirty="0">
                <a:solidFill>
                  <a:schemeClr val="accent2"/>
                </a:solidFill>
              </a:rPr>
              <a:t>(FLUTE)</a:t>
            </a:r>
            <a:r>
              <a:rPr lang="en-US" sz="2400" dirty="0">
                <a:solidFill>
                  <a:srgbClr val="0000FF"/>
                </a:solidFill>
              </a:rPr>
              <a:t> along the length of the body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</a:rPr>
              <a:t>Machine used – </a:t>
            </a:r>
            <a:r>
              <a:rPr lang="en-US" sz="2400" b="1" dirty="0">
                <a:solidFill>
                  <a:srgbClr val="D60093"/>
                </a:solidFill>
              </a:rPr>
              <a:t>Drilling Machine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</a:rPr>
              <a:t>The </a:t>
            </a:r>
            <a:r>
              <a:rPr lang="en-US" sz="2400" u="sng" dirty="0">
                <a:solidFill>
                  <a:schemeClr val="accent2"/>
                </a:solidFill>
              </a:rPr>
              <a:t>stationary work</a:t>
            </a:r>
            <a:r>
              <a:rPr lang="en-US" sz="2400" dirty="0">
                <a:solidFill>
                  <a:srgbClr val="0000FF"/>
                </a:solidFill>
              </a:rPr>
              <a:t> is held in a fixture and the </a:t>
            </a:r>
            <a:r>
              <a:rPr lang="en-US" sz="2400" u="sng" dirty="0">
                <a:solidFill>
                  <a:schemeClr val="accent2"/>
                </a:solidFill>
              </a:rPr>
              <a:t>rotating tool</a:t>
            </a:r>
            <a:r>
              <a:rPr lang="en-US" sz="2400" dirty="0">
                <a:solidFill>
                  <a:srgbClr val="0000FF"/>
                </a:solidFill>
              </a:rPr>
              <a:t> is fed vertically down.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</a:rPr>
              <a:t>Removes the material, layer by layer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</a:rPr>
              <a:t>Chips get curled and escape through the groove</a:t>
            </a:r>
          </a:p>
        </p:txBody>
      </p:sp>
    </p:spTree>
    <p:extLst>
      <p:ext uri="{BB962C8B-B14F-4D97-AF65-F5344CB8AC3E}">
        <p14:creationId xmlns:p14="http://schemas.microsoft.com/office/powerpoint/2010/main" val="195733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F93198-2156-445F-97D3-D01DCE4E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15E0A-B23C-4B30-A8F9-5989EAA3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146" name="Picture 2" descr="Working of Radial Drilling Machine | What Is the Radial Drilling Machine |  Parts of Radial Drilling Machine">
            <a:extLst>
              <a:ext uri="{FF2B5EF4-FFF2-40B4-BE49-F238E27FC236}">
                <a16:creationId xmlns:a16="http://schemas.microsoft.com/office/drawing/2014/main" id="{341CFCF9-12DD-4B01-ADC4-D1889AE2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60" y="40601"/>
            <a:ext cx="5922479" cy="65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63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C877-A0E4-4DFD-809D-45EEFC511E7B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6388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Radial drilling machine is used for medium and heavy duty applications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Consists of a heavy, circular column mounted on a very strong base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Radial arm that can swing around is mounted on the column and the radial arm can be raised and lowered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Drill head with drive and feed mechanism is fitted on to the radial arm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Drill head can move horizontally along the slides of the arm and can be locked at any desired position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These movements of the arm and the drill head make it easier and faster to locate the drill centre on the work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All the motions can be clamped at necessary positions</a:t>
            </a:r>
            <a:r>
              <a:rPr lang="en-US" dirty="0"/>
              <a:t>  </a:t>
            </a:r>
          </a:p>
        </p:txBody>
      </p:sp>
      <p:sp>
        <p:nvSpPr>
          <p:cNvPr id="15364" name="Text Box 4"/>
          <p:cNvSpPr txBox="1"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1000" cy="639762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3000" b="1" dirty="0">
                <a:solidFill>
                  <a:srgbClr val="D60093"/>
                </a:solidFill>
              </a:rPr>
              <a:t>Radial Drilling Machine</a:t>
            </a:r>
          </a:p>
        </p:txBody>
      </p:sp>
    </p:spTree>
    <p:extLst>
      <p:ext uri="{BB962C8B-B14F-4D97-AF65-F5344CB8AC3E}">
        <p14:creationId xmlns:p14="http://schemas.microsoft.com/office/powerpoint/2010/main" val="396914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7C6-BEC3-4765-9D71-07C7C7C383C3}" type="slidenum">
              <a:rPr lang="en-US"/>
              <a:pPr/>
              <a:t>22</a:t>
            </a:fld>
            <a:endParaRPr lang="en-US"/>
          </a:p>
        </p:txBody>
      </p:sp>
      <p:pic>
        <p:nvPicPr>
          <p:cNvPr id="5122" name="Picture 2" descr="radial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7575" y="0"/>
            <a:ext cx="8226425" cy="62277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5825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7B91-35A8-4F56-B263-AB1E2289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9F5A5-B147-4EEC-B314-91C916BF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122" name="Picture 2" descr="Heavy Duty Radial Drilling Machine, Radial Drill, Radial Drill Machine,  रेडियल ड्रिलिंग मशीन in Makarpura, Vadodara , Pioneer Machine Impex | ID:  20273557773">
            <a:extLst>
              <a:ext uri="{FF2B5EF4-FFF2-40B4-BE49-F238E27FC236}">
                <a16:creationId xmlns:a16="http://schemas.microsoft.com/office/drawing/2014/main" id="{B52272A1-FC11-4B4B-8E5A-4E62A44D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83" y="136525"/>
            <a:ext cx="6237633" cy="62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75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3691B7-D63F-4D51-BC58-8340E77A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84EA6-4075-4D69-BD34-BC47A26B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170" name="Picture 2" descr="Working of Radial Drilling Machine | What Is the Radial Drilling Machine |  Parts of Radial Drilling Machine">
            <a:extLst>
              <a:ext uri="{FF2B5EF4-FFF2-40B4-BE49-F238E27FC236}">
                <a16:creationId xmlns:a16="http://schemas.microsoft.com/office/drawing/2014/main" id="{16F4725E-9BB4-4365-9D12-C277ABD3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1" y="689112"/>
            <a:ext cx="8859078" cy="442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95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45D68-0CF3-40DF-A041-575D45A98D89}" type="slidenum">
              <a:rPr lang="en-US"/>
              <a:pPr/>
              <a:t>25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153400" cy="5516563"/>
          </a:xfrm>
        </p:spPr>
        <p:txBody>
          <a:bodyPr/>
          <a:lstStyle/>
          <a:p>
            <a:pPr>
              <a:buFontTx/>
              <a:buNone/>
            </a:pPr>
            <a:r>
              <a:rPr lang="en-US" sz="2900" b="1" dirty="0">
                <a:solidFill>
                  <a:srgbClr val="0000FF"/>
                </a:solidFill>
              </a:rPr>
              <a:t>Other operations that can be performed on a </a:t>
            </a:r>
          </a:p>
          <a:p>
            <a:pPr>
              <a:buFontTx/>
              <a:buNone/>
            </a:pPr>
            <a:r>
              <a:rPr lang="en-US" sz="2900" b="1" dirty="0">
                <a:solidFill>
                  <a:srgbClr val="0000FF"/>
                </a:solidFill>
              </a:rPr>
              <a:t>drilling machine are:</a:t>
            </a:r>
          </a:p>
          <a:p>
            <a:pPr lvl="4">
              <a:lnSpc>
                <a:spcPct val="150000"/>
              </a:lnSpc>
            </a:pPr>
            <a:r>
              <a:rPr lang="en-US" sz="2500" b="1" dirty="0">
                <a:solidFill>
                  <a:srgbClr val="D60093"/>
                </a:solidFill>
              </a:rPr>
              <a:t>Reaming</a:t>
            </a:r>
          </a:p>
          <a:p>
            <a:pPr lvl="4">
              <a:lnSpc>
                <a:spcPct val="150000"/>
              </a:lnSpc>
            </a:pPr>
            <a:r>
              <a:rPr lang="en-US" sz="2500" b="1" dirty="0">
                <a:solidFill>
                  <a:srgbClr val="D60093"/>
                </a:solidFill>
              </a:rPr>
              <a:t>Counter boring</a:t>
            </a:r>
          </a:p>
          <a:p>
            <a:pPr lvl="4">
              <a:lnSpc>
                <a:spcPct val="150000"/>
              </a:lnSpc>
            </a:pPr>
            <a:r>
              <a:rPr lang="en-US" sz="2500" b="1" dirty="0">
                <a:solidFill>
                  <a:srgbClr val="D60093"/>
                </a:solidFill>
              </a:rPr>
              <a:t>Counter sinking</a:t>
            </a:r>
          </a:p>
          <a:p>
            <a:pPr lvl="4">
              <a:lnSpc>
                <a:spcPct val="150000"/>
              </a:lnSpc>
            </a:pPr>
            <a:r>
              <a:rPr lang="en-US" sz="2500" b="1" dirty="0">
                <a:solidFill>
                  <a:srgbClr val="D60093"/>
                </a:solidFill>
              </a:rPr>
              <a:t>Spot facing</a:t>
            </a:r>
          </a:p>
          <a:p>
            <a:pPr lvl="4">
              <a:lnSpc>
                <a:spcPct val="150000"/>
              </a:lnSpc>
            </a:pPr>
            <a:r>
              <a:rPr lang="en-US" sz="2500" b="1" dirty="0">
                <a:solidFill>
                  <a:srgbClr val="D60093"/>
                </a:solidFill>
              </a:rPr>
              <a:t>Thread tapping</a:t>
            </a:r>
          </a:p>
        </p:txBody>
      </p:sp>
    </p:spTree>
    <p:extLst>
      <p:ext uri="{BB962C8B-B14F-4D97-AF65-F5344CB8AC3E}">
        <p14:creationId xmlns:p14="http://schemas.microsoft.com/office/powerpoint/2010/main" val="352459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509E-C4AB-42C6-AEAA-6822DBB00FE8}" type="slidenum">
              <a:rPr lang="en-US"/>
              <a:pPr/>
              <a:t>26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5963"/>
          </a:xfrm>
        </p:spPr>
        <p:txBody>
          <a:bodyPr/>
          <a:lstStyle/>
          <a:p>
            <a:pPr algn="l"/>
            <a:r>
              <a:rPr lang="en-US" sz="2900" b="1">
                <a:solidFill>
                  <a:srgbClr val="D60093"/>
                </a:solidFill>
              </a:rPr>
              <a:t>List the operation performed on a drilling machine.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57912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sz="2400" dirty="0"/>
              <a:t>The different machining operations that can be performed </a:t>
            </a:r>
          </a:p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sz="2400" dirty="0"/>
              <a:t>operation performed on a drilling machine are as follows.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Drilling		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Reaming 		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Boring. 		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Counter Boring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Counter sinking	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Spot facing		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Tapping. 		</a:t>
            </a:r>
          </a:p>
          <a:p>
            <a:pPr marL="990600" lvl="1" indent="-533400">
              <a:lnSpc>
                <a:spcPct val="120000"/>
              </a:lnSpc>
              <a:buFontTx/>
              <a:buAutoNum type="arabicPeriod"/>
            </a:pPr>
            <a:r>
              <a:rPr lang="en-US" sz="2400" b="1" dirty="0">
                <a:solidFill>
                  <a:srgbClr val="0000FF"/>
                </a:solidFill>
              </a:rPr>
              <a:t>Trepanning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87462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69775-30AA-43DC-8173-9A7047F1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D46A1-F9AC-45E6-8857-14FDC573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074" name="Picture 2" descr="ENM208 INTRODUCTION to MACHINING ANADOLU UNİVERSITY Industrial Engineering  Department. - ppt download">
            <a:extLst>
              <a:ext uri="{FF2B5EF4-FFF2-40B4-BE49-F238E27FC236}">
                <a16:creationId xmlns:a16="http://schemas.microsoft.com/office/drawing/2014/main" id="{4D207062-342E-449F-8AE4-0342EE42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08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FEB805-7DF7-43DB-8B6D-1C5A94E8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961250-0EBF-4CA1-9B13-6E6D9B33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098" name="Picture 2" descr="Basic and related Drilling machine Operations">
            <a:extLst>
              <a:ext uri="{FF2B5EF4-FFF2-40B4-BE49-F238E27FC236}">
                <a16:creationId xmlns:a16="http://schemas.microsoft.com/office/drawing/2014/main" id="{3FAF3E4A-99A7-4250-8E3B-948E4B3F4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8" y="1819826"/>
            <a:ext cx="8717624" cy="250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72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E333-E55D-4B1B-B3CF-87ED114B56E7}" type="slidenum">
              <a:rPr lang="en-US"/>
              <a:pPr/>
              <a:t>29</a:t>
            </a:fld>
            <a:endParaRPr lang="en-US"/>
          </a:p>
        </p:txBody>
      </p:sp>
      <p:pic>
        <p:nvPicPr>
          <p:cNvPr id="17413" name="Picture 5" descr="bori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00600" y="990600"/>
            <a:ext cx="4657725" cy="5638800"/>
          </a:xfrm>
          <a:noFill/>
          <a:ln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609600"/>
            <a:ext cx="4800600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800" b="1" dirty="0">
                <a:solidFill>
                  <a:srgbClr val="996633"/>
                </a:solidFill>
              </a:rPr>
              <a:t>Boring:</a:t>
            </a:r>
            <a:endParaRPr lang="en-US" b="1" dirty="0"/>
          </a:p>
          <a:p>
            <a:pPr>
              <a:buFontTx/>
              <a:buChar char="•"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Done on a drilling machine to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increase the size of an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     already drilled hole </a:t>
            </a:r>
          </a:p>
          <a:p>
            <a:r>
              <a:rPr lang="en-US" sz="2400" dirty="0">
                <a:solidFill>
                  <a:srgbClr val="996633"/>
                </a:solidFill>
              </a:rPr>
              <a:t>When a suitable size drill is not        </a:t>
            </a:r>
          </a:p>
          <a:p>
            <a:r>
              <a:rPr lang="en-US" sz="2400" dirty="0">
                <a:solidFill>
                  <a:srgbClr val="996633"/>
                </a:solidFill>
              </a:rPr>
              <a:t>available, </a:t>
            </a:r>
          </a:p>
          <a:p>
            <a:pPr lvl="1">
              <a:buFont typeface="Arial" charset="0"/>
              <a:buChar char="■"/>
            </a:pPr>
            <a:r>
              <a:rPr lang="en-US" sz="2400" b="1" dirty="0"/>
              <a:t> 	</a:t>
            </a:r>
            <a:r>
              <a:rPr lang="en-US" sz="2400" dirty="0"/>
              <a:t>Initially a hole is drilled to </a:t>
            </a:r>
          </a:p>
          <a:p>
            <a:pPr lvl="1">
              <a:buFont typeface="Arial" charset="0"/>
              <a:buNone/>
            </a:pPr>
            <a:r>
              <a:rPr lang="en-US" sz="2400" dirty="0"/>
              <a:t>      the nearest size</a:t>
            </a:r>
          </a:p>
          <a:p>
            <a:pPr lvl="1">
              <a:buFont typeface="Arial" charset="0"/>
              <a:buChar char="■"/>
            </a:pPr>
            <a:r>
              <a:rPr lang="en-US" sz="2400" dirty="0"/>
              <a:t>   Using a single point cutting </a:t>
            </a:r>
          </a:p>
          <a:p>
            <a:pPr lvl="1">
              <a:buFont typeface="Arial" charset="0"/>
              <a:buNone/>
            </a:pPr>
            <a:r>
              <a:rPr lang="en-US" sz="2400" dirty="0"/>
              <a:t>	tool, the size of the hole is </a:t>
            </a:r>
          </a:p>
          <a:p>
            <a:pPr lvl="1">
              <a:buFont typeface="Arial" charset="0"/>
              <a:buNone/>
            </a:pPr>
            <a:r>
              <a:rPr lang="en-US" sz="2400" dirty="0"/>
              <a:t>	increased to required size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rgbClr val="996633"/>
                </a:solidFill>
              </a:rPr>
              <a:t>By lowering the tool while it is continuously rotating, </a:t>
            </a:r>
          </a:p>
          <a:p>
            <a:pPr lvl="1">
              <a:buFont typeface="Arial" charset="0"/>
              <a:buChar char="■"/>
            </a:pPr>
            <a:r>
              <a:rPr lang="en-US" sz="2400" dirty="0"/>
              <a:t>The size of the hole is </a:t>
            </a:r>
          </a:p>
          <a:p>
            <a:pPr lvl="1">
              <a:buFont typeface="Arial" charset="0"/>
              <a:buNone/>
            </a:pPr>
            <a:r>
              <a:rPr lang="en-US" sz="2400" dirty="0"/>
              <a:t>   increased to its entire depth.</a:t>
            </a:r>
          </a:p>
        </p:txBody>
      </p:sp>
    </p:spTree>
    <p:extLst>
      <p:ext uri="{BB962C8B-B14F-4D97-AF65-F5344CB8AC3E}">
        <p14:creationId xmlns:p14="http://schemas.microsoft.com/office/powerpoint/2010/main" val="6796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45C9-EFC2-4DE3-80CE-756AB1A7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5496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Twist Drill Bit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D27A6-9532-4656-BAA3-58DEA84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1A25B-4A9E-4F33-AD41-252768CF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535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D61-5B57-47A8-9509-825F257AA650}" type="slidenum">
              <a:rPr lang="en-US"/>
              <a:pPr/>
              <a:t>30</a:t>
            </a:fld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876800" y="98425"/>
            <a:ext cx="4572000" cy="63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sz="3000" b="1" dirty="0">
                <a:solidFill>
                  <a:srgbClr val="0000FF"/>
                </a:solidFill>
              </a:rPr>
              <a:t>Counter boring</a:t>
            </a:r>
          </a:p>
          <a:p>
            <a:pPr>
              <a:lnSpc>
                <a:spcPct val="155000"/>
              </a:lnSpc>
            </a:pPr>
            <a:r>
              <a:rPr lang="en-US" sz="2400" b="1" dirty="0">
                <a:solidFill>
                  <a:srgbClr val="D60093"/>
                </a:solidFill>
              </a:rPr>
              <a:t>It is to increase the size of a hole at one end only through a small depth </a:t>
            </a:r>
          </a:p>
          <a:p>
            <a:pPr>
              <a:lnSpc>
                <a:spcPct val="155000"/>
              </a:lnSpc>
            </a:pPr>
            <a:r>
              <a:rPr lang="en-US" sz="2400" dirty="0">
                <a:solidFill>
                  <a:schemeClr val="accent2"/>
                </a:solidFill>
              </a:rPr>
              <a:t>It forms a larger sized recess or a shoulder to the exiting hole</a:t>
            </a:r>
            <a:r>
              <a:rPr lang="en-US" dirty="0"/>
              <a:t> </a:t>
            </a:r>
          </a:p>
          <a:p>
            <a:pPr>
              <a:lnSpc>
                <a:spcPct val="155000"/>
              </a:lnSpc>
              <a:buFontTx/>
              <a:buChar char="•"/>
            </a:pPr>
            <a:r>
              <a:rPr lang="en-US" sz="2400" dirty="0"/>
              <a:t>  The cutting tool will have a  </a:t>
            </a:r>
          </a:p>
          <a:p>
            <a:pPr>
              <a:lnSpc>
                <a:spcPct val="155000"/>
              </a:lnSpc>
            </a:pPr>
            <a:r>
              <a:rPr lang="en-US" sz="2400" dirty="0"/>
              <a:t>    small cylindrical projection  </a:t>
            </a:r>
          </a:p>
          <a:p>
            <a:pPr>
              <a:lnSpc>
                <a:spcPct val="155000"/>
              </a:lnSpc>
            </a:pPr>
            <a:r>
              <a:rPr lang="en-US" sz="2400" dirty="0"/>
              <a:t>    known as </a:t>
            </a:r>
            <a:r>
              <a:rPr lang="en-US" sz="2400" b="1" dirty="0">
                <a:solidFill>
                  <a:schemeClr val="hlink"/>
                </a:solidFill>
              </a:rPr>
              <a:t>pilot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155000"/>
              </a:lnSpc>
              <a:buFontTx/>
              <a:buChar char="•"/>
            </a:pPr>
            <a:r>
              <a:rPr lang="en-US" sz="2400" dirty="0"/>
              <a:t>  It guides the tool</a:t>
            </a:r>
          </a:p>
          <a:p>
            <a:pPr>
              <a:lnSpc>
                <a:spcPct val="110000"/>
              </a:lnSpc>
            </a:pP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9474" name="Group 18"/>
          <p:cNvGrpSpPr>
            <a:grpSpLocks/>
          </p:cNvGrpSpPr>
          <p:nvPr/>
        </p:nvGrpSpPr>
        <p:grpSpPr bwMode="auto">
          <a:xfrm>
            <a:off x="1" y="98714"/>
            <a:ext cx="4876799" cy="4689475"/>
            <a:chOff x="80" y="-204"/>
            <a:chExt cx="3072" cy="2954"/>
          </a:xfrm>
        </p:grpSpPr>
        <p:graphicFrame>
          <p:nvGraphicFramePr>
            <p:cNvPr id="1947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788203"/>
                </p:ext>
              </p:extLst>
            </p:nvPr>
          </p:nvGraphicFramePr>
          <p:xfrm>
            <a:off x="80" y="-204"/>
            <a:ext cx="2879" cy="2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Bitmap Image" r:id="rId3" imgW="2190476" imgH="2247619" progId="PBrush">
                    <p:embed/>
                  </p:oleObj>
                </mc:Choice>
                <mc:Fallback>
                  <p:oleObj name="Bitmap Image" r:id="rId3" imgW="2190476" imgH="2247619" progId="PBrush">
                    <p:embed/>
                    <p:pic>
                      <p:nvPicPr>
                        <p:cNvPr id="1947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" y="-204"/>
                          <a:ext cx="2879" cy="2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808" y="-204"/>
              <a:ext cx="134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Counter bore Tool</a:t>
              </a: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1520" y="755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Pilot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14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FC8B4-6BA5-438E-8F9E-13F8F1832882}" type="slidenum">
              <a:rPr lang="en-US"/>
              <a:pPr/>
              <a:t>31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09600"/>
            <a:ext cx="4191000" cy="48006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900" dirty="0">
                <a:solidFill>
                  <a:srgbClr val="996633"/>
                </a:solidFill>
              </a:rPr>
              <a:t>Condition</a:t>
            </a:r>
            <a:r>
              <a:rPr lang="en-US" sz="2800" dirty="0">
                <a:solidFill>
                  <a:srgbClr val="996633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800" i="1" u="sng" dirty="0"/>
              <a:t>Diameter of the pilot</a:t>
            </a:r>
            <a:r>
              <a:rPr lang="en-US" sz="2800" dirty="0"/>
              <a:t> will always be </a:t>
            </a:r>
            <a:r>
              <a:rPr lang="en-US" sz="2800" b="1" dirty="0">
                <a:solidFill>
                  <a:srgbClr val="D60093"/>
                </a:solidFill>
              </a:rPr>
              <a:t>equal</a:t>
            </a:r>
            <a:r>
              <a:rPr lang="en-US" sz="2800" dirty="0"/>
              <a:t> to the </a:t>
            </a:r>
            <a:r>
              <a:rPr lang="en-US" sz="2800" i="1" u="sng" dirty="0"/>
              <a:t>diameter</a:t>
            </a:r>
            <a:r>
              <a:rPr lang="en-US" sz="2800" u="sng" dirty="0"/>
              <a:t> of</a:t>
            </a:r>
            <a:r>
              <a:rPr lang="en-US" sz="2800" dirty="0"/>
              <a:t> the previously </a:t>
            </a:r>
            <a:r>
              <a:rPr lang="en-US" sz="2800" i="1" u="sng" dirty="0"/>
              <a:t>drilled hole</a:t>
            </a:r>
            <a:r>
              <a:rPr lang="en-US" sz="2800" dirty="0"/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i="1" dirty="0">
                <a:solidFill>
                  <a:srgbClr val="996633"/>
                </a:solidFill>
              </a:rPr>
              <a:t>Cutting Speed: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chemeClr val="hlink"/>
                </a:solidFill>
              </a:rPr>
              <a:t>Two-third</a:t>
            </a:r>
            <a:r>
              <a:rPr lang="en-US" sz="2800" dirty="0"/>
              <a:t> of the drilling speed</a:t>
            </a:r>
          </a:p>
        </p:txBody>
      </p:sp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4451350" y="0"/>
            <a:ext cx="4819650" cy="4776788"/>
            <a:chOff x="2804" y="0"/>
            <a:chExt cx="3036" cy="3009"/>
          </a:xfrm>
        </p:grpSpPr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804" y="55"/>
            <a:ext cx="2879" cy="2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Bitmap Image" r:id="rId3" imgW="2190476" imgH="2247619" progId="Paint.Picture">
                    <p:embed/>
                  </p:oleObj>
                </mc:Choice>
                <mc:Fallback>
                  <p:oleObj name="Bitmap Image" r:id="rId3" imgW="2190476" imgH="2247619" progId="Paint.Picture">
                    <p:embed/>
                    <p:pic>
                      <p:nvPicPr>
                        <p:cNvPr id="245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55"/>
                          <a:ext cx="2879" cy="2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4496" y="0"/>
              <a:ext cx="134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Counter bore Tool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4176" y="91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Pilot</a:t>
              </a:r>
            </a:p>
          </p:txBody>
        </p:sp>
      </p:grp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838200" y="4864101"/>
            <a:ext cx="830580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sz="2700" dirty="0">
                <a:solidFill>
                  <a:srgbClr val="0000FF"/>
                </a:solidFill>
              </a:rPr>
              <a:t>Purpose: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It is done on the hole to accommodate the socket head screw, or grooved nuts, or round head bolts. 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04800" y="0"/>
            <a:ext cx="3429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5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</a:rPr>
              <a:t>Counter boring</a:t>
            </a:r>
          </a:p>
        </p:txBody>
      </p:sp>
    </p:spTree>
    <p:extLst>
      <p:ext uri="{BB962C8B-B14F-4D97-AF65-F5344CB8AC3E}">
        <p14:creationId xmlns:p14="http://schemas.microsoft.com/office/powerpoint/2010/main" val="3370805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1EB1-C876-4A04-8F77-34349627A5CE}" type="slidenum">
              <a:rPr lang="en-US"/>
              <a:pPr/>
              <a:t>32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8600"/>
            <a:ext cx="4343400" cy="5382491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Countersinking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dirty="0">
                <a:solidFill>
                  <a:srgbClr val="D60093"/>
                </a:solidFill>
              </a:rPr>
              <a:t>It is the operation of making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dirty="0">
                <a:solidFill>
                  <a:srgbClr val="D60093"/>
                </a:solidFill>
              </a:rPr>
              <a:t>the end of the hole into a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dirty="0">
                <a:solidFill>
                  <a:srgbClr val="D60093"/>
                </a:solidFill>
              </a:rPr>
              <a:t>conical shape</a:t>
            </a:r>
            <a:r>
              <a:rPr lang="en-US" sz="2400" dirty="0"/>
              <a:t> </a:t>
            </a:r>
          </a:p>
          <a:p>
            <a:pPr>
              <a:lnSpc>
                <a:spcPct val="135000"/>
              </a:lnSpc>
            </a:pPr>
            <a:r>
              <a:rPr lang="en-US" sz="2400" dirty="0"/>
              <a:t>Using countersinking tool 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lnSpc>
                <a:spcPct val="135000"/>
              </a:lnSpc>
            </a:pPr>
            <a:r>
              <a:rPr lang="en-US" sz="2400" dirty="0"/>
              <a:t>May also be employed for deburring the holes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i="1" dirty="0">
                <a:solidFill>
                  <a:srgbClr val="996633"/>
                </a:solidFill>
              </a:rPr>
              <a:t>Cutting speed</a:t>
            </a:r>
            <a:r>
              <a:rPr lang="en-US" sz="2400" dirty="0">
                <a:solidFill>
                  <a:srgbClr val="996633"/>
                </a:solidFill>
              </a:rPr>
              <a:t>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b="1" dirty="0">
                <a:solidFill>
                  <a:schemeClr val="hlink"/>
                </a:solidFill>
              </a:rPr>
              <a:t>One - half</a:t>
            </a:r>
            <a:r>
              <a:rPr lang="en-US" sz="2400" dirty="0"/>
              <a:t> of that used for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sz="2400" u="sng" dirty="0"/>
              <a:t>similar size drill</a:t>
            </a:r>
            <a:r>
              <a:rPr lang="en-US" sz="2400" dirty="0"/>
              <a:t> </a:t>
            </a:r>
          </a:p>
        </p:txBody>
      </p:sp>
      <p:pic>
        <p:nvPicPr>
          <p:cNvPr id="21508" name="Picture 4" descr="countsink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343400" y="304800"/>
            <a:ext cx="4570413" cy="3286125"/>
          </a:xfrm>
          <a:noFill/>
          <a:ln/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419600" y="3733800"/>
            <a:ext cx="47244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996633"/>
                </a:solidFill>
              </a:rPr>
              <a:t>Use</a:t>
            </a:r>
            <a:r>
              <a:rPr lang="en-US" sz="2800" dirty="0">
                <a:solidFill>
                  <a:srgbClr val="996633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When the countersunk screws are to be screwed into the holes, so that their top faces have to be in flush with the top surface of the work piece.</a:t>
            </a:r>
          </a:p>
        </p:txBody>
      </p:sp>
    </p:spTree>
    <p:extLst>
      <p:ext uri="{BB962C8B-B14F-4D97-AF65-F5344CB8AC3E}">
        <p14:creationId xmlns:p14="http://schemas.microsoft.com/office/powerpoint/2010/main" val="209415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Mech. </a:t>
            </a:r>
            <a:r>
              <a:rPr lang="en-US" dirty="0" err="1"/>
              <a:t>Engg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A9FB-BAF4-4277-BDA5-F97A8D92E59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7"/>
          <a:stretch/>
        </p:blipFill>
        <p:spPr bwMode="auto">
          <a:xfrm>
            <a:off x="914400" y="76200"/>
            <a:ext cx="7313613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7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C1077-C7FC-4CB8-925E-56EBBD1F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FBF03-FFBA-4855-95FC-B80FA5E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3C0304-0D27-496D-BE22-8732DF9F73B0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 descr="What is a Twist Drill Bit?">
            <a:extLst>
              <a:ext uri="{FF2B5EF4-FFF2-40B4-BE49-F238E27FC236}">
                <a16:creationId xmlns:a16="http://schemas.microsoft.com/office/drawing/2014/main" id="{2109FB52-82D3-41BE-A5B2-B44ECA8E8D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9" r="9744" b="27732"/>
          <a:stretch/>
        </p:blipFill>
        <p:spPr bwMode="auto">
          <a:xfrm>
            <a:off x="409161" y="2570817"/>
            <a:ext cx="4341744" cy="14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at is a Twist Drill Bit?">
            <a:extLst>
              <a:ext uri="{FF2B5EF4-FFF2-40B4-BE49-F238E27FC236}">
                <a16:creationId xmlns:a16="http://schemas.microsoft.com/office/drawing/2014/main" id="{DFFE19BD-9EFD-4673-96C8-73E488E89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" r="13227"/>
          <a:stretch/>
        </p:blipFill>
        <p:spPr bwMode="auto">
          <a:xfrm>
            <a:off x="5088835" y="69556"/>
            <a:ext cx="3438939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8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FA942E-B3C6-4862-9DB7-FC9C54E5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9254F-FB70-4549-B9D4-466D7C06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266" name="Picture 2" descr="1: Specifications and geometry of a twist drill (Astakhov, 2010) | Download  Scientific Diagram">
            <a:extLst>
              <a:ext uri="{FF2B5EF4-FFF2-40B4-BE49-F238E27FC236}">
                <a16:creationId xmlns:a16="http://schemas.microsoft.com/office/drawing/2014/main" id="{F24587FC-C3AA-4ECB-85D4-52868D3A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8" y="-7118"/>
            <a:ext cx="8637104" cy="686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4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B253D4-C414-4553-8F18-4E2F314E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D8EF1-074F-4906-A036-E34B25A6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AutoShape 4" descr="The 7-features of twist drill bit you need to know - Heygotools - High  Quality Drill Bits Manufacturers and Suppliers in China">
            <a:extLst>
              <a:ext uri="{FF2B5EF4-FFF2-40B4-BE49-F238E27FC236}">
                <a16:creationId xmlns:a16="http://schemas.microsoft.com/office/drawing/2014/main" id="{1FAEC3DA-914F-4064-A24B-DE42DB6100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4025348" cy="40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296" name="Picture 8" descr="Detailed geometry of the twist drill [108] | Download Scientific Diagram">
            <a:extLst>
              <a:ext uri="{FF2B5EF4-FFF2-40B4-BE49-F238E27FC236}">
                <a16:creationId xmlns:a16="http://schemas.microsoft.com/office/drawing/2014/main" id="{3B26B385-F02B-4D6B-ACFC-2FED663E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5" y="1961632"/>
            <a:ext cx="8741599" cy="249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2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7C8F5D-6E96-4E63-BD2A-93E8F14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95C2E-5DAE-4C98-A361-7A4635DB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314" name="Picture 2" descr="Twist Drill Bit Types - How to Choose the Right Twist Drill Bit - Vermont  American">
            <a:extLst>
              <a:ext uri="{FF2B5EF4-FFF2-40B4-BE49-F238E27FC236}">
                <a16:creationId xmlns:a16="http://schemas.microsoft.com/office/drawing/2014/main" id="{C2559ACE-6830-4B9D-A281-E9A57BAC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4" y="1258129"/>
            <a:ext cx="8925472" cy="36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46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727B6A-F543-4CD4-A63E-52500AFB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FC0D7-080B-495F-B203-8EF75342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338" name="Picture 2" descr="Buy 13 Pieces Cobalt Drill Bit Set, MAPRIAL M35 Hex Shank High Speed Steel Twist  Drill Bit Set for Metal, Stainless Steel, Cast Iron, Woodworking, Plastic  Online in Indonesia. B099S4K35T">
            <a:extLst>
              <a:ext uri="{FF2B5EF4-FFF2-40B4-BE49-F238E27FC236}">
                <a16:creationId xmlns:a16="http://schemas.microsoft.com/office/drawing/2014/main" id="{C8712992-7E77-4C4E-9074-B9AFE7AE7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3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5623B8-AB40-4EF5-98CD-E7E4C6A6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Dept. of Mech. Engg..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C7633-2765-4CC6-A1DD-FB003A2B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0F52F-BA8F-445E-A29D-43AA7620939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362" name="Picture 2" descr="Vido 5mm M35 4341DIN338 Factory Direct Supply Power HSS Twist Drill Bit Set  for Metal - China HSS Drill Bits, HSS Drill Bit Set | Made-in-China.com">
            <a:extLst>
              <a:ext uri="{FF2B5EF4-FFF2-40B4-BE49-F238E27FC236}">
                <a16:creationId xmlns:a16="http://schemas.microsoft.com/office/drawing/2014/main" id="{FB235839-6BAB-4068-8B60-F8CF4DB9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37" y="310390"/>
            <a:ext cx="6237219" cy="62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6694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8" ma:contentTypeDescription="Create a new document." ma:contentTypeScope="" ma:versionID="c53a5bd4e2f0a116f991785a05182290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be05d1ba19fe212616e94f2f0c56faf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A325DDC7-47F9-4E3E-B2C1-FCF9D6D0C854}"/>
</file>

<file path=customXml/itemProps2.xml><?xml version="1.0" encoding="utf-8"?>
<ds:datastoreItem xmlns:ds="http://schemas.openxmlformats.org/officeDocument/2006/customXml" ds:itemID="{8B89CFEB-73B4-4DC1-87B1-6CDDD2225742}"/>
</file>

<file path=customXml/itemProps3.xml><?xml version="1.0" encoding="utf-8"?>
<ds:datastoreItem xmlns:ds="http://schemas.openxmlformats.org/officeDocument/2006/customXml" ds:itemID="{9C651397-7886-480C-9B36-5719764809D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1128</Words>
  <Application>Microsoft Office PowerPoint</Application>
  <PresentationFormat>On-screen Show (4:3)</PresentationFormat>
  <Paragraphs>182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Times New Roman</vt:lpstr>
      <vt:lpstr>Default Design</vt:lpstr>
      <vt:lpstr>Bitmap Image</vt:lpstr>
      <vt:lpstr>Hole Making Operations</vt:lpstr>
      <vt:lpstr>About drilling</vt:lpstr>
      <vt:lpstr>Twist Drill Bit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DRILLING?</vt:lpstr>
      <vt:lpstr>What is a Drilling Machine?</vt:lpstr>
      <vt:lpstr>Why coolant is used during machining?</vt:lpstr>
      <vt:lpstr>Types of Drilling Machines</vt:lpstr>
      <vt:lpstr>PowerPoint Presentation</vt:lpstr>
      <vt:lpstr>PowerPoint Presentation</vt:lpstr>
      <vt:lpstr>PowerPoint Presentation</vt:lpstr>
      <vt:lpstr>Bench Drilling Machine</vt:lpstr>
      <vt:lpstr>PowerPoint Presentation</vt:lpstr>
      <vt:lpstr>PowerPoint Presentation</vt:lpstr>
      <vt:lpstr>PowerPoint Presentation</vt:lpstr>
      <vt:lpstr>Radial Drilling Machine</vt:lpstr>
      <vt:lpstr>PowerPoint Presentation</vt:lpstr>
      <vt:lpstr>PowerPoint Presentation</vt:lpstr>
      <vt:lpstr>PowerPoint Presentation</vt:lpstr>
      <vt:lpstr>PowerPoint Presentation</vt:lpstr>
      <vt:lpstr>List the operation performed on a drilling machine.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DRILLING</dc:title>
  <dc:creator>Hemant Raj Singh [MU - Jaipur]</dc:creator>
  <cp:lastModifiedBy>Adithya G S S [MAHE-MITBLR]</cp:lastModifiedBy>
  <cp:revision>25</cp:revision>
  <dcterms:created xsi:type="dcterms:W3CDTF">2019-07-16T14:10:54Z</dcterms:created>
  <dcterms:modified xsi:type="dcterms:W3CDTF">2022-01-27T10:02:59Z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