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5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1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4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292" r:id="rId2"/>
    <p:sldId id="293" r:id="rId3"/>
    <p:sldId id="294" r:id="rId4"/>
    <p:sldId id="295" r:id="rId5"/>
    <p:sldId id="296" r:id="rId6"/>
    <p:sldId id="327" r:id="rId7"/>
    <p:sldId id="328" r:id="rId8"/>
    <p:sldId id="329" r:id="rId9"/>
    <p:sldId id="326" r:id="rId10"/>
    <p:sldId id="330" r:id="rId11"/>
    <p:sldId id="297" r:id="rId12"/>
    <p:sldId id="298" r:id="rId13"/>
    <p:sldId id="299" r:id="rId14"/>
    <p:sldId id="300" r:id="rId15"/>
    <p:sldId id="331" r:id="rId16"/>
    <p:sldId id="333" r:id="rId17"/>
    <p:sldId id="332" r:id="rId18"/>
    <p:sldId id="301" r:id="rId19"/>
    <p:sldId id="335" r:id="rId20"/>
    <p:sldId id="334" r:id="rId21"/>
    <p:sldId id="336" r:id="rId22"/>
    <p:sldId id="303" r:id="rId23"/>
    <p:sldId id="305" r:id="rId24"/>
    <p:sldId id="306" r:id="rId25"/>
    <p:sldId id="307" r:id="rId26"/>
    <p:sldId id="308" r:id="rId27"/>
    <p:sldId id="309" r:id="rId28"/>
    <p:sldId id="310" r:id="rId29"/>
    <p:sldId id="337" r:id="rId30"/>
    <p:sldId id="313" r:id="rId31"/>
    <p:sldId id="314" r:id="rId32"/>
    <p:sldId id="315" r:id="rId33"/>
    <p:sldId id="316" r:id="rId34"/>
    <p:sldId id="317" r:id="rId35"/>
    <p:sldId id="318" r:id="rId36"/>
    <p:sldId id="338" r:id="rId37"/>
    <p:sldId id="319" r:id="rId38"/>
    <p:sldId id="320" r:id="rId39"/>
    <p:sldId id="321" r:id="rId40"/>
    <p:sldId id="322" r:id="rId41"/>
    <p:sldId id="339" r:id="rId42"/>
    <p:sldId id="323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9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815A-B393-43F6-8D42-9D97A9F4F502}" type="datetimeFigureOut">
              <a:rPr lang="en-IN" smtClean="0"/>
              <a:t>02-02-2022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4545D-07BE-4EEE-935D-7151E9657E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1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0EF7-D990-4F90-BBC8-2DA78C6573B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63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19B96-0243-4A77-AA69-480AD9F767B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0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589DD-1004-448E-B5BB-8E86AF148F4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7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63000-A42D-4F60-BFF6-C50073F8FD1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42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B1C676-AFB2-4797-A7A1-815F68B2B1D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9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60EF7-1CA9-49DE-9DB4-ADB8FA51BCF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B8802-9721-4134-BFA4-C045C9EDFE4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BEE67-86E3-4580-A365-BD63E9A5AA6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3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23139-DDBA-45FE-85FE-A7DAC2AFCB68}" type="slidenum">
              <a:rPr lang="en-US"/>
              <a:pPr/>
              <a:t>28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1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56F8B-278C-4234-9168-8EA4F06F47D0}" type="slidenum">
              <a:rPr lang="en-US"/>
              <a:pPr/>
              <a:t>30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1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A766B-B889-4EB7-884E-574012E42711}" type="slidenum">
              <a:rPr lang="en-US"/>
              <a:pPr/>
              <a:t>31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63086-85E1-4ACC-A6E2-9878D53F190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79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8A5CC-CD70-4D18-BC57-E15B3845266B}" type="slidenum">
              <a:rPr lang="en-US"/>
              <a:pPr/>
              <a:t>32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1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B822A-C4D9-44D1-AF70-5D1B582A5456}" type="slidenum">
              <a:rPr lang="en-US"/>
              <a:pPr/>
              <a:t>33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5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76589-B8EB-4AB0-82C9-7D62C1E96A6D}" type="slidenum">
              <a:rPr lang="en-US"/>
              <a:pPr/>
              <a:t>34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16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78242-D6AD-44CF-9CFF-BA9A8A352BE2}" type="slidenum">
              <a:rPr lang="en-US"/>
              <a:pPr/>
              <a:t>35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81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C1036-D40E-412C-9438-C9F6F3796487}" type="slidenum">
              <a:rPr lang="en-US"/>
              <a:pPr/>
              <a:t>37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6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1829F-3B44-4252-97AB-8425F2B17810}" type="slidenum">
              <a:rPr lang="en-US"/>
              <a:pPr/>
              <a:t>38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0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06AFA-F3C7-4165-83A8-0BCCBF528D63}" type="slidenum">
              <a:rPr lang="en-US"/>
              <a:pPr/>
              <a:t>39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7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CA6FC-5086-49A4-9A78-4E13683B50D6}" type="slidenum">
              <a:rPr lang="en-US"/>
              <a:pPr/>
              <a:t>40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4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F7D08-9BAC-4D6C-A1C8-02C24E9B47C3}" type="slidenum">
              <a:rPr lang="en-US"/>
              <a:pPr/>
              <a:t>42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0A8998-4970-40FB-A12C-DA97952AB5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4437" cy="411003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2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44ABF-EE0A-45DB-8625-039A817288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7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AF1BA-CA63-47DD-ABD0-C03BACFB72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DA5CF-6FD0-4279-A323-EE4FB38AAB9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CB9F0-8C10-4820-96DA-890962B830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DFA4A-2FC6-4676-85FF-6BDC9C3D8C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1EB93-3FAC-4614-A5FB-67B3C77A79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7BEF0D-4239-4B3E-ACBD-680BB8F569D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03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624B7-5A80-4FEA-B045-34520652C0E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4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831EA6-DAC1-4A0D-939D-4C7433FF3E4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92A6F-6267-42C4-BAAF-7E22FE62BFE5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6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F2409-5D95-445B-980E-C4A83112B8C7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43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951DD4-C521-48A6-95E3-A2F5C0E0234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89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FF4EE9-35A0-4A1B-BE4A-41C73CCA22E9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84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303ECF-6972-431B-B6CB-33A89BF4589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5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BBEF-4CD2-4C1A-B48F-9B4F25FEF3D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05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99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7EF358-D635-4961-A4CC-EF184FC49405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65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AC77C9-1135-4780-AF19-EEBA1547F84E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96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0DBF84-31D3-420A-9186-DD6D1548908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1A807-3535-4BD9-8A3C-EB5A952887A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900"/>
            <a:ext cx="957263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Sand%20Casting%201%20(Preparing%20mould)%20-%20YouTube.fl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F3B4E-3B0F-48B7-9A0F-D731C88B6A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58009" y="2004391"/>
            <a:ext cx="5436704" cy="1524000"/>
          </a:xfrm>
        </p:spPr>
        <p:txBody>
          <a:bodyPr/>
          <a:lstStyle/>
          <a:p>
            <a:pPr eaLnBrk="1" hangingPunct="1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CASTING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 flipH="1">
            <a:off x="8229600" y="4114800"/>
            <a:ext cx="76200" cy="762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sz="800" dirty="0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8242300" y="6464300"/>
            <a:ext cx="152400" cy="228600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E3229E-85B8-4AB2-A89B-970B0267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E0A6E-E173-43A2-A922-91A560C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098" name="Picture 2" descr="SAND CASTINGS">
            <a:extLst>
              <a:ext uri="{FF2B5EF4-FFF2-40B4-BE49-F238E27FC236}">
                <a16:creationId xmlns:a16="http://schemas.microsoft.com/office/drawing/2014/main" id="{8A8B2D46-3767-4C4B-BFFE-9939128C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9" y="310806"/>
            <a:ext cx="7922521" cy="54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0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8D4A49-18A9-4FCD-8CEC-E6D7C79C51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563562"/>
          </a:xfrm>
        </p:spPr>
        <p:txBody>
          <a:bodyPr/>
          <a:lstStyle/>
          <a:p>
            <a:pPr algn="l" eaLnBrk="1" hangingPunct="1"/>
            <a:r>
              <a:rPr lang="en-US" sz="2800" b="1">
                <a:solidFill>
                  <a:srgbClr val="3366CC"/>
                </a:solidFill>
              </a:rPr>
              <a:t>Molding sand classification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1054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sz="2200"/>
              <a:t>  They can be classified as:</a:t>
            </a:r>
          </a:p>
          <a:p>
            <a:pPr marL="990600" lvl="1" indent="-533400" eaLnBrk="1" hangingPunct="1">
              <a:lnSpc>
                <a:spcPct val="135000"/>
              </a:lnSpc>
              <a:buFontTx/>
              <a:buAutoNum type="arabicPeriod"/>
            </a:pPr>
            <a:r>
              <a:rPr lang="en-US" sz="2200" b="1">
                <a:solidFill>
                  <a:srgbClr val="FF3399"/>
                </a:solidFill>
              </a:rPr>
              <a:t>Natural molding sand (Green sand)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sz="2200"/>
              <a:t>		    - Taken from river beds &amp; contain major amount of clay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sz="2200"/>
              <a:t>		    -  easily available at low cost</a:t>
            </a:r>
          </a:p>
          <a:p>
            <a:pPr marL="990600" lvl="1" indent="-533400" eaLnBrk="1" hangingPunct="1">
              <a:lnSpc>
                <a:spcPct val="135000"/>
              </a:lnSpc>
              <a:buFontTx/>
              <a:buAutoNum type="arabicPeriod" startAt="2"/>
            </a:pPr>
            <a:r>
              <a:rPr lang="en-US" sz="2200" b="1">
                <a:solidFill>
                  <a:srgbClr val="FF3399"/>
                </a:solidFill>
              </a:rPr>
              <a:t>Synthetic sand</a:t>
            </a:r>
          </a:p>
          <a:p>
            <a:pPr marL="990600" lvl="1" indent="-533400" eaLnBrk="1" hangingPunct="1">
              <a:lnSpc>
                <a:spcPct val="135000"/>
              </a:lnSpc>
              <a:buFontTx/>
              <a:buNone/>
            </a:pPr>
            <a:r>
              <a:rPr lang="en-US" sz="2200"/>
              <a:t>	   -  contain little or no binder (clay)</a:t>
            </a:r>
          </a:p>
          <a:p>
            <a:pPr marL="990600" lvl="1" indent="-533400" eaLnBrk="1" hangingPunct="1">
              <a:lnSpc>
                <a:spcPct val="135000"/>
              </a:lnSpc>
              <a:buFontTx/>
              <a:buNone/>
            </a:pPr>
            <a:r>
              <a:rPr lang="en-US" sz="2200"/>
              <a:t>	   -  strength &amp; bonding property can be easily controlled</a:t>
            </a:r>
          </a:p>
          <a:p>
            <a:pPr marL="990600" lvl="1" indent="-533400" eaLnBrk="1" hangingPunct="1">
              <a:lnSpc>
                <a:spcPct val="135000"/>
              </a:lnSpc>
              <a:buFontTx/>
              <a:buNone/>
            </a:pPr>
            <a:r>
              <a:rPr lang="en-US" sz="2200"/>
              <a:t>	   -  more expensive than natural sand</a:t>
            </a:r>
          </a:p>
          <a:p>
            <a:pPr marL="990600" lvl="1" indent="-533400" eaLnBrk="1" hangingPunct="1">
              <a:lnSpc>
                <a:spcPct val="135000"/>
              </a:lnSpc>
              <a:buFontTx/>
              <a:buAutoNum type="arabicPeriod" startAt="3"/>
            </a:pPr>
            <a:r>
              <a:rPr lang="en-US" sz="2200" b="1">
                <a:solidFill>
                  <a:srgbClr val="FF3399"/>
                </a:solidFill>
              </a:rPr>
              <a:t>Special</a:t>
            </a:r>
            <a:r>
              <a:rPr lang="en-US" sz="2200">
                <a:solidFill>
                  <a:srgbClr val="FF3399"/>
                </a:solidFill>
              </a:rPr>
              <a:t> </a:t>
            </a:r>
            <a:r>
              <a:rPr lang="en-US" sz="2200" b="1">
                <a:solidFill>
                  <a:srgbClr val="FF3399"/>
                </a:solidFill>
              </a:rPr>
              <a:t>sand</a:t>
            </a:r>
          </a:p>
          <a:p>
            <a:pPr marL="1371600" lvl="2" indent="-457200" eaLnBrk="1" hangingPunct="1">
              <a:lnSpc>
                <a:spcPct val="135000"/>
              </a:lnSpc>
              <a:buFontTx/>
              <a:buNone/>
            </a:pPr>
            <a:r>
              <a:rPr lang="en-US" sz="2200"/>
              <a:t>    -  ideal in getting special characteristics..</a:t>
            </a:r>
          </a:p>
        </p:txBody>
      </p:sp>
    </p:spTree>
    <p:extLst>
      <p:ext uri="{BB962C8B-B14F-4D97-AF65-F5344CB8AC3E}">
        <p14:creationId xmlns:p14="http://schemas.microsoft.com/office/powerpoint/2010/main" val="272156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7241D-2AC1-4E64-8A98-BBE9745CEF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733800" cy="5334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000" b="1">
                <a:solidFill>
                  <a:srgbClr val="3366CC"/>
                </a:solidFill>
              </a:rPr>
              <a:t>Sand preparation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03860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600"/>
              <a:t>Very few natural sands have all the qualities required by a molding sand</a:t>
            </a:r>
          </a:p>
          <a:p>
            <a:pPr eaLnBrk="1" hangingPunct="1">
              <a:lnSpc>
                <a:spcPct val="150000"/>
              </a:lnSpc>
            </a:pPr>
            <a:r>
              <a:rPr lang="en-US" sz="2600">
                <a:solidFill>
                  <a:srgbClr val="FF3399"/>
                </a:solidFill>
              </a:rPr>
              <a:t>It is </a:t>
            </a:r>
            <a:r>
              <a:rPr lang="en-US" sz="2600" u="sng">
                <a:solidFill>
                  <a:srgbClr val="FF3399"/>
                </a:solidFill>
              </a:rPr>
              <a:t>mixed</a:t>
            </a:r>
            <a:r>
              <a:rPr lang="en-US" sz="2600">
                <a:solidFill>
                  <a:srgbClr val="FF3399"/>
                </a:solidFill>
              </a:rPr>
              <a:t> with </a:t>
            </a:r>
            <a:r>
              <a:rPr lang="en-US" sz="2600" u="sng">
                <a:solidFill>
                  <a:srgbClr val="FF3399"/>
                </a:solidFill>
              </a:rPr>
              <a:t>other</a:t>
            </a:r>
            <a:r>
              <a:rPr lang="en-US" sz="2600">
                <a:solidFill>
                  <a:srgbClr val="FF3399"/>
                </a:solidFill>
              </a:rPr>
              <a:t> sands which possess the required characteristics</a:t>
            </a:r>
          </a:p>
          <a:p>
            <a:pPr eaLnBrk="1" hangingPunct="1">
              <a:lnSpc>
                <a:spcPct val="150000"/>
              </a:lnSpc>
            </a:pPr>
            <a:r>
              <a:rPr lang="en-US" sz="2600"/>
              <a:t>Sufficient moisture must be added to the sand</a:t>
            </a:r>
          </a:p>
          <a:p>
            <a:pPr eaLnBrk="1" hangingPunct="1">
              <a:lnSpc>
                <a:spcPct val="150000"/>
              </a:lnSpc>
            </a:pPr>
            <a:r>
              <a:rPr lang="en-US" sz="2600"/>
              <a:t>Sand must be properly conditioned before use</a:t>
            </a:r>
          </a:p>
        </p:txBody>
      </p:sp>
    </p:spTree>
    <p:extLst>
      <p:ext uri="{BB962C8B-B14F-4D97-AF65-F5344CB8AC3E}">
        <p14:creationId xmlns:p14="http://schemas.microsoft.com/office/powerpoint/2010/main" val="105313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549CDA-A3E1-4F5A-B7BB-F12CE84D052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924800" cy="4873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100" b="1">
                <a:solidFill>
                  <a:srgbClr val="3366CC"/>
                </a:solidFill>
              </a:rPr>
              <a:t>Properties of a molding sand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82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Porosity (permeability)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 must be porous to allow the gases/ moisture present within the molds to be removed freely when molten metal is poured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 must be capable of adhering to sides of 	molding boxes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Cohesiveness / Strength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sand particles to stick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sufficient to permit the mold to be formed to the desired shape even after the hot metal is poured in the mold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Refractoriness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Molding sands with a poor refractoriness may burn on to the casting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by sinter point of sand</a:t>
            </a:r>
          </a:p>
        </p:txBody>
      </p:sp>
    </p:spTree>
    <p:extLst>
      <p:ext uri="{BB962C8B-B14F-4D97-AF65-F5344CB8AC3E}">
        <p14:creationId xmlns:p14="http://schemas.microsoft.com/office/powerpoint/2010/main" val="251591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3475DB-D17F-4154-9751-FB7C31F6EE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382000" cy="5715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b="1">
                <a:solidFill>
                  <a:srgbClr val="FF3399"/>
                </a:solidFill>
              </a:rPr>
              <a:t>Collapsibility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/>
              <a:t>Mold made out of sand to collapse as the molten metal gets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/>
              <a:t>    solidified in it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b="1">
                <a:solidFill>
                  <a:srgbClr val="FF3399"/>
                </a:solidFill>
              </a:rPr>
              <a:t>Flowability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/>
              <a:t>Ability of the sand to behave like a fluid so that, when rammed sand will flow to all portions of a mold and around the pattern and take up the required shape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/>
              <a:t>It increases as clay &amp; water content increase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/>
              <a:t>High flowability is required of a molding sand of uniform density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/>
              <a:t>To obtain good impression of the pattern in the mold.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924800" cy="487362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100" b="1">
                <a:solidFill>
                  <a:srgbClr val="3366CC"/>
                </a:solidFill>
              </a:rPr>
              <a:t>Properties of a molding sand</a:t>
            </a:r>
          </a:p>
        </p:txBody>
      </p:sp>
    </p:spTree>
    <p:extLst>
      <p:ext uri="{BB962C8B-B14F-4D97-AF65-F5344CB8AC3E}">
        <p14:creationId xmlns:p14="http://schemas.microsoft.com/office/powerpoint/2010/main" val="1977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B5D4-3BA9-4EB1-982A-DA62CACA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478" y="2411551"/>
            <a:ext cx="4075044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Gating System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B717B-6F71-4F36-B80C-B0FC4E05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F07B5-6AB0-4007-839B-0B060878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503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44D1-C5EA-4265-8BBA-3EF93A90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Gating System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8485-E7B9-421D-8BBD-B188C8C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172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Pouring Basin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Sprue 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In-gate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8F697-4FFA-467F-BECA-CF703C6A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7CDCE-81DC-436D-B89D-4575E5EA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01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BD6EB-55D1-4599-987F-32041091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477E2-7FB1-427E-BF6A-D26D9AAE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146" name="Picture 2" descr="Elements of a gating system (Rao, 2001) | Download Scientific Diagram">
            <a:extLst>
              <a:ext uri="{FF2B5EF4-FFF2-40B4-BE49-F238E27FC236}">
                <a16:creationId xmlns:a16="http://schemas.microsoft.com/office/drawing/2014/main" id="{053726FD-2731-4E5E-8672-9F853C5F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726799"/>
            <a:ext cx="72104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2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0A5CB-DB60-49E2-9D84-886A510928F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4" name="Picture 4" descr="Knowledge of Gating system: types of gating system, gating ratio, diagram">
            <a:extLst>
              <a:ext uri="{FF2B5EF4-FFF2-40B4-BE49-F238E27FC236}">
                <a16:creationId xmlns:a16="http://schemas.microsoft.com/office/drawing/2014/main" id="{A2D18E09-FFD0-4367-BDD6-A026E963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62000"/>
            <a:ext cx="8001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8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08111-6A7F-4390-9B01-CC40DDB3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4DD6-5F5F-48AA-9DCB-4B518930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Knowledge of Gating system: types of gating system, gating ratio, diagram">
            <a:extLst>
              <a:ext uri="{FF2B5EF4-FFF2-40B4-BE49-F238E27FC236}">
                <a16:creationId xmlns:a16="http://schemas.microsoft.com/office/drawing/2014/main" id="{635AC838-B585-4D70-B1E0-92B25ADA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77" y="742949"/>
            <a:ext cx="7463045" cy="497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1B0C8C-A76A-401F-9E92-9BBC49AF002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6287" y="417444"/>
            <a:ext cx="3276600" cy="4111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b="1" dirty="0">
                <a:solidFill>
                  <a:schemeClr val="tx1"/>
                </a:solidFill>
              </a:rPr>
              <a:t>Metal Casting: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261" y="1143000"/>
            <a:ext cx="8391939" cy="3352800"/>
          </a:xfrm>
        </p:spPr>
        <p:txBody>
          <a:bodyPr/>
          <a:lstStyle/>
          <a:p>
            <a:pPr marL="357188" algn="just" eaLnBrk="1" hangingPunct="1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producing metallic parts by pouring a molten metal in to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allowing the metal to solidify.</a:t>
            </a:r>
          </a:p>
          <a:p>
            <a:pPr marL="357188" algn="just" eaLnBrk="1" hangingPunct="1"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2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4097B-51AD-46BE-A974-959B489C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5FFE3-38F8-4847-B519-FC0A7D4C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170" name="Picture 2" descr="Mould gating system for foundry and metal casting">
            <a:extLst>
              <a:ext uri="{FF2B5EF4-FFF2-40B4-BE49-F238E27FC236}">
                <a16:creationId xmlns:a16="http://schemas.microsoft.com/office/drawing/2014/main" id="{0EBCF139-506D-4FDA-B3FA-F9DC4756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0" y="312876"/>
            <a:ext cx="7789380" cy="58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0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57827-A742-4755-BD45-EED79AB5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E4DB6-EC07-40BB-A84A-3C059465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BBEF-4CD2-4C1A-B48F-9B4F25FEF3D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218" name="Picture 2" descr="GATING SYSTEM FOR CASTING !! EXCELLENT ANIMATION - YouTube">
            <a:extLst>
              <a:ext uri="{FF2B5EF4-FFF2-40B4-BE49-F238E27FC236}">
                <a16:creationId xmlns:a16="http://schemas.microsoft.com/office/drawing/2014/main" id="{088F444F-E0A9-42A5-9667-12942D6E5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" y="608772"/>
            <a:ext cx="8706679" cy="48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4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6B7148-645D-40B9-9345-54B1D965AB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401706"/>
            <a:ext cx="4114800" cy="719275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5525"/>
            <a:ext cx="8229600" cy="5037137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pattern is an replica of a casting to be made.</a:t>
            </a:r>
          </a:p>
          <a:p>
            <a:pPr algn="just" eaLnBrk="1" hangingPunct="1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pattern, impressions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cavity) can be formed in the damp sand to make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materials</a:t>
            </a: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material which will retain exact outline of the design for required number of molds</a:t>
            </a:r>
          </a:p>
          <a:p>
            <a:pPr algn="just" eaLnBrk="1" hangingPunct="1"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2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5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76CB07-FAE3-467A-A898-D4F2D5CAD7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304800" y="823913"/>
            <a:ext cx="8305800" cy="51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/>
              <a:t>  </a:t>
            </a:r>
            <a:r>
              <a:rPr lang="en-US" sz="2600" b="1">
                <a:solidFill>
                  <a:srgbClr val="996633"/>
                </a:solidFill>
              </a:rPr>
              <a:t>Wood</a:t>
            </a:r>
            <a:r>
              <a:rPr lang="en-US" sz="2400"/>
              <a:t>  – 	easy to work &amp; readily available</a:t>
            </a:r>
          </a:p>
          <a:p>
            <a:pPr algn="l">
              <a:spcBef>
                <a:spcPct val="50000"/>
              </a:spcBef>
            </a:pPr>
            <a:r>
              <a:rPr lang="en-US" sz="2400"/>
              <a:t>	      – 	can be cut in to required shapes</a:t>
            </a:r>
          </a:p>
          <a:p>
            <a:pPr algn="l">
              <a:spcBef>
                <a:spcPct val="50000"/>
              </a:spcBef>
            </a:pPr>
            <a:r>
              <a:rPr lang="en-US" sz="2400"/>
              <a:t>	      – 	used when small number of castings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600"/>
              <a:t>  </a:t>
            </a:r>
            <a:r>
              <a:rPr lang="en-US" sz="2600" b="1">
                <a:solidFill>
                  <a:srgbClr val="996633"/>
                </a:solidFill>
              </a:rPr>
              <a:t>Metal     </a:t>
            </a:r>
            <a:r>
              <a:rPr lang="en-US" sz="2400"/>
              <a:t>-</a:t>
            </a:r>
            <a:r>
              <a:rPr lang="en-US" sz="2400">
                <a:solidFill>
                  <a:srgbClr val="996633"/>
                </a:solidFill>
              </a:rPr>
              <a:t>	</a:t>
            </a:r>
            <a:r>
              <a:rPr lang="en-US" sz="2400"/>
              <a:t>do</a:t>
            </a:r>
            <a:r>
              <a:rPr lang="en-US" sz="2400">
                <a:solidFill>
                  <a:srgbClr val="996633"/>
                </a:solidFill>
              </a:rPr>
              <a:t> </a:t>
            </a:r>
            <a:r>
              <a:rPr lang="en-US" sz="2400"/>
              <a:t>not change their shape when subjected to 		moist condition</a:t>
            </a:r>
            <a:endParaRPr lang="en-US" sz="2400">
              <a:solidFill>
                <a:srgbClr val="996633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2400"/>
              <a:t>	       – used when small number of castings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600"/>
              <a:t>  </a:t>
            </a:r>
            <a:r>
              <a:rPr lang="en-US" sz="2600" b="1">
                <a:solidFill>
                  <a:srgbClr val="996633"/>
                </a:solidFill>
              </a:rPr>
              <a:t>Plastics </a:t>
            </a:r>
            <a:r>
              <a:rPr lang="en-US" sz="2400"/>
              <a:t>– do not absorb moisture, smooth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996633"/>
                </a:solidFill>
              </a:rPr>
              <a:t>	        </a:t>
            </a:r>
            <a:r>
              <a:rPr lang="en-US" sz="2400"/>
              <a:t>– can be withdrawn from the mold easily, 			without damaging the mold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</a:t>
            </a:r>
            <a:r>
              <a:rPr lang="en-US" sz="2600" b="1">
                <a:solidFill>
                  <a:srgbClr val="996633"/>
                </a:solidFill>
              </a:rPr>
              <a:t>Plaster   </a:t>
            </a:r>
            <a:r>
              <a:rPr lang="en-US" b="1">
                <a:solidFill>
                  <a:srgbClr val="996633"/>
                </a:solidFill>
              </a:rPr>
              <a:t> </a:t>
            </a:r>
            <a:r>
              <a:rPr lang="en-US" sz="2600"/>
              <a:t>– High compressive strength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04800" y="193675"/>
            <a:ext cx="2965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700" b="1">
                <a:solidFill>
                  <a:srgbClr val="3366CC"/>
                </a:solidFill>
              </a:rPr>
              <a:t>Pattern materials</a:t>
            </a:r>
          </a:p>
        </p:txBody>
      </p:sp>
    </p:spTree>
    <p:extLst>
      <p:ext uri="{BB962C8B-B14F-4D97-AF65-F5344CB8AC3E}">
        <p14:creationId xmlns:p14="http://schemas.microsoft.com/office/powerpoint/2010/main" val="38762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283A3-07F7-438D-B684-BFF66E64A6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667000"/>
            <a:ext cx="5715000" cy="7620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3366CC"/>
                </a:solidFill>
              </a:rPr>
              <a:t>Green sand mold</a:t>
            </a:r>
          </a:p>
        </p:txBody>
      </p:sp>
    </p:spTree>
    <p:extLst>
      <p:ext uri="{BB962C8B-B14F-4D97-AF65-F5344CB8AC3E}">
        <p14:creationId xmlns:p14="http://schemas.microsoft.com/office/powerpoint/2010/main" val="152150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51AFE2-65A9-4B76-B1DC-AD04A4C78EE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5635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>
                <a:solidFill>
                  <a:srgbClr val="0000CC"/>
                </a:solidFill>
              </a:rPr>
              <a:t>Basic steps in making sand casting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543800" cy="43434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400"/>
              <a:t>Pattern making</a:t>
            </a:r>
            <a:br>
              <a:rPr lang="en-US" sz="2400"/>
            </a:br>
            <a:endParaRPr lang="en-US" sz="2400"/>
          </a:p>
          <a:p>
            <a:pPr marL="609600" indent="-609600" eaLnBrk="1" hangingPunct="1">
              <a:buFontTx/>
              <a:buAutoNum type="arabicPeriod"/>
            </a:pPr>
            <a:r>
              <a:rPr lang="en-US" sz="2400"/>
              <a:t>Core making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400"/>
          </a:p>
          <a:p>
            <a:pPr marL="609600" indent="-609600" eaLnBrk="1" hangingPunct="1">
              <a:buFontTx/>
              <a:buAutoNum type="arabicPeriod"/>
            </a:pPr>
            <a:r>
              <a:rPr lang="en-US" sz="2400"/>
              <a:t>Moulding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400"/>
          </a:p>
          <a:p>
            <a:pPr marL="609600" indent="-609600" eaLnBrk="1" hangingPunct="1">
              <a:buFontTx/>
              <a:buAutoNum type="arabicPeriod"/>
            </a:pPr>
            <a:r>
              <a:rPr lang="en-US" sz="2400"/>
              <a:t>Melting and pouring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400"/>
          </a:p>
          <a:p>
            <a:pPr marL="609600" indent="-609600" eaLnBrk="1" hangingPunct="1">
              <a:buFontTx/>
              <a:buAutoNum type="arabicPeriod"/>
            </a:pPr>
            <a:r>
              <a:rPr lang="en-US" sz="2400"/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86252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C2C9EC-F5D4-41C9-96B0-362D7AFCEA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28600" y="25400"/>
            <a:ext cx="25485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600" b="1" dirty="0">
                <a:solidFill>
                  <a:srgbClr val="3366CC"/>
                </a:solidFill>
                <a:hlinkClick r:id="rId3" action="ppaction://hlinkfile"/>
              </a:rPr>
              <a:t>Green sand mold</a:t>
            </a:r>
          </a:p>
          <a:p>
            <a:pPr algn="l"/>
            <a:r>
              <a:rPr lang="en-US" sz="2600" b="1" dirty="0">
                <a:solidFill>
                  <a:srgbClr val="3366CC"/>
                </a:solidFill>
                <a:hlinkClick r:id="rId3" action="ppaction://hlinkfile"/>
              </a:rPr>
              <a:t>with pattern</a:t>
            </a:r>
            <a:endParaRPr lang="en-US" sz="2600" b="1" dirty="0">
              <a:solidFill>
                <a:srgbClr val="3366CC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52800" y="6032500"/>
            <a:ext cx="5638800" cy="825500"/>
            <a:chOff x="2064" y="3800"/>
            <a:chExt cx="3792" cy="520"/>
          </a:xfrm>
        </p:grpSpPr>
        <p:sp>
          <p:nvSpPr>
            <p:cNvPr id="23086" name="Rectangle 4"/>
            <p:cNvSpPr>
              <a:spLocks noChangeArrowheads="1"/>
            </p:cNvSpPr>
            <p:nvPr/>
          </p:nvSpPr>
          <p:spPr bwMode="auto">
            <a:xfrm>
              <a:off x="2064" y="3840"/>
              <a:ext cx="1344" cy="33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87" name="Rectangle 5"/>
            <p:cNvSpPr>
              <a:spLocks noChangeArrowheads="1"/>
            </p:cNvSpPr>
            <p:nvPr/>
          </p:nvSpPr>
          <p:spPr bwMode="auto">
            <a:xfrm>
              <a:off x="5232" y="3800"/>
              <a:ext cx="624" cy="52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990600" y="6262688"/>
            <a:ext cx="2584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SECOND OPERATION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489700" y="215900"/>
            <a:ext cx="1066800" cy="381000"/>
            <a:chOff x="4224" y="96"/>
            <a:chExt cx="672" cy="240"/>
          </a:xfrm>
        </p:grpSpPr>
        <p:sp>
          <p:nvSpPr>
            <p:cNvPr id="23084" name="Rectangle 8"/>
            <p:cNvSpPr>
              <a:spLocks noChangeArrowheads="1"/>
            </p:cNvSpPr>
            <p:nvPr/>
          </p:nvSpPr>
          <p:spPr bwMode="auto">
            <a:xfrm>
              <a:off x="4272" y="96"/>
              <a:ext cx="62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Drag</a:t>
              </a:r>
            </a:p>
          </p:txBody>
        </p:sp>
        <p:sp>
          <p:nvSpPr>
            <p:cNvPr id="23085" name="Line 9"/>
            <p:cNvSpPr>
              <a:spLocks noChangeShapeType="1"/>
            </p:cNvSpPr>
            <p:nvPr/>
          </p:nvSpPr>
          <p:spPr bwMode="auto">
            <a:xfrm flipH="1">
              <a:off x="4224" y="19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65600" y="901700"/>
            <a:ext cx="1676400" cy="533400"/>
            <a:chOff x="3816" y="1776"/>
            <a:chExt cx="1056" cy="336"/>
          </a:xfrm>
        </p:grpSpPr>
        <p:sp>
          <p:nvSpPr>
            <p:cNvPr id="23072" name="Line 11"/>
            <p:cNvSpPr>
              <a:spLocks noChangeShapeType="1"/>
            </p:cNvSpPr>
            <p:nvPr/>
          </p:nvSpPr>
          <p:spPr bwMode="auto">
            <a:xfrm>
              <a:off x="3816" y="2112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816" y="1776"/>
              <a:ext cx="1056" cy="336"/>
              <a:chOff x="3816" y="1776"/>
              <a:chExt cx="1056" cy="336"/>
            </a:xfrm>
          </p:grpSpPr>
          <p:sp>
            <p:nvSpPr>
              <p:cNvPr id="23074" name="Line 13"/>
              <p:cNvSpPr>
                <a:spLocks noChangeShapeType="1"/>
              </p:cNvSpPr>
              <p:nvPr/>
            </p:nvSpPr>
            <p:spPr bwMode="auto">
              <a:xfrm flipH="1">
                <a:off x="4440" y="1920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816" y="1776"/>
                <a:ext cx="1056" cy="336"/>
                <a:chOff x="3816" y="1776"/>
                <a:chExt cx="1056" cy="336"/>
              </a:xfrm>
            </p:grpSpPr>
            <p:sp>
              <p:nvSpPr>
                <p:cNvPr id="23076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816" y="192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77" name="Line 16"/>
                <p:cNvSpPr>
                  <a:spLocks noChangeShapeType="1"/>
                </p:cNvSpPr>
                <p:nvPr/>
              </p:nvSpPr>
              <p:spPr bwMode="auto">
                <a:xfrm>
                  <a:off x="4872" y="192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78" name="Line 17"/>
                <p:cNvSpPr>
                  <a:spLocks noChangeShapeType="1"/>
                </p:cNvSpPr>
                <p:nvPr/>
              </p:nvSpPr>
              <p:spPr bwMode="auto">
                <a:xfrm>
                  <a:off x="3816" y="1920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7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40" y="177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8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440" y="177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81" name="Line 20"/>
                <p:cNvSpPr>
                  <a:spLocks noChangeShapeType="1"/>
                </p:cNvSpPr>
                <p:nvPr/>
              </p:nvSpPr>
              <p:spPr bwMode="auto">
                <a:xfrm>
                  <a:off x="4248" y="177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82" name="Freeform 21"/>
                <p:cNvSpPr>
                  <a:spLocks/>
                </p:cNvSpPr>
                <p:nvPr/>
              </p:nvSpPr>
              <p:spPr bwMode="auto">
                <a:xfrm>
                  <a:off x="3904" y="1920"/>
                  <a:ext cx="240" cy="104"/>
                </a:xfrm>
                <a:custGeom>
                  <a:avLst/>
                  <a:gdLst>
                    <a:gd name="T0" fmla="*/ 0 w 712"/>
                    <a:gd name="T1" fmla="*/ 12 h 496"/>
                    <a:gd name="T2" fmla="*/ 13 w 712"/>
                    <a:gd name="T3" fmla="*/ 35 h 496"/>
                    <a:gd name="T4" fmla="*/ 35 w 712"/>
                    <a:gd name="T5" fmla="*/ 74 h 496"/>
                    <a:gd name="T6" fmla="*/ 40 w 712"/>
                    <a:gd name="T7" fmla="*/ 82 h 496"/>
                    <a:gd name="T8" fmla="*/ 97 w 712"/>
                    <a:gd name="T9" fmla="*/ 104 h 496"/>
                    <a:gd name="T10" fmla="*/ 135 w 712"/>
                    <a:gd name="T11" fmla="*/ 96 h 496"/>
                    <a:gd name="T12" fmla="*/ 151 w 712"/>
                    <a:gd name="T13" fmla="*/ 89 h 496"/>
                    <a:gd name="T14" fmla="*/ 164 w 712"/>
                    <a:gd name="T15" fmla="*/ 72 h 496"/>
                    <a:gd name="T16" fmla="*/ 173 w 712"/>
                    <a:gd name="T17" fmla="*/ 65 h 496"/>
                    <a:gd name="T18" fmla="*/ 200 w 712"/>
                    <a:gd name="T19" fmla="*/ 35 h 496"/>
                    <a:gd name="T20" fmla="*/ 240 w 712"/>
                    <a:gd name="T21" fmla="*/ 0 h 4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12"/>
                    <a:gd name="T34" fmla="*/ 0 h 496"/>
                    <a:gd name="T35" fmla="*/ 712 w 712"/>
                    <a:gd name="T36" fmla="*/ 496 h 4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12" h="496">
                      <a:moveTo>
                        <a:pt x="0" y="56"/>
                      </a:moveTo>
                      <a:cubicBezTo>
                        <a:pt x="8" y="98"/>
                        <a:pt x="28" y="128"/>
                        <a:pt x="40" y="168"/>
                      </a:cubicBezTo>
                      <a:cubicBezTo>
                        <a:pt x="59" y="233"/>
                        <a:pt x="74" y="291"/>
                        <a:pt x="104" y="352"/>
                      </a:cubicBezTo>
                      <a:cubicBezTo>
                        <a:pt x="110" y="365"/>
                        <a:pt x="111" y="381"/>
                        <a:pt x="120" y="392"/>
                      </a:cubicBezTo>
                      <a:cubicBezTo>
                        <a:pt x="161" y="445"/>
                        <a:pt x="235" y="461"/>
                        <a:pt x="288" y="496"/>
                      </a:cubicBezTo>
                      <a:cubicBezTo>
                        <a:pt x="325" y="483"/>
                        <a:pt x="372" y="484"/>
                        <a:pt x="400" y="456"/>
                      </a:cubicBezTo>
                      <a:cubicBezTo>
                        <a:pt x="430" y="426"/>
                        <a:pt x="413" y="436"/>
                        <a:pt x="448" y="424"/>
                      </a:cubicBezTo>
                      <a:cubicBezTo>
                        <a:pt x="498" y="374"/>
                        <a:pt x="448" y="432"/>
                        <a:pt x="488" y="344"/>
                      </a:cubicBezTo>
                      <a:cubicBezTo>
                        <a:pt x="494" y="332"/>
                        <a:pt x="505" y="324"/>
                        <a:pt x="512" y="312"/>
                      </a:cubicBezTo>
                      <a:cubicBezTo>
                        <a:pt x="614" y="131"/>
                        <a:pt x="516" y="282"/>
                        <a:pt x="592" y="168"/>
                      </a:cubicBezTo>
                      <a:cubicBezTo>
                        <a:pt x="609" y="82"/>
                        <a:pt x="654" y="58"/>
                        <a:pt x="712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83" name="Freeform 22"/>
                <p:cNvSpPr>
                  <a:spLocks/>
                </p:cNvSpPr>
                <p:nvPr/>
              </p:nvSpPr>
              <p:spPr bwMode="auto">
                <a:xfrm>
                  <a:off x="4560" y="1920"/>
                  <a:ext cx="240" cy="104"/>
                </a:xfrm>
                <a:custGeom>
                  <a:avLst/>
                  <a:gdLst>
                    <a:gd name="T0" fmla="*/ 0 w 712"/>
                    <a:gd name="T1" fmla="*/ 12 h 496"/>
                    <a:gd name="T2" fmla="*/ 13 w 712"/>
                    <a:gd name="T3" fmla="*/ 35 h 496"/>
                    <a:gd name="T4" fmla="*/ 35 w 712"/>
                    <a:gd name="T5" fmla="*/ 74 h 496"/>
                    <a:gd name="T6" fmla="*/ 40 w 712"/>
                    <a:gd name="T7" fmla="*/ 82 h 496"/>
                    <a:gd name="T8" fmla="*/ 97 w 712"/>
                    <a:gd name="T9" fmla="*/ 104 h 496"/>
                    <a:gd name="T10" fmla="*/ 135 w 712"/>
                    <a:gd name="T11" fmla="*/ 96 h 496"/>
                    <a:gd name="T12" fmla="*/ 151 w 712"/>
                    <a:gd name="T13" fmla="*/ 89 h 496"/>
                    <a:gd name="T14" fmla="*/ 164 w 712"/>
                    <a:gd name="T15" fmla="*/ 72 h 496"/>
                    <a:gd name="T16" fmla="*/ 173 w 712"/>
                    <a:gd name="T17" fmla="*/ 65 h 496"/>
                    <a:gd name="T18" fmla="*/ 200 w 712"/>
                    <a:gd name="T19" fmla="*/ 35 h 496"/>
                    <a:gd name="T20" fmla="*/ 240 w 712"/>
                    <a:gd name="T21" fmla="*/ 0 h 4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12"/>
                    <a:gd name="T34" fmla="*/ 0 h 496"/>
                    <a:gd name="T35" fmla="*/ 712 w 712"/>
                    <a:gd name="T36" fmla="*/ 496 h 4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12" h="496">
                      <a:moveTo>
                        <a:pt x="0" y="56"/>
                      </a:moveTo>
                      <a:cubicBezTo>
                        <a:pt x="8" y="98"/>
                        <a:pt x="28" y="128"/>
                        <a:pt x="40" y="168"/>
                      </a:cubicBezTo>
                      <a:cubicBezTo>
                        <a:pt x="59" y="233"/>
                        <a:pt x="74" y="291"/>
                        <a:pt x="104" y="352"/>
                      </a:cubicBezTo>
                      <a:cubicBezTo>
                        <a:pt x="110" y="365"/>
                        <a:pt x="111" y="381"/>
                        <a:pt x="120" y="392"/>
                      </a:cubicBezTo>
                      <a:cubicBezTo>
                        <a:pt x="161" y="445"/>
                        <a:pt x="235" y="461"/>
                        <a:pt x="288" y="496"/>
                      </a:cubicBezTo>
                      <a:cubicBezTo>
                        <a:pt x="325" y="483"/>
                        <a:pt x="372" y="484"/>
                        <a:pt x="400" y="456"/>
                      </a:cubicBezTo>
                      <a:cubicBezTo>
                        <a:pt x="430" y="426"/>
                        <a:pt x="413" y="436"/>
                        <a:pt x="448" y="424"/>
                      </a:cubicBezTo>
                      <a:cubicBezTo>
                        <a:pt x="498" y="374"/>
                        <a:pt x="448" y="432"/>
                        <a:pt x="488" y="344"/>
                      </a:cubicBezTo>
                      <a:cubicBezTo>
                        <a:pt x="494" y="332"/>
                        <a:pt x="505" y="324"/>
                        <a:pt x="512" y="312"/>
                      </a:cubicBezTo>
                      <a:cubicBezTo>
                        <a:pt x="614" y="131"/>
                        <a:pt x="516" y="282"/>
                        <a:pt x="592" y="168"/>
                      </a:cubicBezTo>
                      <a:cubicBezTo>
                        <a:pt x="609" y="82"/>
                        <a:pt x="654" y="58"/>
                        <a:pt x="712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517900" y="1435100"/>
            <a:ext cx="3048000" cy="381000"/>
            <a:chOff x="2352" y="864"/>
            <a:chExt cx="1920" cy="240"/>
          </a:xfrm>
        </p:grpSpPr>
        <p:sp>
          <p:nvSpPr>
            <p:cNvPr id="23069" name="Rectangle 24"/>
            <p:cNvSpPr>
              <a:spLocks noChangeArrowheads="1"/>
            </p:cNvSpPr>
            <p:nvPr/>
          </p:nvSpPr>
          <p:spPr bwMode="auto">
            <a:xfrm>
              <a:off x="2352" y="864"/>
              <a:ext cx="1920" cy="96"/>
            </a:xfrm>
            <a:prstGeom prst="rect">
              <a:avLst/>
            </a:prstGeom>
            <a:solidFill>
              <a:srgbClr val="9966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70" name="Rectangle 25"/>
            <p:cNvSpPr>
              <a:spLocks noChangeArrowheads="1"/>
            </p:cNvSpPr>
            <p:nvPr/>
          </p:nvSpPr>
          <p:spPr bwMode="auto">
            <a:xfrm>
              <a:off x="2544" y="960"/>
              <a:ext cx="24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71" name="Rectangle 26"/>
            <p:cNvSpPr>
              <a:spLocks noChangeArrowheads="1"/>
            </p:cNvSpPr>
            <p:nvPr/>
          </p:nvSpPr>
          <p:spPr bwMode="auto">
            <a:xfrm>
              <a:off x="3816" y="960"/>
              <a:ext cx="24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289300" y="419100"/>
            <a:ext cx="3505200" cy="1155700"/>
            <a:chOff x="2208" y="224"/>
            <a:chExt cx="2208" cy="728"/>
          </a:xfrm>
        </p:grpSpPr>
        <p:sp>
          <p:nvSpPr>
            <p:cNvPr id="23049" name="Line 28"/>
            <p:cNvSpPr>
              <a:spLocks noChangeShapeType="1"/>
            </p:cNvSpPr>
            <p:nvPr/>
          </p:nvSpPr>
          <p:spPr bwMode="auto">
            <a:xfrm>
              <a:off x="2208" y="95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2216" y="224"/>
              <a:ext cx="2200" cy="728"/>
              <a:chOff x="2216" y="224"/>
              <a:chExt cx="2200" cy="728"/>
            </a:xfrm>
          </p:grpSpPr>
          <p:sp>
            <p:nvSpPr>
              <p:cNvPr id="23051" name="Line 30"/>
              <p:cNvSpPr>
                <a:spLocks noChangeShapeType="1"/>
              </p:cNvSpPr>
              <p:nvPr/>
            </p:nvSpPr>
            <p:spPr bwMode="auto">
              <a:xfrm>
                <a:off x="4368" y="8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>
                <a:off x="2216" y="224"/>
                <a:ext cx="2200" cy="728"/>
                <a:chOff x="2216" y="224"/>
                <a:chExt cx="2200" cy="728"/>
              </a:xfrm>
            </p:grpSpPr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>
                  <a:off x="4272" y="760"/>
                  <a:ext cx="144" cy="192"/>
                  <a:chOff x="2880" y="1536"/>
                  <a:chExt cx="144" cy="192"/>
                </a:xfrm>
              </p:grpSpPr>
              <p:sp>
                <p:nvSpPr>
                  <p:cNvPr id="2306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53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6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568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6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008" y="153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6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72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7"/>
                <p:cNvGrpSpPr>
                  <a:grpSpLocks/>
                </p:cNvGrpSpPr>
                <p:nvPr/>
              </p:nvGrpSpPr>
              <p:grpSpPr bwMode="auto">
                <a:xfrm>
                  <a:off x="2216" y="760"/>
                  <a:ext cx="144" cy="192"/>
                  <a:chOff x="816" y="1528"/>
                  <a:chExt cx="144" cy="192"/>
                </a:xfrm>
              </p:grpSpPr>
              <p:sp>
                <p:nvSpPr>
                  <p:cNvPr id="23060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153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61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8" y="1568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3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816" y="1528"/>
                    <a:ext cx="32" cy="192"/>
                    <a:chOff x="816" y="1632"/>
                    <a:chExt cx="32" cy="192"/>
                  </a:xfrm>
                </p:grpSpPr>
                <p:sp>
                  <p:nvSpPr>
                    <p:cNvPr id="23063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" y="1632"/>
                      <a:ext cx="0" cy="1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64" name="Line 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48" y="1680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3055" name="Rectangle 43"/>
                <p:cNvSpPr>
                  <a:spLocks noChangeArrowheads="1"/>
                </p:cNvSpPr>
                <p:nvPr/>
              </p:nvSpPr>
              <p:spPr bwMode="auto">
                <a:xfrm>
                  <a:off x="2408" y="240"/>
                  <a:ext cx="96" cy="624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56" name="Rectangle 44"/>
                <p:cNvSpPr>
                  <a:spLocks noChangeArrowheads="1"/>
                </p:cNvSpPr>
                <p:nvPr/>
              </p:nvSpPr>
              <p:spPr bwMode="auto">
                <a:xfrm>
                  <a:off x="4112" y="240"/>
                  <a:ext cx="96" cy="624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57" name="Rectangle 45"/>
                <p:cNvSpPr>
                  <a:spLocks noChangeArrowheads="1"/>
                </p:cNvSpPr>
                <p:nvPr/>
              </p:nvSpPr>
              <p:spPr bwMode="auto">
                <a:xfrm>
                  <a:off x="4216" y="672"/>
                  <a:ext cx="48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5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672"/>
                  <a:ext cx="48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59" name="Line 47"/>
                <p:cNvSpPr>
                  <a:spLocks noChangeShapeType="1"/>
                </p:cNvSpPr>
                <p:nvPr/>
              </p:nvSpPr>
              <p:spPr bwMode="auto">
                <a:xfrm>
                  <a:off x="2400" y="224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898900" y="444500"/>
            <a:ext cx="990600" cy="457200"/>
            <a:chOff x="3648" y="1536"/>
            <a:chExt cx="624" cy="288"/>
          </a:xfrm>
        </p:grpSpPr>
        <p:sp>
          <p:nvSpPr>
            <p:cNvPr id="23047" name="Rectangle 49"/>
            <p:cNvSpPr>
              <a:spLocks noChangeArrowheads="1"/>
            </p:cNvSpPr>
            <p:nvPr/>
          </p:nvSpPr>
          <p:spPr bwMode="auto">
            <a:xfrm>
              <a:off x="3648" y="1536"/>
              <a:ext cx="62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Pattern</a:t>
              </a:r>
            </a:p>
          </p:txBody>
        </p:sp>
        <p:sp>
          <p:nvSpPr>
            <p:cNvPr id="23048" name="Line 50"/>
            <p:cNvSpPr>
              <a:spLocks noChangeShapeType="1"/>
            </p:cNvSpPr>
            <p:nvPr/>
          </p:nvSpPr>
          <p:spPr bwMode="auto">
            <a:xfrm>
              <a:off x="3936" y="16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2184400" y="1587500"/>
            <a:ext cx="1638300" cy="304800"/>
            <a:chOff x="1512" y="960"/>
            <a:chExt cx="1032" cy="192"/>
          </a:xfrm>
        </p:grpSpPr>
        <p:sp>
          <p:nvSpPr>
            <p:cNvPr id="23045" name="Rectangle 52"/>
            <p:cNvSpPr>
              <a:spLocks noChangeArrowheads="1"/>
            </p:cNvSpPr>
            <p:nvPr/>
          </p:nvSpPr>
          <p:spPr bwMode="auto">
            <a:xfrm>
              <a:off x="1512" y="1008"/>
              <a:ext cx="86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Molding board</a:t>
              </a:r>
            </a:p>
          </p:txBody>
        </p:sp>
        <p:sp>
          <p:nvSpPr>
            <p:cNvPr id="23046" name="Line 53"/>
            <p:cNvSpPr>
              <a:spLocks noChangeShapeType="1"/>
            </p:cNvSpPr>
            <p:nvPr/>
          </p:nvSpPr>
          <p:spPr bwMode="auto">
            <a:xfrm flipV="1">
              <a:off x="2400" y="9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262" name="Rectangle 54"/>
          <p:cNvSpPr>
            <a:spLocks noChangeArrowheads="1"/>
          </p:cNvSpPr>
          <p:nvPr/>
        </p:nvSpPr>
        <p:spPr bwMode="auto">
          <a:xfrm>
            <a:off x="4279900" y="1968500"/>
            <a:ext cx="19812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u="sng"/>
              <a:t>FIRST OPERATION</a:t>
            </a:r>
          </a:p>
        </p:txBody>
      </p:sp>
      <p:sp>
        <p:nvSpPr>
          <p:cNvPr id="222263" name="Rectangle 55" descr="Large confetti"/>
          <p:cNvSpPr>
            <a:spLocks noChangeArrowheads="1"/>
          </p:cNvSpPr>
          <p:nvPr/>
        </p:nvSpPr>
        <p:spPr bwMode="auto">
          <a:xfrm rot="10800000">
            <a:off x="4864100" y="444500"/>
            <a:ext cx="1447800" cy="3810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264" name="Rectangle 56" descr="Large confetti"/>
          <p:cNvSpPr>
            <a:spLocks noChangeArrowheads="1"/>
          </p:cNvSpPr>
          <p:nvPr/>
        </p:nvSpPr>
        <p:spPr bwMode="auto">
          <a:xfrm rot="10800000">
            <a:off x="3721100" y="444500"/>
            <a:ext cx="1447800" cy="3810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265" name="Rectangle 57" descr="Large confetti"/>
          <p:cNvSpPr>
            <a:spLocks noChangeAspect="1" noChangeArrowheads="1"/>
          </p:cNvSpPr>
          <p:nvPr/>
        </p:nvSpPr>
        <p:spPr bwMode="auto">
          <a:xfrm rot="10800000">
            <a:off x="5194300" y="825500"/>
            <a:ext cx="1117600" cy="32385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266" name="Rectangle 58" descr="Large confetti"/>
          <p:cNvSpPr>
            <a:spLocks noChangeAspect="1" noChangeArrowheads="1"/>
          </p:cNvSpPr>
          <p:nvPr/>
        </p:nvSpPr>
        <p:spPr bwMode="auto">
          <a:xfrm rot="10800000">
            <a:off x="3797300" y="812800"/>
            <a:ext cx="1066800" cy="309563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267" name="Rectangle 59" descr="Large confetti"/>
          <p:cNvSpPr>
            <a:spLocks noChangeAspect="1" noChangeArrowheads="1"/>
          </p:cNvSpPr>
          <p:nvPr/>
        </p:nvSpPr>
        <p:spPr bwMode="auto">
          <a:xfrm rot="10800000">
            <a:off x="3670300" y="901700"/>
            <a:ext cx="482600" cy="5334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268" name="Rectangle 60" descr="Large confetti"/>
          <p:cNvSpPr>
            <a:spLocks noChangeAspect="1" noChangeArrowheads="1"/>
          </p:cNvSpPr>
          <p:nvPr/>
        </p:nvSpPr>
        <p:spPr bwMode="auto">
          <a:xfrm rot="10800000">
            <a:off x="5880100" y="1130300"/>
            <a:ext cx="431800" cy="32385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6502400" y="215900"/>
            <a:ext cx="1066800" cy="381000"/>
            <a:chOff x="4224" y="96"/>
            <a:chExt cx="672" cy="240"/>
          </a:xfrm>
        </p:grpSpPr>
        <p:sp>
          <p:nvSpPr>
            <p:cNvPr id="23043" name="Rectangle 62"/>
            <p:cNvSpPr>
              <a:spLocks noChangeArrowheads="1"/>
            </p:cNvSpPr>
            <p:nvPr/>
          </p:nvSpPr>
          <p:spPr bwMode="auto">
            <a:xfrm>
              <a:off x="4272" y="96"/>
              <a:ext cx="62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Drag</a:t>
              </a:r>
            </a:p>
          </p:txBody>
        </p:sp>
        <p:sp>
          <p:nvSpPr>
            <p:cNvPr id="23044" name="Line 63"/>
            <p:cNvSpPr>
              <a:spLocks noChangeShapeType="1"/>
            </p:cNvSpPr>
            <p:nvPr/>
          </p:nvSpPr>
          <p:spPr bwMode="auto">
            <a:xfrm flipH="1">
              <a:off x="4224" y="19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3302000" y="419100"/>
            <a:ext cx="3505200" cy="1155700"/>
            <a:chOff x="2208" y="224"/>
            <a:chExt cx="2208" cy="728"/>
          </a:xfrm>
        </p:grpSpPr>
        <p:sp>
          <p:nvSpPr>
            <p:cNvPr id="23023" name="Line 65"/>
            <p:cNvSpPr>
              <a:spLocks noChangeShapeType="1"/>
            </p:cNvSpPr>
            <p:nvPr/>
          </p:nvSpPr>
          <p:spPr bwMode="auto">
            <a:xfrm>
              <a:off x="2208" y="95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66"/>
            <p:cNvGrpSpPr>
              <a:grpSpLocks/>
            </p:cNvGrpSpPr>
            <p:nvPr/>
          </p:nvGrpSpPr>
          <p:grpSpPr bwMode="auto">
            <a:xfrm>
              <a:off x="2216" y="224"/>
              <a:ext cx="2200" cy="728"/>
              <a:chOff x="2216" y="224"/>
              <a:chExt cx="2200" cy="728"/>
            </a:xfrm>
          </p:grpSpPr>
          <p:sp>
            <p:nvSpPr>
              <p:cNvPr id="23025" name="Line 67"/>
              <p:cNvSpPr>
                <a:spLocks noChangeShapeType="1"/>
              </p:cNvSpPr>
              <p:nvPr/>
            </p:nvSpPr>
            <p:spPr bwMode="auto">
              <a:xfrm>
                <a:off x="4368" y="8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" name="Group 68"/>
              <p:cNvGrpSpPr>
                <a:grpSpLocks/>
              </p:cNvGrpSpPr>
              <p:nvPr/>
            </p:nvGrpSpPr>
            <p:grpSpPr bwMode="auto">
              <a:xfrm>
                <a:off x="2216" y="224"/>
                <a:ext cx="2200" cy="728"/>
                <a:chOff x="2216" y="224"/>
                <a:chExt cx="2200" cy="728"/>
              </a:xfrm>
            </p:grpSpPr>
            <p:grpSp>
              <p:nvGrpSpPr>
                <p:cNvPr id="20" name="Group 69"/>
                <p:cNvGrpSpPr>
                  <a:grpSpLocks/>
                </p:cNvGrpSpPr>
                <p:nvPr/>
              </p:nvGrpSpPr>
              <p:grpSpPr bwMode="auto">
                <a:xfrm>
                  <a:off x="4272" y="760"/>
                  <a:ext cx="144" cy="192"/>
                  <a:chOff x="2880" y="1536"/>
                  <a:chExt cx="144" cy="192"/>
                </a:xfrm>
              </p:grpSpPr>
              <p:sp>
                <p:nvSpPr>
                  <p:cNvPr id="23039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53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0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568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1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008" y="153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72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74"/>
                <p:cNvGrpSpPr>
                  <a:grpSpLocks/>
                </p:cNvGrpSpPr>
                <p:nvPr/>
              </p:nvGrpSpPr>
              <p:grpSpPr bwMode="auto">
                <a:xfrm>
                  <a:off x="2216" y="760"/>
                  <a:ext cx="144" cy="192"/>
                  <a:chOff x="816" y="1528"/>
                  <a:chExt cx="144" cy="192"/>
                </a:xfrm>
              </p:grpSpPr>
              <p:sp>
                <p:nvSpPr>
                  <p:cNvPr id="23034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153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35" name="Line 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8" y="1568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16" y="1528"/>
                    <a:ext cx="32" cy="192"/>
                    <a:chOff x="816" y="1632"/>
                    <a:chExt cx="32" cy="192"/>
                  </a:xfrm>
                </p:grpSpPr>
                <p:sp>
                  <p:nvSpPr>
                    <p:cNvPr id="23037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" y="1632"/>
                      <a:ext cx="0" cy="1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38" name="Line 7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48" y="1680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3029" name="Rectangle 80"/>
                <p:cNvSpPr>
                  <a:spLocks noChangeArrowheads="1"/>
                </p:cNvSpPr>
                <p:nvPr/>
              </p:nvSpPr>
              <p:spPr bwMode="auto">
                <a:xfrm>
                  <a:off x="2408" y="240"/>
                  <a:ext cx="96" cy="624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30" name="Rectangle 81"/>
                <p:cNvSpPr>
                  <a:spLocks noChangeArrowheads="1"/>
                </p:cNvSpPr>
                <p:nvPr/>
              </p:nvSpPr>
              <p:spPr bwMode="auto">
                <a:xfrm>
                  <a:off x="4112" y="240"/>
                  <a:ext cx="96" cy="624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31" name="Rectangle 82"/>
                <p:cNvSpPr>
                  <a:spLocks noChangeArrowheads="1"/>
                </p:cNvSpPr>
                <p:nvPr/>
              </p:nvSpPr>
              <p:spPr bwMode="auto">
                <a:xfrm>
                  <a:off x="4216" y="672"/>
                  <a:ext cx="48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32" name="Rectangle 83"/>
                <p:cNvSpPr>
                  <a:spLocks noChangeArrowheads="1"/>
                </p:cNvSpPr>
                <p:nvPr/>
              </p:nvSpPr>
              <p:spPr bwMode="auto">
                <a:xfrm>
                  <a:off x="2352" y="672"/>
                  <a:ext cx="48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33" name="Line 84"/>
                <p:cNvSpPr>
                  <a:spLocks noChangeShapeType="1"/>
                </p:cNvSpPr>
                <p:nvPr/>
              </p:nvSpPr>
              <p:spPr bwMode="auto">
                <a:xfrm>
                  <a:off x="2400" y="224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2197100" y="1587500"/>
            <a:ext cx="1638300" cy="304800"/>
            <a:chOff x="1512" y="960"/>
            <a:chExt cx="1032" cy="192"/>
          </a:xfrm>
        </p:grpSpPr>
        <p:sp>
          <p:nvSpPr>
            <p:cNvPr id="23021" name="Rectangle 86"/>
            <p:cNvSpPr>
              <a:spLocks noChangeArrowheads="1"/>
            </p:cNvSpPr>
            <p:nvPr/>
          </p:nvSpPr>
          <p:spPr bwMode="auto">
            <a:xfrm>
              <a:off x="1512" y="1008"/>
              <a:ext cx="86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Molding board</a:t>
              </a:r>
            </a:p>
          </p:txBody>
        </p:sp>
        <p:sp>
          <p:nvSpPr>
            <p:cNvPr id="23022" name="Line 87"/>
            <p:cNvSpPr>
              <a:spLocks noChangeShapeType="1"/>
            </p:cNvSpPr>
            <p:nvPr/>
          </p:nvSpPr>
          <p:spPr bwMode="auto">
            <a:xfrm flipV="1">
              <a:off x="2400" y="9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296" name="Rectangle 88" descr="Large confetti"/>
          <p:cNvSpPr>
            <a:spLocks noChangeArrowheads="1"/>
          </p:cNvSpPr>
          <p:nvPr/>
        </p:nvSpPr>
        <p:spPr bwMode="auto">
          <a:xfrm rot="10800000">
            <a:off x="4876800" y="825500"/>
            <a:ext cx="304800" cy="762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297" name="Freeform 89" descr="Large confetti"/>
          <p:cNvSpPr>
            <a:spLocks noChangeAspect="1"/>
          </p:cNvSpPr>
          <p:nvPr/>
        </p:nvSpPr>
        <p:spPr bwMode="auto">
          <a:xfrm>
            <a:off x="4330700" y="1117600"/>
            <a:ext cx="381000" cy="165100"/>
          </a:xfrm>
          <a:custGeom>
            <a:avLst/>
            <a:gdLst>
              <a:gd name="T0" fmla="*/ 0 w 712"/>
              <a:gd name="T1" fmla="*/ 18640 h 496"/>
              <a:gd name="T2" fmla="*/ 21404 w 712"/>
              <a:gd name="T3" fmla="*/ 55921 h 496"/>
              <a:gd name="T4" fmla="*/ 55652 w 712"/>
              <a:gd name="T5" fmla="*/ 117168 h 496"/>
              <a:gd name="T6" fmla="*/ 64213 w 712"/>
              <a:gd name="T7" fmla="*/ 130482 h 496"/>
              <a:gd name="T8" fmla="*/ 154112 w 712"/>
              <a:gd name="T9" fmla="*/ 165100 h 496"/>
              <a:gd name="T10" fmla="*/ 214045 w 712"/>
              <a:gd name="T11" fmla="*/ 151785 h 496"/>
              <a:gd name="T12" fmla="*/ 239730 w 712"/>
              <a:gd name="T13" fmla="*/ 141134 h 496"/>
              <a:gd name="T14" fmla="*/ 261135 w 712"/>
              <a:gd name="T15" fmla="*/ 114505 h 496"/>
              <a:gd name="T16" fmla="*/ 273978 w 712"/>
              <a:gd name="T17" fmla="*/ 103853 h 496"/>
              <a:gd name="T18" fmla="*/ 316787 w 712"/>
              <a:gd name="T19" fmla="*/ 55921 h 496"/>
              <a:gd name="T20" fmla="*/ 381000 w 712"/>
              <a:gd name="T21" fmla="*/ 0 h 4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12"/>
              <a:gd name="T34" fmla="*/ 0 h 496"/>
              <a:gd name="T35" fmla="*/ 712 w 712"/>
              <a:gd name="T36" fmla="*/ 496 h 4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12" h="496">
                <a:moveTo>
                  <a:pt x="0" y="56"/>
                </a:moveTo>
                <a:cubicBezTo>
                  <a:pt x="8" y="98"/>
                  <a:pt x="28" y="128"/>
                  <a:pt x="40" y="168"/>
                </a:cubicBezTo>
                <a:cubicBezTo>
                  <a:pt x="59" y="233"/>
                  <a:pt x="74" y="291"/>
                  <a:pt x="104" y="352"/>
                </a:cubicBezTo>
                <a:cubicBezTo>
                  <a:pt x="110" y="365"/>
                  <a:pt x="111" y="381"/>
                  <a:pt x="120" y="392"/>
                </a:cubicBezTo>
                <a:cubicBezTo>
                  <a:pt x="161" y="445"/>
                  <a:pt x="235" y="461"/>
                  <a:pt x="288" y="496"/>
                </a:cubicBezTo>
                <a:cubicBezTo>
                  <a:pt x="325" y="483"/>
                  <a:pt x="372" y="484"/>
                  <a:pt x="400" y="456"/>
                </a:cubicBezTo>
                <a:cubicBezTo>
                  <a:pt x="430" y="426"/>
                  <a:pt x="413" y="436"/>
                  <a:pt x="448" y="424"/>
                </a:cubicBezTo>
                <a:cubicBezTo>
                  <a:pt x="498" y="374"/>
                  <a:pt x="448" y="432"/>
                  <a:pt x="488" y="344"/>
                </a:cubicBezTo>
                <a:cubicBezTo>
                  <a:pt x="494" y="332"/>
                  <a:pt x="505" y="324"/>
                  <a:pt x="512" y="312"/>
                </a:cubicBezTo>
                <a:cubicBezTo>
                  <a:pt x="614" y="131"/>
                  <a:pt x="516" y="282"/>
                  <a:pt x="592" y="168"/>
                </a:cubicBezTo>
                <a:cubicBezTo>
                  <a:pt x="609" y="82"/>
                  <a:pt x="654" y="58"/>
                  <a:pt x="712" y="0"/>
                </a:cubicBezTo>
              </a:path>
            </a:pathLst>
          </a:custGeom>
          <a:pattFill prst="lgConfetti">
            <a:fgClr>
              <a:srgbClr val="996633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90"/>
          <p:cNvGrpSpPr>
            <a:grpSpLocks/>
          </p:cNvGrpSpPr>
          <p:nvPr/>
        </p:nvGrpSpPr>
        <p:grpSpPr bwMode="auto">
          <a:xfrm>
            <a:off x="4178300" y="901700"/>
            <a:ext cx="1676400" cy="533400"/>
            <a:chOff x="2160" y="1488"/>
            <a:chExt cx="1056" cy="336"/>
          </a:xfrm>
        </p:grpSpPr>
        <p:sp>
          <p:nvSpPr>
            <p:cNvPr id="23010" name="Line 91"/>
            <p:cNvSpPr>
              <a:spLocks noChangeShapeType="1"/>
            </p:cNvSpPr>
            <p:nvPr/>
          </p:nvSpPr>
          <p:spPr bwMode="auto">
            <a:xfrm flipV="1">
              <a:off x="2160" y="16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11" name="Line 92"/>
            <p:cNvSpPr>
              <a:spLocks noChangeShapeType="1"/>
            </p:cNvSpPr>
            <p:nvPr/>
          </p:nvSpPr>
          <p:spPr bwMode="auto">
            <a:xfrm>
              <a:off x="3216" y="16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12" name="Line 93"/>
            <p:cNvSpPr>
              <a:spLocks noChangeShapeType="1"/>
            </p:cNvSpPr>
            <p:nvPr/>
          </p:nvSpPr>
          <p:spPr bwMode="auto">
            <a:xfrm>
              <a:off x="2160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13" name="Line 94"/>
            <p:cNvSpPr>
              <a:spLocks noChangeShapeType="1"/>
            </p:cNvSpPr>
            <p:nvPr/>
          </p:nvSpPr>
          <p:spPr bwMode="auto">
            <a:xfrm flipV="1">
              <a:off x="2584" y="14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14" name="Line 95"/>
            <p:cNvSpPr>
              <a:spLocks noChangeShapeType="1"/>
            </p:cNvSpPr>
            <p:nvPr/>
          </p:nvSpPr>
          <p:spPr bwMode="auto">
            <a:xfrm flipV="1">
              <a:off x="2784" y="14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15" name="Line 96"/>
            <p:cNvSpPr>
              <a:spLocks noChangeShapeType="1"/>
            </p:cNvSpPr>
            <p:nvPr/>
          </p:nvSpPr>
          <p:spPr bwMode="auto">
            <a:xfrm>
              <a:off x="2592" y="14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16" name="Freeform 97"/>
            <p:cNvSpPr>
              <a:spLocks/>
            </p:cNvSpPr>
            <p:nvPr/>
          </p:nvSpPr>
          <p:spPr bwMode="auto">
            <a:xfrm>
              <a:off x="2248" y="1632"/>
              <a:ext cx="240" cy="104"/>
            </a:xfrm>
            <a:custGeom>
              <a:avLst/>
              <a:gdLst>
                <a:gd name="T0" fmla="*/ 0 w 712"/>
                <a:gd name="T1" fmla="*/ 12 h 496"/>
                <a:gd name="T2" fmla="*/ 13 w 712"/>
                <a:gd name="T3" fmla="*/ 35 h 496"/>
                <a:gd name="T4" fmla="*/ 35 w 712"/>
                <a:gd name="T5" fmla="*/ 74 h 496"/>
                <a:gd name="T6" fmla="*/ 40 w 712"/>
                <a:gd name="T7" fmla="*/ 82 h 496"/>
                <a:gd name="T8" fmla="*/ 97 w 712"/>
                <a:gd name="T9" fmla="*/ 104 h 496"/>
                <a:gd name="T10" fmla="*/ 135 w 712"/>
                <a:gd name="T11" fmla="*/ 96 h 496"/>
                <a:gd name="T12" fmla="*/ 151 w 712"/>
                <a:gd name="T13" fmla="*/ 89 h 496"/>
                <a:gd name="T14" fmla="*/ 164 w 712"/>
                <a:gd name="T15" fmla="*/ 72 h 496"/>
                <a:gd name="T16" fmla="*/ 173 w 712"/>
                <a:gd name="T17" fmla="*/ 65 h 496"/>
                <a:gd name="T18" fmla="*/ 200 w 712"/>
                <a:gd name="T19" fmla="*/ 35 h 496"/>
                <a:gd name="T20" fmla="*/ 240 w 712"/>
                <a:gd name="T21" fmla="*/ 0 h 4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12"/>
                <a:gd name="T34" fmla="*/ 0 h 496"/>
                <a:gd name="T35" fmla="*/ 712 w 712"/>
                <a:gd name="T36" fmla="*/ 496 h 4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12" h="496">
                  <a:moveTo>
                    <a:pt x="0" y="56"/>
                  </a:moveTo>
                  <a:cubicBezTo>
                    <a:pt x="8" y="98"/>
                    <a:pt x="28" y="128"/>
                    <a:pt x="40" y="168"/>
                  </a:cubicBezTo>
                  <a:cubicBezTo>
                    <a:pt x="59" y="233"/>
                    <a:pt x="74" y="291"/>
                    <a:pt x="104" y="352"/>
                  </a:cubicBezTo>
                  <a:cubicBezTo>
                    <a:pt x="110" y="365"/>
                    <a:pt x="111" y="381"/>
                    <a:pt x="120" y="392"/>
                  </a:cubicBezTo>
                  <a:cubicBezTo>
                    <a:pt x="161" y="445"/>
                    <a:pt x="235" y="461"/>
                    <a:pt x="288" y="496"/>
                  </a:cubicBezTo>
                  <a:cubicBezTo>
                    <a:pt x="325" y="483"/>
                    <a:pt x="372" y="484"/>
                    <a:pt x="400" y="456"/>
                  </a:cubicBezTo>
                  <a:cubicBezTo>
                    <a:pt x="430" y="426"/>
                    <a:pt x="413" y="436"/>
                    <a:pt x="448" y="424"/>
                  </a:cubicBezTo>
                  <a:cubicBezTo>
                    <a:pt x="498" y="374"/>
                    <a:pt x="448" y="432"/>
                    <a:pt x="488" y="344"/>
                  </a:cubicBezTo>
                  <a:cubicBezTo>
                    <a:pt x="494" y="332"/>
                    <a:pt x="505" y="324"/>
                    <a:pt x="512" y="312"/>
                  </a:cubicBezTo>
                  <a:cubicBezTo>
                    <a:pt x="614" y="131"/>
                    <a:pt x="516" y="282"/>
                    <a:pt x="592" y="168"/>
                  </a:cubicBezTo>
                  <a:cubicBezTo>
                    <a:pt x="609" y="82"/>
                    <a:pt x="654" y="58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17" name="Freeform 98"/>
            <p:cNvSpPr>
              <a:spLocks/>
            </p:cNvSpPr>
            <p:nvPr/>
          </p:nvSpPr>
          <p:spPr bwMode="auto">
            <a:xfrm>
              <a:off x="2904" y="1624"/>
              <a:ext cx="240" cy="104"/>
            </a:xfrm>
            <a:custGeom>
              <a:avLst/>
              <a:gdLst>
                <a:gd name="T0" fmla="*/ 0 w 712"/>
                <a:gd name="T1" fmla="*/ 12 h 496"/>
                <a:gd name="T2" fmla="*/ 13 w 712"/>
                <a:gd name="T3" fmla="*/ 35 h 496"/>
                <a:gd name="T4" fmla="*/ 35 w 712"/>
                <a:gd name="T5" fmla="*/ 74 h 496"/>
                <a:gd name="T6" fmla="*/ 40 w 712"/>
                <a:gd name="T7" fmla="*/ 82 h 496"/>
                <a:gd name="T8" fmla="*/ 97 w 712"/>
                <a:gd name="T9" fmla="*/ 104 h 496"/>
                <a:gd name="T10" fmla="*/ 135 w 712"/>
                <a:gd name="T11" fmla="*/ 96 h 496"/>
                <a:gd name="T12" fmla="*/ 151 w 712"/>
                <a:gd name="T13" fmla="*/ 89 h 496"/>
                <a:gd name="T14" fmla="*/ 164 w 712"/>
                <a:gd name="T15" fmla="*/ 72 h 496"/>
                <a:gd name="T16" fmla="*/ 173 w 712"/>
                <a:gd name="T17" fmla="*/ 65 h 496"/>
                <a:gd name="T18" fmla="*/ 200 w 712"/>
                <a:gd name="T19" fmla="*/ 35 h 496"/>
                <a:gd name="T20" fmla="*/ 240 w 712"/>
                <a:gd name="T21" fmla="*/ 0 h 4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12"/>
                <a:gd name="T34" fmla="*/ 0 h 496"/>
                <a:gd name="T35" fmla="*/ 712 w 712"/>
                <a:gd name="T36" fmla="*/ 496 h 4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12" h="496">
                  <a:moveTo>
                    <a:pt x="0" y="56"/>
                  </a:moveTo>
                  <a:cubicBezTo>
                    <a:pt x="8" y="98"/>
                    <a:pt x="28" y="128"/>
                    <a:pt x="40" y="168"/>
                  </a:cubicBezTo>
                  <a:cubicBezTo>
                    <a:pt x="59" y="233"/>
                    <a:pt x="74" y="291"/>
                    <a:pt x="104" y="352"/>
                  </a:cubicBezTo>
                  <a:cubicBezTo>
                    <a:pt x="110" y="365"/>
                    <a:pt x="111" y="381"/>
                    <a:pt x="120" y="392"/>
                  </a:cubicBezTo>
                  <a:cubicBezTo>
                    <a:pt x="161" y="445"/>
                    <a:pt x="235" y="461"/>
                    <a:pt x="288" y="496"/>
                  </a:cubicBezTo>
                  <a:cubicBezTo>
                    <a:pt x="325" y="483"/>
                    <a:pt x="372" y="484"/>
                    <a:pt x="400" y="456"/>
                  </a:cubicBezTo>
                  <a:cubicBezTo>
                    <a:pt x="430" y="426"/>
                    <a:pt x="413" y="436"/>
                    <a:pt x="448" y="424"/>
                  </a:cubicBezTo>
                  <a:cubicBezTo>
                    <a:pt x="498" y="374"/>
                    <a:pt x="448" y="432"/>
                    <a:pt x="488" y="344"/>
                  </a:cubicBezTo>
                  <a:cubicBezTo>
                    <a:pt x="494" y="332"/>
                    <a:pt x="505" y="324"/>
                    <a:pt x="512" y="312"/>
                  </a:cubicBezTo>
                  <a:cubicBezTo>
                    <a:pt x="614" y="131"/>
                    <a:pt x="516" y="282"/>
                    <a:pt x="592" y="168"/>
                  </a:cubicBezTo>
                  <a:cubicBezTo>
                    <a:pt x="609" y="82"/>
                    <a:pt x="654" y="58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18" name="Line 99"/>
            <p:cNvSpPr>
              <a:spLocks noChangeAspect="1" noChangeShapeType="1"/>
            </p:cNvSpPr>
            <p:nvPr/>
          </p:nvSpPr>
          <p:spPr bwMode="auto">
            <a:xfrm>
              <a:off x="2472" y="1632"/>
              <a:ext cx="10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19" name="Line 100"/>
            <p:cNvSpPr>
              <a:spLocks noChangeAspect="1" noChangeShapeType="1"/>
            </p:cNvSpPr>
            <p:nvPr/>
          </p:nvSpPr>
          <p:spPr bwMode="auto">
            <a:xfrm>
              <a:off x="2787" y="1632"/>
              <a:ext cx="1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20" name="Line 101"/>
            <p:cNvSpPr>
              <a:spLocks noChangeShapeType="1"/>
            </p:cNvSpPr>
            <p:nvPr/>
          </p:nvSpPr>
          <p:spPr bwMode="auto">
            <a:xfrm>
              <a:off x="3120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310" name="Freeform 102" descr="Large confetti"/>
          <p:cNvSpPr>
            <a:spLocks noChangeAspect="1"/>
          </p:cNvSpPr>
          <p:nvPr/>
        </p:nvSpPr>
        <p:spPr bwMode="auto">
          <a:xfrm>
            <a:off x="5359400" y="1104900"/>
            <a:ext cx="381000" cy="165100"/>
          </a:xfrm>
          <a:custGeom>
            <a:avLst/>
            <a:gdLst>
              <a:gd name="T0" fmla="*/ 0 w 712"/>
              <a:gd name="T1" fmla="*/ 18640 h 496"/>
              <a:gd name="T2" fmla="*/ 21404 w 712"/>
              <a:gd name="T3" fmla="*/ 55921 h 496"/>
              <a:gd name="T4" fmla="*/ 55652 w 712"/>
              <a:gd name="T5" fmla="*/ 117168 h 496"/>
              <a:gd name="T6" fmla="*/ 64213 w 712"/>
              <a:gd name="T7" fmla="*/ 130482 h 496"/>
              <a:gd name="T8" fmla="*/ 154112 w 712"/>
              <a:gd name="T9" fmla="*/ 165100 h 496"/>
              <a:gd name="T10" fmla="*/ 214045 w 712"/>
              <a:gd name="T11" fmla="*/ 151785 h 496"/>
              <a:gd name="T12" fmla="*/ 239730 w 712"/>
              <a:gd name="T13" fmla="*/ 141134 h 496"/>
              <a:gd name="T14" fmla="*/ 261135 w 712"/>
              <a:gd name="T15" fmla="*/ 114505 h 496"/>
              <a:gd name="T16" fmla="*/ 273978 w 712"/>
              <a:gd name="T17" fmla="*/ 103853 h 496"/>
              <a:gd name="T18" fmla="*/ 316787 w 712"/>
              <a:gd name="T19" fmla="*/ 55921 h 496"/>
              <a:gd name="T20" fmla="*/ 381000 w 712"/>
              <a:gd name="T21" fmla="*/ 0 h 4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12"/>
              <a:gd name="T34" fmla="*/ 0 h 496"/>
              <a:gd name="T35" fmla="*/ 712 w 712"/>
              <a:gd name="T36" fmla="*/ 496 h 4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12" h="496">
                <a:moveTo>
                  <a:pt x="0" y="56"/>
                </a:moveTo>
                <a:cubicBezTo>
                  <a:pt x="8" y="98"/>
                  <a:pt x="28" y="128"/>
                  <a:pt x="40" y="168"/>
                </a:cubicBezTo>
                <a:cubicBezTo>
                  <a:pt x="59" y="233"/>
                  <a:pt x="74" y="291"/>
                  <a:pt x="104" y="352"/>
                </a:cubicBezTo>
                <a:cubicBezTo>
                  <a:pt x="110" y="365"/>
                  <a:pt x="111" y="381"/>
                  <a:pt x="120" y="392"/>
                </a:cubicBezTo>
                <a:cubicBezTo>
                  <a:pt x="161" y="445"/>
                  <a:pt x="235" y="461"/>
                  <a:pt x="288" y="496"/>
                </a:cubicBezTo>
                <a:cubicBezTo>
                  <a:pt x="325" y="483"/>
                  <a:pt x="372" y="484"/>
                  <a:pt x="400" y="456"/>
                </a:cubicBezTo>
                <a:cubicBezTo>
                  <a:pt x="430" y="426"/>
                  <a:pt x="413" y="436"/>
                  <a:pt x="448" y="424"/>
                </a:cubicBezTo>
                <a:cubicBezTo>
                  <a:pt x="498" y="374"/>
                  <a:pt x="448" y="432"/>
                  <a:pt x="488" y="344"/>
                </a:cubicBezTo>
                <a:cubicBezTo>
                  <a:pt x="494" y="332"/>
                  <a:pt x="505" y="324"/>
                  <a:pt x="512" y="312"/>
                </a:cubicBezTo>
                <a:cubicBezTo>
                  <a:pt x="614" y="131"/>
                  <a:pt x="516" y="282"/>
                  <a:pt x="592" y="168"/>
                </a:cubicBezTo>
                <a:cubicBezTo>
                  <a:pt x="609" y="82"/>
                  <a:pt x="654" y="58"/>
                  <a:pt x="712" y="0"/>
                </a:cubicBezTo>
              </a:path>
            </a:pathLst>
          </a:custGeom>
          <a:pattFill prst="lgConfetti">
            <a:fgClr>
              <a:srgbClr val="996633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103"/>
          <p:cNvGrpSpPr>
            <a:grpSpLocks/>
          </p:cNvGrpSpPr>
          <p:nvPr/>
        </p:nvGrpSpPr>
        <p:grpSpPr bwMode="auto">
          <a:xfrm>
            <a:off x="2184400" y="215900"/>
            <a:ext cx="5372100" cy="1981200"/>
            <a:chOff x="1056" y="2304"/>
            <a:chExt cx="3384" cy="1248"/>
          </a:xfrm>
        </p:grpSpPr>
        <p:grpSp>
          <p:nvGrpSpPr>
            <p:cNvPr id="26" name="Group 104"/>
            <p:cNvGrpSpPr>
              <a:grpSpLocks/>
            </p:cNvGrpSpPr>
            <p:nvPr/>
          </p:nvGrpSpPr>
          <p:grpSpPr bwMode="auto">
            <a:xfrm>
              <a:off x="3768" y="2304"/>
              <a:ext cx="672" cy="240"/>
              <a:chOff x="4224" y="96"/>
              <a:chExt cx="672" cy="240"/>
            </a:xfrm>
          </p:grpSpPr>
          <p:sp>
            <p:nvSpPr>
              <p:cNvPr id="23008" name="Rectangle 105"/>
              <p:cNvSpPr>
                <a:spLocks noChangeArrowheads="1"/>
              </p:cNvSpPr>
              <p:nvPr/>
            </p:nvSpPr>
            <p:spPr bwMode="auto">
              <a:xfrm>
                <a:off x="4272" y="96"/>
                <a:ext cx="624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Drag</a:t>
                </a:r>
              </a:p>
            </p:txBody>
          </p:sp>
          <p:sp>
            <p:nvSpPr>
              <p:cNvPr id="23009" name="Line 106"/>
              <p:cNvSpPr>
                <a:spLocks noChangeShapeType="1"/>
              </p:cNvSpPr>
              <p:nvPr/>
            </p:nvSpPr>
            <p:spPr bwMode="auto">
              <a:xfrm flipH="1">
                <a:off x="4224" y="19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" name="Group 107"/>
            <p:cNvGrpSpPr>
              <a:grpSpLocks/>
            </p:cNvGrpSpPr>
            <p:nvPr/>
          </p:nvGrpSpPr>
          <p:grpSpPr bwMode="auto">
            <a:xfrm>
              <a:off x="2304" y="2736"/>
              <a:ext cx="1056" cy="336"/>
              <a:chOff x="3816" y="1776"/>
              <a:chExt cx="1056" cy="336"/>
            </a:xfrm>
          </p:grpSpPr>
          <p:sp>
            <p:nvSpPr>
              <p:cNvPr id="22996" name="Line 108"/>
              <p:cNvSpPr>
                <a:spLocks noChangeShapeType="1"/>
              </p:cNvSpPr>
              <p:nvPr/>
            </p:nvSpPr>
            <p:spPr bwMode="auto">
              <a:xfrm>
                <a:off x="3816" y="2112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" name="Group 109"/>
              <p:cNvGrpSpPr>
                <a:grpSpLocks/>
              </p:cNvGrpSpPr>
              <p:nvPr/>
            </p:nvGrpSpPr>
            <p:grpSpPr bwMode="auto">
              <a:xfrm>
                <a:off x="3816" y="1776"/>
                <a:ext cx="1056" cy="336"/>
                <a:chOff x="3816" y="1776"/>
                <a:chExt cx="1056" cy="336"/>
              </a:xfrm>
            </p:grpSpPr>
            <p:sp>
              <p:nvSpPr>
                <p:cNvPr id="22998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4440" y="1920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" name="Group 111"/>
                <p:cNvGrpSpPr>
                  <a:grpSpLocks/>
                </p:cNvGrpSpPr>
                <p:nvPr/>
              </p:nvGrpSpPr>
              <p:grpSpPr bwMode="auto">
                <a:xfrm>
                  <a:off x="3816" y="1776"/>
                  <a:ext cx="1056" cy="336"/>
                  <a:chOff x="3816" y="1776"/>
                  <a:chExt cx="1056" cy="336"/>
                </a:xfrm>
              </p:grpSpPr>
              <p:sp>
                <p:nvSpPr>
                  <p:cNvPr id="23000" name="Line 1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16" y="192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01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4872" y="192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02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3816" y="1920"/>
                    <a:ext cx="43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03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40" y="1776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04" name="Line 1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0" y="1776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05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4248" y="177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06" name="Freeform 118"/>
                  <p:cNvSpPr>
                    <a:spLocks/>
                  </p:cNvSpPr>
                  <p:nvPr/>
                </p:nvSpPr>
                <p:spPr bwMode="auto">
                  <a:xfrm>
                    <a:off x="3904" y="1920"/>
                    <a:ext cx="240" cy="104"/>
                  </a:xfrm>
                  <a:custGeom>
                    <a:avLst/>
                    <a:gdLst>
                      <a:gd name="T0" fmla="*/ 0 w 712"/>
                      <a:gd name="T1" fmla="*/ 12 h 496"/>
                      <a:gd name="T2" fmla="*/ 13 w 712"/>
                      <a:gd name="T3" fmla="*/ 35 h 496"/>
                      <a:gd name="T4" fmla="*/ 35 w 712"/>
                      <a:gd name="T5" fmla="*/ 74 h 496"/>
                      <a:gd name="T6" fmla="*/ 40 w 712"/>
                      <a:gd name="T7" fmla="*/ 82 h 496"/>
                      <a:gd name="T8" fmla="*/ 97 w 712"/>
                      <a:gd name="T9" fmla="*/ 104 h 496"/>
                      <a:gd name="T10" fmla="*/ 135 w 712"/>
                      <a:gd name="T11" fmla="*/ 96 h 496"/>
                      <a:gd name="T12" fmla="*/ 151 w 712"/>
                      <a:gd name="T13" fmla="*/ 89 h 496"/>
                      <a:gd name="T14" fmla="*/ 164 w 712"/>
                      <a:gd name="T15" fmla="*/ 72 h 496"/>
                      <a:gd name="T16" fmla="*/ 173 w 712"/>
                      <a:gd name="T17" fmla="*/ 65 h 496"/>
                      <a:gd name="T18" fmla="*/ 200 w 712"/>
                      <a:gd name="T19" fmla="*/ 35 h 496"/>
                      <a:gd name="T20" fmla="*/ 240 w 712"/>
                      <a:gd name="T21" fmla="*/ 0 h 49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12"/>
                      <a:gd name="T34" fmla="*/ 0 h 496"/>
                      <a:gd name="T35" fmla="*/ 712 w 712"/>
                      <a:gd name="T36" fmla="*/ 496 h 49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12" h="496">
                        <a:moveTo>
                          <a:pt x="0" y="56"/>
                        </a:moveTo>
                        <a:cubicBezTo>
                          <a:pt x="8" y="98"/>
                          <a:pt x="28" y="128"/>
                          <a:pt x="40" y="168"/>
                        </a:cubicBezTo>
                        <a:cubicBezTo>
                          <a:pt x="59" y="233"/>
                          <a:pt x="74" y="291"/>
                          <a:pt x="104" y="352"/>
                        </a:cubicBezTo>
                        <a:cubicBezTo>
                          <a:pt x="110" y="365"/>
                          <a:pt x="111" y="381"/>
                          <a:pt x="120" y="392"/>
                        </a:cubicBezTo>
                        <a:cubicBezTo>
                          <a:pt x="161" y="445"/>
                          <a:pt x="235" y="461"/>
                          <a:pt x="288" y="496"/>
                        </a:cubicBezTo>
                        <a:cubicBezTo>
                          <a:pt x="325" y="483"/>
                          <a:pt x="372" y="484"/>
                          <a:pt x="400" y="456"/>
                        </a:cubicBezTo>
                        <a:cubicBezTo>
                          <a:pt x="430" y="426"/>
                          <a:pt x="413" y="436"/>
                          <a:pt x="448" y="424"/>
                        </a:cubicBezTo>
                        <a:cubicBezTo>
                          <a:pt x="498" y="374"/>
                          <a:pt x="448" y="432"/>
                          <a:pt x="488" y="344"/>
                        </a:cubicBezTo>
                        <a:cubicBezTo>
                          <a:pt x="494" y="332"/>
                          <a:pt x="505" y="324"/>
                          <a:pt x="512" y="312"/>
                        </a:cubicBezTo>
                        <a:cubicBezTo>
                          <a:pt x="614" y="131"/>
                          <a:pt x="516" y="282"/>
                          <a:pt x="592" y="168"/>
                        </a:cubicBezTo>
                        <a:cubicBezTo>
                          <a:pt x="609" y="82"/>
                          <a:pt x="654" y="58"/>
                          <a:pt x="712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07" name="Freeform 119"/>
                  <p:cNvSpPr>
                    <a:spLocks/>
                  </p:cNvSpPr>
                  <p:nvPr/>
                </p:nvSpPr>
                <p:spPr bwMode="auto">
                  <a:xfrm>
                    <a:off x="4560" y="1920"/>
                    <a:ext cx="240" cy="104"/>
                  </a:xfrm>
                  <a:custGeom>
                    <a:avLst/>
                    <a:gdLst>
                      <a:gd name="T0" fmla="*/ 0 w 712"/>
                      <a:gd name="T1" fmla="*/ 12 h 496"/>
                      <a:gd name="T2" fmla="*/ 13 w 712"/>
                      <a:gd name="T3" fmla="*/ 35 h 496"/>
                      <a:gd name="T4" fmla="*/ 35 w 712"/>
                      <a:gd name="T5" fmla="*/ 74 h 496"/>
                      <a:gd name="T6" fmla="*/ 40 w 712"/>
                      <a:gd name="T7" fmla="*/ 82 h 496"/>
                      <a:gd name="T8" fmla="*/ 97 w 712"/>
                      <a:gd name="T9" fmla="*/ 104 h 496"/>
                      <a:gd name="T10" fmla="*/ 135 w 712"/>
                      <a:gd name="T11" fmla="*/ 96 h 496"/>
                      <a:gd name="T12" fmla="*/ 151 w 712"/>
                      <a:gd name="T13" fmla="*/ 89 h 496"/>
                      <a:gd name="T14" fmla="*/ 164 w 712"/>
                      <a:gd name="T15" fmla="*/ 72 h 496"/>
                      <a:gd name="T16" fmla="*/ 173 w 712"/>
                      <a:gd name="T17" fmla="*/ 65 h 496"/>
                      <a:gd name="T18" fmla="*/ 200 w 712"/>
                      <a:gd name="T19" fmla="*/ 35 h 496"/>
                      <a:gd name="T20" fmla="*/ 240 w 712"/>
                      <a:gd name="T21" fmla="*/ 0 h 49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12"/>
                      <a:gd name="T34" fmla="*/ 0 h 496"/>
                      <a:gd name="T35" fmla="*/ 712 w 712"/>
                      <a:gd name="T36" fmla="*/ 496 h 49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12" h="496">
                        <a:moveTo>
                          <a:pt x="0" y="56"/>
                        </a:moveTo>
                        <a:cubicBezTo>
                          <a:pt x="8" y="98"/>
                          <a:pt x="28" y="128"/>
                          <a:pt x="40" y="168"/>
                        </a:cubicBezTo>
                        <a:cubicBezTo>
                          <a:pt x="59" y="233"/>
                          <a:pt x="74" y="291"/>
                          <a:pt x="104" y="352"/>
                        </a:cubicBezTo>
                        <a:cubicBezTo>
                          <a:pt x="110" y="365"/>
                          <a:pt x="111" y="381"/>
                          <a:pt x="120" y="392"/>
                        </a:cubicBezTo>
                        <a:cubicBezTo>
                          <a:pt x="161" y="445"/>
                          <a:pt x="235" y="461"/>
                          <a:pt x="288" y="496"/>
                        </a:cubicBezTo>
                        <a:cubicBezTo>
                          <a:pt x="325" y="483"/>
                          <a:pt x="372" y="484"/>
                          <a:pt x="400" y="456"/>
                        </a:cubicBezTo>
                        <a:cubicBezTo>
                          <a:pt x="430" y="426"/>
                          <a:pt x="413" y="436"/>
                          <a:pt x="448" y="424"/>
                        </a:cubicBezTo>
                        <a:cubicBezTo>
                          <a:pt x="498" y="374"/>
                          <a:pt x="448" y="432"/>
                          <a:pt x="488" y="344"/>
                        </a:cubicBezTo>
                        <a:cubicBezTo>
                          <a:pt x="494" y="332"/>
                          <a:pt x="505" y="324"/>
                          <a:pt x="512" y="312"/>
                        </a:cubicBezTo>
                        <a:cubicBezTo>
                          <a:pt x="614" y="131"/>
                          <a:pt x="516" y="282"/>
                          <a:pt x="592" y="168"/>
                        </a:cubicBezTo>
                        <a:cubicBezTo>
                          <a:pt x="609" y="82"/>
                          <a:pt x="654" y="58"/>
                          <a:pt x="712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0" name="Group 120"/>
            <p:cNvGrpSpPr>
              <a:grpSpLocks/>
            </p:cNvGrpSpPr>
            <p:nvPr/>
          </p:nvGrpSpPr>
          <p:grpSpPr bwMode="auto">
            <a:xfrm>
              <a:off x="1896" y="3072"/>
              <a:ext cx="1920" cy="240"/>
              <a:chOff x="2352" y="864"/>
              <a:chExt cx="1920" cy="240"/>
            </a:xfrm>
          </p:grpSpPr>
          <p:sp>
            <p:nvSpPr>
              <p:cNvPr id="22993" name="Rectangle 121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1920" cy="96"/>
              </a:xfrm>
              <a:prstGeom prst="rect">
                <a:avLst/>
              </a:prstGeom>
              <a:solidFill>
                <a:srgbClr val="9966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94" name="Rectangle 122"/>
              <p:cNvSpPr>
                <a:spLocks noChangeArrowheads="1"/>
              </p:cNvSpPr>
              <p:nvPr/>
            </p:nvSpPr>
            <p:spPr bwMode="auto">
              <a:xfrm>
                <a:off x="2544" y="960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95" name="Rectangle 123"/>
              <p:cNvSpPr>
                <a:spLocks noChangeArrowheads="1"/>
              </p:cNvSpPr>
              <p:nvPr/>
            </p:nvSpPr>
            <p:spPr bwMode="auto">
              <a:xfrm>
                <a:off x="3816" y="960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124"/>
            <p:cNvGrpSpPr>
              <a:grpSpLocks/>
            </p:cNvGrpSpPr>
            <p:nvPr/>
          </p:nvGrpSpPr>
          <p:grpSpPr bwMode="auto">
            <a:xfrm>
              <a:off x="1752" y="2432"/>
              <a:ext cx="2208" cy="728"/>
              <a:chOff x="2208" y="224"/>
              <a:chExt cx="2208" cy="728"/>
            </a:xfrm>
          </p:grpSpPr>
          <p:sp>
            <p:nvSpPr>
              <p:cNvPr id="22973" name="Line 125"/>
              <p:cNvSpPr>
                <a:spLocks noChangeShapeType="1"/>
              </p:cNvSpPr>
              <p:nvPr/>
            </p:nvSpPr>
            <p:spPr bwMode="auto">
              <a:xfrm>
                <a:off x="2208" y="95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817" name="Group 126"/>
              <p:cNvGrpSpPr>
                <a:grpSpLocks/>
              </p:cNvGrpSpPr>
              <p:nvPr/>
            </p:nvGrpSpPr>
            <p:grpSpPr bwMode="auto">
              <a:xfrm>
                <a:off x="2216" y="224"/>
                <a:ext cx="2200" cy="728"/>
                <a:chOff x="2216" y="224"/>
                <a:chExt cx="2200" cy="728"/>
              </a:xfrm>
            </p:grpSpPr>
            <p:sp>
              <p:nvSpPr>
                <p:cNvPr id="22975" name="Line 127"/>
                <p:cNvSpPr>
                  <a:spLocks noChangeShapeType="1"/>
                </p:cNvSpPr>
                <p:nvPr/>
              </p:nvSpPr>
              <p:spPr bwMode="auto">
                <a:xfrm>
                  <a:off x="4368" y="80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819" name="Group 128"/>
                <p:cNvGrpSpPr>
                  <a:grpSpLocks/>
                </p:cNvGrpSpPr>
                <p:nvPr/>
              </p:nvGrpSpPr>
              <p:grpSpPr bwMode="auto">
                <a:xfrm>
                  <a:off x="2216" y="224"/>
                  <a:ext cx="2200" cy="728"/>
                  <a:chOff x="2216" y="224"/>
                  <a:chExt cx="2200" cy="728"/>
                </a:xfrm>
              </p:grpSpPr>
              <p:grpSp>
                <p:nvGrpSpPr>
                  <p:cNvPr id="22821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4272" y="760"/>
                    <a:ext cx="144" cy="192"/>
                    <a:chOff x="2880" y="1536"/>
                    <a:chExt cx="144" cy="192"/>
                  </a:xfrm>
                </p:grpSpPr>
                <p:sp>
                  <p:nvSpPr>
                    <p:cNvPr id="22989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1536"/>
                      <a:ext cx="1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90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1568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91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8" y="1536"/>
                      <a:ext cx="0" cy="19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92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728"/>
                      <a:ext cx="4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823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2216" y="760"/>
                    <a:ext cx="144" cy="192"/>
                    <a:chOff x="816" y="1528"/>
                    <a:chExt cx="144" cy="192"/>
                  </a:xfrm>
                </p:grpSpPr>
                <p:sp>
                  <p:nvSpPr>
                    <p:cNvPr id="22984" name="Line 1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16" y="1536"/>
                      <a:ext cx="1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85" name="Line 1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48" y="1568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2844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1528"/>
                      <a:ext cx="32" cy="192"/>
                      <a:chOff x="816" y="1632"/>
                      <a:chExt cx="32" cy="192"/>
                    </a:xfrm>
                  </p:grpSpPr>
                  <p:sp>
                    <p:nvSpPr>
                      <p:cNvPr id="22987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6" y="1632"/>
                        <a:ext cx="0" cy="18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988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48" y="1680"/>
                        <a:ext cx="0" cy="14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2979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40"/>
                    <a:ext cx="96" cy="62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80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112" y="240"/>
                    <a:ext cx="96" cy="62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8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4216" y="672"/>
                    <a:ext cx="4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8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672"/>
                    <a:ext cx="4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83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24"/>
                    <a:ext cx="17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2847" name="Group 145"/>
            <p:cNvGrpSpPr>
              <a:grpSpLocks/>
            </p:cNvGrpSpPr>
            <p:nvPr/>
          </p:nvGrpSpPr>
          <p:grpSpPr bwMode="auto">
            <a:xfrm>
              <a:off x="2136" y="2448"/>
              <a:ext cx="624" cy="288"/>
              <a:chOff x="3648" y="1536"/>
              <a:chExt cx="624" cy="288"/>
            </a:xfrm>
          </p:grpSpPr>
          <p:sp>
            <p:nvSpPr>
              <p:cNvPr id="22971" name="Rectangle 146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624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Pattern</a:t>
                </a:r>
              </a:p>
            </p:txBody>
          </p:sp>
          <p:sp>
            <p:nvSpPr>
              <p:cNvPr id="22972" name="Line 147"/>
              <p:cNvSpPr>
                <a:spLocks noChangeShapeType="1"/>
              </p:cNvSpPr>
              <p:nvPr/>
            </p:nvSpPr>
            <p:spPr bwMode="auto">
              <a:xfrm>
                <a:off x="3936" y="1680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2272" name="Group 148"/>
            <p:cNvGrpSpPr>
              <a:grpSpLocks/>
            </p:cNvGrpSpPr>
            <p:nvPr/>
          </p:nvGrpSpPr>
          <p:grpSpPr bwMode="auto">
            <a:xfrm>
              <a:off x="1056" y="3168"/>
              <a:ext cx="1032" cy="192"/>
              <a:chOff x="1512" y="960"/>
              <a:chExt cx="1032" cy="192"/>
            </a:xfrm>
          </p:grpSpPr>
          <p:sp>
            <p:nvSpPr>
              <p:cNvPr id="22969" name="Rectangle 149"/>
              <p:cNvSpPr>
                <a:spLocks noChangeArrowheads="1"/>
              </p:cNvSpPr>
              <p:nvPr/>
            </p:nvSpPr>
            <p:spPr bwMode="auto">
              <a:xfrm>
                <a:off x="1512" y="1008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Molding board</a:t>
                </a:r>
              </a:p>
            </p:txBody>
          </p:sp>
          <p:sp>
            <p:nvSpPr>
              <p:cNvPr id="22970" name="Line 150"/>
              <p:cNvSpPr>
                <a:spLocks noChangeShapeType="1"/>
              </p:cNvSpPr>
              <p:nvPr/>
            </p:nvSpPr>
            <p:spPr bwMode="auto">
              <a:xfrm flipV="1">
                <a:off x="2400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968" name="Rectangle 151"/>
            <p:cNvSpPr>
              <a:spLocks noChangeArrowheads="1"/>
            </p:cNvSpPr>
            <p:nvPr/>
          </p:nvSpPr>
          <p:spPr bwMode="auto">
            <a:xfrm>
              <a:off x="2376" y="3408"/>
              <a:ext cx="1248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sng"/>
                <a:t>FIRST OPERATION</a:t>
              </a:r>
            </a:p>
          </p:txBody>
        </p:sp>
      </p:grpSp>
      <p:grpSp>
        <p:nvGrpSpPr>
          <p:cNvPr id="222273" name="Group 152"/>
          <p:cNvGrpSpPr>
            <a:grpSpLocks/>
          </p:cNvGrpSpPr>
          <p:nvPr/>
        </p:nvGrpSpPr>
        <p:grpSpPr bwMode="auto">
          <a:xfrm>
            <a:off x="2197100" y="215900"/>
            <a:ext cx="5372100" cy="1676400"/>
            <a:chOff x="3504" y="1104"/>
            <a:chExt cx="3384" cy="1056"/>
          </a:xfrm>
        </p:grpSpPr>
        <p:grpSp>
          <p:nvGrpSpPr>
            <p:cNvPr id="222274" name="Group 153"/>
            <p:cNvGrpSpPr>
              <a:grpSpLocks/>
            </p:cNvGrpSpPr>
            <p:nvPr/>
          </p:nvGrpSpPr>
          <p:grpSpPr bwMode="auto">
            <a:xfrm>
              <a:off x="6216" y="1104"/>
              <a:ext cx="672" cy="240"/>
              <a:chOff x="4224" y="96"/>
              <a:chExt cx="672" cy="240"/>
            </a:xfrm>
          </p:grpSpPr>
          <p:sp>
            <p:nvSpPr>
              <p:cNvPr id="22960" name="Rectangle 154"/>
              <p:cNvSpPr>
                <a:spLocks noChangeArrowheads="1"/>
              </p:cNvSpPr>
              <p:nvPr/>
            </p:nvSpPr>
            <p:spPr bwMode="auto">
              <a:xfrm>
                <a:off x="4272" y="96"/>
                <a:ext cx="624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Drag</a:t>
                </a:r>
              </a:p>
            </p:txBody>
          </p:sp>
          <p:sp>
            <p:nvSpPr>
              <p:cNvPr id="22961" name="Line 155"/>
              <p:cNvSpPr>
                <a:spLocks noChangeShapeType="1"/>
              </p:cNvSpPr>
              <p:nvPr/>
            </p:nvSpPr>
            <p:spPr bwMode="auto">
              <a:xfrm flipH="1">
                <a:off x="4224" y="19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2275" name="Group 156"/>
            <p:cNvGrpSpPr>
              <a:grpSpLocks/>
            </p:cNvGrpSpPr>
            <p:nvPr/>
          </p:nvGrpSpPr>
          <p:grpSpPr bwMode="auto">
            <a:xfrm>
              <a:off x="4752" y="1536"/>
              <a:ext cx="1056" cy="336"/>
              <a:chOff x="3816" y="1776"/>
              <a:chExt cx="1056" cy="336"/>
            </a:xfrm>
          </p:grpSpPr>
          <p:sp>
            <p:nvSpPr>
              <p:cNvPr id="22948" name="Line 157"/>
              <p:cNvSpPr>
                <a:spLocks noChangeShapeType="1"/>
              </p:cNvSpPr>
              <p:nvPr/>
            </p:nvSpPr>
            <p:spPr bwMode="auto">
              <a:xfrm>
                <a:off x="3816" y="2112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2276" name="Group 158"/>
              <p:cNvGrpSpPr>
                <a:grpSpLocks/>
              </p:cNvGrpSpPr>
              <p:nvPr/>
            </p:nvGrpSpPr>
            <p:grpSpPr bwMode="auto">
              <a:xfrm>
                <a:off x="3816" y="1776"/>
                <a:ext cx="1056" cy="336"/>
                <a:chOff x="3816" y="1776"/>
                <a:chExt cx="1056" cy="336"/>
              </a:xfrm>
            </p:grpSpPr>
            <p:sp>
              <p:nvSpPr>
                <p:cNvPr id="22950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4440" y="1920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2277" name="Group 160"/>
                <p:cNvGrpSpPr>
                  <a:grpSpLocks/>
                </p:cNvGrpSpPr>
                <p:nvPr/>
              </p:nvGrpSpPr>
              <p:grpSpPr bwMode="auto">
                <a:xfrm>
                  <a:off x="3816" y="1776"/>
                  <a:ext cx="1056" cy="336"/>
                  <a:chOff x="3816" y="1776"/>
                  <a:chExt cx="1056" cy="336"/>
                </a:xfrm>
              </p:grpSpPr>
              <p:sp>
                <p:nvSpPr>
                  <p:cNvPr id="22952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16" y="192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53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4872" y="192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54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3816" y="1920"/>
                    <a:ext cx="43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55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40" y="1776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56" name="Line 1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0" y="1776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57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248" y="177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58" name="Freeform 167"/>
                  <p:cNvSpPr>
                    <a:spLocks/>
                  </p:cNvSpPr>
                  <p:nvPr/>
                </p:nvSpPr>
                <p:spPr bwMode="auto">
                  <a:xfrm>
                    <a:off x="3904" y="1920"/>
                    <a:ext cx="240" cy="104"/>
                  </a:xfrm>
                  <a:custGeom>
                    <a:avLst/>
                    <a:gdLst>
                      <a:gd name="T0" fmla="*/ 0 w 712"/>
                      <a:gd name="T1" fmla="*/ 12 h 496"/>
                      <a:gd name="T2" fmla="*/ 13 w 712"/>
                      <a:gd name="T3" fmla="*/ 35 h 496"/>
                      <a:gd name="T4" fmla="*/ 35 w 712"/>
                      <a:gd name="T5" fmla="*/ 74 h 496"/>
                      <a:gd name="T6" fmla="*/ 40 w 712"/>
                      <a:gd name="T7" fmla="*/ 82 h 496"/>
                      <a:gd name="T8" fmla="*/ 97 w 712"/>
                      <a:gd name="T9" fmla="*/ 104 h 496"/>
                      <a:gd name="T10" fmla="*/ 135 w 712"/>
                      <a:gd name="T11" fmla="*/ 96 h 496"/>
                      <a:gd name="T12" fmla="*/ 151 w 712"/>
                      <a:gd name="T13" fmla="*/ 89 h 496"/>
                      <a:gd name="T14" fmla="*/ 164 w 712"/>
                      <a:gd name="T15" fmla="*/ 72 h 496"/>
                      <a:gd name="T16" fmla="*/ 173 w 712"/>
                      <a:gd name="T17" fmla="*/ 65 h 496"/>
                      <a:gd name="T18" fmla="*/ 200 w 712"/>
                      <a:gd name="T19" fmla="*/ 35 h 496"/>
                      <a:gd name="T20" fmla="*/ 240 w 712"/>
                      <a:gd name="T21" fmla="*/ 0 h 49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12"/>
                      <a:gd name="T34" fmla="*/ 0 h 496"/>
                      <a:gd name="T35" fmla="*/ 712 w 712"/>
                      <a:gd name="T36" fmla="*/ 496 h 49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12" h="496">
                        <a:moveTo>
                          <a:pt x="0" y="56"/>
                        </a:moveTo>
                        <a:cubicBezTo>
                          <a:pt x="8" y="98"/>
                          <a:pt x="28" y="128"/>
                          <a:pt x="40" y="168"/>
                        </a:cubicBezTo>
                        <a:cubicBezTo>
                          <a:pt x="59" y="233"/>
                          <a:pt x="74" y="291"/>
                          <a:pt x="104" y="352"/>
                        </a:cubicBezTo>
                        <a:cubicBezTo>
                          <a:pt x="110" y="365"/>
                          <a:pt x="111" y="381"/>
                          <a:pt x="120" y="392"/>
                        </a:cubicBezTo>
                        <a:cubicBezTo>
                          <a:pt x="161" y="445"/>
                          <a:pt x="235" y="461"/>
                          <a:pt x="288" y="496"/>
                        </a:cubicBezTo>
                        <a:cubicBezTo>
                          <a:pt x="325" y="483"/>
                          <a:pt x="372" y="484"/>
                          <a:pt x="400" y="456"/>
                        </a:cubicBezTo>
                        <a:cubicBezTo>
                          <a:pt x="430" y="426"/>
                          <a:pt x="413" y="436"/>
                          <a:pt x="448" y="424"/>
                        </a:cubicBezTo>
                        <a:cubicBezTo>
                          <a:pt x="498" y="374"/>
                          <a:pt x="448" y="432"/>
                          <a:pt x="488" y="344"/>
                        </a:cubicBezTo>
                        <a:cubicBezTo>
                          <a:pt x="494" y="332"/>
                          <a:pt x="505" y="324"/>
                          <a:pt x="512" y="312"/>
                        </a:cubicBezTo>
                        <a:cubicBezTo>
                          <a:pt x="614" y="131"/>
                          <a:pt x="516" y="282"/>
                          <a:pt x="592" y="168"/>
                        </a:cubicBezTo>
                        <a:cubicBezTo>
                          <a:pt x="609" y="82"/>
                          <a:pt x="654" y="58"/>
                          <a:pt x="712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59" name="Freeform 168"/>
                  <p:cNvSpPr>
                    <a:spLocks/>
                  </p:cNvSpPr>
                  <p:nvPr/>
                </p:nvSpPr>
                <p:spPr bwMode="auto">
                  <a:xfrm>
                    <a:off x="4560" y="1920"/>
                    <a:ext cx="240" cy="104"/>
                  </a:xfrm>
                  <a:custGeom>
                    <a:avLst/>
                    <a:gdLst>
                      <a:gd name="T0" fmla="*/ 0 w 712"/>
                      <a:gd name="T1" fmla="*/ 12 h 496"/>
                      <a:gd name="T2" fmla="*/ 13 w 712"/>
                      <a:gd name="T3" fmla="*/ 35 h 496"/>
                      <a:gd name="T4" fmla="*/ 35 w 712"/>
                      <a:gd name="T5" fmla="*/ 74 h 496"/>
                      <a:gd name="T6" fmla="*/ 40 w 712"/>
                      <a:gd name="T7" fmla="*/ 82 h 496"/>
                      <a:gd name="T8" fmla="*/ 97 w 712"/>
                      <a:gd name="T9" fmla="*/ 104 h 496"/>
                      <a:gd name="T10" fmla="*/ 135 w 712"/>
                      <a:gd name="T11" fmla="*/ 96 h 496"/>
                      <a:gd name="T12" fmla="*/ 151 w 712"/>
                      <a:gd name="T13" fmla="*/ 89 h 496"/>
                      <a:gd name="T14" fmla="*/ 164 w 712"/>
                      <a:gd name="T15" fmla="*/ 72 h 496"/>
                      <a:gd name="T16" fmla="*/ 173 w 712"/>
                      <a:gd name="T17" fmla="*/ 65 h 496"/>
                      <a:gd name="T18" fmla="*/ 200 w 712"/>
                      <a:gd name="T19" fmla="*/ 35 h 496"/>
                      <a:gd name="T20" fmla="*/ 240 w 712"/>
                      <a:gd name="T21" fmla="*/ 0 h 49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12"/>
                      <a:gd name="T34" fmla="*/ 0 h 496"/>
                      <a:gd name="T35" fmla="*/ 712 w 712"/>
                      <a:gd name="T36" fmla="*/ 496 h 49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12" h="496">
                        <a:moveTo>
                          <a:pt x="0" y="56"/>
                        </a:moveTo>
                        <a:cubicBezTo>
                          <a:pt x="8" y="98"/>
                          <a:pt x="28" y="128"/>
                          <a:pt x="40" y="168"/>
                        </a:cubicBezTo>
                        <a:cubicBezTo>
                          <a:pt x="59" y="233"/>
                          <a:pt x="74" y="291"/>
                          <a:pt x="104" y="352"/>
                        </a:cubicBezTo>
                        <a:cubicBezTo>
                          <a:pt x="110" y="365"/>
                          <a:pt x="111" y="381"/>
                          <a:pt x="120" y="392"/>
                        </a:cubicBezTo>
                        <a:cubicBezTo>
                          <a:pt x="161" y="445"/>
                          <a:pt x="235" y="461"/>
                          <a:pt x="288" y="496"/>
                        </a:cubicBezTo>
                        <a:cubicBezTo>
                          <a:pt x="325" y="483"/>
                          <a:pt x="372" y="484"/>
                          <a:pt x="400" y="456"/>
                        </a:cubicBezTo>
                        <a:cubicBezTo>
                          <a:pt x="430" y="426"/>
                          <a:pt x="413" y="436"/>
                          <a:pt x="448" y="424"/>
                        </a:cubicBezTo>
                        <a:cubicBezTo>
                          <a:pt x="498" y="374"/>
                          <a:pt x="448" y="432"/>
                          <a:pt x="488" y="344"/>
                        </a:cubicBezTo>
                        <a:cubicBezTo>
                          <a:pt x="494" y="332"/>
                          <a:pt x="505" y="324"/>
                          <a:pt x="512" y="312"/>
                        </a:cubicBezTo>
                        <a:cubicBezTo>
                          <a:pt x="614" y="131"/>
                          <a:pt x="516" y="282"/>
                          <a:pt x="592" y="168"/>
                        </a:cubicBezTo>
                        <a:cubicBezTo>
                          <a:pt x="609" y="82"/>
                          <a:pt x="654" y="58"/>
                          <a:pt x="712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22278" name="Group 169"/>
            <p:cNvGrpSpPr>
              <a:grpSpLocks/>
            </p:cNvGrpSpPr>
            <p:nvPr/>
          </p:nvGrpSpPr>
          <p:grpSpPr bwMode="auto">
            <a:xfrm>
              <a:off x="4344" y="1872"/>
              <a:ext cx="1920" cy="240"/>
              <a:chOff x="2352" y="864"/>
              <a:chExt cx="1920" cy="240"/>
            </a:xfrm>
          </p:grpSpPr>
          <p:sp>
            <p:nvSpPr>
              <p:cNvPr id="22945" name="Rectangle 170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1920" cy="96"/>
              </a:xfrm>
              <a:prstGeom prst="rect">
                <a:avLst/>
              </a:prstGeom>
              <a:solidFill>
                <a:srgbClr val="9966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6" name="Rectangle 171"/>
              <p:cNvSpPr>
                <a:spLocks noChangeArrowheads="1"/>
              </p:cNvSpPr>
              <p:nvPr/>
            </p:nvSpPr>
            <p:spPr bwMode="auto">
              <a:xfrm>
                <a:off x="2544" y="960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7" name="Rectangle 172"/>
              <p:cNvSpPr>
                <a:spLocks noChangeArrowheads="1"/>
              </p:cNvSpPr>
              <p:nvPr/>
            </p:nvSpPr>
            <p:spPr bwMode="auto">
              <a:xfrm>
                <a:off x="3816" y="960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2279" name="Group 173"/>
            <p:cNvGrpSpPr>
              <a:grpSpLocks/>
            </p:cNvGrpSpPr>
            <p:nvPr/>
          </p:nvGrpSpPr>
          <p:grpSpPr bwMode="auto">
            <a:xfrm>
              <a:off x="4200" y="1232"/>
              <a:ext cx="2208" cy="728"/>
              <a:chOff x="2208" y="224"/>
              <a:chExt cx="2208" cy="728"/>
            </a:xfrm>
          </p:grpSpPr>
          <p:sp>
            <p:nvSpPr>
              <p:cNvPr id="22925" name="Line 174"/>
              <p:cNvSpPr>
                <a:spLocks noChangeShapeType="1"/>
              </p:cNvSpPr>
              <p:nvPr/>
            </p:nvSpPr>
            <p:spPr bwMode="auto">
              <a:xfrm>
                <a:off x="2208" y="95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2280" name="Group 175"/>
              <p:cNvGrpSpPr>
                <a:grpSpLocks/>
              </p:cNvGrpSpPr>
              <p:nvPr/>
            </p:nvGrpSpPr>
            <p:grpSpPr bwMode="auto">
              <a:xfrm>
                <a:off x="2216" y="224"/>
                <a:ext cx="2200" cy="728"/>
                <a:chOff x="2216" y="224"/>
                <a:chExt cx="2200" cy="728"/>
              </a:xfrm>
            </p:grpSpPr>
            <p:sp>
              <p:nvSpPr>
                <p:cNvPr id="22927" name="Line 176"/>
                <p:cNvSpPr>
                  <a:spLocks noChangeShapeType="1"/>
                </p:cNvSpPr>
                <p:nvPr/>
              </p:nvSpPr>
              <p:spPr bwMode="auto">
                <a:xfrm>
                  <a:off x="4368" y="80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2281" name="Group 177"/>
                <p:cNvGrpSpPr>
                  <a:grpSpLocks/>
                </p:cNvGrpSpPr>
                <p:nvPr/>
              </p:nvGrpSpPr>
              <p:grpSpPr bwMode="auto">
                <a:xfrm>
                  <a:off x="2216" y="224"/>
                  <a:ext cx="2200" cy="728"/>
                  <a:chOff x="2216" y="224"/>
                  <a:chExt cx="2200" cy="728"/>
                </a:xfrm>
              </p:grpSpPr>
              <p:grpSp>
                <p:nvGrpSpPr>
                  <p:cNvPr id="222282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4272" y="760"/>
                    <a:ext cx="144" cy="192"/>
                    <a:chOff x="2880" y="1536"/>
                    <a:chExt cx="144" cy="192"/>
                  </a:xfrm>
                </p:grpSpPr>
                <p:sp>
                  <p:nvSpPr>
                    <p:cNvPr id="22941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1536"/>
                      <a:ext cx="1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42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1568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43" name="Line 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8" y="1536"/>
                      <a:ext cx="0" cy="19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44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728"/>
                      <a:ext cx="4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283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2216" y="760"/>
                    <a:ext cx="144" cy="192"/>
                    <a:chOff x="816" y="1528"/>
                    <a:chExt cx="144" cy="192"/>
                  </a:xfrm>
                </p:grpSpPr>
                <p:sp>
                  <p:nvSpPr>
                    <p:cNvPr id="22936" name="Line 1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16" y="1536"/>
                      <a:ext cx="1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37" name="Line 18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48" y="1568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22284" name="Group 1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1528"/>
                      <a:ext cx="32" cy="192"/>
                      <a:chOff x="816" y="1632"/>
                      <a:chExt cx="32" cy="192"/>
                    </a:xfrm>
                  </p:grpSpPr>
                  <p:sp>
                    <p:nvSpPr>
                      <p:cNvPr id="22939" name="Line 1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6" y="1632"/>
                        <a:ext cx="0" cy="18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940" name="Line 18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48" y="1680"/>
                        <a:ext cx="0" cy="14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2931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40"/>
                    <a:ext cx="96" cy="62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32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4112" y="240"/>
                    <a:ext cx="96" cy="62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33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4216" y="672"/>
                    <a:ext cx="4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34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672"/>
                    <a:ext cx="4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35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24"/>
                    <a:ext cx="17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22285" name="Group 194"/>
            <p:cNvGrpSpPr>
              <a:grpSpLocks/>
            </p:cNvGrpSpPr>
            <p:nvPr/>
          </p:nvGrpSpPr>
          <p:grpSpPr bwMode="auto">
            <a:xfrm>
              <a:off x="3504" y="1968"/>
              <a:ext cx="1032" cy="192"/>
              <a:chOff x="1512" y="960"/>
              <a:chExt cx="1032" cy="192"/>
            </a:xfrm>
          </p:grpSpPr>
          <p:sp>
            <p:nvSpPr>
              <p:cNvPr id="22923" name="Rectangle 195"/>
              <p:cNvSpPr>
                <a:spLocks noChangeArrowheads="1"/>
              </p:cNvSpPr>
              <p:nvPr/>
            </p:nvSpPr>
            <p:spPr bwMode="auto">
              <a:xfrm>
                <a:off x="1512" y="1008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Molding board</a:t>
                </a:r>
              </a:p>
            </p:txBody>
          </p:sp>
          <p:sp>
            <p:nvSpPr>
              <p:cNvPr id="22924" name="Line 196"/>
              <p:cNvSpPr>
                <a:spLocks noChangeShapeType="1"/>
              </p:cNvSpPr>
              <p:nvPr/>
            </p:nvSpPr>
            <p:spPr bwMode="auto">
              <a:xfrm flipV="1">
                <a:off x="2400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2286" name="Group 197"/>
          <p:cNvGrpSpPr>
            <a:grpSpLocks/>
          </p:cNvGrpSpPr>
          <p:nvPr/>
        </p:nvGrpSpPr>
        <p:grpSpPr bwMode="auto">
          <a:xfrm>
            <a:off x="3517900" y="1435100"/>
            <a:ext cx="3048000" cy="381000"/>
            <a:chOff x="2352" y="864"/>
            <a:chExt cx="1920" cy="240"/>
          </a:xfrm>
        </p:grpSpPr>
        <p:sp>
          <p:nvSpPr>
            <p:cNvPr id="22915" name="Rectangle 198"/>
            <p:cNvSpPr>
              <a:spLocks noChangeArrowheads="1"/>
            </p:cNvSpPr>
            <p:nvPr/>
          </p:nvSpPr>
          <p:spPr bwMode="auto">
            <a:xfrm>
              <a:off x="2352" y="864"/>
              <a:ext cx="1920" cy="96"/>
            </a:xfrm>
            <a:prstGeom prst="rect">
              <a:avLst/>
            </a:prstGeom>
            <a:solidFill>
              <a:srgbClr val="9966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6" name="Rectangle 199"/>
            <p:cNvSpPr>
              <a:spLocks noChangeArrowheads="1"/>
            </p:cNvSpPr>
            <p:nvPr/>
          </p:nvSpPr>
          <p:spPr bwMode="auto">
            <a:xfrm>
              <a:off x="2544" y="960"/>
              <a:ext cx="24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" name="Rectangle 200"/>
            <p:cNvSpPr>
              <a:spLocks noChangeArrowheads="1"/>
            </p:cNvSpPr>
            <p:nvPr/>
          </p:nvSpPr>
          <p:spPr bwMode="auto">
            <a:xfrm>
              <a:off x="3816" y="960"/>
              <a:ext cx="24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409" name="Rectangle 201"/>
          <p:cNvSpPr>
            <a:spLocks noChangeArrowheads="1"/>
          </p:cNvSpPr>
          <p:nvPr/>
        </p:nvSpPr>
        <p:spPr bwMode="auto">
          <a:xfrm>
            <a:off x="4191000" y="19050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1" u="sng"/>
          </a:p>
        </p:txBody>
      </p:sp>
      <p:sp>
        <p:nvSpPr>
          <p:cNvPr id="222410" name="Line 202"/>
          <p:cNvSpPr>
            <a:spLocks noChangeShapeType="1"/>
          </p:cNvSpPr>
          <p:nvPr/>
        </p:nvSpPr>
        <p:spPr bwMode="auto">
          <a:xfrm>
            <a:off x="0" y="2286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2287" name="Group 203"/>
          <p:cNvGrpSpPr>
            <a:grpSpLocks/>
          </p:cNvGrpSpPr>
          <p:nvPr/>
        </p:nvGrpSpPr>
        <p:grpSpPr bwMode="auto">
          <a:xfrm>
            <a:off x="3314700" y="266700"/>
            <a:ext cx="3505200" cy="1155700"/>
            <a:chOff x="1608" y="2400"/>
            <a:chExt cx="2208" cy="728"/>
          </a:xfrm>
        </p:grpSpPr>
        <p:grpSp>
          <p:nvGrpSpPr>
            <p:cNvPr id="222288" name="Group 204"/>
            <p:cNvGrpSpPr>
              <a:grpSpLocks/>
            </p:cNvGrpSpPr>
            <p:nvPr/>
          </p:nvGrpSpPr>
          <p:grpSpPr bwMode="auto">
            <a:xfrm>
              <a:off x="1608" y="2400"/>
              <a:ext cx="2208" cy="728"/>
              <a:chOff x="1608" y="2720"/>
              <a:chExt cx="2208" cy="728"/>
            </a:xfrm>
          </p:grpSpPr>
          <p:sp>
            <p:nvSpPr>
              <p:cNvPr id="22872" name="Rectangle 205" descr="Large confetti"/>
              <p:cNvSpPr>
                <a:spLocks noChangeArrowheads="1"/>
              </p:cNvSpPr>
              <p:nvPr/>
            </p:nvSpPr>
            <p:spPr bwMode="auto">
              <a:xfrm rot="10800000">
                <a:off x="2592" y="2736"/>
                <a:ext cx="912" cy="240"/>
              </a:xfrm>
              <a:prstGeom prst="rect">
                <a:avLst/>
              </a:prstGeom>
              <a:pattFill prst="lgConfetti">
                <a:fgClr>
                  <a:srgbClr val="996633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en-US">
                  <a:solidFill>
                    <a:srgbClr val="996633"/>
                  </a:solidFill>
                </a:endParaRPr>
              </a:p>
            </p:txBody>
          </p:sp>
          <p:sp>
            <p:nvSpPr>
              <p:cNvPr id="22873" name="Rectangle 206" descr="Large confetti"/>
              <p:cNvSpPr>
                <a:spLocks noChangeArrowheads="1"/>
              </p:cNvSpPr>
              <p:nvPr/>
            </p:nvSpPr>
            <p:spPr bwMode="auto">
              <a:xfrm rot="10800000">
                <a:off x="1872" y="2736"/>
                <a:ext cx="912" cy="240"/>
              </a:xfrm>
              <a:prstGeom prst="rect">
                <a:avLst/>
              </a:prstGeom>
              <a:pattFill prst="lgConfetti">
                <a:fgClr>
                  <a:srgbClr val="996633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en-US">
                  <a:solidFill>
                    <a:srgbClr val="996633"/>
                  </a:solidFill>
                </a:endParaRPr>
              </a:p>
            </p:txBody>
          </p:sp>
          <p:sp>
            <p:nvSpPr>
              <p:cNvPr id="22874" name="Rectangle 207" descr="Large confetti"/>
              <p:cNvSpPr>
                <a:spLocks noChangeAspect="1" noChangeArrowheads="1"/>
              </p:cNvSpPr>
              <p:nvPr/>
            </p:nvSpPr>
            <p:spPr bwMode="auto">
              <a:xfrm rot="10800000">
                <a:off x="2800" y="2976"/>
                <a:ext cx="704" cy="204"/>
              </a:xfrm>
              <a:prstGeom prst="rect">
                <a:avLst/>
              </a:prstGeom>
              <a:pattFill prst="lgConfetti">
                <a:fgClr>
                  <a:srgbClr val="996633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en-US">
                  <a:solidFill>
                    <a:srgbClr val="996633"/>
                  </a:solidFill>
                </a:endParaRPr>
              </a:p>
            </p:txBody>
          </p:sp>
          <p:sp>
            <p:nvSpPr>
              <p:cNvPr id="22875" name="Rectangle 208" descr="Large confetti"/>
              <p:cNvSpPr>
                <a:spLocks noChangeAspect="1" noChangeArrowheads="1"/>
              </p:cNvSpPr>
              <p:nvPr/>
            </p:nvSpPr>
            <p:spPr bwMode="auto">
              <a:xfrm rot="10800000">
                <a:off x="1920" y="2968"/>
                <a:ext cx="672" cy="195"/>
              </a:xfrm>
              <a:prstGeom prst="rect">
                <a:avLst/>
              </a:prstGeom>
              <a:pattFill prst="lgConfetti">
                <a:fgClr>
                  <a:srgbClr val="996633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en-US">
                  <a:solidFill>
                    <a:srgbClr val="996633"/>
                  </a:solidFill>
                </a:endParaRPr>
              </a:p>
            </p:txBody>
          </p:sp>
          <p:sp>
            <p:nvSpPr>
              <p:cNvPr id="22876" name="Rectangle 209" descr="Large confetti"/>
              <p:cNvSpPr>
                <a:spLocks noChangeAspect="1" noChangeArrowheads="1"/>
              </p:cNvSpPr>
              <p:nvPr/>
            </p:nvSpPr>
            <p:spPr bwMode="auto">
              <a:xfrm rot="10800000">
                <a:off x="1840" y="3024"/>
                <a:ext cx="304" cy="336"/>
              </a:xfrm>
              <a:prstGeom prst="rect">
                <a:avLst/>
              </a:prstGeom>
              <a:pattFill prst="lgConfetti">
                <a:fgClr>
                  <a:srgbClr val="996633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en-US">
                  <a:solidFill>
                    <a:srgbClr val="996633"/>
                  </a:solidFill>
                </a:endParaRPr>
              </a:p>
            </p:txBody>
          </p:sp>
          <p:sp>
            <p:nvSpPr>
              <p:cNvPr id="22877" name="Rectangle 210" descr="Large confetti"/>
              <p:cNvSpPr>
                <a:spLocks noChangeAspect="1" noChangeArrowheads="1"/>
              </p:cNvSpPr>
              <p:nvPr/>
            </p:nvSpPr>
            <p:spPr bwMode="auto">
              <a:xfrm rot="10800000">
                <a:off x="3232" y="3168"/>
                <a:ext cx="272" cy="204"/>
              </a:xfrm>
              <a:prstGeom prst="rect">
                <a:avLst/>
              </a:prstGeom>
              <a:pattFill prst="lgConfetti">
                <a:fgClr>
                  <a:srgbClr val="996633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en-US">
                  <a:solidFill>
                    <a:srgbClr val="996633"/>
                  </a:solidFill>
                </a:endParaRPr>
              </a:p>
            </p:txBody>
          </p:sp>
          <p:grpSp>
            <p:nvGrpSpPr>
              <p:cNvPr id="222289" name="Group 211"/>
              <p:cNvGrpSpPr>
                <a:grpSpLocks/>
              </p:cNvGrpSpPr>
              <p:nvPr/>
            </p:nvGrpSpPr>
            <p:grpSpPr bwMode="auto">
              <a:xfrm>
                <a:off x="1608" y="2720"/>
                <a:ext cx="2208" cy="728"/>
                <a:chOff x="2208" y="224"/>
                <a:chExt cx="2208" cy="728"/>
              </a:xfrm>
            </p:grpSpPr>
            <p:sp>
              <p:nvSpPr>
                <p:cNvPr id="22895" name="Line 212"/>
                <p:cNvSpPr>
                  <a:spLocks noChangeShapeType="1"/>
                </p:cNvSpPr>
                <p:nvPr/>
              </p:nvSpPr>
              <p:spPr bwMode="auto">
                <a:xfrm>
                  <a:off x="2208" y="952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2290" name="Group 213"/>
                <p:cNvGrpSpPr>
                  <a:grpSpLocks/>
                </p:cNvGrpSpPr>
                <p:nvPr/>
              </p:nvGrpSpPr>
              <p:grpSpPr bwMode="auto">
                <a:xfrm>
                  <a:off x="2216" y="224"/>
                  <a:ext cx="2200" cy="728"/>
                  <a:chOff x="2216" y="224"/>
                  <a:chExt cx="2200" cy="728"/>
                </a:xfrm>
              </p:grpSpPr>
              <p:sp>
                <p:nvSpPr>
                  <p:cNvPr id="22897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800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22291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2216" y="224"/>
                    <a:ext cx="2200" cy="728"/>
                    <a:chOff x="2216" y="224"/>
                    <a:chExt cx="2200" cy="728"/>
                  </a:xfrm>
                </p:grpSpPr>
                <p:grpSp>
                  <p:nvGrpSpPr>
                    <p:cNvPr id="222292" name="Group 2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72" y="760"/>
                      <a:ext cx="144" cy="192"/>
                      <a:chOff x="2880" y="1536"/>
                      <a:chExt cx="144" cy="192"/>
                    </a:xfrm>
                  </p:grpSpPr>
                  <p:sp>
                    <p:nvSpPr>
                      <p:cNvPr id="22911" name="Line 2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80" y="1536"/>
                        <a:ext cx="14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912" name="Line 2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80" y="1568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913" name="Line 2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08" y="1536"/>
                        <a:ext cx="0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914" name="Line 2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728"/>
                        <a:ext cx="4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22293" name="Group 2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16" y="760"/>
                      <a:ext cx="144" cy="192"/>
                      <a:chOff x="816" y="1528"/>
                      <a:chExt cx="144" cy="192"/>
                    </a:xfrm>
                  </p:grpSpPr>
                  <p:sp>
                    <p:nvSpPr>
                      <p:cNvPr id="22906" name="Line 2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16" y="1536"/>
                        <a:ext cx="14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907" name="Line 2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48" y="1568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22294" name="Group 2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6" y="1528"/>
                        <a:ext cx="32" cy="192"/>
                        <a:chOff x="816" y="1632"/>
                        <a:chExt cx="32" cy="192"/>
                      </a:xfrm>
                    </p:grpSpPr>
                    <p:sp>
                      <p:nvSpPr>
                        <p:cNvPr id="22909" name="Line 2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16" y="1632"/>
                          <a:ext cx="0" cy="18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910" name="Line 2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48" y="1680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22901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8" y="240"/>
                      <a:ext cx="96" cy="62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02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2" y="240"/>
                      <a:ext cx="96" cy="62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03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6" y="672"/>
                      <a:ext cx="4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04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672"/>
                      <a:ext cx="4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05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224"/>
                      <a:ext cx="17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2879" name="Rectangle 232" descr="Large confetti"/>
              <p:cNvSpPr>
                <a:spLocks noChangeArrowheads="1"/>
              </p:cNvSpPr>
              <p:nvPr/>
            </p:nvSpPr>
            <p:spPr bwMode="auto">
              <a:xfrm rot="10800000">
                <a:off x="2600" y="2976"/>
                <a:ext cx="192" cy="48"/>
              </a:xfrm>
              <a:prstGeom prst="rect">
                <a:avLst/>
              </a:prstGeom>
              <a:pattFill prst="lgConfetti">
                <a:fgClr>
                  <a:srgbClr val="996633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en-US">
                  <a:solidFill>
                    <a:srgbClr val="996633"/>
                  </a:solidFill>
                </a:endParaRPr>
              </a:p>
            </p:txBody>
          </p:sp>
          <p:sp>
            <p:nvSpPr>
              <p:cNvPr id="22880" name="Freeform 233" descr="Large confetti"/>
              <p:cNvSpPr>
                <a:spLocks noChangeAspect="1"/>
              </p:cNvSpPr>
              <p:nvPr/>
            </p:nvSpPr>
            <p:spPr bwMode="auto">
              <a:xfrm>
                <a:off x="2256" y="3160"/>
                <a:ext cx="240" cy="104"/>
              </a:xfrm>
              <a:custGeom>
                <a:avLst/>
                <a:gdLst>
                  <a:gd name="T0" fmla="*/ 0 w 712"/>
                  <a:gd name="T1" fmla="*/ 12 h 496"/>
                  <a:gd name="T2" fmla="*/ 13 w 712"/>
                  <a:gd name="T3" fmla="*/ 35 h 496"/>
                  <a:gd name="T4" fmla="*/ 35 w 712"/>
                  <a:gd name="T5" fmla="*/ 74 h 496"/>
                  <a:gd name="T6" fmla="*/ 40 w 712"/>
                  <a:gd name="T7" fmla="*/ 82 h 496"/>
                  <a:gd name="T8" fmla="*/ 97 w 712"/>
                  <a:gd name="T9" fmla="*/ 104 h 496"/>
                  <a:gd name="T10" fmla="*/ 135 w 712"/>
                  <a:gd name="T11" fmla="*/ 96 h 496"/>
                  <a:gd name="T12" fmla="*/ 151 w 712"/>
                  <a:gd name="T13" fmla="*/ 89 h 496"/>
                  <a:gd name="T14" fmla="*/ 164 w 712"/>
                  <a:gd name="T15" fmla="*/ 72 h 496"/>
                  <a:gd name="T16" fmla="*/ 173 w 712"/>
                  <a:gd name="T17" fmla="*/ 65 h 496"/>
                  <a:gd name="T18" fmla="*/ 200 w 712"/>
                  <a:gd name="T19" fmla="*/ 35 h 496"/>
                  <a:gd name="T20" fmla="*/ 240 w 712"/>
                  <a:gd name="T21" fmla="*/ 0 h 4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12"/>
                  <a:gd name="T34" fmla="*/ 0 h 496"/>
                  <a:gd name="T35" fmla="*/ 712 w 712"/>
                  <a:gd name="T36" fmla="*/ 496 h 4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12" h="496">
                    <a:moveTo>
                      <a:pt x="0" y="56"/>
                    </a:moveTo>
                    <a:cubicBezTo>
                      <a:pt x="8" y="98"/>
                      <a:pt x="28" y="128"/>
                      <a:pt x="40" y="168"/>
                    </a:cubicBezTo>
                    <a:cubicBezTo>
                      <a:pt x="59" y="233"/>
                      <a:pt x="74" y="291"/>
                      <a:pt x="104" y="352"/>
                    </a:cubicBezTo>
                    <a:cubicBezTo>
                      <a:pt x="110" y="365"/>
                      <a:pt x="111" y="381"/>
                      <a:pt x="120" y="392"/>
                    </a:cubicBezTo>
                    <a:cubicBezTo>
                      <a:pt x="161" y="445"/>
                      <a:pt x="235" y="461"/>
                      <a:pt x="288" y="496"/>
                    </a:cubicBezTo>
                    <a:cubicBezTo>
                      <a:pt x="325" y="483"/>
                      <a:pt x="372" y="484"/>
                      <a:pt x="400" y="456"/>
                    </a:cubicBezTo>
                    <a:cubicBezTo>
                      <a:pt x="430" y="426"/>
                      <a:pt x="413" y="436"/>
                      <a:pt x="448" y="424"/>
                    </a:cubicBezTo>
                    <a:cubicBezTo>
                      <a:pt x="498" y="374"/>
                      <a:pt x="448" y="432"/>
                      <a:pt x="488" y="344"/>
                    </a:cubicBezTo>
                    <a:cubicBezTo>
                      <a:pt x="494" y="332"/>
                      <a:pt x="505" y="324"/>
                      <a:pt x="512" y="312"/>
                    </a:cubicBezTo>
                    <a:cubicBezTo>
                      <a:pt x="614" y="131"/>
                      <a:pt x="516" y="282"/>
                      <a:pt x="592" y="168"/>
                    </a:cubicBezTo>
                    <a:cubicBezTo>
                      <a:pt x="609" y="82"/>
                      <a:pt x="654" y="58"/>
                      <a:pt x="712" y="0"/>
                    </a:cubicBezTo>
                  </a:path>
                </a:pathLst>
              </a:custGeom>
              <a:pattFill prst="lgConfetti">
                <a:fgClr>
                  <a:srgbClr val="996633"/>
                </a:fgClr>
                <a:bgClr>
                  <a:srgbClr val="FFFFFF"/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2295" name="Group 234"/>
              <p:cNvGrpSpPr>
                <a:grpSpLocks/>
              </p:cNvGrpSpPr>
              <p:nvPr/>
            </p:nvGrpSpPr>
            <p:grpSpPr bwMode="auto">
              <a:xfrm>
                <a:off x="2160" y="3024"/>
                <a:ext cx="1056" cy="336"/>
                <a:chOff x="2160" y="1488"/>
                <a:chExt cx="1056" cy="336"/>
              </a:xfrm>
            </p:grpSpPr>
            <p:sp>
              <p:nvSpPr>
                <p:cNvPr id="22884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160" y="16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85" name="Line 236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86" name="Line 237"/>
                <p:cNvSpPr>
                  <a:spLocks noChangeShapeType="1"/>
                </p:cNvSpPr>
                <p:nvPr/>
              </p:nvSpPr>
              <p:spPr bwMode="auto">
                <a:xfrm>
                  <a:off x="2160" y="163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87" name="Line 238"/>
                <p:cNvSpPr>
                  <a:spLocks noChangeShapeType="1"/>
                </p:cNvSpPr>
                <p:nvPr/>
              </p:nvSpPr>
              <p:spPr bwMode="auto">
                <a:xfrm flipV="1">
                  <a:off x="2584" y="148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88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784" y="148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89" name="Line 240"/>
                <p:cNvSpPr>
                  <a:spLocks noChangeShapeType="1"/>
                </p:cNvSpPr>
                <p:nvPr/>
              </p:nvSpPr>
              <p:spPr bwMode="auto">
                <a:xfrm>
                  <a:off x="2592" y="14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90" name="Freeform 241"/>
                <p:cNvSpPr>
                  <a:spLocks/>
                </p:cNvSpPr>
                <p:nvPr/>
              </p:nvSpPr>
              <p:spPr bwMode="auto">
                <a:xfrm>
                  <a:off x="2248" y="1632"/>
                  <a:ext cx="240" cy="104"/>
                </a:xfrm>
                <a:custGeom>
                  <a:avLst/>
                  <a:gdLst>
                    <a:gd name="T0" fmla="*/ 0 w 712"/>
                    <a:gd name="T1" fmla="*/ 12 h 496"/>
                    <a:gd name="T2" fmla="*/ 13 w 712"/>
                    <a:gd name="T3" fmla="*/ 35 h 496"/>
                    <a:gd name="T4" fmla="*/ 35 w 712"/>
                    <a:gd name="T5" fmla="*/ 74 h 496"/>
                    <a:gd name="T6" fmla="*/ 40 w 712"/>
                    <a:gd name="T7" fmla="*/ 82 h 496"/>
                    <a:gd name="T8" fmla="*/ 97 w 712"/>
                    <a:gd name="T9" fmla="*/ 104 h 496"/>
                    <a:gd name="T10" fmla="*/ 135 w 712"/>
                    <a:gd name="T11" fmla="*/ 96 h 496"/>
                    <a:gd name="T12" fmla="*/ 151 w 712"/>
                    <a:gd name="T13" fmla="*/ 89 h 496"/>
                    <a:gd name="T14" fmla="*/ 164 w 712"/>
                    <a:gd name="T15" fmla="*/ 72 h 496"/>
                    <a:gd name="T16" fmla="*/ 173 w 712"/>
                    <a:gd name="T17" fmla="*/ 65 h 496"/>
                    <a:gd name="T18" fmla="*/ 200 w 712"/>
                    <a:gd name="T19" fmla="*/ 35 h 496"/>
                    <a:gd name="T20" fmla="*/ 240 w 712"/>
                    <a:gd name="T21" fmla="*/ 0 h 4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12"/>
                    <a:gd name="T34" fmla="*/ 0 h 496"/>
                    <a:gd name="T35" fmla="*/ 712 w 712"/>
                    <a:gd name="T36" fmla="*/ 496 h 4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12" h="496">
                      <a:moveTo>
                        <a:pt x="0" y="56"/>
                      </a:moveTo>
                      <a:cubicBezTo>
                        <a:pt x="8" y="98"/>
                        <a:pt x="28" y="128"/>
                        <a:pt x="40" y="168"/>
                      </a:cubicBezTo>
                      <a:cubicBezTo>
                        <a:pt x="59" y="233"/>
                        <a:pt x="74" y="291"/>
                        <a:pt x="104" y="352"/>
                      </a:cubicBezTo>
                      <a:cubicBezTo>
                        <a:pt x="110" y="365"/>
                        <a:pt x="111" y="381"/>
                        <a:pt x="120" y="392"/>
                      </a:cubicBezTo>
                      <a:cubicBezTo>
                        <a:pt x="161" y="445"/>
                        <a:pt x="235" y="461"/>
                        <a:pt x="288" y="496"/>
                      </a:cubicBezTo>
                      <a:cubicBezTo>
                        <a:pt x="325" y="483"/>
                        <a:pt x="372" y="484"/>
                        <a:pt x="400" y="456"/>
                      </a:cubicBezTo>
                      <a:cubicBezTo>
                        <a:pt x="430" y="426"/>
                        <a:pt x="413" y="436"/>
                        <a:pt x="448" y="424"/>
                      </a:cubicBezTo>
                      <a:cubicBezTo>
                        <a:pt x="498" y="374"/>
                        <a:pt x="448" y="432"/>
                        <a:pt x="488" y="344"/>
                      </a:cubicBezTo>
                      <a:cubicBezTo>
                        <a:pt x="494" y="332"/>
                        <a:pt x="505" y="324"/>
                        <a:pt x="512" y="312"/>
                      </a:cubicBezTo>
                      <a:cubicBezTo>
                        <a:pt x="614" y="131"/>
                        <a:pt x="516" y="282"/>
                        <a:pt x="592" y="168"/>
                      </a:cubicBezTo>
                      <a:cubicBezTo>
                        <a:pt x="609" y="82"/>
                        <a:pt x="654" y="58"/>
                        <a:pt x="712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91" name="Freeform 242"/>
                <p:cNvSpPr>
                  <a:spLocks/>
                </p:cNvSpPr>
                <p:nvPr/>
              </p:nvSpPr>
              <p:spPr bwMode="auto">
                <a:xfrm>
                  <a:off x="2904" y="1624"/>
                  <a:ext cx="240" cy="104"/>
                </a:xfrm>
                <a:custGeom>
                  <a:avLst/>
                  <a:gdLst>
                    <a:gd name="T0" fmla="*/ 0 w 712"/>
                    <a:gd name="T1" fmla="*/ 12 h 496"/>
                    <a:gd name="T2" fmla="*/ 13 w 712"/>
                    <a:gd name="T3" fmla="*/ 35 h 496"/>
                    <a:gd name="T4" fmla="*/ 35 w 712"/>
                    <a:gd name="T5" fmla="*/ 74 h 496"/>
                    <a:gd name="T6" fmla="*/ 40 w 712"/>
                    <a:gd name="T7" fmla="*/ 82 h 496"/>
                    <a:gd name="T8" fmla="*/ 97 w 712"/>
                    <a:gd name="T9" fmla="*/ 104 h 496"/>
                    <a:gd name="T10" fmla="*/ 135 w 712"/>
                    <a:gd name="T11" fmla="*/ 96 h 496"/>
                    <a:gd name="T12" fmla="*/ 151 w 712"/>
                    <a:gd name="T13" fmla="*/ 89 h 496"/>
                    <a:gd name="T14" fmla="*/ 164 w 712"/>
                    <a:gd name="T15" fmla="*/ 72 h 496"/>
                    <a:gd name="T16" fmla="*/ 173 w 712"/>
                    <a:gd name="T17" fmla="*/ 65 h 496"/>
                    <a:gd name="T18" fmla="*/ 200 w 712"/>
                    <a:gd name="T19" fmla="*/ 35 h 496"/>
                    <a:gd name="T20" fmla="*/ 240 w 712"/>
                    <a:gd name="T21" fmla="*/ 0 h 4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12"/>
                    <a:gd name="T34" fmla="*/ 0 h 496"/>
                    <a:gd name="T35" fmla="*/ 712 w 712"/>
                    <a:gd name="T36" fmla="*/ 496 h 4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12" h="496">
                      <a:moveTo>
                        <a:pt x="0" y="56"/>
                      </a:moveTo>
                      <a:cubicBezTo>
                        <a:pt x="8" y="98"/>
                        <a:pt x="28" y="128"/>
                        <a:pt x="40" y="168"/>
                      </a:cubicBezTo>
                      <a:cubicBezTo>
                        <a:pt x="59" y="233"/>
                        <a:pt x="74" y="291"/>
                        <a:pt x="104" y="352"/>
                      </a:cubicBezTo>
                      <a:cubicBezTo>
                        <a:pt x="110" y="365"/>
                        <a:pt x="111" y="381"/>
                        <a:pt x="120" y="392"/>
                      </a:cubicBezTo>
                      <a:cubicBezTo>
                        <a:pt x="161" y="445"/>
                        <a:pt x="235" y="461"/>
                        <a:pt x="288" y="496"/>
                      </a:cubicBezTo>
                      <a:cubicBezTo>
                        <a:pt x="325" y="483"/>
                        <a:pt x="372" y="484"/>
                        <a:pt x="400" y="456"/>
                      </a:cubicBezTo>
                      <a:cubicBezTo>
                        <a:pt x="430" y="426"/>
                        <a:pt x="413" y="436"/>
                        <a:pt x="448" y="424"/>
                      </a:cubicBezTo>
                      <a:cubicBezTo>
                        <a:pt x="498" y="374"/>
                        <a:pt x="448" y="432"/>
                        <a:pt x="488" y="344"/>
                      </a:cubicBezTo>
                      <a:cubicBezTo>
                        <a:pt x="494" y="332"/>
                        <a:pt x="505" y="324"/>
                        <a:pt x="512" y="312"/>
                      </a:cubicBezTo>
                      <a:cubicBezTo>
                        <a:pt x="614" y="131"/>
                        <a:pt x="516" y="282"/>
                        <a:pt x="592" y="168"/>
                      </a:cubicBezTo>
                      <a:cubicBezTo>
                        <a:pt x="609" y="82"/>
                        <a:pt x="654" y="58"/>
                        <a:pt x="712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92" name="Line 243"/>
                <p:cNvSpPr>
                  <a:spLocks noChangeAspect="1" noChangeShapeType="1"/>
                </p:cNvSpPr>
                <p:nvPr/>
              </p:nvSpPr>
              <p:spPr bwMode="auto">
                <a:xfrm>
                  <a:off x="2472" y="1632"/>
                  <a:ext cx="10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93" name="Line 244"/>
                <p:cNvSpPr>
                  <a:spLocks noChangeAspect="1" noChangeShapeType="1"/>
                </p:cNvSpPr>
                <p:nvPr/>
              </p:nvSpPr>
              <p:spPr bwMode="auto">
                <a:xfrm>
                  <a:off x="2787" y="1632"/>
                  <a:ext cx="11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94" name="Line 245"/>
                <p:cNvSpPr>
                  <a:spLocks noChangeShapeType="1"/>
                </p:cNvSpPr>
                <p:nvPr/>
              </p:nvSpPr>
              <p:spPr bwMode="auto">
                <a:xfrm>
                  <a:off x="3120" y="163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82" name="Freeform 246" descr="Large confetti"/>
              <p:cNvSpPr>
                <a:spLocks noChangeAspect="1"/>
              </p:cNvSpPr>
              <p:nvPr/>
            </p:nvSpPr>
            <p:spPr bwMode="auto">
              <a:xfrm>
                <a:off x="2904" y="3152"/>
                <a:ext cx="240" cy="104"/>
              </a:xfrm>
              <a:custGeom>
                <a:avLst/>
                <a:gdLst>
                  <a:gd name="T0" fmla="*/ 0 w 712"/>
                  <a:gd name="T1" fmla="*/ 12 h 496"/>
                  <a:gd name="T2" fmla="*/ 13 w 712"/>
                  <a:gd name="T3" fmla="*/ 35 h 496"/>
                  <a:gd name="T4" fmla="*/ 35 w 712"/>
                  <a:gd name="T5" fmla="*/ 74 h 496"/>
                  <a:gd name="T6" fmla="*/ 40 w 712"/>
                  <a:gd name="T7" fmla="*/ 82 h 496"/>
                  <a:gd name="T8" fmla="*/ 97 w 712"/>
                  <a:gd name="T9" fmla="*/ 104 h 496"/>
                  <a:gd name="T10" fmla="*/ 135 w 712"/>
                  <a:gd name="T11" fmla="*/ 96 h 496"/>
                  <a:gd name="T12" fmla="*/ 151 w 712"/>
                  <a:gd name="T13" fmla="*/ 89 h 496"/>
                  <a:gd name="T14" fmla="*/ 164 w 712"/>
                  <a:gd name="T15" fmla="*/ 72 h 496"/>
                  <a:gd name="T16" fmla="*/ 173 w 712"/>
                  <a:gd name="T17" fmla="*/ 65 h 496"/>
                  <a:gd name="T18" fmla="*/ 200 w 712"/>
                  <a:gd name="T19" fmla="*/ 35 h 496"/>
                  <a:gd name="T20" fmla="*/ 240 w 712"/>
                  <a:gd name="T21" fmla="*/ 0 h 4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12"/>
                  <a:gd name="T34" fmla="*/ 0 h 496"/>
                  <a:gd name="T35" fmla="*/ 712 w 712"/>
                  <a:gd name="T36" fmla="*/ 496 h 4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12" h="496">
                    <a:moveTo>
                      <a:pt x="0" y="56"/>
                    </a:moveTo>
                    <a:cubicBezTo>
                      <a:pt x="8" y="98"/>
                      <a:pt x="28" y="128"/>
                      <a:pt x="40" y="168"/>
                    </a:cubicBezTo>
                    <a:cubicBezTo>
                      <a:pt x="59" y="233"/>
                      <a:pt x="74" y="291"/>
                      <a:pt x="104" y="352"/>
                    </a:cubicBezTo>
                    <a:cubicBezTo>
                      <a:pt x="110" y="365"/>
                      <a:pt x="111" y="381"/>
                      <a:pt x="120" y="392"/>
                    </a:cubicBezTo>
                    <a:cubicBezTo>
                      <a:pt x="161" y="445"/>
                      <a:pt x="235" y="461"/>
                      <a:pt x="288" y="496"/>
                    </a:cubicBezTo>
                    <a:cubicBezTo>
                      <a:pt x="325" y="483"/>
                      <a:pt x="372" y="484"/>
                      <a:pt x="400" y="456"/>
                    </a:cubicBezTo>
                    <a:cubicBezTo>
                      <a:pt x="430" y="426"/>
                      <a:pt x="413" y="436"/>
                      <a:pt x="448" y="424"/>
                    </a:cubicBezTo>
                    <a:cubicBezTo>
                      <a:pt x="498" y="374"/>
                      <a:pt x="448" y="432"/>
                      <a:pt x="488" y="344"/>
                    </a:cubicBezTo>
                    <a:cubicBezTo>
                      <a:pt x="494" y="332"/>
                      <a:pt x="505" y="324"/>
                      <a:pt x="512" y="312"/>
                    </a:cubicBezTo>
                    <a:cubicBezTo>
                      <a:pt x="614" y="131"/>
                      <a:pt x="516" y="282"/>
                      <a:pt x="592" y="168"/>
                    </a:cubicBezTo>
                    <a:cubicBezTo>
                      <a:pt x="609" y="82"/>
                      <a:pt x="654" y="58"/>
                      <a:pt x="712" y="0"/>
                    </a:cubicBezTo>
                  </a:path>
                </a:pathLst>
              </a:custGeom>
              <a:pattFill prst="lgConfetti">
                <a:fgClr>
                  <a:srgbClr val="996633"/>
                </a:fgClr>
                <a:bgClr>
                  <a:srgbClr val="FFFFFF"/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83" name="Line 247"/>
              <p:cNvSpPr>
                <a:spLocks noChangeShapeType="1"/>
              </p:cNvSpPr>
              <p:nvPr/>
            </p:nvSpPr>
            <p:spPr bwMode="auto">
              <a:xfrm>
                <a:off x="2160" y="336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871" name="Line 248"/>
            <p:cNvSpPr>
              <a:spLocks noChangeShapeType="1"/>
            </p:cNvSpPr>
            <p:nvPr/>
          </p:nvSpPr>
          <p:spPr bwMode="auto">
            <a:xfrm>
              <a:off x="1792" y="3048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298" name="Group 249"/>
          <p:cNvGrpSpPr>
            <a:grpSpLocks/>
          </p:cNvGrpSpPr>
          <p:nvPr/>
        </p:nvGrpSpPr>
        <p:grpSpPr bwMode="auto">
          <a:xfrm>
            <a:off x="1549400" y="3962400"/>
            <a:ext cx="1676400" cy="533400"/>
            <a:chOff x="4240" y="2480"/>
            <a:chExt cx="1056" cy="336"/>
          </a:xfrm>
        </p:grpSpPr>
        <p:sp>
          <p:nvSpPr>
            <p:cNvPr id="22859" name="Line 250"/>
            <p:cNvSpPr>
              <a:spLocks noChangeShapeType="1"/>
            </p:cNvSpPr>
            <p:nvPr/>
          </p:nvSpPr>
          <p:spPr bwMode="auto">
            <a:xfrm flipH="1">
              <a:off x="4864" y="262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2299" name="Group 251"/>
            <p:cNvGrpSpPr>
              <a:grpSpLocks/>
            </p:cNvGrpSpPr>
            <p:nvPr/>
          </p:nvGrpSpPr>
          <p:grpSpPr bwMode="auto">
            <a:xfrm>
              <a:off x="4240" y="2480"/>
              <a:ext cx="1056" cy="336"/>
              <a:chOff x="1536" y="2256"/>
              <a:chExt cx="1056" cy="336"/>
            </a:xfrm>
          </p:grpSpPr>
          <p:sp>
            <p:nvSpPr>
              <p:cNvPr id="22863" name="Line 252"/>
              <p:cNvSpPr>
                <a:spLocks noChangeShapeType="1"/>
              </p:cNvSpPr>
              <p:nvPr/>
            </p:nvSpPr>
            <p:spPr bwMode="auto">
              <a:xfrm flipV="1">
                <a:off x="1536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64" name="Line 253"/>
              <p:cNvSpPr>
                <a:spLocks noChangeShapeType="1"/>
              </p:cNvSpPr>
              <p:nvPr/>
            </p:nvSpPr>
            <p:spPr bwMode="auto">
              <a:xfrm>
                <a:off x="2592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65" name="Line 254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66" name="Line 255"/>
              <p:cNvSpPr>
                <a:spLocks noChangeShapeType="1"/>
              </p:cNvSpPr>
              <p:nvPr/>
            </p:nvSpPr>
            <p:spPr bwMode="auto">
              <a:xfrm>
                <a:off x="1536" y="2400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67" name="Line 256"/>
              <p:cNvSpPr>
                <a:spLocks noChangeShapeType="1"/>
              </p:cNvSpPr>
              <p:nvPr/>
            </p:nvSpPr>
            <p:spPr bwMode="auto">
              <a:xfrm flipV="1">
                <a:off x="1960" y="225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68" name="Line 257"/>
              <p:cNvSpPr>
                <a:spLocks noChangeShapeType="1"/>
              </p:cNvSpPr>
              <p:nvPr/>
            </p:nvSpPr>
            <p:spPr bwMode="auto">
              <a:xfrm flipV="1">
                <a:off x="2160" y="225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69" name="Line 258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861" name="Freeform 259"/>
            <p:cNvSpPr>
              <a:spLocks/>
            </p:cNvSpPr>
            <p:nvPr/>
          </p:nvSpPr>
          <p:spPr bwMode="auto">
            <a:xfrm>
              <a:off x="4328" y="2624"/>
              <a:ext cx="240" cy="104"/>
            </a:xfrm>
            <a:custGeom>
              <a:avLst/>
              <a:gdLst>
                <a:gd name="T0" fmla="*/ 0 w 712"/>
                <a:gd name="T1" fmla="*/ 12 h 496"/>
                <a:gd name="T2" fmla="*/ 13 w 712"/>
                <a:gd name="T3" fmla="*/ 35 h 496"/>
                <a:gd name="T4" fmla="*/ 35 w 712"/>
                <a:gd name="T5" fmla="*/ 74 h 496"/>
                <a:gd name="T6" fmla="*/ 40 w 712"/>
                <a:gd name="T7" fmla="*/ 82 h 496"/>
                <a:gd name="T8" fmla="*/ 97 w 712"/>
                <a:gd name="T9" fmla="*/ 104 h 496"/>
                <a:gd name="T10" fmla="*/ 135 w 712"/>
                <a:gd name="T11" fmla="*/ 96 h 496"/>
                <a:gd name="T12" fmla="*/ 151 w 712"/>
                <a:gd name="T13" fmla="*/ 89 h 496"/>
                <a:gd name="T14" fmla="*/ 164 w 712"/>
                <a:gd name="T15" fmla="*/ 72 h 496"/>
                <a:gd name="T16" fmla="*/ 173 w 712"/>
                <a:gd name="T17" fmla="*/ 65 h 496"/>
                <a:gd name="T18" fmla="*/ 200 w 712"/>
                <a:gd name="T19" fmla="*/ 35 h 496"/>
                <a:gd name="T20" fmla="*/ 240 w 712"/>
                <a:gd name="T21" fmla="*/ 0 h 4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12"/>
                <a:gd name="T34" fmla="*/ 0 h 496"/>
                <a:gd name="T35" fmla="*/ 712 w 712"/>
                <a:gd name="T36" fmla="*/ 496 h 4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12" h="496">
                  <a:moveTo>
                    <a:pt x="0" y="56"/>
                  </a:moveTo>
                  <a:cubicBezTo>
                    <a:pt x="8" y="98"/>
                    <a:pt x="28" y="128"/>
                    <a:pt x="40" y="168"/>
                  </a:cubicBezTo>
                  <a:cubicBezTo>
                    <a:pt x="59" y="233"/>
                    <a:pt x="74" y="291"/>
                    <a:pt x="104" y="352"/>
                  </a:cubicBezTo>
                  <a:cubicBezTo>
                    <a:pt x="110" y="365"/>
                    <a:pt x="111" y="381"/>
                    <a:pt x="120" y="392"/>
                  </a:cubicBezTo>
                  <a:cubicBezTo>
                    <a:pt x="161" y="445"/>
                    <a:pt x="235" y="461"/>
                    <a:pt x="288" y="496"/>
                  </a:cubicBezTo>
                  <a:cubicBezTo>
                    <a:pt x="325" y="483"/>
                    <a:pt x="372" y="484"/>
                    <a:pt x="400" y="456"/>
                  </a:cubicBezTo>
                  <a:cubicBezTo>
                    <a:pt x="430" y="426"/>
                    <a:pt x="413" y="436"/>
                    <a:pt x="448" y="424"/>
                  </a:cubicBezTo>
                  <a:cubicBezTo>
                    <a:pt x="498" y="374"/>
                    <a:pt x="448" y="432"/>
                    <a:pt x="488" y="344"/>
                  </a:cubicBezTo>
                  <a:cubicBezTo>
                    <a:pt x="494" y="332"/>
                    <a:pt x="505" y="324"/>
                    <a:pt x="512" y="312"/>
                  </a:cubicBezTo>
                  <a:cubicBezTo>
                    <a:pt x="614" y="131"/>
                    <a:pt x="516" y="282"/>
                    <a:pt x="592" y="168"/>
                  </a:cubicBezTo>
                  <a:cubicBezTo>
                    <a:pt x="609" y="82"/>
                    <a:pt x="654" y="58"/>
                    <a:pt x="71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62" name="Freeform 260"/>
            <p:cNvSpPr>
              <a:spLocks/>
            </p:cNvSpPr>
            <p:nvPr/>
          </p:nvSpPr>
          <p:spPr bwMode="auto">
            <a:xfrm>
              <a:off x="4984" y="2624"/>
              <a:ext cx="240" cy="104"/>
            </a:xfrm>
            <a:custGeom>
              <a:avLst/>
              <a:gdLst>
                <a:gd name="T0" fmla="*/ 0 w 712"/>
                <a:gd name="T1" fmla="*/ 12 h 496"/>
                <a:gd name="T2" fmla="*/ 13 w 712"/>
                <a:gd name="T3" fmla="*/ 35 h 496"/>
                <a:gd name="T4" fmla="*/ 35 w 712"/>
                <a:gd name="T5" fmla="*/ 74 h 496"/>
                <a:gd name="T6" fmla="*/ 40 w 712"/>
                <a:gd name="T7" fmla="*/ 82 h 496"/>
                <a:gd name="T8" fmla="*/ 97 w 712"/>
                <a:gd name="T9" fmla="*/ 104 h 496"/>
                <a:gd name="T10" fmla="*/ 135 w 712"/>
                <a:gd name="T11" fmla="*/ 96 h 496"/>
                <a:gd name="T12" fmla="*/ 151 w 712"/>
                <a:gd name="T13" fmla="*/ 89 h 496"/>
                <a:gd name="T14" fmla="*/ 164 w 712"/>
                <a:gd name="T15" fmla="*/ 72 h 496"/>
                <a:gd name="T16" fmla="*/ 173 w 712"/>
                <a:gd name="T17" fmla="*/ 65 h 496"/>
                <a:gd name="T18" fmla="*/ 200 w 712"/>
                <a:gd name="T19" fmla="*/ 35 h 496"/>
                <a:gd name="T20" fmla="*/ 240 w 712"/>
                <a:gd name="T21" fmla="*/ 0 h 4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12"/>
                <a:gd name="T34" fmla="*/ 0 h 496"/>
                <a:gd name="T35" fmla="*/ 712 w 712"/>
                <a:gd name="T36" fmla="*/ 496 h 4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12" h="496">
                  <a:moveTo>
                    <a:pt x="0" y="56"/>
                  </a:moveTo>
                  <a:cubicBezTo>
                    <a:pt x="8" y="98"/>
                    <a:pt x="28" y="128"/>
                    <a:pt x="40" y="168"/>
                  </a:cubicBezTo>
                  <a:cubicBezTo>
                    <a:pt x="59" y="233"/>
                    <a:pt x="74" y="291"/>
                    <a:pt x="104" y="352"/>
                  </a:cubicBezTo>
                  <a:cubicBezTo>
                    <a:pt x="110" y="365"/>
                    <a:pt x="111" y="381"/>
                    <a:pt x="120" y="392"/>
                  </a:cubicBezTo>
                  <a:cubicBezTo>
                    <a:pt x="161" y="445"/>
                    <a:pt x="235" y="461"/>
                    <a:pt x="288" y="496"/>
                  </a:cubicBezTo>
                  <a:cubicBezTo>
                    <a:pt x="325" y="483"/>
                    <a:pt x="372" y="484"/>
                    <a:pt x="400" y="456"/>
                  </a:cubicBezTo>
                  <a:cubicBezTo>
                    <a:pt x="430" y="426"/>
                    <a:pt x="413" y="436"/>
                    <a:pt x="448" y="424"/>
                  </a:cubicBezTo>
                  <a:cubicBezTo>
                    <a:pt x="498" y="374"/>
                    <a:pt x="448" y="432"/>
                    <a:pt x="488" y="344"/>
                  </a:cubicBezTo>
                  <a:cubicBezTo>
                    <a:pt x="494" y="332"/>
                    <a:pt x="505" y="324"/>
                    <a:pt x="512" y="312"/>
                  </a:cubicBezTo>
                  <a:cubicBezTo>
                    <a:pt x="614" y="131"/>
                    <a:pt x="516" y="282"/>
                    <a:pt x="592" y="168"/>
                  </a:cubicBezTo>
                  <a:cubicBezTo>
                    <a:pt x="609" y="82"/>
                    <a:pt x="654" y="58"/>
                    <a:pt x="71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300" name="Group 261"/>
          <p:cNvGrpSpPr>
            <a:grpSpLocks/>
          </p:cNvGrpSpPr>
          <p:nvPr/>
        </p:nvGrpSpPr>
        <p:grpSpPr bwMode="auto">
          <a:xfrm>
            <a:off x="635000" y="3505200"/>
            <a:ext cx="3517900" cy="990600"/>
            <a:chOff x="352" y="2208"/>
            <a:chExt cx="2216" cy="624"/>
          </a:xfrm>
        </p:grpSpPr>
        <p:sp>
          <p:nvSpPr>
            <p:cNvPr id="22843" name="Line 262"/>
            <p:cNvSpPr>
              <a:spLocks noChangeShapeType="1"/>
            </p:cNvSpPr>
            <p:nvPr/>
          </p:nvSpPr>
          <p:spPr bwMode="auto">
            <a:xfrm>
              <a:off x="2424" y="27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2301" name="Group 263"/>
            <p:cNvGrpSpPr>
              <a:grpSpLocks/>
            </p:cNvGrpSpPr>
            <p:nvPr/>
          </p:nvGrpSpPr>
          <p:grpSpPr bwMode="auto">
            <a:xfrm>
              <a:off x="352" y="2208"/>
              <a:ext cx="2216" cy="624"/>
              <a:chOff x="3640" y="2192"/>
              <a:chExt cx="2216" cy="624"/>
            </a:xfrm>
          </p:grpSpPr>
          <p:sp>
            <p:nvSpPr>
              <p:cNvPr id="22845" name="Rectangle 264"/>
              <p:cNvSpPr>
                <a:spLocks noChangeArrowheads="1"/>
              </p:cNvSpPr>
              <p:nvPr/>
            </p:nvSpPr>
            <p:spPr bwMode="auto">
              <a:xfrm>
                <a:off x="5552" y="2192"/>
                <a:ext cx="96" cy="62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46" name="Rectangle 265"/>
              <p:cNvSpPr>
                <a:spLocks noChangeArrowheads="1"/>
              </p:cNvSpPr>
              <p:nvPr/>
            </p:nvSpPr>
            <p:spPr bwMode="auto">
              <a:xfrm>
                <a:off x="3848" y="2192"/>
                <a:ext cx="96" cy="62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2302" name="Group 266"/>
              <p:cNvGrpSpPr>
                <a:grpSpLocks/>
              </p:cNvGrpSpPr>
              <p:nvPr/>
            </p:nvGrpSpPr>
            <p:grpSpPr bwMode="auto">
              <a:xfrm>
                <a:off x="5656" y="2560"/>
                <a:ext cx="200" cy="192"/>
                <a:chOff x="5032" y="1104"/>
                <a:chExt cx="200" cy="192"/>
              </a:xfrm>
            </p:grpSpPr>
            <p:sp>
              <p:nvSpPr>
                <p:cNvPr id="22855" name="Line 267"/>
                <p:cNvSpPr>
                  <a:spLocks noChangeShapeType="1"/>
                </p:cNvSpPr>
                <p:nvPr/>
              </p:nvSpPr>
              <p:spPr bwMode="auto">
                <a:xfrm>
                  <a:off x="5232" y="124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2303" name="Group 268"/>
                <p:cNvGrpSpPr>
                  <a:grpSpLocks/>
                </p:cNvGrpSpPr>
                <p:nvPr/>
              </p:nvGrpSpPr>
              <p:grpSpPr bwMode="auto">
                <a:xfrm>
                  <a:off x="5032" y="1104"/>
                  <a:ext cx="200" cy="192"/>
                  <a:chOff x="5032" y="1104"/>
                  <a:chExt cx="200" cy="192"/>
                </a:xfrm>
              </p:grpSpPr>
              <p:sp>
                <p:nvSpPr>
                  <p:cNvPr id="22857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29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85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5032" y="1104"/>
                    <a:ext cx="48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2304" name="Group 271"/>
              <p:cNvGrpSpPr>
                <a:grpSpLocks/>
              </p:cNvGrpSpPr>
              <p:nvPr/>
            </p:nvGrpSpPr>
            <p:grpSpPr bwMode="auto">
              <a:xfrm>
                <a:off x="3640" y="2568"/>
                <a:ext cx="200" cy="192"/>
                <a:chOff x="3016" y="1112"/>
                <a:chExt cx="200" cy="192"/>
              </a:xfrm>
            </p:grpSpPr>
            <p:sp>
              <p:nvSpPr>
                <p:cNvPr id="22849" name="Rectangle 272"/>
                <p:cNvSpPr>
                  <a:spLocks noChangeArrowheads="1"/>
                </p:cNvSpPr>
                <p:nvPr/>
              </p:nvSpPr>
              <p:spPr bwMode="auto">
                <a:xfrm>
                  <a:off x="3168" y="1112"/>
                  <a:ext cx="48" cy="19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2305" name="Group 273"/>
                <p:cNvGrpSpPr>
                  <a:grpSpLocks/>
                </p:cNvGrpSpPr>
                <p:nvPr/>
              </p:nvGrpSpPr>
              <p:grpSpPr bwMode="auto">
                <a:xfrm>
                  <a:off x="3016" y="1256"/>
                  <a:ext cx="152" cy="48"/>
                  <a:chOff x="3016" y="1256"/>
                  <a:chExt cx="152" cy="48"/>
                </a:xfrm>
              </p:grpSpPr>
              <p:grpSp>
                <p:nvGrpSpPr>
                  <p:cNvPr id="222306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3016" y="1264"/>
                    <a:ext cx="152" cy="40"/>
                    <a:chOff x="3016" y="1264"/>
                    <a:chExt cx="152" cy="40"/>
                  </a:xfrm>
                </p:grpSpPr>
                <p:sp>
                  <p:nvSpPr>
                    <p:cNvPr id="22853" name="Line 27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24" y="1264"/>
                      <a:ext cx="1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854" name="Line 27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16" y="1304"/>
                      <a:ext cx="1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2852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3016" y="1256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22307" name="Group 278"/>
          <p:cNvGrpSpPr>
            <a:grpSpLocks/>
          </p:cNvGrpSpPr>
          <p:nvPr/>
        </p:nvGrpSpPr>
        <p:grpSpPr bwMode="auto">
          <a:xfrm>
            <a:off x="1536700" y="3263900"/>
            <a:ext cx="152400" cy="914400"/>
            <a:chOff x="4224" y="2064"/>
            <a:chExt cx="96" cy="576"/>
          </a:xfrm>
        </p:grpSpPr>
        <p:sp>
          <p:nvSpPr>
            <p:cNvPr id="22840" name="Line 279"/>
            <p:cNvSpPr>
              <a:spLocks noChangeShapeType="1"/>
            </p:cNvSpPr>
            <p:nvPr/>
          </p:nvSpPr>
          <p:spPr bwMode="auto">
            <a:xfrm>
              <a:off x="4224" y="2112"/>
              <a:ext cx="48" cy="5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41" name="Line 280"/>
            <p:cNvSpPr>
              <a:spLocks noChangeShapeType="1"/>
            </p:cNvSpPr>
            <p:nvPr/>
          </p:nvSpPr>
          <p:spPr bwMode="auto">
            <a:xfrm flipH="1">
              <a:off x="4320" y="2112"/>
              <a:ext cx="0" cy="5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42" name="Freeform 281"/>
            <p:cNvSpPr>
              <a:spLocks/>
            </p:cNvSpPr>
            <p:nvPr/>
          </p:nvSpPr>
          <p:spPr bwMode="auto">
            <a:xfrm>
              <a:off x="4224" y="2064"/>
              <a:ext cx="96" cy="48"/>
            </a:xfrm>
            <a:custGeom>
              <a:avLst/>
              <a:gdLst>
                <a:gd name="T0" fmla="*/ 0 w 96"/>
                <a:gd name="T1" fmla="*/ 48 h 48"/>
                <a:gd name="T2" fmla="*/ 48 w 96"/>
                <a:gd name="T3" fmla="*/ 0 h 48"/>
                <a:gd name="T4" fmla="*/ 96 w 96"/>
                <a:gd name="T5" fmla="*/ 48 h 48"/>
                <a:gd name="T6" fmla="*/ 0 60000 65536"/>
                <a:gd name="T7" fmla="*/ 0 60000 65536"/>
                <a:gd name="T8" fmla="*/ 0 60000 65536"/>
                <a:gd name="T9" fmla="*/ 0 w 96"/>
                <a:gd name="T10" fmla="*/ 0 h 48"/>
                <a:gd name="T11" fmla="*/ 96 w 9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48">
                  <a:moveTo>
                    <a:pt x="0" y="48"/>
                  </a:moveTo>
                  <a:cubicBezTo>
                    <a:pt x="16" y="24"/>
                    <a:pt x="32" y="0"/>
                    <a:pt x="48" y="0"/>
                  </a:cubicBezTo>
                  <a:cubicBezTo>
                    <a:pt x="64" y="0"/>
                    <a:pt x="80" y="24"/>
                    <a:pt x="96" y="48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308" name="Group 282"/>
          <p:cNvGrpSpPr>
            <a:grpSpLocks/>
          </p:cNvGrpSpPr>
          <p:nvPr/>
        </p:nvGrpSpPr>
        <p:grpSpPr bwMode="auto">
          <a:xfrm>
            <a:off x="939800" y="3505200"/>
            <a:ext cx="2895600" cy="0"/>
            <a:chOff x="3264" y="2592"/>
            <a:chExt cx="1824" cy="0"/>
          </a:xfrm>
        </p:grpSpPr>
        <p:sp>
          <p:nvSpPr>
            <p:cNvPr id="22837" name="Line 283"/>
            <p:cNvSpPr>
              <a:spLocks noChangeShapeType="1"/>
            </p:cNvSpPr>
            <p:nvPr/>
          </p:nvSpPr>
          <p:spPr bwMode="auto">
            <a:xfrm flipV="1">
              <a:off x="3264" y="25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38" name="Line 284"/>
            <p:cNvSpPr>
              <a:spLocks noChangeShapeType="1"/>
            </p:cNvSpPr>
            <p:nvPr/>
          </p:nvSpPr>
          <p:spPr bwMode="auto">
            <a:xfrm flipV="1">
              <a:off x="3744" y="2592"/>
              <a:ext cx="10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39" name="Line 285"/>
            <p:cNvSpPr>
              <a:spLocks noChangeShapeType="1"/>
            </p:cNvSpPr>
            <p:nvPr/>
          </p:nvSpPr>
          <p:spPr bwMode="auto">
            <a:xfrm flipH="1">
              <a:off x="4896" y="25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309" name="Group 286"/>
          <p:cNvGrpSpPr>
            <a:grpSpLocks/>
          </p:cNvGrpSpPr>
          <p:nvPr/>
        </p:nvGrpSpPr>
        <p:grpSpPr bwMode="auto">
          <a:xfrm>
            <a:off x="266700" y="3048000"/>
            <a:ext cx="1282700" cy="228600"/>
            <a:chOff x="3464" y="1920"/>
            <a:chExt cx="808" cy="144"/>
          </a:xfrm>
        </p:grpSpPr>
        <p:sp>
          <p:nvSpPr>
            <p:cNvPr id="22835" name="Rectangle 287"/>
            <p:cNvSpPr>
              <a:spLocks noChangeArrowheads="1"/>
            </p:cNvSpPr>
            <p:nvPr/>
          </p:nvSpPr>
          <p:spPr bwMode="auto">
            <a:xfrm>
              <a:off x="3464" y="1920"/>
              <a:ext cx="568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Riser pin</a:t>
              </a:r>
            </a:p>
          </p:txBody>
        </p:sp>
        <p:sp>
          <p:nvSpPr>
            <p:cNvPr id="22836" name="Line 288"/>
            <p:cNvSpPr>
              <a:spLocks noChangeShapeType="1"/>
            </p:cNvSpPr>
            <p:nvPr/>
          </p:nvSpPr>
          <p:spPr bwMode="auto">
            <a:xfrm>
              <a:off x="4128" y="2016"/>
              <a:ext cx="144" cy="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311" name="Group 289"/>
          <p:cNvGrpSpPr>
            <a:grpSpLocks/>
          </p:cNvGrpSpPr>
          <p:nvPr/>
        </p:nvGrpSpPr>
        <p:grpSpPr bwMode="auto">
          <a:xfrm>
            <a:off x="2006600" y="2984500"/>
            <a:ext cx="1435100" cy="368300"/>
            <a:chOff x="1872" y="1928"/>
            <a:chExt cx="904" cy="232"/>
          </a:xfrm>
        </p:grpSpPr>
        <p:sp>
          <p:nvSpPr>
            <p:cNvPr id="22833" name="Rectangle 290"/>
            <p:cNvSpPr>
              <a:spLocks noChangeArrowheads="1"/>
            </p:cNvSpPr>
            <p:nvPr/>
          </p:nvSpPr>
          <p:spPr bwMode="auto">
            <a:xfrm>
              <a:off x="1872" y="1928"/>
              <a:ext cx="62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Sprue pin</a:t>
              </a:r>
            </a:p>
          </p:txBody>
        </p:sp>
        <p:sp>
          <p:nvSpPr>
            <p:cNvPr id="22834" name="Line 291"/>
            <p:cNvSpPr>
              <a:spLocks noChangeShapeType="1"/>
            </p:cNvSpPr>
            <p:nvPr/>
          </p:nvSpPr>
          <p:spPr bwMode="auto">
            <a:xfrm>
              <a:off x="2536" y="2064"/>
              <a:ext cx="240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312" name="Group 292"/>
          <p:cNvGrpSpPr>
            <a:grpSpLocks/>
          </p:cNvGrpSpPr>
          <p:nvPr/>
        </p:nvGrpSpPr>
        <p:grpSpPr bwMode="auto">
          <a:xfrm>
            <a:off x="3619500" y="3225800"/>
            <a:ext cx="609600" cy="495300"/>
            <a:chOff x="5520" y="1968"/>
            <a:chExt cx="384" cy="312"/>
          </a:xfrm>
        </p:grpSpPr>
        <p:sp>
          <p:nvSpPr>
            <p:cNvPr id="22831" name="Line 293"/>
            <p:cNvSpPr>
              <a:spLocks noChangeShapeType="1"/>
            </p:cNvSpPr>
            <p:nvPr/>
          </p:nvSpPr>
          <p:spPr bwMode="auto">
            <a:xfrm flipH="1">
              <a:off x="5664" y="2088"/>
              <a:ext cx="96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32" name="Rectangle 294"/>
            <p:cNvSpPr>
              <a:spLocks noChangeArrowheads="1"/>
            </p:cNvSpPr>
            <p:nvPr/>
          </p:nvSpPr>
          <p:spPr bwMode="auto">
            <a:xfrm>
              <a:off x="5520" y="1968"/>
              <a:ext cx="38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Cope</a:t>
              </a:r>
            </a:p>
          </p:txBody>
        </p:sp>
      </p:grpSp>
      <p:grpSp>
        <p:nvGrpSpPr>
          <p:cNvPr id="222313" name="Group 295"/>
          <p:cNvGrpSpPr>
            <a:grpSpLocks/>
          </p:cNvGrpSpPr>
          <p:nvPr/>
        </p:nvGrpSpPr>
        <p:grpSpPr bwMode="auto">
          <a:xfrm>
            <a:off x="0" y="4343400"/>
            <a:ext cx="4140200" cy="1524000"/>
            <a:chOff x="2672" y="3120"/>
            <a:chExt cx="2608" cy="960"/>
          </a:xfrm>
        </p:grpSpPr>
        <p:grpSp>
          <p:nvGrpSpPr>
            <p:cNvPr id="222314" name="Group 296"/>
            <p:cNvGrpSpPr>
              <a:grpSpLocks/>
            </p:cNvGrpSpPr>
            <p:nvPr/>
          </p:nvGrpSpPr>
          <p:grpSpPr bwMode="auto">
            <a:xfrm>
              <a:off x="3072" y="3120"/>
              <a:ext cx="2208" cy="960"/>
              <a:chOff x="3072" y="3120"/>
              <a:chExt cx="2208" cy="960"/>
            </a:xfrm>
          </p:grpSpPr>
          <p:grpSp>
            <p:nvGrpSpPr>
              <p:cNvPr id="222315" name="Group 297"/>
              <p:cNvGrpSpPr>
                <a:grpSpLocks/>
              </p:cNvGrpSpPr>
              <p:nvPr/>
            </p:nvGrpSpPr>
            <p:grpSpPr bwMode="auto">
              <a:xfrm>
                <a:off x="3336" y="3200"/>
                <a:ext cx="1648" cy="640"/>
                <a:chOff x="1360" y="2832"/>
                <a:chExt cx="1648" cy="640"/>
              </a:xfrm>
            </p:grpSpPr>
            <p:sp>
              <p:nvSpPr>
                <p:cNvPr id="22814" name="Rectangle 298" descr="Large confetti"/>
                <p:cNvSpPr>
                  <a:spLocks noChangeArrowheads="1"/>
                </p:cNvSpPr>
                <p:nvPr/>
              </p:nvSpPr>
              <p:spPr bwMode="auto">
                <a:xfrm>
                  <a:off x="2745" y="2848"/>
                  <a:ext cx="47" cy="64"/>
                </a:xfrm>
                <a:prstGeom prst="rect">
                  <a:avLst/>
                </a:prstGeom>
                <a:pattFill prst="lgConfetti">
                  <a:fgClr>
                    <a:srgbClr val="996633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996633"/>
                    </a:solidFill>
                  </a:endParaRPr>
                </a:p>
              </p:txBody>
            </p:sp>
            <p:grpSp>
              <p:nvGrpSpPr>
                <p:cNvPr id="222316" name="Group 299"/>
                <p:cNvGrpSpPr>
                  <a:grpSpLocks/>
                </p:cNvGrpSpPr>
                <p:nvPr/>
              </p:nvGrpSpPr>
              <p:grpSpPr bwMode="auto">
                <a:xfrm>
                  <a:off x="1360" y="2832"/>
                  <a:ext cx="1648" cy="640"/>
                  <a:chOff x="1360" y="2824"/>
                  <a:chExt cx="1648" cy="640"/>
                </a:xfrm>
              </p:grpSpPr>
              <p:sp>
                <p:nvSpPr>
                  <p:cNvPr id="22816" name="Rectangle 300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2872" y="2824"/>
                    <a:ext cx="72" cy="96"/>
                  </a:xfrm>
                  <a:prstGeom prst="rect">
                    <a:avLst/>
                  </a:prstGeom>
                  <a:pattFill prst="lgConfetti">
                    <a:fgClr>
                      <a:srgbClr val="996633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996633"/>
                      </a:solidFill>
                    </a:endParaRPr>
                  </a:p>
                </p:txBody>
              </p:sp>
              <p:grpSp>
                <p:nvGrpSpPr>
                  <p:cNvPr id="222317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1360" y="2840"/>
                    <a:ext cx="1648" cy="624"/>
                    <a:chOff x="1360" y="2840"/>
                    <a:chExt cx="1648" cy="624"/>
                  </a:xfrm>
                </p:grpSpPr>
                <p:sp>
                  <p:nvSpPr>
                    <p:cNvPr id="22818" name="Freeform 302" descr="Large confetti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1760" y="2944"/>
                      <a:ext cx="240" cy="104"/>
                    </a:xfrm>
                    <a:custGeom>
                      <a:avLst/>
                      <a:gdLst>
                        <a:gd name="T0" fmla="*/ 0 w 712"/>
                        <a:gd name="T1" fmla="*/ 12 h 496"/>
                        <a:gd name="T2" fmla="*/ 13 w 712"/>
                        <a:gd name="T3" fmla="*/ 35 h 496"/>
                        <a:gd name="T4" fmla="*/ 35 w 712"/>
                        <a:gd name="T5" fmla="*/ 74 h 496"/>
                        <a:gd name="T6" fmla="*/ 40 w 712"/>
                        <a:gd name="T7" fmla="*/ 82 h 496"/>
                        <a:gd name="T8" fmla="*/ 97 w 712"/>
                        <a:gd name="T9" fmla="*/ 104 h 496"/>
                        <a:gd name="T10" fmla="*/ 135 w 712"/>
                        <a:gd name="T11" fmla="*/ 96 h 496"/>
                        <a:gd name="T12" fmla="*/ 151 w 712"/>
                        <a:gd name="T13" fmla="*/ 89 h 496"/>
                        <a:gd name="T14" fmla="*/ 164 w 712"/>
                        <a:gd name="T15" fmla="*/ 72 h 496"/>
                        <a:gd name="T16" fmla="*/ 173 w 712"/>
                        <a:gd name="T17" fmla="*/ 65 h 496"/>
                        <a:gd name="T18" fmla="*/ 200 w 712"/>
                        <a:gd name="T19" fmla="*/ 35 h 496"/>
                        <a:gd name="T20" fmla="*/ 240 w 712"/>
                        <a:gd name="T21" fmla="*/ 0 h 49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712"/>
                        <a:gd name="T34" fmla="*/ 0 h 496"/>
                        <a:gd name="T35" fmla="*/ 712 w 712"/>
                        <a:gd name="T36" fmla="*/ 496 h 49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712" h="496">
                          <a:moveTo>
                            <a:pt x="0" y="56"/>
                          </a:moveTo>
                          <a:cubicBezTo>
                            <a:pt x="8" y="98"/>
                            <a:pt x="28" y="128"/>
                            <a:pt x="40" y="168"/>
                          </a:cubicBezTo>
                          <a:cubicBezTo>
                            <a:pt x="59" y="233"/>
                            <a:pt x="74" y="291"/>
                            <a:pt x="104" y="352"/>
                          </a:cubicBezTo>
                          <a:cubicBezTo>
                            <a:pt x="110" y="365"/>
                            <a:pt x="111" y="381"/>
                            <a:pt x="120" y="392"/>
                          </a:cubicBezTo>
                          <a:cubicBezTo>
                            <a:pt x="161" y="445"/>
                            <a:pt x="235" y="461"/>
                            <a:pt x="288" y="496"/>
                          </a:cubicBezTo>
                          <a:cubicBezTo>
                            <a:pt x="325" y="483"/>
                            <a:pt x="372" y="484"/>
                            <a:pt x="400" y="456"/>
                          </a:cubicBezTo>
                          <a:cubicBezTo>
                            <a:pt x="430" y="426"/>
                            <a:pt x="413" y="436"/>
                            <a:pt x="448" y="424"/>
                          </a:cubicBezTo>
                          <a:cubicBezTo>
                            <a:pt x="498" y="374"/>
                            <a:pt x="448" y="432"/>
                            <a:pt x="488" y="344"/>
                          </a:cubicBezTo>
                          <a:cubicBezTo>
                            <a:pt x="494" y="332"/>
                            <a:pt x="505" y="324"/>
                            <a:pt x="512" y="312"/>
                          </a:cubicBezTo>
                          <a:cubicBezTo>
                            <a:pt x="614" y="131"/>
                            <a:pt x="516" y="282"/>
                            <a:pt x="592" y="168"/>
                          </a:cubicBezTo>
                          <a:cubicBezTo>
                            <a:pt x="609" y="82"/>
                            <a:pt x="654" y="58"/>
                            <a:pt x="712" y="0"/>
                          </a:cubicBezTo>
                        </a:path>
                      </a:pathLst>
                    </a:custGeom>
                    <a:pattFill prst="lgConfetti">
                      <a:fgClr>
                        <a:srgbClr val="996633"/>
                      </a:fgClr>
                      <a:bgClr>
                        <a:srgbClr val="FFFFFF"/>
                      </a:bgClr>
                    </a:patt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22318" name="Group 3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60" y="2840"/>
                      <a:ext cx="1648" cy="624"/>
                      <a:chOff x="1360" y="2840"/>
                      <a:chExt cx="1648" cy="624"/>
                    </a:xfrm>
                  </p:grpSpPr>
                  <p:sp>
                    <p:nvSpPr>
                      <p:cNvPr id="22820" name="Rectangle 304" descr="Large confetti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4" y="2872"/>
                        <a:ext cx="72" cy="96"/>
                      </a:xfrm>
                      <a:prstGeom prst="rect">
                        <a:avLst/>
                      </a:prstGeom>
                      <a:pattFill prst="lgConfetti">
                        <a:fgClr>
                          <a:srgbClr val="996633"/>
                        </a:fgClr>
                        <a:bgClr>
                          <a:schemeClr val="bg1"/>
                        </a:bgClr>
                      </a:patt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l"/>
                        <a:endParaRPr lang="en-US">
                          <a:solidFill>
                            <a:srgbClr val="996633"/>
                          </a:solidFill>
                        </a:endParaRPr>
                      </a:p>
                    </p:txBody>
                  </p:sp>
                  <p:grpSp>
                    <p:nvGrpSpPr>
                      <p:cNvPr id="222319" name="Group 3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60" y="2840"/>
                        <a:ext cx="1648" cy="624"/>
                        <a:chOff x="1360" y="2840"/>
                        <a:chExt cx="1648" cy="624"/>
                      </a:xfrm>
                    </p:grpSpPr>
                    <p:sp>
                      <p:nvSpPr>
                        <p:cNvPr id="22822" name="Rectangle 306" descr="Large confetti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96" y="3032"/>
                          <a:ext cx="496" cy="144"/>
                        </a:xfrm>
                        <a:prstGeom prst="rect">
                          <a:avLst/>
                        </a:prstGeom>
                        <a:pattFill prst="lgConfetti">
                          <a:fgClr>
                            <a:srgbClr val="996633"/>
                          </a:fgClr>
                          <a:bgClr>
                            <a:schemeClr val="bg1"/>
                          </a:bgClr>
                        </a:patt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l"/>
                          <a:endParaRPr lang="en-US">
                            <a:solidFill>
                              <a:srgbClr val="996633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22320" name="Group 30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60" y="2840"/>
                          <a:ext cx="1648" cy="624"/>
                          <a:chOff x="1360" y="2840"/>
                          <a:chExt cx="1648" cy="624"/>
                        </a:xfrm>
                      </p:grpSpPr>
                      <p:sp>
                        <p:nvSpPr>
                          <p:cNvPr id="22824" name="Rectangle 308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3032"/>
                            <a:ext cx="496" cy="144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25" name="Rectangle 309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52" y="2984"/>
                            <a:ext cx="256" cy="192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26" name="Rectangle 310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92" y="3176"/>
                            <a:ext cx="912" cy="288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27" name="Rectangle 311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80" y="3176"/>
                            <a:ext cx="912" cy="288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28" name="Rectangle 312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60" y="2840"/>
                            <a:ext cx="304" cy="336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29" name="Rectangle 313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28" y="2904"/>
                            <a:ext cx="256" cy="80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30" name="Freeform 314" descr="Large confetti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0800000">
                            <a:off x="2392" y="2936"/>
                            <a:ext cx="240" cy="104"/>
                          </a:xfrm>
                          <a:custGeom>
                            <a:avLst/>
                            <a:gdLst>
                              <a:gd name="T0" fmla="*/ 0 w 712"/>
                              <a:gd name="T1" fmla="*/ 12 h 496"/>
                              <a:gd name="T2" fmla="*/ 13 w 712"/>
                              <a:gd name="T3" fmla="*/ 35 h 496"/>
                              <a:gd name="T4" fmla="*/ 35 w 712"/>
                              <a:gd name="T5" fmla="*/ 74 h 496"/>
                              <a:gd name="T6" fmla="*/ 40 w 712"/>
                              <a:gd name="T7" fmla="*/ 82 h 496"/>
                              <a:gd name="T8" fmla="*/ 97 w 712"/>
                              <a:gd name="T9" fmla="*/ 104 h 496"/>
                              <a:gd name="T10" fmla="*/ 135 w 712"/>
                              <a:gd name="T11" fmla="*/ 96 h 496"/>
                              <a:gd name="T12" fmla="*/ 151 w 712"/>
                              <a:gd name="T13" fmla="*/ 89 h 496"/>
                              <a:gd name="T14" fmla="*/ 164 w 712"/>
                              <a:gd name="T15" fmla="*/ 72 h 496"/>
                              <a:gd name="T16" fmla="*/ 173 w 712"/>
                              <a:gd name="T17" fmla="*/ 65 h 496"/>
                              <a:gd name="T18" fmla="*/ 200 w 712"/>
                              <a:gd name="T19" fmla="*/ 35 h 496"/>
                              <a:gd name="T20" fmla="*/ 240 w 712"/>
                              <a:gd name="T21" fmla="*/ 0 h 496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w 712"/>
                              <a:gd name="T34" fmla="*/ 0 h 496"/>
                              <a:gd name="T35" fmla="*/ 712 w 712"/>
                              <a:gd name="T36" fmla="*/ 496 h 496"/>
                            </a:gdLst>
                            <a:ahLst/>
                            <a:cxnLst>
                              <a:cxn ang="T22">
                                <a:pos x="T0" y="T1"/>
                              </a:cxn>
                              <a:cxn ang="T23">
                                <a:pos x="T2" y="T3"/>
                              </a:cxn>
                              <a:cxn ang="T24">
                                <a:pos x="T4" y="T5"/>
                              </a:cxn>
                              <a:cxn ang="T25">
                                <a:pos x="T6" y="T7"/>
                              </a:cxn>
                              <a:cxn ang="T26">
                                <a:pos x="T8" y="T9"/>
                              </a:cxn>
                              <a:cxn ang="T27">
                                <a:pos x="T10" y="T11"/>
                              </a:cxn>
                              <a:cxn ang="T28">
                                <a:pos x="T12" y="T13"/>
                              </a:cxn>
                              <a:cxn ang="T29">
                                <a:pos x="T14" y="T15"/>
                              </a:cxn>
                              <a:cxn ang="T30">
                                <a:pos x="T16" y="T17"/>
                              </a:cxn>
                              <a:cxn ang="T31">
                                <a:pos x="T18" y="T19"/>
                              </a:cxn>
                              <a:cxn ang="T32">
                                <a:pos x="T20" y="T21"/>
                              </a:cxn>
                            </a:cxnLst>
                            <a:rect l="T33" t="T34" r="T35" b="T36"/>
                            <a:pathLst>
                              <a:path w="712" h="496">
                                <a:moveTo>
                                  <a:pt x="0" y="56"/>
                                </a:moveTo>
                                <a:cubicBezTo>
                                  <a:pt x="8" y="98"/>
                                  <a:pt x="28" y="128"/>
                                  <a:pt x="40" y="168"/>
                                </a:cubicBezTo>
                                <a:cubicBezTo>
                                  <a:pt x="59" y="233"/>
                                  <a:pt x="74" y="291"/>
                                  <a:pt x="104" y="352"/>
                                </a:cubicBezTo>
                                <a:cubicBezTo>
                                  <a:pt x="110" y="365"/>
                                  <a:pt x="111" y="381"/>
                                  <a:pt x="120" y="392"/>
                                </a:cubicBezTo>
                                <a:cubicBezTo>
                                  <a:pt x="161" y="445"/>
                                  <a:pt x="235" y="461"/>
                                  <a:pt x="288" y="496"/>
                                </a:cubicBezTo>
                                <a:cubicBezTo>
                                  <a:pt x="325" y="483"/>
                                  <a:pt x="372" y="484"/>
                                  <a:pt x="400" y="456"/>
                                </a:cubicBezTo>
                                <a:cubicBezTo>
                                  <a:pt x="430" y="426"/>
                                  <a:pt x="413" y="436"/>
                                  <a:pt x="448" y="424"/>
                                </a:cubicBezTo>
                                <a:cubicBezTo>
                                  <a:pt x="498" y="374"/>
                                  <a:pt x="448" y="432"/>
                                  <a:pt x="488" y="344"/>
                                </a:cubicBezTo>
                                <a:cubicBezTo>
                                  <a:pt x="494" y="332"/>
                                  <a:pt x="505" y="324"/>
                                  <a:pt x="512" y="312"/>
                                </a:cubicBezTo>
                                <a:cubicBezTo>
                                  <a:pt x="614" y="131"/>
                                  <a:pt x="516" y="282"/>
                                  <a:pt x="592" y="168"/>
                                </a:cubicBezTo>
                                <a:cubicBezTo>
                                  <a:pt x="609" y="82"/>
                                  <a:pt x="654" y="58"/>
                                  <a:pt x="712" y="0"/>
                                </a:cubicBezTo>
                              </a:path>
                            </a:pathLst>
                          </a:custGeom>
                          <a:pattFill prst="lgConfetti">
                            <a:fgClr>
                              <a:srgbClr val="996633"/>
                            </a:fgClr>
                            <a:bgClr>
                              <a:srgbClr val="FFFFFF"/>
                            </a:bgClr>
                          </a:pattFill>
                          <a:ln w="317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222321" name="Group 315"/>
              <p:cNvGrpSpPr>
                <a:grpSpLocks/>
              </p:cNvGrpSpPr>
              <p:nvPr/>
            </p:nvGrpSpPr>
            <p:grpSpPr bwMode="auto">
              <a:xfrm>
                <a:off x="3648" y="3216"/>
                <a:ext cx="1056" cy="336"/>
                <a:chOff x="4237" y="2832"/>
                <a:chExt cx="1056" cy="336"/>
              </a:xfrm>
            </p:grpSpPr>
            <p:sp>
              <p:nvSpPr>
                <p:cNvPr id="22803" name="Line 316" descr="Large confetti"/>
                <p:cNvSpPr>
                  <a:spLocks noChangeShapeType="1"/>
                </p:cNvSpPr>
                <p:nvPr/>
              </p:nvSpPr>
              <p:spPr bwMode="auto">
                <a:xfrm>
                  <a:off x="4566" y="302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4" name="Line 317" descr="Large confetti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4656" y="3024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5" name="Line 318" descr="Large confetti"/>
                <p:cNvSpPr>
                  <a:spLocks noChangeShapeType="1"/>
                </p:cNvSpPr>
                <p:nvPr/>
              </p:nvSpPr>
              <p:spPr bwMode="auto">
                <a:xfrm>
                  <a:off x="5192" y="302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6" name="Line 319" descr="Large confetti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4848" y="3024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7" name="Line 320" descr="Large confetti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237" y="3024"/>
                  <a:ext cx="12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8" name="Line 321" descr="Large confetti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5293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9" name="Line 322" descr="Large confetti"/>
                <p:cNvSpPr>
                  <a:spLocks noChangeShapeType="1"/>
                </p:cNvSpPr>
                <p:nvPr/>
              </p:nvSpPr>
              <p:spPr bwMode="auto">
                <a:xfrm rot="10800000">
                  <a:off x="4237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0" name="Freeform 323" descr="Large confetti"/>
                <p:cNvSpPr>
                  <a:spLocks/>
                </p:cNvSpPr>
                <p:nvPr/>
              </p:nvSpPr>
              <p:spPr bwMode="auto">
                <a:xfrm rot="10800000">
                  <a:off x="4966" y="2920"/>
                  <a:ext cx="240" cy="104"/>
                </a:xfrm>
                <a:custGeom>
                  <a:avLst/>
                  <a:gdLst>
                    <a:gd name="T0" fmla="*/ 0 w 712"/>
                    <a:gd name="T1" fmla="*/ 12 h 496"/>
                    <a:gd name="T2" fmla="*/ 13 w 712"/>
                    <a:gd name="T3" fmla="*/ 35 h 496"/>
                    <a:gd name="T4" fmla="*/ 35 w 712"/>
                    <a:gd name="T5" fmla="*/ 74 h 496"/>
                    <a:gd name="T6" fmla="*/ 40 w 712"/>
                    <a:gd name="T7" fmla="*/ 82 h 496"/>
                    <a:gd name="T8" fmla="*/ 97 w 712"/>
                    <a:gd name="T9" fmla="*/ 104 h 496"/>
                    <a:gd name="T10" fmla="*/ 135 w 712"/>
                    <a:gd name="T11" fmla="*/ 96 h 496"/>
                    <a:gd name="T12" fmla="*/ 151 w 712"/>
                    <a:gd name="T13" fmla="*/ 89 h 496"/>
                    <a:gd name="T14" fmla="*/ 164 w 712"/>
                    <a:gd name="T15" fmla="*/ 72 h 496"/>
                    <a:gd name="T16" fmla="*/ 173 w 712"/>
                    <a:gd name="T17" fmla="*/ 65 h 496"/>
                    <a:gd name="T18" fmla="*/ 200 w 712"/>
                    <a:gd name="T19" fmla="*/ 35 h 496"/>
                    <a:gd name="T20" fmla="*/ 240 w 712"/>
                    <a:gd name="T21" fmla="*/ 0 h 4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12"/>
                    <a:gd name="T34" fmla="*/ 0 h 496"/>
                    <a:gd name="T35" fmla="*/ 712 w 712"/>
                    <a:gd name="T36" fmla="*/ 496 h 4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12" h="496">
                      <a:moveTo>
                        <a:pt x="0" y="56"/>
                      </a:moveTo>
                      <a:cubicBezTo>
                        <a:pt x="8" y="98"/>
                        <a:pt x="28" y="128"/>
                        <a:pt x="40" y="168"/>
                      </a:cubicBezTo>
                      <a:cubicBezTo>
                        <a:pt x="59" y="233"/>
                        <a:pt x="74" y="291"/>
                        <a:pt x="104" y="352"/>
                      </a:cubicBezTo>
                      <a:cubicBezTo>
                        <a:pt x="110" y="365"/>
                        <a:pt x="111" y="381"/>
                        <a:pt x="120" y="392"/>
                      </a:cubicBezTo>
                      <a:cubicBezTo>
                        <a:pt x="161" y="445"/>
                        <a:pt x="235" y="461"/>
                        <a:pt x="288" y="496"/>
                      </a:cubicBezTo>
                      <a:cubicBezTo>
                        <a:pt x="325" y="483"/>
                        <a:pt x="372" y="484"/>
                        <a:pt x="400" y="456"/>
                      </a:cubicBezTo>
                      <a:cubicBezTo>
                        <a:pt x="430" y="426"/>
                        <a:pt x="413" y="436"/>
                        <a:pt x="448" y="424"/>
                      </a:cubicBezTo>
                      <a:cubicBezTo>
                        <a:pt x="498" y="374"/>
                        <a:pt x="448" y="432"/>
                        <a:pt x="488" y="344"/>
                      </a:cubicBezTo>
                      <a:cubicBezTo>
                        <a:pt x="494" y="332"/>
                        <a:pt x="505" y="324"/>
                        <a:pt x="512" y="312"/>
                      </a:cubicBezTo>
                      <a:cubicBezTo>
                        <a:pt x="614" y="131"/>
                        <a:pt x="516" y="282"/>
                        <a:pt x="592" y="168"/>
                      </a:cubicBezTo>
                      <a:cubicBezTo>
                        <a:pt x="609" y="82"/>
                        <a:pt x="654" y="58"/>
                        <a:pt x="712" y="0"/>
                      </a:cubicBezTo>
                    </a:path>
                  </a:pathLst>
                </a:custGeom>
                <a:pattFill prst="lgConfetti">
                  <a:fgClr>
                    <a:srgbClr val="996633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1" name="Freeform 324" descr="Large confetti"/>
                <p:cNvSpPr>
                  <a:spLocks/>
                </p:cNvSpPr>
                <p:nvPr/>
              </p:nvSpPr>
              <p:spPr bwMode="auto">
                <a:xfrm rot="10800000">
                  <a:off x="4334" y="2928"/>
                  <a:ext cx="240" cy="104"/>
                </a:xfrm>
                <a:custGeom>
                  <a:avLst/>
                  <a:gdLst>
                    <a:gd name="T0" fmla="*/ 0 w 712"/>
                    <a:gd name="T1" fmla="*/ 12 h 496"/>
                    <a:gd name="T2" fmla="*/ 13 w 712"/>
                    <a:gd name="T3" fmla="*/ 35 h 496"/>
                    <a:gd name="T4" fmla="*/ 35 w 712"/>
                    <a:gd name="T5" fmla="*/ 74 h 496"/>
                    <a:gd name="T6" fmla="*/ 40 w 712"/>
                    <a:gd name="T7" fmla="*/ 82 h 496"/>
                    <a:gd name="T8" fmla="*/ 97 w 712"/>
                    <a:gd name="T9" fmla="*/ 104 h 496"/>
                    <a:gd name="T10" fmla="*/ 135 w 712"/>
                    <a:gd name="T11" fmla="*/ 96 h 496"/>
                    <a:gd name="T12" fmla="*/ 151 w 712"/>
                    <a:gd name="T13" fmla="*/ 89 h 496"/>
                    <a:gd name="T14" fmla="*/ 164 w 712"/>
                    <a:gd name="T15" fmla="*/ 72 h 496"/>
                    <a:gd name="T16" fmla="*/ 173 w 712"/>
                    <a:gd name="T17" fmla="*/ 65 h 496"/>
                    <a:gd name="T18" fmla="*/ 200 w 712"/>
                    <a:gd name="T19" fmla="*/ 35 h 496"/>
                    <a:gd name="T20" fmla="*/ 240 w 712"/>
                    <a:gd name="T21" fmla="*/ 0 h 4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12"/>
                    <a:gd name="T34" fmla="*/ 0 h 496"/>
                    <a:gd name="T35" fmla="*/ 712 w 712"/>
                    <a:gd name="T36" fmla="*/ 496 h 4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12" h="496">
                      <a:moveTo>
                        <a:pt x="0" y="56"/>
                      </a:moveTo>
                      <a:cubicBezTo>
                        <a:pt x="8" y="98"/>
                        <a:pt x="28" y="128"/>
                        <a:pt x="40" y="168"/>
                      </a:cubicBezTo>
                      <a:cubicBezTo>
                        <a:pt x="59" y="233"/>
                        <a:pt x="74" y="291"/>
                        <a:pt x="104" y="352"/>
                      </a:cubicBezTo>
                      <a:cubicBezTo>
                        <a:pt x="110" y="365"/>
                        <a:pt x="111" y="381"/>
                        <a:pt x="120" y="392"/>
                      </a:cubicBezTo>
                      <a:cubicBezTo>
                        <a:pt x="161" y="445"/>
                        <a:pt x="235" y="461"/>
                        <a:pt x="288" y="496"/>
                      </a:cubicBezTo>
                      <a:cubicBezTo>
                        <a:pt x="325" y="483"/>
                        <a:pt x="372" y="484"/>
                        <a:pt x="400" y="456"/>
                      </a:cubicBezTo>
                      <a:cubicBezTo>
                        <a:pt x="430" y="426"/>
                        <a:pt x="413" y="436"/>
                        <a:pt x="448" y="424"/>
                      </a:cubicBezTo>
                      <a:cubicBezTo>
                        <a:pt x="498" y="374"/>
                        <a:pt x="448" y="432"/>
                        <a:pt x="488" y="344"/>
                      </a:cubicBezTo>
                      <a:cubicBezTo>
                        <a:pt x="494" y="332"/>
                        <a:pt x="505" y="324"/>
                        <a:pt x="512" y="312"/>
                      </a:cubicBezTo>
                      <a:cubicBezTo>
                        <a:pt x="614" y="131"/>
                        <a:pt x="516" y="282"/>
                        <a:pt x="592" y="168"/>
                      </a:cubicBezTo>
                      <a:cubicBezTo>
                        <a:pt x="609" y="82"/>
                        <a:pt x="654" y="58"/>
                        <a:pt x="712" y="0"/>
                      </a:cubicBezTo>
                    </a:path>
                  </a:pathLst>
                </a:custGeom>
                <a:pattFill prst="lgConfetti">
                  <a:fgClr>
                    <a:srgbClr val="996633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2" name="Line 325" descr="Large confetti"/>
                <p:cNvSpPr>
                  <a:spLocks noChangeShapeType="1"/>
                </p:cNvSpPr>
                <p:nvPr/>
              </p:nvSpPr>
              <p:spPr bwMode="auto">
                <a:xfrm rot="10800000">
                  <a:off x="4669" y="316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13" name="Line 326" descr="Large confetti"/>
                <p:cNvSpPr>
                  <a:spLocks noChangeShapeType="1"/>
                </p:cNvSpPr>
                <p:nvPr/>
              </p:nvSpPr>
              <p:spPr bwMode="auto">
                <a:xfrm rot="10800000">
                  <a:off x="4861" y="3024"/>
                  <a:ext cx="12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2322" name="Group 327"/>
              <p:cNvGrpSpPr>
                <a:grpSpLocks/>
              </p:cNvGrpSpPr>
              <p:nvPr/>
            </p:nvGrpSpPr>
            <p:grpSpPr bwMode="auto">
              <a:xfrm>
                <a:off x="3072" y="3120"/>
                <a:ext cx="2208" cy="960"/>
                <a:chOff x="350" y="2744"/>
                <a:chExt cx="2208" cy="960"/>
              </a:xfrm>
            </p:grpSpPr>
            <p:sp>
              <p:nvSpPr>
                <p:cNvPr id="22781" name="Line 328"/>
                <p:cNvSpPr>
                  <a:spLocks noChangeShapeType="1"/>
                </p:cNvSpPr>
                <p:nvPr/>
              </p:nvSpPr>
              <p:spPr bwMode="auto">
                <a:xfrm rot="10800000">
                  <a:off x="2510" y="2744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2323" name="Group 329"/>
                <p:cNvGrpSpPr>
                  <a:grpSpLocks/>
                </p:cNvGrpSpPr>
                <p:nvPr/>
              </p:nvGrpSpPr>
              <p:grpSpPr bwMode="auto">
                <a:xfrm>
                  <a:off x="350" y="2744"/>
                  <a:ext cx="2199" cy="960"/>
                  <a:chOff x="3638" y="2736"/>
                  <a:chExt cx="2199" cy="960"/>
                </a:xfrm>
              </p:grpSpPr>
              <p:sp>
                <p:nvSpPr>
                  <p:cNvPr id="22783" name="Line 330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5693" y="2920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22324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3638" y="2736"/>
                    <a:ext cx="2199" cy="960"/>
                    <a:chOff x="3638" y="2736"/>
                    <a:chExt cx="2199" cy="960"/>
                  </a:xfrm>
                </p:grpSpPr>
                <p:sp>
                  <p:nvSpPr>
                    <p:cNvPr id="22785" name="Line 332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3686" y="2744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22325" name="Group 3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38" y="2736"/>
                      <a:ext cx="2199" cy="960"/>
                      <a:chOff x="3638" y="2736"/>
                      <a:chExt cx="2199" cy="960"/>
                    </a:xfrm>
                  </p:grpSpPr>
                  <p:grpSp>
                    <p:nvGrpSpPr>
                      <p:cNvPr id="222326" name="Group 334"/>
                      <p:cNvGrpSpPr>
                        <a:grpSpLocks/>
                      </p:cNvGrpSpPr>
                      <p:nvPr/>
                    </p:nvGrpSpPr>
                    <p:grpSpPr bwMode="auto">
                      <a:xfrm rot="10800000">
                        <a:off x="3638" y="2736"/>
                        <a:ext cx="144" cy="192"/>
                        <a:chOff x="2880" y="1536"/>
                        <a:chExt cx="144" cy="192"/>
                      </a:xfrm>
                    </p:grpSpPr>
                    <p:sp>
                      <p:nvSpPr>
                        <p:cNvPr id="22799" name="Line 3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536"/>
                          <a:ext cx="14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800" name="Line 3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568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801" name="Line 3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08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802" name="Line 3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76" y="1728"/>
                          <a:ext cx="4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2788" name="Rectangle 339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5550" y="2832"/>
                        <a:ext cx="96" cy="62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789" name="Rectangle 340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3790" y="3456"/>
                        <a:ext cx="1920" cy="96"/>
                      </a:xfrm>
                      <a:prstGeom prst="rect">
                        <a:avLst/>
                      </a:prstGeom>
                      <a:solidFill>
                        <a:srgbClr val="996633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790" name="Rectangle 341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3846" y="2832"/>
                        <a:ext cx="96" cy="62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791" name="Rectangle 342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3790" y="2832"/>
                        <a:ext cx="48" cy="19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10800000"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792" name="Rectangle 343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5655" y="2832"/>
                        <a:ext cx="48" cy="19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793" name="Rectangle 344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5256" y="3552"/>
                        <a:ext cx="240" cy="14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794" name="Rectangle 345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3998" y="3552"/>
                        <a:ext cx="240" cy="14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795" name="Line 346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H="1">
                        <a:off x="5709" y="2888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22327" name="Group 347"/>
                      <p:cNvGrpSpPr>
                        <a:grpSpLocks/>
                      </p:cNvGrpSpPr>
                      <p:nvPr/>
                    </p:nvGrpSpPr>
                    <p:grpSpPr bwMode="auto">
                      <a:xfrm rot="10800000">
                        <a:off x="5805" y="2736"/>
                        <a:ext cx="32" cy="192"/>
                        <a:chOff x="816" y="1632"/>
                        <a:chExt cx="32" cy="192"/>
                      </a:xfrm>
                    </p:grpSpPr>
                    <p:sp>
                      <p:nvSpPr>
                        <p:cNvPr id="22797" name="Line 3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16" y="1632"/>
                          <a:ext cx="0" cy="18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798" name="Line 3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48" y="1680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222328" name="Group 350"/>
            <p:cNvGrpSpPr>
              <a:grpSpLocks/>
            </p:cNvGrpSpPr>
            <p:nvPr/>
          </p:nvGrpSpPr>
          <p:grpSpPr bwMode="auto">
            <a:xfrm>
              <a:off x="2672" y="3216"/>
              <a:ext cx="2424" cy="448"/>
              <a:chOff x="3240" y="2816"/>
              <a:chExt cx="2424" cy="448"/>
            </a:xfrm>
          </p:grpSpPr>
          <p:sp>
            <p:nvSpPr>
              <p:cNvPr id="22775" name="Rectangle 351"/>
              <p:cNvSpPr>
                <a:spLocks noChangeArrowheads="1"/>
              </p:cNvSpPr>
              <p:nvPr/>
            </p:nvSpPr>
            <p:spPr bwMode="auto">
              <a:xfrm>
                <a:off x="3240" y="3072"/>
                <a:ext cx="584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1600" b="1"/>
                  <a:t>Parting</a:t>
                </a:r>
              </a:p>
              <a:p>
                <a:pPr algn="l"/>
                <a:r>
                  <a:rPr lang="en-US" sz="1600" b="1"/>
                  <a:t> line</a:t>
                </a:r>
              </a:p>
            </p:txBody>
          </p:sp>
          <p:sp>
            <p:nvSpPr>
              <p:cNvPr id="22776" name="Line 352"/>
              <p:cNvSpPr>
                <a:spLocks noChangeShapeType="1"/>
              </p:cNvSpPr>
              <p:nvPr/>
            </p:nvSpPr>
            <p:spPr bwMode="auto">
              <a:xfrm>
                <a:off x="3840" y="2816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77" name="Line 353"/>
              <p:cNvSpPr>
                <a:spLocks noChangeShapeType="1"/>
              </p:cNvSpPr>
              <p:nvPr/>
            </p:nvSpPr>
            <p:spPr bwMode="auto">
              <a:xfrm flipV="1">
                <a:off x="3792" y="283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2562" name="Rectangle 354" descr="Large confetti"/>
          <p:cNvSpPr>
            <a:spLocks noChangeArrowheads="1"/>
          </p:cNvSpPr>
          <p:nvPr/>
        </p:nvSpPr>
        <p:spPr bwMode="auto">
          <a:xfrm rot="10800000">
            <a:off x="3340100" y="4508500"/>
            <a:ext cx="304800" cy="2921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63" name="Rectangle 355"/>
          <p:cNvSpPr>
            <a:spLocks noChangeArrowheads="1"/>
          </p:cNvSpPr>
          <p:nvPr/>
        </p:nvSpPr>
        <p:spPr bwMode="auto">
          <a:xfrm>
            <a:off x="3454400" y="4521200"/>
            <a:ext cx="76200" cy="88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2329" name="Group 356"/>
          <p:cNvGrpSpPr>
            <a:grpSpLocks/>
          </p:cNvGrpSpPr>
          <p:nvPr/>
        </p:nvGrpSpPr>
        <p:grpSpPr bwMode="auto">
          <a:xfrm>
            <a:off x="3390900" y="3352800"/>
            <a:ext cx="139700" cy="1219200"/>
            <a:chOff x="2040" y="1968"/>
            <a:chExt cx="88" cy="768"/>
          </a:xfrm>
        </p:grpSpPr>
        <p:grpSp>
          <p:nvGrpSpPr>
            <p:cNvPr id="222330" name="Group 357"/>
            <p:cNvGrpSpPr>
              <a:grpSpLocks/>
            </p:cNvGrpSpPr>
            <p:nvPr/>
          </p:nvGrpSpPr>
          <p:grpSpPr bwMode="auto">
            <a:xfrm>
              <a:off x="2040" y="1968"/>
              <a:ext cx="88" cy="768"/>
              <a:chOff x="3888" y="2112"/>
              <a:chExt cx="96" cy="576"/>
            </a:xfrm>
          </p:grpSpPr>
          <p:sp>
            <p:nvSpPr>
              <p:cNvPr id="22770" name="Line 358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48" cy="52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71" name="Line 359"/>
              <p:cNvSpPr>
                <a:spLocks noChangeShapeType="1"/>
              </p:cNvSpPr>
              <p:nvPr/>
            </p:nvSpPr>
            <p:spPr bwMode="auto">
              <a:xfrm flipH="1">
                <a:off x="3984" y="216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72" name="Freeform 360"/>
              <p:cNvSpPr>
                <a:spLocks/>
              </p:cNvSpPr>
              <p:nvPr/>
            </p:nvSpPr>
            <p:spPr bwMode="auto">
              <a:xfrm>
                <a:off x="3888" y="2112"/>
                <a:ext cx="96" cy="48"/>
              </a:xfrm>
              <a:custGeom>
                <a:avLst/>
                <a:gdLst>
                  <a:gd name="T0" fmla="*/ 0 w 96"/>
                  <a:gd name="T1" fmla="*/ 48 h 48"/>
                  <a:gd name="T2" fmla="*/ 48 w 96"/>
                  <a:gd name="T3" fmla="*/ 0 h 48"/>
                  <a:gd name="T4" fmla="*/ 96 w 96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cubicBezTo>
                      <a:pt x="16" y="24"/>
                      <a:pt x="32" y="0"/>
                      <a:pt x="48" y="0"/>
                    </a:cubicBezTo>
                    <a:cubicBezTo>
                      <a:pt x="64" y="0"/>
                      <a:pt x="80" y="24"/>
                      <a:pt x="96" y="48"/>
                    </a:cubicBezTo>
                  </a:path>
                </a:pathLst>
              </a:cu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769" name="Line 361"/>
            <p:cNvSpPr>
              <a:spLocks noChangeShapeType="1"/>
            </p:cNvSpPr>
            <p:nvPr/>
          </p:nvSpPr>
          <p:spPr bwMode="auto">
            <a:xfrm>
              <a:off x="2080" y="2736"/>
              <a:ext cx="48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570" name="Rectangle 362" descr="Large confetti"/>
          <p:cNvSpPr>
            <a:spLocks noChangeArrowheads="1"/>
          </p:cNvSpPr>
          <p:nvPr/>
        </p:nvSpPr>
        <p:spPr bwMode="auto">
          <a:xfrm rot="10800000">
            <a:off x="6807200" y="3898900"/>
            <a:ext cx="800100" cy="2794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71" name="Rectangle 363" descr="Large confetti"/>
          <p:cNvSpPr>
            <a:spLocks noChangeArrowheads="1"/>
          </p:cNvSpPr>
          <p:nvPr/>
        </p:nvSpPr>
        <p:spPr bwMode="auto">
          <a:xfrm rot="10800000">
            <a:off x="7759700" y="3594100"/>
            <a:ext cx="152400" cy="1524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72" name="Rectangle 364" descr="Large confetti"/>
          <p:cNvSpPr>
            <a:spLocks noChangeArrowheads="1"/>
          </p:cNvSpPr>
          <p:nvPr/>
        </p:nvSpPr>
        <p:spPr bwMode="auto">
          <a:xfrm rot="10800000">
            <a:off x="7378700" y="3568700"/>
            <a:ext cx="228600" cy="2286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73" name="Rectangle 365" descr="Large confetti"/>
          <p:cNvSpPr>
            <a:spLocks noChangeArrowheads="1"/>
          </p:cNvSpPr>
          <p:nvPr/>
        </p:nvSpPr>
        <p:spPr bwMode="auto">
          <a:xfrm rot="10800000">
            <a:off x="5321300" y="3517900"/>
            <a:ext cx="457200" cy="9906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74" name="Rectangle 366" descr="Large confetti"/>
          <p:cNvSpPr>
            <a:spLocks noChangeArrowheads="1"/>
          </p:cNvSpPr>
          <p:nvPr/>
        </p:nvSpPr>
        <p:spPr bwMode="auto">
          <a:xfrm rot="10800000">
            <a:off x="5321300" y="3810000"/>
            <a:ext cx="533400" cy="3175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75" name="Rectangle 367" descr="Large confetti"/>
          <p:cNvSpPr>
            <a:spLocks noChangeArrowheads="1"/>
          </p:cNvSpPr>
          <p:nvPr/>
        </p:nvSpPr>
        <p:spPr bwMode="auto">
          <a:xfrm rot="10800000">
            <a:off x="5930900" y="3898900"/>
            <a:ext cx="762000" cy="3048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76" name="Rectangle 368" descr="Large confetti"/>
          <p:cNvSpPr>
            <a:spLocks noChangeArrowheads="1"/>
          </p:cNvSpPr>
          <p:nvPr/>
        </p:nvSpPr>
        <p:spPr bwMode="auto">
          <a:xfrm rot="10800000">
            <a:off x="7708900" y="3670300"/>
            <a:ext cx="203200" cy="8382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77" name="Rectangle 369" descr="Large confetti"/>
          <p:cNvSpPr>
            <a:spLocks noChangeArrowheads="1"/>
          </p:cNvSpPr>
          <p:nvPr/>
        </p:nvSpPr>
        <p:spPr bwMode="auto">
          <a:xfrm rot="10800000">
            <a:off x="5930900" y="3517900"/>
            <a:ext cx="1447800" cy="3810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78" name="Rectangle 370" descr="Large confetti"/>
          <p:cNvSpPr>
            <a:spLocks noChangeArrowheads="1"/>
          </p:cNvSpPr>
          <p:nvPr/>
        </p:nvSpPr>
        <p:spPr bwMode="auto">
          <a:xfrm rot="10800000">
            <a:off x="7835900" y="3517900"/>
            <a:ext cx="76200" cy="762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79" name="Line 371"/>
          <p:cNvSpPr>
            <a:spLocks noChangeShapeType="1"/>
          </p:cNvSpPr>
          <p:nvPr/>
        </p:nvSpPr>
        <p:spPr bwMode="auto">
          <a:xfrm rot="10800000">
            <a:off x="5268913" y="44958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580" name="Rectangle 372" descr="Large confetti"/>
          <p:cNvSpPr>
            <a:spLocks noChangeArrowheads="1"/>
          </p:cNvSpPr>
          <p:nvPr/>
        </p:nvSpPr>
        <p:spPr bwMode="auto">
          <a:xfrm rot="10800000">
            <a:off x="7378700" y="3670300"/>
            <a:ext cx="228600" cy="2286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81" name="Rectangle 373" descr="Large confetti"/>
          <p:cNvSpPr>
            <a:spLocks noChangeArrowheads="1"/>
          </p:cNvSpPr>
          <p:nvPr/>
        </p:nvSpPr>
        <p:spPr bwMode="auto">
          <a:xfrm rot="10800000">
            <a:off x="7467600" y="4127500"/>
            <a:ext cx="152400" cy="3302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582" name="Rectangle 374"/>
          <p:cNvSpPr>
            <a:spLocks noChangeArrowheads="1"/>
          </p:cNvSpPr>
          <p:nvPr/>
        </p:nvSpPr>
        <p:spPr bwMode="auto">
          <a:xfrm>
            <a:off x="5334000" y="6337300"/>
            <a:ext cx="23622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u="sng" dirty="0"/>
              <a:t>COMPLETE MOLD</a:t>
            </a:r>
          </a:p>
        </p:txBody>
      </p:sp>
      <p:grpSp>
        <p:nvGrpSpPr>
          <p:cNvPr id="222331" name="Group 375"/>
          <p:cNvGrpSpPr>
            <a:grpSpLocks/>
          </p:cNvGrpSpPr>
          <p:nvPr/>
        </p:nvGrpSpPr>
        <p:grpSpPr bwMode="auto">
          <a:xfrm>
            <a:off x="4864100" y="3492500"/>
            <a:ext cx="3517900" cy="990600"/>
            <a:chOff x="808" y="1328"/>
            <a:chExt cx="2216" cy="624"/>
          </a:xfrm>
        </p:grpSpPr>
        <p:grpSp>
          <p:nvGrpSpPr>
            <p:cNvPr id="222332" name="Group 376"/>
            <p:cNvGrpSpPr>
              <a:grpSpLocks/>
            </p:cNvGrpSpPr>
            <p:nvPr/>
          </p:nvGrpSpPr>
          <p:grpSpPr bwMode="auto">
            <a:xfrm>
              <a:off x="2824" y="1696"/>
              <a:ext cx="200" cy="192"/>
              <a:chOff x="5032" y="1104"/>
              <a:chExt cx="200" cy="192"/>
            </a:xfrm>
          </p:grpSpPr>
          <p:sp>
            <p:nvSpPr>
              <p:cNvPr id="22764" name="Line 377"/>
              <p:cNvSpPr>
                <a:spLocks noChangeShapeType="1"/>
              </p:cNvSpPr>
              <p:nvPr/>
            </p:nvSpPr>
            <p:spPr bwMode="auto">
              <a:xfrm>
                <a:off x="5232" y="124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2333" name="Group 378"/>
              <p:cNvGrpSpPr>
                <a:grpSpLocks/>
              </p:cNvGrpSpPr>
              <p:nvPr/>
            </p:nvGrpSpPr>
            <p:grpSpPr bwMode="auto">
              <a:xfrm>
                <a:off x="5032" y="1104"/>
                <a:ext cx="200" cy="192"/>
                <a:chOff x="5032" y="1104"/>
                <a:chExt cx="200" cy="192"/>
              </a:xfrm>
            </p:grpSpPr>
            <p:sp>
              <p:nvSpPr>
                <p:cNvPr id="22766" name="Line 379"/>
                <p:cNvSpPr>
                  <a:spLocks noChangeShapeType="1"/>
                </p:cNvSpPr>
                <p:nvPr/>
              </p:nvSpPr>
              <p:spPr bwMode="auto">
                <a:xfrm>
                  <a:off x="5088" y="129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67" name="Rectangle 380"/>
                <p:cNvSpPr>
                  <a:spLocks noChangeArrowheads="1"/>
                </p:cNvSpPr>
                <p:nvPr/>
              </p:nvSpPr>
              <p:spPr bwMode="auto">
                <a:xfrm>
                  <a:off x="5032" y="1104"/>
                  <a:ext cx="48" cy="19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2334" name="Group 381"/>
            <p:cNvGrpSpPr>
              <a:grpSpLocks/>
            </p:cNvGrpSpPr>
            <p:nvPr/>
          </p:nvGrpSpPr>
          <p:grpSpPr bwMode="auto">
            <a:xfrm>
              <a:off x="808" y="1328"/>
              <a:ext cx="2216" cy="624"/>
              <a:chOff x="808" y="1328"/>
              <a:chExt cx="2216" cy="624"/>
            </a:xfrm>
          </p:grpSpPr>
          <p:sp>
            <p:nvSpPr>
              <p:cNvPr id="22754" name="Rectangle 382"/>
              <p:cNvSpPr>
                <a:spLocks noChangeArrowheads="1"/>
              </p:cNvSpPr>
              <p:nvPr/>
            </p:nvSpPr>
            <p:spPr bwMode="auto">
              <a:xfrm>
                <a:off x="2720" y="1328"/>
                <a:ext cx="96" cy="62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55" name="Rectangle 383"/>
              <p:cNvSpPr>
                <a:spLocks noChangeArrowheads="1"/>
              </p:cNvSpPr>
              <p:nvPr/>
            </p:nvSpPr>
            <p:spPr bwMode="auto">
              <a:xfrm>
                <a:off x="1016" y="1328"/>
                <a:ext cx="96" cy="62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56" name="Line 384"/>
              <p:cNvSpPr>
                <a:spLocks noChangeShapeType="1"/>
              </p:cNvSpPr>
              <p:nvPr/>
            </p:nvSpPr>
            <p:spPr bwMode="auto">
              <a:xfrm>
                <a:off x="2880" y="184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2335" name="Group 385"/>
              <p:cNvGrpSpPr>
                <a:grpSpLocks/>
              </p:cNvGrpSpPr>
              <p:nvPr/>
            </p:nvGrpSpPr>
            <p:grpSpPr bwMode="auto">
              <a:xfrm>
                <a:off x="808" y="1704"/>
                <a:ext cx="200" cy="192"/>
                <a:chOff x="3016" y="1112"/>
                <a:chExt cx="200" cy="192"/>
              </a:xfrm>
            </p:grpSpPr>
            <p:sp>
              <p:nvSpPr>
                <p:cNvPr id="22758" name="Rectangle 386"/>
                <p:cNvSpPr>
                  <a:spLocks noChangeArrowheads="1"/>
                </p:cNvSpPr>
                <p:nvPr/>
              </p:nvSpPr>
              <p:spPr bwMode="auto">
                <a:xfrm>
                  <a:off x="3168" y="1112"/>
                  <a:ext cx="48" cy="19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848" name="Group 387"/>
                <p:cNvGrpSpPr>
                  <a:grpSpLocks/>
                </p:cNvGrpSpPr>
                <p:nvPr/>
              </p:nvGrpSpPr>
              <p:grpSpPr bwMode="auto">
                <a:xfrm>
                  <a:off x="3016" y="1256"/>
                  <a:ext cx="152" cy="48"/>
                  <a:chOff x="3016" y="1256"/>
                  <a:chExt cx="152" cy="48"/>
                </a:xfrm>
              </p:grpSpPr>
              <p:grpSp>
                <p:nvGrpSpPr>
                  <p:cNvPr id="22850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3016" y="1264"/>
                    <a:ext cx="152" cy="40"/>
                    <a:chOff x="3016" y="1264"/>
                    <a:chExt cx="152" cy="40"/>
                  </a:xfrm>
                </p:grpSpPr>
                <p:sp>
                  <p:nvSpPr>
                    <p:cNvPr id="22762" name="Line 3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24" y="1264"/>
                      <a:ext cx="1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763" name="Line 3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16" y="1304"/>
                      <a:ext cx="1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2761" name="Line 391"/>
                  <p:cNvSpPr>
                    <a:spLocks noChangeShapeType="1"/>
                  </p:cNvSpPr>
                  <p:nvPr/>
                </p:nvSpPr>
                <p:spPr bwMode="auto">
                  <a:xfrm>
                    <a:off x="3016" y="1256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2851" name="Group 392"/>
          <p:cNvGrpSpPr>
            <a:grpSpLocks/>
          </p:cNvGrpSpPr>
          <p:nvPr/>
        </p:nvGrpSpPr>
        <p:grpSpPr bwMode="auto">
          <a:xfrm>
            <a:off x="5791200" y="3505200"/>
            <a:ext cx="139700" cy="698500"/>
            <a:chOff x="1392" y="1336"/>
            <a:chExt cx="88" cy="440"/>
          </a:xfrm>
        </p:grpSpPr>
        <p:sp>
          <p:nvSpPr>
            <p:cNvPr id="22750" name="Line 393"/>
            <p:cNvSpPr>
              <a:spLocks noChangeShapeType="1"/>
            </p:cNvSpPr>
            <p:nvPr/>
          </p:nvSpPr>
          <p:spPr bwMode="auto">
            <a:xfrm>
              <a:off x="1392" y="1336"/>
              <a:ext cx="44" cy="4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1" name="Line 394"/>
            <p:cNvSpPr>
              <a:spLocks noChangeShapeType="1"/>
            </p:cNvSpPr>
            <p:nvPr/>
          </p:nvSpPr>
          <p:spPr bwMode="auto">
            <a:xfrm flipH="1">
              <a:off x="1480" y="1336"/>
              <a:ext cx="0" cy="4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603" name="Line 395"/>
          <p:cNvSpPr>
            <a:spLocks noChangeShapeType="1"/>
          </p:cNvSpPr>
          <p:nvPr/>
        </p:nvSpPr>
        <p:spPr bwMode="auto">
          <a:xfrm>
            <a:off x="6400800" y="34671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604" name="Line 396"/>
          <p:cNvSpPr>
            <a:spLocks noChangeShapeType="1"/>
          </p:cNvSpPr>
          <p:nvPr/>
        </p:nvSpPr>
        <p:spPr bwMode="auto">
          <a:xfrm>
            <a:off x="6629400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605" name="Line 397"/>
          <p:cNvSpPr>
            <a:spLocks noChangeShapeType="1"/>
          </p:cNvSpPr>
          <p:nvPr/>
        </p:nvSpPr>
        <p:spPr bwMode="auto">
          <a:xfrm>
            <a:off x="6743700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606" name="Line 398"/>
          <p:cNvSpPr>
            <a:spLocks noChangeShapeType="1"/>
          </p:cNvSpPr>
          <p:nvPr/>
        </p:nvSpPr>
        <p:spPr bwMode="auto">
          <a:xfrm>
            <a:off x="6946900" y="3479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56" name="Group 399"/>
          <p:cNvGrpSpPr>
            <a:grpSpLocks/>
          </p:cNvGrpSpPr>
          <p:nvPr/>
        </p:nvGrpSpPr>
        <p:grpSpPr bwMode="auto">
          <a:xfrm>
            <a:off x="6053138" y="3505200"/>
            <a:ext cx="296862" cy="520700"/>
            <a:chOff x="1557" y="1336"/>
            <a:chExt cx="187" cy="328"/>
          </a:xfrm>
        </p:grpSpPr>
        <p:grpSp>
          <p:nvGrpSpPr>
            <p:cNvPr id="22860" name="Group 400"/>
            <p:cNvGrpSpPr>
              <a:grpSpLocks/>
            </p:cNvGrpSpPr>
            <p:nvPr/>
          </p:nvGrpSpPr>
          <p:grpSpPr bwMode="auto">
            <a:xfrm>
              <a:off x="1584" y="1432"/>
              <a:ext cx="160" cy="232"/>
              <a:chOff x="2016" y="952"/>
              <a:chExt cx="160" cy="232"/>
            </a:xfrm>
          </p:grpSpPr>
          <p:sp>
            <p:nvSpPr>
              <p:cNvPr id="22743" name="Line 401"/>
              <p:cNvSpPr>
                <a:spLocks noChangeShapeType="1"/>
              </p:cNvSpPr>
              <p:nvPr/>
            </p:nvSpPr>
            <p:spPr bwMode="auto">
              <a:xfrm>
                <a:off x="2016" y="960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870" name="Group 402"/>
              <p:cNvGrpSpPr>
                <a:grpSpLocks/>
              </p:cNvGrpSpPr>
              <p:nvPr/>
            </p:nvGrpSpPr>
            <p:grpSpPr bwMode="auto">
              <a:xfrm>
                <a:off x="2032" y="952"/>
                <a:ext cx="144" cy="232"/>
                <a:chOff x="2032" y="952"/>
                <a:chExt cx="144" cy="232"/>
              </a:xfrm>
            </p:grpSpPr>
            <p:sp>
              <p:nvSpPr>
                <p:cNvPr id="22745" name="Line 403"/>
                <p:cNvSpPr>
                  <a:spLocks noChangeShapeType="1"/>
                </p:cNvSpPr>
                <p:nvPr/>
              </p:nvSpPr>
              <p:spPr bwMode="auto">
                <a:xfrm>
                  <a:off x="2032" y="952"/>
                  <a:ext cx="0" cy="224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46" name="Line 404"/>
                <p:cNvSpPr>
                  <a:spLocks noChangeShapeType="1"/>
                </p:cNvSpPr>
                <p:nvPr/>
              </p:nvSpPr>
              <p:spPr bwMode="auto">
                <a:xfrm>
                  <a:off x="2056" y="96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47" name="Line 405"/>
                <p:cNvSpPr>
                  <a:spLocks noChangeShapeType="1"/>
                </p:cNvSpPr>
                <p:nvPr/>
              </p:nvSpPr>
              <p:spPr bwMode="auto">
                <a:xfrm>
                  <a:off x="2064" y="11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48" name="Line 406"/>
                <p:cNvSpPr>
                  <a:spLocks noChangeShapeType="1"/>
                </p:cNvSpPr>
                <p:nvPr/>
              </p:nvSpPr>
              <p:spPr bwMode="auto">
                <a:xfrm>
                  <a:off x="2032" y="117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49" name="Line 407"/>
                <p:cNvSpPr>
                  <a:spLocks noChangeShapeType="1"/>
                </p:cNvSpPr>
                <p:nvPr/>
              </p:nvSpPr>
              <p:spPr bwMode="auto">
                <a:xfrm rot="5400000">
                  <a:off x="2144" y="116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742" name="Rectangle 408"/>
            <p:cNvSpPr>
              <a:spLocks noChangeArrowheads="1"/>
            </p:cNvSpPr>
            <p:nvPr/>
          </p:nvSpPr>
          <p:spPr bwMode="auto">
            <a:xfrm>
              <a:off x="1557" y="1336"/>
              <a:ext cx="35" cy="288"/>
            </a:xfrm>
            <a:prstGeom prst="rect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78" name="Group 409"/>
          <p:cNvGrpSpPr>
            <a:grpSpLocks/>
          </p:cNvGrpSpPr>
          <p:nvPr/>
        </p:nvGrpSpPr>
        <p:grpSpPr bwMode="auto">
          <a:xfrm>
            <a:off x="7467600" y="2946400"/>
            <a:ext cx="1498600" cy="596900"/>
            <a:chOff x="2416" y="984"/>
            <a:chExt cx="944" cy="376"/>
          </a:xfrm>
        </p:grpSpPr>
        <p:sp>
          <p:nvSpPr>
            <p:cNvPr id="22739" name="Rectangle 410"/>
            <p:cNvSpPr>
              <a:spLocks noChangeArrowheads="1"/>
            </p:cNvSpPr>
            <p:nvPr/>
          </p:nvSpPr>
          <p:spPr bwMode="auto">
            <a:xfrm>
              <a:off x="2448" y="984"/>
              <a:ext cx="912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Pouring basin</a:t>
              </a:r>
            </a:p>
          </p:txBody>
        </p:sp>
        <p:sp>
          <p:nvSpPr>
            <p:cNvPr id="22740" name="Line 411"/>
            <p:cNvSpPr>
              <a:spLocks noChangeShapeType="1"/>
            </p:cNvSpPr>
            <p:nvPr/>
          </p:nvSpPr>
          <p:spPr bwMode="auto">
            <a:xfrm flipH="1">
              <a:off x="2416" y="112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92" name="Line 412"/>
          <p:cNvSpPr>
            <a:spLocks noChangeShapeType="1"/>
          </p:cNvSpPr>
          <p:nvPr/>
        </p:nvSpPr>
        <p:spPr bwMode="auto">
          <a:xfrm>
            <a:off x="6248400" y="31369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881" name="Group 413"/>
          <p:cNvGrpSpPr>
            <a:grpSpLocks/>
          </p:cNvGrpSpPr>
          <p:nvPr/>
        </p:nvGrpSpPr>
        <p:grpSpPr bwMode="auto">
          <a:xfrm>
            <a:off x="4419600" y="2832100"/>
            <a:ext cx="1600200" cy="609600"/>
            <a:chOff x="528" y="912"/>
            <a:chExt cx="1008" cy="384"/>
          </a:xfrm>
        </p:grpSpPr>
        <p:sp>
          <p:nvSpPr>
            <p:cNvPr id="22737" name="Rectangle 414"/>
            <p:cNvSpPr>
              <a:spLocks noChangeArrowheads="1"/>
            </p:cNvSpPr>
            <p:nvPr/>
          </p:nvSpPr>
          <p:spPr bwMode="auto">
            <a:xfrm>
              <a:off x="528" y="912"/>
              <a:ext cx="528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Weight</a:t>
              </a:r>
            </a:p>
          </p:txBody>
        </p:sp>
        <p:sp>
          <p:nvSpPr>
            <p:cNvPr id="22738" name="Line 415"/>
            <p:cNvSpPr>
              <a:spLocks noChangeShapeType="1"/>
            </p:cNvSpPr>
            <p:nvPr/>
          </p:nvSpPr>
          <p:spPr bwMode="auto">
            <a:xfrm>
              <a:off x="1056" y="105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96" name="Group 416"/>
          <p:cNvGrpSpPr>
            <a:grpSpLocks/>
          </p:cNvGrpSpPr>
          <p:nvPr/>
        </p:nvGrpSpPr>
        <p:grpSpPr bwMode="auto">
          <a:xfrm>
            <a:off x="4267200" y="3517900"/>
            <a:ext cx="1524000" cy="228600"/>
            <a:chOff x="432" y="1344"/>
            <a:chExt cx="960" cy="144"/>
          </a:xfrm>
        </p:grpSpPr>
        <p:sp>
          <p:nvSpPr>
            <p:cNvPr id="22735" name="Rectangle 417"/>
            <p:cNvSpPr>
              <a:spLocks noChangeArrowheads="1"/>
            </p:cNvSpPr>
            <p:nvPr/>
          </p:nvSpPr>
          <p:spPr bwMode="auto">
            <a:xfrm>
              <a:off x="432" y="1344"/>
              <a:ext cx="38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Riser</a:t>
              </a:r>
            </a:p>
          </p:txBody>
        </p:sp>
        <p:sp>
          <p:nvSpPr>
            <p:cNvPr id="22736" name="Line 418"/>
            <p:cNvSpPr>
              <a:spLocks noChangeShapeType="1"/>
            </p:cNvSpPr>
            <p:nvPr/>
          </p:nvSpPr>
          <p:spPr bwMode="auto">
            <a:xfrm>
              <a:off x="816" y="1440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98" name="Group 419"/>
          <p:cNvGrpSpPr>
            <a:grpSpLocks/>
          </p:cNvGrpSpPr>
          <p:nvPr/>
        </p:nvGrpSpPr>
        <p:grpSpPr bwMode="auto">
          <a:xfrm>
            <a:off x="6781800" y="2755900"/>
            <a:ext cx="609600" cy="990600"/>
            <a:chOff x="2016" y="864"/>
            <a:chExt cx="384" cy="624"/>
          </a:xfrm>
        </p:grpSpPr>
        <p:sp>
          <p:nvSpPr>
            <p:cNvPr id="22733" name="Rectangle 420"/>
            <p:cNvSpPr>
              <a:spLocks noChangeArrowheads="1"/>
            </p:cNvSpPr>
            <p:nvPr/>
          </p:nvSpPr>
          <p:spPr bwMode="auto">
            <a:xfrm>
              <a:off x="2016" y="864"/>
              <a:ext cx="38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Lifter</a:t>
              </a:r>
            </a:p>
          </p:txBody>
        </p:sp>
        <p:sp>
          <p:nvSpPr>
            <p:cNvPr id="22734" name="Line 421"/>
            <p:cNvSpPr>
              <a:spLocks noChangeShapeType="1"/>
            </p:cNvSpPr>
            <p:nvPr/>
          </p:nvSpPr>
          <p:spPr bwMode="auto">
            <a:xfrm>
              <a:off x="2112" y="1008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99" name="Group 422"/>
          <p:cNvGrpSpPr>
            <a:grpSpLocks/>
          </p:cNvGrpSpPr>
          <p:nvPr/>
        </p:nvGrpSpPr>
        <p:grpSpPr bwMode="auto">
          <a:xfrm>
            <a:off x="5867400" y="2451100"/>
            <a:ext cx="762000" cy="1219200"/>
            <a:chOff x="1440" y="672"/>
            <a:chExt cx="480" cy="768"/>
          </a:xfrm>
        </p:grpSpPr>
        <p:sp>
          <p:nvSpPr>
            <p:cNvPr id="22731" name="Rectangle 423"/>
            <p:cNvSpPr>
              <a:spLocks noChangeArrowheads="1"/>
            </p:cNvSpPr>
            <p:nvPr/>
          </p:nvSpPr>
          <p:spPr bwMode="auto">
            <a:xfrm>
              <a:off x="1440" y="672"/>
              <a:ext cx="38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Vents</a:t>
              </a:r>
            </a:p>
          </p:txBody>
        </p:sp>
        <p:sp>
          <p:nvSpPr>
            <p:cNvPr id="22732" name="Line 424"/>
            <p:cNvSpPr>
              <a:spLocks noChangeShapeType="1"/>
            </p:cNvSpPr>
            <p:nvPr/>
          </p:nvSpPr>
          <p:spPr bwMode="auto">
            <a:xfrm>
              <a:off x="1584" y="864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633" name="Freeform 425" descr="Large confetti"/>
          <p:cNvSpPr>
            <a:spLocks/>
          </p:cNvSpPr>
          <p:nvPr/>
        </p:nvSpPr>
        <p:spPr bwMode="auto">
          <a:xfrm>
            <a:off x="5956300" y="4165600"/>
            <a:ext cx="381000" cy="165100"/>
          </a:xfrm>
          <a:custGeom>
            <a:avLst/>
            <a:gdLst>
              <a:gd name="T0" fmla="*/ 0 w 712"/>
              <a:gd name="T1" fmla="*/ 18640 h 496"/>
              <a:gd name="T2" fmla="*/ 21404 w 712"/>
              <a:gd name="T3" fmla="*/ 55921 h 496"/>
              <a:gd name="T4" fmla="*/ 55652 w 712"/>
              <a:gd name="T5" fmla="*/ 117168 h 496"/>
              <a:gd name="T6" fmla="*/ 64213 w 712"/>
              <a:gd name="T7" fmla="*/ 130482 h 496"/>
              <a:gd name="T8" fmla="*/ 154112 w 712"/>
              <a:gd name="T9" fmla="*/ 165100 h 496"/>
              <a:gd name="T10" fmla="*/ 214045 w 712"/>
              <a:gd name="T11" fmla="*/ 151785 h 496"/>
              <a:gd name="T12" fmla="*/ 239730 w 712"/>
              <a:gd name="T13" fmla="*/ 141134 h 496"/>
              <a:gd name="T14" fmla="*/ 261135 w 712"/>
              <a:gd name="T15" fmla="*/ 114505 h 496"/>
              <a:gd name="T16" fmla="*/ 273978 w 712"/>
              <a:gd name="T17" fmla="*/ 103853 h 496"/>
              <a:gd name="T18" fmla="*/ 316787 w 712"/>
              <a:gd name="T19" fmla="*/ 55921 h 496"/>
              <a:gd name="T20" fmla="*/ 381000 w 712"/>
              <a:gd name="T21" fmla="*/ 0 h 4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12"/>
              <a:gd name="T34" fmla="*/ 0 h 496"/>
              <a:gd name="T35" fmla="*/ 712 w 712"/>
              <a:gd name="T36" fmla="*/ 496 h 4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12" h="496">
                <a:moveTo>
                  <a:pt x="0" y="56"/>
                </a:moveTo>
                <a:cubicBezTo>
                  <a:pt x="8" y="98"/>
                  <a:pt x="28" y="128"/>
                  <a:pt x="40" y="168"/>
                </a:cubicBezTo>
                <a:cubicBezTo>
                  <a:pt x="59" y="233"/>
                  <a:pt x="74" y="291"/>
                  <a:pt x="104" y="352"/>
                </a:cubicBezTo>
                <a:cubicBezTo>
                  <a:pt x="110" y="365"/>
                  <a:pt x="111" y="381"/>
                  <a:pt x="120" y="392"/>
                </a:cubicBezTo>
                <a:cubicBezTo>
                  <a:pt x="161" y="445"/>
                  <a:pt x="235" y="461"/>
                  <a:pt x="288" y="496"/>
                </a:cubicBezTo>
                <a:cubicBezTo>
                  <a:pt x="325" y="483"/>
                  <a:pt x="372" y="484"/>
                  <a:pt x="400" y="456"/>
                </a:cubicBezTo>
                <a:cubicBezTo>
                  <a:pt x="430" y="426"/>
                  <a:pt x="413" y="436"/>
                  <a:pt x="448" y="424"/>
                </a:cubicBezTo>
                <a:cubicBezTo>
                  <a:pt x="498" y="374"/>
                  <a:pt x="448" y="432"/>
                  <a:pt x="488" y="344"/>
                </a:cubicBezTo>
                <a:cubicBezTo>
                  <a:pt x="494" y="332"/>
                  <a:pt x="505" y="324"/>
                  <a:pt x="512" y="312"/>
                </a:cubicBezTo>
                <a:cubicBezTo>
                  <a:pt x="614" y="131"/>
                  <a:pt x="516" y="282"/>
                  <a:pt x="592" y="168"/>
                </a:cubicBezTo>
                <a:cubicBezTo>
                  <a:pt x="609" y="82"/>
                  <a:pt x="654" y="58"/>
                  <a:pt x="712" y="0"/>
                </a:cubicBezTo>
              </a:path>
            </a:pathLst>
          </a:custGeom>
          <a:pattFill prst="lgConfetti">
            <a:fgClr>
              <a:srgbClr val="996633"/>
            </a:fgClr>
            <a:bgClr>
              <a:srgbClr val="FFFFFF"/>
            </a:bgClr>
          </a:pattFill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900" name="Group 426"/>
          <p:cNvGrpSpPr>
            <a:grpSpLocks/>
          </p:cNvGrpSpPr>
          <p:nvPr/>
        </p:nvGrpSpPr>
        <p:grpSpPr bwMode="auto">
          <a:xfrm>
            <a:off x="5791200" y="3962400"/>
            <a:ext cx="1676400" cy="508000"/>
            <a:chOff x="1408" y="1616"/>
            <a:chExt cx="1056" cy="320"/>
          </a:xfrm>
        </p:grpSpPr>
        <p:sp>
          <p:nvSpPr>
            <p:cNvPr id="22717" name="Line 427"/>
            <p:cNvSpPr>
              <a:spLocks noChangeShapeType="1"/>
            </p:cNvSpPr>
            <p:nvPr/>
          </p:nvSpPr>
          <p:spPr bwMode="auto">
            <a:xfrm flipV="1">
              <a:off x="1832" y="16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18" name="Line 428"/>
            <p:cNvSpPr>
              <a:spLocks noChangeShapeType="1"/>
            </p:cNvSpPr>
            <p:nvPr/>
          </p:nvSpPr>
          <p:spPr bwMode="auto">
            <a:xfrm flipV="1">
              <a:off x="2032" y="16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19" name="Line 429"/>
            <p:cNvSpPr>
              <a:spLocks noChangeShapeType="1"/>
            </p:cNvSpPr>
            <p:nvPr/>
          </p:nvSpPr>
          <p:spPr bwMode="auto">
            <a:xfrm>
              <a:off x="1840" y="16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908" name="Group 430"/>
            <p:cNvGrpSpPr>
              <a:grpSpLocks/>
            </p:cNvGrpSpPr>
            <p:nvPr/>
          </p:nvGrpSpPr>
          <p:grpSpPr bwMode="auto">
            <a:xfrm>
              <a:off x="1408" y="1712"/>
              <a:ext cx="1056" cy="224"/>
              <a:chOff x="1408" y="1728"/>
              <a:chExt cx="1056" cy="224"/>
            </a:xfrm>
          </p:grpSpPr>
          <p:sp>
            <p:nvSpPr>
              <p:cNvPr id="22721" name="Freeform 431"/>
              <p:cNvSpPr>
                <a:spLocks/>
              </p:cNvSpPr>
              <p:nvPr/>
            </p:nvSpPr>
            <p:spPr bwMode="auto">
              <a:xfrm>
                <a:off x="2152" y="1744"/>
                <a:ext cx="240" cy="104"/>
              </a:xfrm>
              <a:custGeom>
                <a:avLst/>
                <a:gdLst>
                  <a:gd name="T0" fmla="*/ 0 w 712"/>
                  <a:gd name="T1" fmla="*/ 12 h 496"/>
                  <a:gd name="T2" fmla="*/ 13 w 712"/>
                  <a:gd name="T3" fmla="*/ 35 h 496"/>
                  <a:gd name="T4" fmla="*/ 35 w 712"/>
                  <a:gd name="T5" fmla="*/ 74 h 496"/>
                  <a:gd name="T6" fmla="*/ 40 w 712"/>
                  <a:gd name="T7" fmla="*/ 82 h 496"/>
                  <a:gd name="T8" fmla="*/ 97 w 712"/>
                  <a:gd name="T9" fmla="*/ 104 h 496"/>
                  <a:gd name="T10" fmla="*/ 135 w 712"/>
                  <a:gd name="T11" fmla="*/ 96 h 496"/>
                  <a:gd name="T12" fmla="*/ 151 w 712"/>
                  <a:gd name="T13" fmla="*/ 89 h 496"/>
                  <a:gd name="T14" fmla="*/ 164 w 712"/>
                  <a:gd name="T15" fmla="*/ 72 h 496"/>
                  <a:gd name="T16" fmla="*/ 173 w 712"/>
                  <a:gd name="T17" fmla="*/ 65 h 496"/>
                  <a:gd name="T18" fmla="*/ 200 w 712"/>
                  <a:gd name="T19" fmla="*/ 35 h 496"/>
                  <a:gd name="T20" fmla="*/ 240 w 712"/>
                  <a:gd name="T21" fmla="*/ 0 h 4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12"/>
                  <a:gd name="T34" fmla="*/ 0 h 496"/>
                  <a:gd name="T35" fmla="*/ 712 w 712"/>
                  <a:gd name="T36" fmla="*/ 496 h 4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12" h="496">
                    <a:moveTo>
                      <a:pt x="0" y="56"/>
                    </a:moveTo>
                    <a:cubicBezTo>
                      <a:pt x="8" y="98"/>
                      <a:pt x="28" y="128"/>
                      <a:pt x="40" y="168"/>
                    </a:cubicBezTo>
                    <a:cubicBezTo>
                      <a:pt x="59" y="233"/>
                      <a:pt x="74" y="291"/>
                      <a:pt x="104" y="352"/>
                    </a:cubicBezTo>
                    <a:cubicBezTo>
                      <a:pt x="110" y="365"/>
                      <a:pt x="111" y="381"/>
                      <a:pt x="120" y="392"/>
                    </a:cubicBezTo>
                    <a:cubicBezTo>
                      <a:pt x="161" y="445"/>
                      <a:pt x="235" y="461"/>
                      <a:pt x="288" y="496"/>
                    </a:cubicBezTo>
                    <a:cubicBezTo>
                      <a:pt x="325" y="483"/>
                      <a:pt x="372" y="484"/>
                      <a:pt x="400" y="456"/>
                    </a:cubicBezTo>
                    <a:cubicBezTo>
                      <a:pt x="430" y="426"/>
                      <a:pt x="413" y="436"/>
                      <a:pt x="448" y="424"/>
                    </a:cubicBezTo>
                    <a:cubicBezTo>
                      <a:pt x="498" y="374"/>
                      <a:pt x="448" y="432"/>
                      <a:pt x="488" y="344"/>
                    </a:cubicBezTo>
                    <a:cubicBezTo>
                      <a:pt x="494" y="332"/>
                      <a:pt x="505" y="324"/>
                      <a:pt x="512" y="312"/>
                    </a:cubicBezTo>
                    <a:cubicBezTo>
                      <a:pt x="614" y="131"/>
                      <a:pt x="516" y="282"/>
                      <a:pt x="592" y="168"/>
                    </a:cubicBezTo>
                    <a:cubicBezTo>
                      <a:pt x="609" y="82"/>
                      <a:pt x="654" y="58"/>
                      <a:pt x="712" y="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918" name="Group 432"/>
              <p:cNvGrpSpPr>
                <a:grpSpLocks/>
              </p:cNvGrpSpPr>
              <p:nvPr/>
            </p:nvGrpSpPr>
            <p:grpSpPr bwMode="auto">
              <a:xfrm>
                <a:off x="1408" y="1728"/>
                <a:ext cx="1056" cy="224"/>
                <a:chOff x="1408" y="1728"/>
                <a:chExt cx="1056" cy="224"/>
              </a:xfrm>
            </p:grpSpPr>
            <p:sp>
              <p:nvSpPr>
                <p:cNvPr id="22723" name="Line 433"/>
                <p:cNvSpPr>
                  <a:spLocks noChangeShapeType="1"/>
                </p:cNvSpPr>
                <p:nvPr/>
              </p:nvSpPr>
              <p:spPr bwMode="auto">
                <a:xfrm flipV="1">
                  <a:off x="1408" y="17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4" name="Line 434"/>
                <p:cNvSpPr>
                  <a:spLocks noChangeShapeType="1"/>
                </p:cNvSpPr>
                <p:nvPr/>
              </p:nvSpPr>
              <p:spPr bwMode="auto">
                <a:xfrm>
                  <a:off x="2448" y="1744"/>
                  <a:ext cx="8" cy="20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5" name="Freeform 435"/>
                <p:cNvSpPr>
                  <a:spLocks/>
                </p:cNvSpPr>
                <p:nvPr/>
              </p:nvSpPr>
              <p:spPr bwMode="auto">
                <a:xfrm>
                  <a:off x="1496" y="1760"/>
                  <a:ext cx="240" cy="104"/>
                </a:xfrm>
                <a:custGeom>
                  <a:avLst/>
                  <a:gdLst>
                    <a:gd name="T0" fmla="*/ 0 w 712"/>
                    <a:gd name="T1" fmla="*/ 12 h 496"/>
                    <a:gd name="T2" fmla="*/ 13 w 712"/>
                    <a:gd name="T3" fmla="*/ 35 h 496"/>
                    <a:gd name="T4" fmla="*/ 35 w 712"/>
                    <a:gd name="T5" fmla="*/ 74 h 496"/>
                    <a:gd name="T6" fmla="*/ 40 w 712"/>
                    <a:gd name="T7" fmla="*/ 82 h 496"/>
                    <a:gd name="T8" fmla="*/ 97 w 712"/>
                    <a:gd name="T9" fmla="*/ 104 h 496"/>
                    <a:gd name="T10" fmla="*/ 135 w 712"/>
                    <a:gd name="T11" fmla="*/ 96 h 496"/>
                    <a:gd name="T12" fmla="*/ 151 w 712"/>
                    <a:gd name="T13" fmla="*/ 89 h 496"/>
                    <a:gd name="T14" fmla="*/ 164 w 712"/>
                    <a:gd name="T15" fmla="*/ 72 h 496"/>
                    <a:gd name="T16" fmla="*/ 173 w 712"/>
                    <a:gd name="T17" fmla="*/ 65 h 496"/>
                    <a:gd name="T18" fmla="*/ 200 w 712"/>
                    <a:gd name="T19" fmla="*/ 35 h 496"/>
                    <a:gd name="T20" fmla="*/ 240 w 712"/>
                    <a:gd name="T21" fmla="*/ 0 h 4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12"/>
                    <a:gd name="T34" fmla="*/ 0 h 496"/>
                    <a:gd name="T35" fmla="*/ 712 w 712"/>
                    <a:gd name="T36" fmla="*/ 496 h 4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12" h="496">
                      <a:moveTo>
                        <a:pt x="0" y="56"/>
                      </a:moveTo>
                      <a:cubicBezTo>
                        <a:pt x="8" y="98"/>
                        <a:pt x="28" y="128"/>
                        <a:pt x="40" y="168"/>
                      </a:cubicBezTo>
                      <a:cubicBezTo>
                        <a:pt x="59" y="233"/>
                        <a:pt x="74" y="291"/>
                        <a:pt x="104" y="352"/>
                      </a:cubicBezTo>
                      <a:cubicBezTo>
                        <a:pt x="110" y="365"/>
                        <a:pt x="111" y="381"/>
                        <a:pt x="120" y="392"/>
                      </a:cubicBezTo>
                      <a:cubicBezTo>
                        <a:pt x="161" y="445"/>
                        <a:pt x="235" y="461"/>
                        <a:pt x="288" y="496"/>
                      </a:cubicBezTo>
                      <a:cubicBezTo>
                        <a:pt x="325" y="483"/>
                        <a:pt x="372" y="484"/>
                        <a:pt x="400" y="456"/>
                      </a:cubicBezTo>
                      <a:cubicBezTo>
                        <a:pt x="430" y="426"/>
                        <a:pt x="413" y="436"/>
                        <a:pt x="448" y="424"/>
                      </a:cubicBezTo>
                      <a:cubicBezTo>
                        <a:pt x="498" y="374"/>
                        <a:pt x="448" y="432"/>
                        <a:pt x="488" y="344"/>
                      </a:cubicBezTo>
                      <a:cubicBezTo>
                        <a:pt x="494" y="332"/>
                        <a:pt x="505" y="324"/>
                        <a:pt x="512" y="312"/>
                      </a:cubicBezTo>
                      <a:cubicBezTo>
                        <a:pt x="614" y="131"/>
                        <a:pt x="516" y="282"/>
                        <a:pt x="592" y="168"/>
                      </a:cubicBezTo>
                      <a:cubicBezTo>
                        <a:pt x="609" y="82"/>
                        <a:pt x="654" y="58"/>
                        <a:pt x="712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6" name="Line 436"/>
                <p:cNvSpPr>
                  <a:spLocks noChangeShapeType="1"/>
                </p:cNvSpPr>
                <p:nvPr/>
              </p:nvSpPr>
              <p:spPr bwMode="auto">
                <a:xfrm>
                  <a:off x="2024" y="17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7" name="Line 437"/>
                <p:cNvSpPr>
                  <a:spLocks noChangeShapeType="1"/>
                </p:cNvSpPr>
                <p:nvPr/>
              </p:nvSpPr>
              <p:spPr bwMode="auto">
                <a:xfrm>
                  <a:off x="2368" y="175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8" name="Line 438"/>
                <p:cNvSpPr>
                  <a:spLocks noChangeShapeType="1"/>
                </p:cNvSpPr>
                <p:nvPr/>
              </p:nvSpPr>
              <p:spPr bwMode="auto">
                <a:xfrm>
                  <a:off x="1736" y="175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9" name="Line 439"/>
                <p:cNvSpPr>
                  <a:spLocks noChangeShapeType="1"/>
                </p:cNvSpPr>
                <p:nvPr/>
              </p:nvSpPr>
              <p:spPr bwMode="auto">
                <a:xfrm>
                  <a:off x="1416" y="177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30" name="Freeform 440"/>
                <p:cNvSpPr>
                  <a:spLocks/>
                </p:cNvSpPr>
                <p:nvPr/>
              </p:nvSpPr>
              <p:spPr bwMode="auto">
                <a:xfrm>
                  <a:off x="2152" y="1728"/>
                  <a:ext cx="240" cy="104"/>
                </a:xfrm>
                <a:custGeom>
                  <a:avLst/>
                  <a:gdLst>
                    <a:gd name="T0" fmla="*/ 0 w 712"/>
                    <a:gd name="T1" fmla="*/ 12 h 496"/>
                    <a:gd name="T2" fmla="*/ 13 w 712"/>
                    <a:gd name="T3" fmla="*/ 35 h 496"/>
                    <a:gd name="T4" fmla="*/ 35 w 712"/>
                    <a:gd name="T5" fmla="*/ 74 h 496"/>
                    <a:gd name="T6" fmla="*/ 40 w 712"/>
                    <a:gd name="T7" fmla="*/ 82 h 496"/>
                    <a:gd name="T8" fmla="*/ 97 w 712"/>
                    <a:gd name="T9" fmla="*/ 104 h 496"/>
                    <a:gd name="T10" fmla="*/ 135 w 712"/>
                    <a:gd name="T11" fmla="*/ 96 h 496"/>
                    <a:gd name="T12" fmla="*/ 151 w 712"/>
                    <a:gd name="T13" fmla="*/ 89 h 496"/>
                    <a:gd name="T14" fmla="*/ 164 w 712"/>
                    <a:gd name="T15" fmla="*/ 72 h 496"/>
                    <a:gd name="T16" fmla="*/ 173 w 712"/>
                    <a:gd name="T17" fmla="*/ 65 h 496"/>
                    <a:gd name="T18" fmla="*/ 200 w 712"/>
                    <a:gd name="T19" fmla="*/ 35 h 496"/>
                    <a:gd name="T20" fmla="*/ 240 w 712"/>
                    <a:gd name="T21" fmla="*/ 0 h 4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12"/>
                    <a:gd name="T34" fmla="*/ 0 h 496"/>
                    <a:gd name="T35" fmla="*/ 712 w 712"/>
                    <a:gd name="T36" fmla="*/ 496 h 4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12" h="496">
                      <a:moveTo>
                        <a:pt x="0" y="56"/>
                      </a:moveTo>
                      <a:cubicBezTo>
                        <a:pt x="8" y="98"/>
                        <a:pt x="28" y="128"/>
                        <a:pt x="40" y="168"/>
                      </a:cubicBezTo>
                      <a:cubicBezTo>
                        <a:pt x="59" y="233"/>
                        <a:pt x="74" y="291"/>
                        <a:pt x="104" y="352"/>
                      </a:cubicBezTo>
                      <a:cubicBezTo>
                        <a:pt x="110" y="365"/>
                        <a:pt x="111" y="381"/>
                        <a:pt x="120" y="392"/>
                      </a:cubicBezTo>
                      <a:cubicBezTo>
                        <a:pt x="161" y="445"/>
                        <a:pt x="235" y="461"/>
                        <a:pt x="288" y="496"/>
                      </a:cubicBezTo>
                      <a:cubicBezTo>
                        <a:pt x="325" y="483"/>
                        <a:pt x="372" y="484"/>
                        <a:pt x="400" y="456"/>
                      </a:cubicBezTo>
                      <a:cubicBezTo>
                        <a:pt x="430" y="426"/>
                        <a:pt x="413" y="436"/>
                        <a:pt x="448" y="424"/>
                      </a:cubicBezTo>
                      <a:cubicBezTo>
                        <a:pt x="498" y="374"/>
                        <a:pt x="448" y="432"/>
                        <a:pt x="488" y="344"/>
                      </a:cubicBezTo>
                      <a:cubicBezTo>
                        <a:pt x="494" y="332"/>
                        <a:pt x="505" y="324"/>
                        <a:pt x="512" y="312"/>
                      </a:cubicBezTo>
                      <a:cubicBezTo>
                        <a:pt x="614" y="131"/>
                        <a:pt x="516" y="282"/>
                        <a:pt x="592" y="168"/>
                      </a:cubicBezTo>
                      <a:cubicBezTo>
                        <a:pt x="609" y="82"/>
                        <a:pt x="654" y="58"/>
                        <a:pt x="712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22649" name="Freeform 441" descr="Large confetti"/>
          <p:cNvSpPr>
            <a:spLocks/>
          </p:cNvSpPr>
          <p:nvPr/>
        </p:nvSpPr>
        <p:spPr bwMode="auto">
          <a:xfrm>
            <a:off x="7010400" y="4127500"/>
            <a:ext cx="317500" cy="165100"/>
          </a:xfrm>
          <a:custGeom>
            <a:avLst/>
            <a:gdLst>
              <a:gd name="T0" fmla="*/ 0 w 712"/>
              <a:gd name="T1" fmla="*/ 18640 h 496"/>
              <a:gd name="T2" fmla="*/ 17837 w 712"/>
              <a:gd name="T3" fmla="*/ 55921 h 496"/>
              <a:gd name="T4" fmla="*/ 46376 w 712"/>
              <a:gd name="T5" fmla="*/ 117168 h 496"/>
              <a:gd name="T6" fmla="*/ 53511 w 712"/>
              <a:gd name="T7" fmla="*/ 130482 h 496"/>
              <a:gd name="T8" fmla="*/ 128427 w 712"/>
              <a:gd name="T9" fmla="*/ 165100 h 496"/>
              <a:gd name="T10" fmla="*/ 178371 w 712"/>
              <a:gd name="T11" fmla="*/ 151785 h 496"/>
              <a:gd name="T12" fmla="*/ 199775 w 712"/>
              <a:gd name="T13" fmla="*/ 141134 h 496"/>
              <a:gd name="T14" fmla="*/ 217612 w 712"/>
              <a:gd name="T15" fmla="*/ 114505 h 496"/>
              <a:gd name="T16" fmla="*/ 228315 w 712"/>
              <a:gd name="T17" fmla="*/ 103853 h 496"/>
              <a:gd name="T18" fmla="*/ 263989 w 712"/>
              <a:gd name="T19" fmla="*/ 55921 h 496"/>
              <a:gd name="T20" fmla="*/ 317500 w 712"/>
              <a:gd name="T21" fmla="*/ 0 h 4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12"/>
              <a:gd name="T34" fmla="*/ 0 h 496"/>
              <a:gd name="T35" fmla="*/ 712 w 712"/>
              <a:gd name="T36" fmla="*/ 496 h 4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12" h="496">
                <a:moveTo>
                  <a:pt x="0" y="56"/>
                </a:moveTo>
                <a:cubicBezTo>
                  <a:pt x="8" y="98"/>
                  <a:pt x="28" y="128"/>
                  <a:pt x="40" y="168"/>
                </a:cubicBezTo>
                <a:cubicBezTo>
                  <a:pt x="59" y="233"/>
                  <a:pt x="74" y="291"/>
                  <a:pt x="104" y="352"/>
                </a:cubicBezTo>
                <a:cubicBezTo>
                  <a:pt x="110" y="365"/>
                  <a:pt x="111" y="381"/>
                  <a:pt x="120" y="392"/>
                </a:cubicBezTo>
                <a:cubicBezTo>
                  <a:pt x="161" y="445"/>
                  <a:pt x="235" y="461"/>
                  <a:pt x="288" y="496"/>
                </a:cubicBezTo>
                <a:cubicBezTo>
                  <a:pt x="325" y="483"/>
                  <a:pt x="372" y="484"/>
                  <a:pt x="400" y="456"/>
                </a:cubicBezTo>
                <a:cubicBezTo>
                  <a:pt x="430" y="426"/>
                  <a:pt x="413" y="436"/>
                  <a:pt x="448" y="424"/>
                </a:cubicBezTo>
                <a:cubicBezTo>
                  <a:pt x="498" y="374"/>
                  <a:pt x="448" y="432"/>
                  <a:pt x="488" y="344"/>
                </a:cubicBezTo>
                <a:cubicBezTo>
                  <a:pt x="494" y="332"/>
                  <a:pt x="505" y="324"/>
                  <a:pt x="512" y="312"/>
                </a:cubicBezTo>
                <a:cubicBezTo>
                  <a:pt x="614" y="131"/>
                  <a:pt x="516" y="282"/>
                  <a:pt x="592" y="168"/>
                </a:cubicBezTo>
                <a:cubicBezTo>
                  <a:pt x="609" y="82"/>
                  <a:pt x="654" y="58"/>
                  <a:pt x="712" y="0"/>
                </a:cubicBezTo>
              </a:path>
            </a:pathLst>
          </a:custGeom>
          <a:pattFill prst="lgConfetti">
            <a:fgClr>
              <a:srgbClr val="996633"/>
            </a:fgClr>
            <a:bgClr>
              <a:srgbClr val="FFFFFF"/>
            </a:bgClr>
          </a:pattFill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650" name="Freeform 442" descr="Large confetti"/>
          <p:cNvSpPr>
            <a:spLocks/>
          </p:cNvSpPr>
          <p:nvPr/>
        </p:nvSpPr>
        <p:spPr bwMode="auto">
          <a:xfrm>
            <a:off x="7162800" y="3505200"/>
            <a:ext cx="381000" cy="165100"/>
          </a:xfrm>
          <a:custGeom>
            <a:avLst/>
            <a:gdLst>
              <a:gd name="T0" fmla="*/ 0 w 712"/>
              <a:gd name="T1" fmla="*/ 18640 h 496"/>
              <a:gd name="T2" fmla="*/ 21404 w 712"/>
              <a:gd name="T3" fmla="*/ 55921 h 496"/>
              <a:gd name="T4" fmla="*/ 55652 w 712"/>
              <a:gd name="T5" fmla="*/ 117168 h 496"/>
              <a:gd name="T6" fmla="*/ 64213 w 712"/>
              <a:gd name="T7" fmla="*/ 130482 h 496"/>
              <a:gd name="T8" fmla="*/ 154112 w 712"/>
              <a:gd name="T9" fmla="*/ 165100 h 496"/>
              <a:gd name="T10" fmla="*/ 214045 w 712"/>
              <a:gd name="T11" fmla="*/ 151785 h 496"/>
              <a:gd name="T12" fmla="*/ 239730 w 712"/>
              <a:gd name="T13" fmla="*/ 141134 h 496"/>
              <a:gd name="T14" fmla="*/ 261135 w 712"/>
              <a:gd name="T15" fmla="*/ 114505 h 496"/>
              <a:gd name="T16" fmla="*/ 273978 w 712"/>
              <a:gd name="T17" fmla="*/ 103853 h 496"/>
              <a:gd name="T18" fmla="*/ 316787 w 712"/>
              <a:gd name="T19" fmla="*/ 55921 h 496"/>
              <a:gd name="T20" fmla="*/ 381000 w 712"/>
              <a:gd name="T21" fmla="*/ 0 h 4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12"/>
              <a:gd name="T34" fmla="*/ 0 h 496"/>
              <a:gd name="T35" fmla="*/ 712 w 712"/>
              <a:gd name="T36" fmla="*/ 496 h 4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12" h="496">
                <a:moveTo>
                  <a:pt x="0" y="56"/>
                </a:moveTo>
                <a:cubicBezTo>
                  <a:pt x="8" y="98"/>
                  <a:pt x="28" y="128"/>
                  <a:pt x="40" y="168"/>
                </a:cubicBezTo>
                <a:cubicBezTo>
                  <a:pt x="59" y="233"/>
                  <a:pt x="74" y="291"/>
                  <a:pt x="104" y="352"/>
                </a:cubicBezTo>
                <a:cubicBezTo>
                  <a:pt x="110" y="365"/>
                  <a:pt x="111" y="381"/>
                  <a:pt x="120" y="392"/>
                </a:cubicBezTo>
                <a:cubicBezTo>
                  <a:pt x="161" y="445"/>
                  <a:pt x="235" y="461"/>
                  <a:pt x="288" y="496"/>
                </a:cubicBezTo>
                <a:cubicBezTo>
                  <a:pt x="325" y="483"/>
                  <a:pt x="372" y="484"/>
                  <a:pt x="400" y="456"/>
                </a:cubicBezTo>
                <a:cubicBezTo>
                  <a:pt x="430" y="426"/>
                  <a:pt x="413" y="436"/>
                  <a:pt x="448" y="424"/>
                </a:cubicBezTo>
                <a:cubicBezTo>
                  <a:pt x="498" y="374"/>
                  <a:pt x="448" y="432"/>
                  <a:pt x="488" y="344"/>
                </a:cubicBezTo>
                <a:cubicBezTo>
                  <a:pt x="494" y="332"/>
                  <a:pt x="505" y="324"/>
                  <a:pt x="512" y="312"/>
                </a:cubicBezTo>
                <a:cubicBezTo>
                  <a:pt x="614" y="131"/>
                  <a:pt x="516" y="282"/>
                  <a:pt x="592" y="168"/>
                </a:cubicBezTo>
                <a:cubicBezTo>
                  <a:pt x="609" y="82"/>
                  <a:pt x="654" y="58"/>
                  <a:pt x="712" y="0"/>
                </a:cubicBezTo>
              </a:path>
            </a:pathLst>
          </a:custGeom>
          <a:pattFill prst="lgConfetti">
            <a:fgClr>
              <a:srgbClr val="996633"/>
            </a:fgClr>
            <a:bgClr>
              <a:srgbClr val="FFFFFF"/>
            </a:bgClr>
          </a:pattFill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651" name="Freeform 443" descr="Large confetti"/>
          <p:cNvSpPr>
            <a:spLocks/>
          </p:cNvSpPr>
          <p:nvPr/>
        </p:nvSpPr>
        <p:spPr bwMode="auto">
          <a:xfrm>
            <a:off x="5943600" y="4140200"/>
            <a:ext cx="381000" cy="165100"/>
          </a:xfrm>
          <a:custGeom>
            <a:avLst/>
            <a:gdLst>
              <a:gd name="T0" fmla="*/ 0 w 712"/>
              <a:gd name="T1" fmla="*/ 18640 h 496"/>
              <a:gd name="T2" fmla="*/ 21404 w 712"/>
              <a:gd name="T3" fmla="*/ 55921 h 496"/>
              <a:gd name="T4" fmla="*/ 55652 w 712"/>
              <a:gd name="T5" fmla="*/ 117168 h 496"/>
              <a:gd name="T6" fmla="*/ 64213 w 712"/>
              <a:gd name="T7" fmla="*/ 130482 h 496"/>
              <a:gd name="T8" fmla="*/ 154112 w 712"/>
              <a:gd name="T9" fmla="*/ 165100 h 496"/>
              <a:gd name="T10" fmla="*/ 214045 w 712"/>
              <a:gd name="T11" fmla="*/ 151785 h 496"/>
              <a:gd name="T12" fmla="*/ 239730 w 712"/>
              <a:gd name="T13" fmla="*/ 141134 h 496"/>
              <a:gd name="T14" fmla="*/ 261135 w 712"/>
              <a:gd name="T15" fmla="*/ 114505 h 496"/>
              <a:gd name="T16" fmla="*/ 273978 w 712"/>
              <a:gd name="T17" fmla="*/ 103853 h 496"/>
              <a:gd name="T18" fmla="*/ 316787 w 712"/>
              <a:gd name="T19" fmla="*/ 55921 h 496"/>
              <a:gd name="T20" fmla="*/ 381000 w 712"/>
              <a:gd name="T21" fmla="*/ 0 h 4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12"/>
              <a:gd name="T34" fmla="*/ 0 h 496"/>
              <a:gd name="T35" fmla="*/ 712 w 712"/>
              <a:gd name="T36" fmla="*/ 496 h 4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12" h="496">
                <a:moveTo>
                  <a:pt x="0" y="56"/>
                </a:moveTo>
                <a:cubicBezTo>
                  <a:pt x="8" y="98"/>
                  <a:pt x="28" y="128"/>
                  <a:pt x="40" y="168"/>
                </a:cubicBezTo>
                <a:cubicBezTo>
                  <a:pt x="59" y="233"/>
                  <a:pt x="74" y="291"/>
                  <a:pt x="104" y="352"/>
                </a:cubicBezTo>
                <a:cubicBezTo>
                  <a:pt x="110" y="365"/>
                  <a:pt x="111" y="381"/>
                  <a:pt x="120" y="392"/>
                </a:cubicBezTo>
                <a:cubicBezTo>
                  <a:pt x="161" y="445"/>
                  <a:pt x="235" y="461"/>
                  <a:pt x="288" y="496"/>
                </a:cubicBezTo>
                <a:cubicBezTo>
                  <a:pt x="325" y="483"/>
                  <a:pt x="372" y="484"/>
                  <a:pt x="400" y="456"/>
                </a:cubicBezTo>
                <a:cubicBezTo>
                  <a:pt x="430" y="426"/>
                  <a:pt x="413" y="436"/>
                  <a:pt x="448" y="424"/>
                </a:cubicBezTo>
                <a:cubicBezTo>
                  <a:pt x="498" y="374"/>
                  <a:pt x="448" y="432"/>
                  <a:pt x="488" y="344"/>
                </a:cubicBezTo>
                <a:cubicBezTo>
                  <a:pt x="494" y="332"/>
                  <a:pt x="505" y="324"/>
                  <a:pt x="512" y="312"/>
                </a:cubicBezTo>
                <a:cubicBezTo>
                  <a:pt x="614" y="131"/>
                  <a:pt x="516" y="282"/>
                  <a:pt x="592" y="168"/>
                </a:cubicBezTo>
                <a:cubicBezTo>
                  <a:pt x="609" y="82"/>
                  <a:pt x="654" y="58"/>
                  <a:pt x="712" y="0"/>
                </a:cubicBezTo>
              </a:path>
            </a:pathLst>
          </a:custGeom>
          <a:pattFill prst="lgConfetti">
            <a:fgClr>
              <a:srgbClr val="996633"/>
            </a:fgClr>
            <a:bgClr>
              <a:srgbClr val="FFFFFF"/>
            </a:bgClr>
          </a:pattFill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919" name="Group 444"/>
          <p:cNvGrpSpPr>
            <a:grpSpLocks/>
          </p:cNvGrpSpPr>
          <p:nvPr/>
        </p:nvGrpSpPr>
        <p:grpSpPr bwMode="auto">
          <a:xfrm>
            <a:off x="4229100" y="4343400"/>
            <a:ext cx="4140200" cy="1524000"/>
            <a:chOff x="2672" y="3120"/>
            <a:chExt cx="2608" cy="960"/>
          </a:xfrm>
        </p:grpSpPr>
        <p:grpSp>
          <p:nvGrpSpPr>
            <p:cNvPr id="22920" name="Group 445"/>
            <p:cNvGrpSpPr>
              <a:grpSpLocks/>
            </p:cNvGrpSpPr>
            <p:nvPr/>
          </p:nvGrpSpPr>
          <p:grpSpPr bwMode="auto">
            <a:xfrm>
              <a:off x="3072" y="3120"/>
              <a:ext cx="2208" cy="960"/>
              <a:chOff x="3072" y="3120"/>
              <a:chExt cx="2208" cy="960"/>
            </a:xfrm>
          </p:grpSpPr>
          <p:grpSp>
            <p:nvGrpSpPr>
              <p:cNvPr id="22921" name="Group 446"/>
              <p:cNvGrpSpPr>
                <a:grpSpLocks/>
              </p:cNvGrpSpPr>
              <p:nvPr/>
            </p:nvGrpSpPr>
            <p:grpSpPr bwMode="auto">
              <a:xfrm>
                <a:off x="3336" y="3200"/>
                <a:ext cx="1648" cy="640"/>
                <a:chOff x="1360" y="2832"/>
                <a:chExt cx="1648" cy="640"/>
              </a:xfrm>
            </p:grpSpPr>
            <p:sp>
              <p:nvSpPr>
                <p:cNvPr id="22700" name="Rectangle 447" descr="Large confetti"/>
                <p:cNvSpPr>
                  <a:spLocks noChangeArrowheads="1"/>
                </p:cNvSpPr>
                <p:nvPr/>
              </p:nvSpPr>
              <p:spPr bwMode="auto">
                <a:xfrm>
                  <a:off x="2745" y="2848"/>
                  <a:ext cx="47" cy="64"/>
                </a:xfrm>
                <a:prstGeom prst="rect">
                  <a:avLst/>
                </a:prstGeom>
                <a:pattFill prst="lgConfetti">
                  <a:fgClr>
                    <a:srgbClr val="996633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996633"/>
                    </a:solidFill>
                  </a:endParaRPr>
                </a:p>
              </p:txBody>
            </p:sp>
            <p:grpSp>
              <p:nvGrpSpPr>
                <p:cNvPr id="22922" name="Group 448"/>
                <p:cNvGrpSpPr>
                  <a:grpSpLocks/>
                </p:cNvGrpSpPr>
                <p:nvPr/>
              </p:nvGrpSpPr>
              <p:grpSpPr bwMode="auto">
                <a:xfrm>
                  <a:off x="1360" y="2832"/>
                  <a:ext cx="1648" cy="640"/>
                  <a:chOff x="1360" y="2824"/>
                  <a:chExt cx="1648" cy="640"/>
                </a:xfrm>
              </p:grpSpPr>
              <p:sp>
                <p:nvSpPr>
                  <p:cNvPr id="22702" name="Rectangle 449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2872" y="2824"/>
                    <a:ext cx="72" cy="96"/>
                  </a:xfrm>
                  <a:prstGeom prst="rect">
                    <a:avLst/>
                  </a:prstGeom>
                  <a:pattFill prst="lgConfetti">
                    <a:fgClr>
                      <a:srgbClr val="996633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996633"/>
                      </a:solidFill>
                    </a:endParaRPr>
                  </a:p>
                </p:txBody>
              </p:sp>
              <p:grpSp>
                <p:nvGrpSpPr>
                  <p:cNvPr id="22926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1360" y="2840"/>
                    <a:ext cx="1648" cy="624"/>
                    <a:chOff x="1360" y="2840"/>
                    <a:chExt cx="1648" cy="624"/>
                  </a:xfrm>
                </p:grpSpPr>
                <p:sp>
                  <p:nvSpPr>
                    <p:cNvPr id="22704" name="Freeform 451" descr="Large confetti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1760" y="2944"/>
                      <a:ext cx="240" cy="104"/>
                    </a:xfrm>
                    <a:custGeom>
                      <a:avLst/>
                      <a:gdLst>
                        <a:gd name="T0" fmla="*/ 0 w 712"/>
                        <a:gd name="T1" fmla="*/ 12 h 496"/>
                        <a:gd name="T2" fmla="*/ 13 w 712"/>
                        <a:gd name="T3" fmla="*/ 35 h 496"/>
                        <a:gd name="T4" fmla="*/ 35 w 712"/>
                        <a:gd name="T5" fmla="*/ 74 h 496"/>
                        <a:gd name="T6" fmla="*/ 40 w 712"/>
                        <a:gd name="T7" fmla="*/ 82 h 496"/>
                        <a:gd name="T8" fmla="*/ 97 w 712"/>
                        <a:gd name="T9" fmla="*/ 104 h 496"/>
                        <a:gd name="T10" fmla="*/ 135 w 712"/>
                        <a:gd name="T11" fmla="*/ 96 h 496"/>
                        <a:gd name="T12" fmla="*/ 151 w 712"/>
                        <a:gd name="T13" fmla="*/ 89 h 496"/>
                        <a:gd name="T14" fmla="*/ 164 w 712"/>
                        <a:gd name="T15" fmla="*/ 72 h 496"/>
                        <a:gd name="T16" fmla="*/ 173 w 712"/>
                        <a:gd name="T17" fmla="*/ 65 h 496"/>
                        <a:gd name="T18" fmla="*/ 200 w 712"/>
                        <a:gd name="T19" fmla="*/ 35 h 496"/>
                        <a:gd name="T20" fmla="*/ 240 w 712"/>
                        <a:gd name="T21" fmla="*/ 0 h 49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712"/>
                        <a:gd name="T34" fmla="*/ 0 h 496"/>
                        <a:gd name="T35" fmla="*/ 712 w 712"/>
                        <a:gd name="T36" fmla="*/ 496 h 49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712" h="496">
                          <a:moveTo>
                            <a:pt x="0" y="56"/>
                          </a:moveTo>
                          <a:cubicBezTo>
                            <a:pt x="8" y="98"/>
                            <a:pt x="28" y="128"/>
                            <a:pt x="40" y="168"/>
                          </a:cubicBezTo>
                          <a:cubicBezTo>
                            <a:pt x="59" y="233"/>
                            <a:pt x="74" y="291"/>
                            <a:pt x="104" y="352"/>
                          </a:cubicBezTo>
                          <a:cubicBezTo>
                            <a:pt x="110" y="365"/>
                            <a:pt x="111" y="381"/>
                            <a:pt x="120" y="392"/>
                          </a:cubicBezTo>
                          <a:cubicBezTo>
                            <a:pt x="161" y="445"/>
                            <a:pt x="235" y="461"/>
                            <a:pt x="288" y="496"/>
                          </a:cubicBezTo>
                          <a:cubicBezTo>
                            <a:pt x="325" y="483"/>
                            <a:pt x="372" y="484"/>
                            <a:pt x="400" y="456"/>
                          </a:cubicBezTo>
                          <a:cubicBezTo>
                            <a:pt x="430" y="426"/>
                            <a:pt x="413" y="436"/>
                            <a:pt x="448" y="424"/>
                          </a:cubicBezTo>
                          <a:cubicBezTo>
                            <a:pt x="498" y="374"/>
                            <a:pt x="448" y="432"/>
                            <a:pt x="488" y="344"/>
                          </a:cubicBezTo>
                          <a:cubicBezTo>
                            <a:pt x="494" y="332"/>
                            <a:pt x="505" y="324"/>
                            <a:pt x="512" y="312"/>
                          </a:cubicBezTo>
                          <a:cubicBezTo>
                            <a:pt x="614" y="131"/>
                            <a:pt x="516" y="282"/>
                            <a:pt x="592" y="168"/>
                          </a:cubicBezTo>
                          <a:cubicBezTo>
                            <a:pt x="609" y="82"/>
                            <a:pt x="654" y="58"/>
                            <a:pt x="712" y="0"/>
                          </a:cubicBezTo>
                        </a:path>
                      </a:pathLst>
                    </a:custGeom>
                    <a:pattFill prst="lgConfetti">
                      <a:fgClr>
                        <a:srgbClr val="996633"/>
                      </a:fgClr>
                      <a:bgClr>
                        <a:srgbClr val="FFFFFF"/>
                      </a:bgClr>
                    </a:patt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2928" name="Group 4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60" y="2840"/>
                      <a:ext cx="1648" cy="624"/>
                      <a:chOff x="1360" y="2840"/>
                      <a:chExt cx="1648" cy="624"/>
                    </a:xfrm>
                  </p:grpSpPr>
                  <p:sp>
                    <p:nvSpPr>
                      <p:cNvPr id="22706" name="Rectangle 453" descr="Large confetti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4" y="2872"/>
                        <a:ext cx="72" cy="96"/>
                      </a:xfrm>
                      <a:prstGeom prst="rect">
                        <a:avLst/>
                      </a:prstGeom>
                      <a:pattFill prst="lgConfetti">
                        <a:fgClr>
                          <a:srgbClr val="996633"/>
                        </a:fgClr>
                        <a:bgClr>
                          <a:schemeClr val="bg1"/>
                        </a:bgClr>
                      </a:patt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l"/>
                        <a:endParaRPr lang="en-US">
                          <a:solidFill>
                            <a:srgbClr val="996633"/>
                          </a:solidFill>
                        </a:endParaRPr>
                      </a:p>
                    </p:txBody>
                  </p:sp>
                  <p:grpSp>
                    <p:nvGrpSpPr>
                      <p:cNvPr id="22929" name="Group 4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60" y="2840"/>
                        <a:ext cx="1648" cy="624"/>
                        <a:chOff x="1360" y="2840"/>
                        <a:chExt cx="1648" cy="624"/>
                      </a:xfrm>
                    </p:grpSpPr>
                    <p:sp>
                      <p:nvSpPr>
                        <p:cNvPr id="22708" name="Rectangle 455" descr="Large confetti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96" y="3032"/>
                          <a:ext cx="496" cy="144"/>
                        </a:xfrm>
                        <a:prstGeom prst="rect">
                          <a:avLst/>
                        </a:prstGeom>
                        <a:pattFill prst="lgConfetti">
                          <a:fgClr>
                            <a:srgbClr val="996633"/>
                          </a:fgClr>
                          <a:bgClr>
                            <a:schemeClr val="bg1"/>
                          </a:bgClr>
                        </a:patt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l"/>
                          <a:endParaRPr lang="en-US">
                            <a:solidFill>
                              <a:srgbClr val="996633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2930" name="Group 4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60" y="2840"/>
                          <a:ext cx="1648" cy="624"/>
                          <a:chOff x="1360" y="2840"/>
                          <a:chExt cx="1648" cy="624"/>
                        </a:xfrm>
                      </p:grpSpPr>
                      <p:sp>
                        <p:nvSpPr>
                          <p:cNvPr id="22710" name="Rectangle 457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3032"/>
                            <a:ext cx="496" cy="144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11" name="Rectangle 458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52" y="2984"/>
                            <a:ext cx="256" cy="192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12" name="Rectangle 459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92" y="3176"/>
                            <a:ext cx="912" cy="288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13" name="Rectangle 460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80" y="3176"/>
                            <a:ext cx="912" cy="288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14" name="Rectangle 461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60" y="2840"/>
                            <a:ext cx="304" cy="336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15" name="Rectangle 462" descr="Large confetti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28" y="2904"/>
                            <a:ext cx="256" cy="80"/>
                          </a:xfrm>
                          <a:prstGeom prst="rect">
                            <a:avLst/>
                          </a:prstGeom>
                          <a:pattFill prst="lgConfetti">
                            <a:fgClr>
                              <a:srgbClr val="996633"/>
                            </a:fgClr>
                            <a:bgClr>
                              <a:schemeClr val="bg1"/>
                            </a:bgClr>
                          </a:patt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l"/>
                            <a:endParaRPr lang="en-US">
                              <a:solidFill>
                                <a:srgbClr val="996633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16" name="Freeform 463" descr="Large confetti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0800000">
                            <a:off x="2392" y="2936"/>
                            <a:ext cx="240" cy="104"/>
                          </a:xfrm>
                          <a:custGeom>
                            <a:avLst/>
                            <a:gdLst>
                              <a:gd name="T0" fmla="*/ 0 w 712"/>
                              <a:gd name="T1" fmla="*/ 12 h 496"/>
                              <a:gd name="T2" fmla="*/ 13 w 712"/>
                              <a:gd name="T3" fmla="*/ 35 h 496"/>
                              <a:gd name="T4" fmla="*/ 35 w 712"/>
                              <a:gd name="T5" fmla="*/ 74 h 496"/>
                              <a:gd name="T6" fmla="*/ 40 w 712"/>
                              <a:gd name="T7" fmla="*/ 82 h 496"/>
                              <a:gd name="T8" fmla="*/ 97 w 712"/>
                              <a:gd name="T9" fmla="*/ 104 h 496"/>
                              <a:gd name="T10" fmla="*/ 135 w 712"/>
                              <a:gd name="T11" fmla="*/ 96 h 496"/>
                              <a:gd name="T12" fmla="*/ 151 w 712"/>
                              <a:gd name="T13" fmla="*/ 89 h 496"/>
                              <a:gd name="T14" fmla="*/ 164 w 712"/>
                              <a:gd name="T15" fmla="*/ 72 h 496"/>
                              <a:gd name="T16" fmla="*/ 173 w 712"/>
                              <a:gd name="T17" fmla="*/ 65 h 496"/>
                              <a:gd name="T18" fmla="*/ 200 w 712"/>
                              <a:gd name="T19" fmla="*/ 35 h 496"/>
                              <a:gd name="T20" fmla="*/ 240 w 712"/>
                              <a:gd name="T21" fmla="*/ 0 h 496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w 712"/>
                              <a:gd name="T34" fmla="*/ 0 h 496"/>
                              <a:gd name="T35" fmla="*/ 712 w 712"/>
                              <a:gd name="T36" fmla="*/ 496 h 496"/>
                            </a:gdLst>
                            <a:ahLst/>
                            <a:cxnLst>
                              <a:cxn ang="T22">
                                <a:pos x="T0" y="T1"/>
                              </a:cxn>
                              <a:cxn ang="T23">
                                <a:pos x="T2" y="T3"/>
                              </a:cxn>
                              <a:cxn ang="T24">
                                <a:pos x="T4" y="T5"/>
                              </a:cxn>
                              <a:cxn ang="T25">
                                <a:pos x="T6" y="T7"/>
                              </a:cxn>
                              <a:cxn ang="T26">
                                <a:pos x="T8" y="T9"/>
                              </a:cxn>
                              <a:cxn ang="T27">
                                <a:pos x="T10" y="T11"/>
                              </a:cxn>
                              <a:cxn ang="T28">
                                <a:pos x="T12" y="T13"/>
                              </a:cxn>
                              <a:cxn ang="T29">
                                <a:pos x="T14" y="T15"/>
                              </a:cxn>
                              <a:cxn ang="T30">
                                <a:pos x="T16" y="T17"/>
                              </a:cxn>
                              <a:cxn ang="T31">
                                <a:pos x="T18" y="T19"/>
                              </a:cxn>
                              <a:cxn ang="T32">
                                <a:pos x="T20" y="T21"/>
                              </a:cxn>
                            </a:cxnLst>
                            <a:rect l="T33" t="T34" r="T35" b="T36"/>
                            <a:pathLst>
                              <a:path w="712" h="496">
                                <a:moveTo>
                                  <a:pt x="0" y="56"/>
                                </a:moveTo>
                                <a:cubicBezTo>
                                  <a:pt x="8" y="98"/>
                                  <a:pt x="28" y="128"/>
                                  <a:pt x="40" y="168"/>
                                </a:cubicBezTo>
                                <a:cubicBezTo>
                                  <a:pt x="59" y="233"/>
                                  <a:pt x="74" y="291"/>
                                  <a:pt x="104" y="352"/>
                                </a:cubicBezTo>
                                <a:cubicBezTo>
                                  <a:pt x="110" y="365"/>
                                  <a:pt x="111" y="381"/>
                                  <a:pt x="120" y="392"/>
                                </a:cubicBezTo>
                                <a:cubicBezTo>
                                  <a:pt x="161" y="445"/>
                                  <a:pt x="235" y="461"/>
                                  <a:pt x="288" y="496"/>
                                </a:cubicBezTo>
                                <a:cubicBezTo>
                                  <a:pt x="325" y="483"/>
                                  <a:pt x="372" y="484"/>
                                  <a:pt x="400" y="456"/>
                                </a:cubicBezTo>
                                <a:cubicBezTo>
                                  <a:pt x="430" y="426"/>
                                  <a:pt x="413" y="436"/>
                                  <a:pt x="448" y="424"/>
                                </a:cubicBezTo>
                                <a:cubicBezTo>
                                  <a:pt x="498" y="374"/>
                                  <a:pt x="448" y="432"/>
                                  <a:pt x="488" y="344"/>
                                </a:cubicBezTo>
                                <a:cubicBezTo>
                                  <a:pt x="494" y="332"/>
                                  <a:pt x="505" y="324"/>
                                  <a:pt x="512" y="312"/>
                                </a:cubicBezTo>
                                <a:cubicBezTo>
                                  <a:pt x="614" y="131"/>
                                  <a:pt x="516" y="282"/>
                                  <a:pt x="592" y="168"/>
                                </a:cubicBezTo>
                                <a:cubicBezTo>
                                  <a:pt x="609" y="82"/>
                                  <a:pt x="654" y="58"/>
                                  <a:pt x="712" y="0"/>
                                </a:cubicBezTo>
                              </a:path>
                            </a:pathLst>
                          </a:custGeom>
                          <a:pattFill prst="lgConfetti">
                            <a:fgClr>
                              <a:srgbClr val="996633"/>
                            </a:fgClr>
                            <a:bgClr>
                              <a:srgbClr val="FFFFFF"/>
                            </a:bgClr>
                          </a:pattFill>
                          <a:ln w="317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22938" name="Group 464"/>
              <p:cNvGrpSpPr>
                <a:grpSpLocks/>
              </p:cNvGrpSpPr>
              <p:nvPr/>
            </p:nvGrpSpPr>
            <p:grpSpPr bwMode="auto">
              <a:xfrm>
                <a:off x="3648" y="3216"/>
                <a:ext cx="1056" cy="336"/>
                <a:chOff x="4237" y="2832"/>
                <a:chExt cx="1056" cy="336"/>
              </a:xfrm>
            </p:grpSpPr>
            <p:sp>
              <p:nvSpPr>
                <p:cNvPr id="22689" name="Line 465" descr="Large confetti"/>
                <p:cNvSpPr>
                  <a:spLocks noChangeShapeType="1"/>
                </p:cNvSpPr>
                <p:nvPr/>
              </p:nvSpPr>
              <p:spPr bwMode="auto">
                <a:xfrm>
                  <a:off x="4566" y="302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0" name="Line 466" descr="Large confetti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4656" y="3024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1" name="Line 467" descr="Large confetti"/>
                <p:cNvSpPr>
                  <a:spLocks noChangeShapeType="1"/>
                </p:cNvSpPr>
                <p:nvPr/>
              </p:nvSpPr>
              <p:spPr bwMode="auto">
                <a:xfrm>
                  <a:off x="5192" y="302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2" name="Line 468" descr="Large confetti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4848" y="3024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3" name="Line 469" descr="Large confetti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237" y="3024"/>
                  <a:ext cx="12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4" name="Line 470" descr="Large confetti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5293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5" name="Line 471" descr="Large confetti"/>
                <p:cNvSpPr>
                  <a:spLocks noChangeShapeType="1"/>
                </p:cNvSpPr>
                <p:nvPr/>
              </p:nvSpPr>
              <p:spPr bwMode="auto">
                <a:xfrm rot="10800000">
                  <a:off x="4237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6" name="Freeform 472" descr="Large confetti"/>
                <p:cNvSpPr>
                  <a:spLocks/>
                </p:cNvSpPr>
                <p:nvPr/>
              </p:nvSpPr>
              <p:spPr bwMode="auto">
                <a:xfrm rot="10800000">
                  <a:off x="4966" y="2920"/>
                  <a:ext cx="240" cy="104"/>
                </a:xfrm>
                <a:custGeom>
                  <a:avLst/>
                  <a:gdLst>
                    <a:gd name="T0" fmla="*/ 0 w 712"/>
                    <a:gd name="T1" fmla="*/ 12 h 496"/>
                    <a:gd name="T2" fmla="*/ 13 w 712"/>
                    <a:gd name="T3" fmla="*/ 35 h 496"/>
                    <a:gd name="T4" fmla="*/ 35 w 712"/>
                    <a:gd name="T5" fmla="*/ 74 h 496"/>
                    <a:gd name="T6" fmla="*/ 40 w 712"/>
                    <a:gd name="T7" fmla="*/ 82 h 496"/>
                    <a:gd name="T8" fmla="*/ 97 w 712"/>
                    <a:gd name="T9" fmla="*/ 104 h 496"/>
                    <a:gd name="T10" fmla="*/ 135 w 712"/>
                    <a:gd name="T11" fmla="*/ 96 h 496"/>
                    <a:gd name="T12" fmla="*/ 151 w 712"/>
                    <a:gd name="T13" fmla="*/ 89 h 496"/>
                    <a:gd name="T14" fmla="*/ 164 w 712"/>
                    <a:gd name="T15" fmla="*/ 72 h 496"/>
                    <a:gd name="T16" fmla="*/ 173 w 712"/>
                    <a:gd name="T17" fmla="*/ 65 h 496"/>
                    <a:gd name="T18" fmla="*/ 200 w 712"/>
                    <a:gd name="T19" fmla="*/ 35 h 496"/>
                    <a:gd name="T20" fmla="*/ 240 w 712"/>
                    <a:gd name="T21" fmla="*/ 0 h 4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12"/>
                    <a:gd name="T34" fmla="*/ 0 h 496"/>
                    <a:gd name="T35" fmla="*/ 712 w 712"/>
                    <a:gd name="T36" fmla="*/ 496 h 4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12" h="496">
                      <a:moveTo>
                        <a:pt x="0" y="56"/>
                      </a:moveTo>
                      <a:cubicBezTo>
                        <a:pt x="8" y="98"/>
                        <a:pt x="28" y="128"/>
                        <a:pt x="40" y="168"/>
                      </a:cubicBezTo>
                      <a:cubicBezTo>
                        <a:pt x="59" y="233"/>
                        <a:pt x="74" y="291"/>
                        <a:pt x="104" y="352"/>
                      </a:cubicBezTo>
                      <a:cubicBezTo>
                        <a:pt x="110" y="365"/>
                        <a:pt x="111" y="381"/>
                        <a:pt x="120" y="392"/>
                      </a:cubicBezTo>
                      <a:cubicBezTo>
                        <a:pt x="161" y="445"/>
                        <a:pt x="235" y="461"/>
                        <a:pt x="288" y="496"/>
                      </a:cubicBezTo>
                      <a:cubicBezTo>
                        <a:pt x="325" y="483"/>
                        <a:pt x="372" y="484"/>
                        <a:pt x="400" y="456"/>
                      </a:cubicBezTo>
                      <a:cubicBezTo>
                        <a:pt x="430" y="426"/>
                        <a:pt x="413" y="436"/>
                        <a:pt x="448" y="424"/>
                      </a:cubicBezTo>
                      <a:cubicBezTo>
                        <a:pt x="498" y="374"/>
                        <a:pt x="448" y="432"/>
                        <a:pt x="488" y="344"/>
                      </a:cubicBezTo>
                      <a:cubicBezTo>
                        <a:pt x="494" y="332"/>
                        <a:pt x="505" y="324"/>
                        <a:pt x="512" y="312"/>
                      </a:cubicBezTo>
                      <a:cubicBezTo>
                        <a:pt x="614" y="131"/>
                        <a:pt x="516" y="282"/>
                        <a:pt x="592" y="168"/>
                      </a:cubicBezTo>
                      <a:cubicBezTo>
                        <a:pt x="609" y="82"/>
                        <a:pt x="654" y="58"/>
                        <a:pt x="712" y="0"/>
                      </a:cubicBezTo>
                    </a:path>
                  </a:pathLst>
                </a:custGeom>
                <a:pattFill prst="lgConfetti">
                  <a:fgClr>
                    <a:srgbClr val="996633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7" name="Freeform 473" descr="Large confetti"/>
                <p:cNvSpPr>
                  <a:spLocks/>
                </p:cNvSpPr>
                <p:nvPr/>
              </p:nvSpPr>
              <p:spPr bwMode="auto">
                <a:xfrm rot="10800000">
                  <a:off x="4334" y="2928"/>
                  <a:ext cx="240" cy="104"/>
                </a:xfrm>
                <a:custGeom>
                  <a:avLst/>
                  <a:gdLst>
                    <a:gd name="T0" fmla="*/ 0 w 712"/>
                    <a:gd name="T1" fmla="*/ 12 h 496"/>
                    <a:gd name="T2" fmla="*/ 13 w 712"/>
                    <a:gd name="T3" fmla="*/ 35 h 496"/>
                    <a:gd name="T4" fmla="*/ 35 w 712"/>
                    <a:gd name="T5" fmla="*/ 74 h 496"/>
                    <a:gd name="T6" fmla="*/ 40 w 712"/>
                    <a:gd name="T7" fmla="*/ 82 h 496"/>
                    <a:gd name="T8" fmla="*/ 97 w 712"/>
                    <a:gd name="T9" fmla="*/ 104 h 496"/>
                    <a:gd name="T10" fmla="*/ 135 w 712"/>
                    <a:gd name="T11" fmla="*/ 96 h 496"/>
                    <a:gd name="T12" fmla="*/ 151 w 712"/>
                    <a:gd name="T13" fmla="*/ 89 h 496"/>
                    <a:gd name="T14" fmla="*/ 164 w 712"/>
                    <a:gd name="T15" fmla="*/ 72 h 496"/>
                    <a:gd name="T16" fmla="*/ 173 w 712"/>
                    <a:gd name="T17" fmla="*/ 65 h 496"/>
                    <a:gd name="T18" fmla="*/ 200 w 712"/>
                    <a:gd name="T19" fmla="*/ 35 h 496"/>
                    <a:gd name="T20" fmla="*/ 240 w 712"/>
                    <a:gd name="T21" fmla="*/ 0 h 4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12"/>
                    <a:gd name="T34" fmla="*/ 0 h 496"/>
                    <a:gd name="T35" fmla="*/ 712 w 712"/>
                    <a:gd name="T36" fmla="*/ 496 h 4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12" h="496">
                      <a:moveTo>
                        <a:pt x="0" y="56"/>
                      </a:moveTo>
                      <a:cubicBezTo>
                        <a:pt x="8" y="98"/>
                        <a:pt x="28" y="128"/>
                        <a:pt x="40" y="168"/>
                      </a:cubicBezTo>
                      <a:cubicBezTo>
                        <a:pt x="59" y="233"/>
                        <a:pt x="74" y="291"/>
                        <a:pt x="104" y="352"/>
                      </a:cubicBezTo>
                      <a:cubicBezTo>
                        <a:pt x="110" y="365"/>
                        <a:pt x="111" y="381"/>
                        <a:pt x="120" y="392"/>
                      </a:cubicBezTo>
                      <a:cubicBezTo>
                        <a:pt x="161" y="445"/>
                        <a:pt x="235" y="461"/>
                        <a:pt x="288" y="496"/>
                      </a:cubicBezTo>
                      <a:cubicBezTo>
                        <a:pt x="325" y="483"/>
                        <a:pt x="372" y="484"/>
                        <a:pt x="400" y="456"/>
                      </a:cubicBezTo>
                      <a:cubicBezTo>
                        <a:pt x="430" y="426"/>
                        <a:pt x="413" y="436"/>
                        <a:pt x="448" y="424"/>
                      </a:cubicBezTo>
                      <a:cubicBezTo>
                        <a:pt x="498" y="374"/>
                        <a:pt x="448" y="432"/>
                        <a:pt x="488" y="344"/>
                      </a:cubicBezTo>
                      <a:cubicBezTo>
                        <a:pt x="494" y="332"/>
                        <a:pt x="505" y="324"/>
                        <a:pt x="512" y="312"/>
                      </a:cubicBezTo>
                      <a:cubicBezTo>
                        <a:pt x="614" y="131"/>
                        <a:pt x="516" y="282"/>
                        <a:pt x="592" y="168"/>
                      </a:cubicBezTo>
                      <a:cubicBezTo>
                        <a:pt x="609" y="82"/>
                        <a:pt x="654" y="58"/>
                        <a:pt x="712" y="0"/>
                      </a:cubicBezTo>
                    </a:path>
                  </a:pathLst>
                </a:custGeom>
                <a:pattFill prst="lgConfetti">
                  <a:fgClr>
                    <a:srgbClr val="996633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8" name="Line 474" descr="Large confetti"/>
                <p:cNvSpPr>
                  <a:spLocks noChangeShapeType="1"/>
                </p:cNvSpPr>
                <p:nvPr/>
              </p:nvSpPr>
              <p:spPr bwMode="auto">
                <a:xfrm rot="10800000">
                  <a:off x="4669" y="316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99" name="Line 475" descr="Large confetti"/>
                <p:cNvSpPr>
                  <a:spLocks noChangeShapeType="1"/>
                </p:cNvSpPr>
                <p:nvPr/>
              </p:nvSpPr>
              <p:spPr bwMode="auto">
                <a:xfrm rot="10800000">
                  <a:off x="4861" y="3024"/>
                  <a:ext cx="12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2400" name="Group 476"/>
              <p:cNvGrpSpPr>
                <a:grpSpLocks/>
              </p:cNvGrpSpPr>
              <p:nvPr/>
            </p:nvGrpSpPr>
            <p:grpSpPr bwMode="auto">
              <a:xfrm>
                <a:off x="3072" y="3120"/>
                <a:ext cx="2208" cy="960"/>
                <a:chOff x="350" y="2744"/>
                <a:chExt cx="2208" cy="960"/>
              </a:xfrm>
            </p:grpSpPr>
            <p:sp>
              <p:nvSpPr>
                <p:cNvPr id="22667" name="Line 477"/>
                <p:cNvSpPr>
                  <a:spLocks noChangeShapeType="1"/>
                </p:cNvSpPr>
                <p:nvPr/>
              </p:nvSpPr>
              <p:spPr bwMode="auto">
                <a:xfrm rot="10800000">
                  <a:off x="2510" y="2744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2401" name="Group 478"/>
                <p:cNvGrpSpPr>
                  <a:grpSpLocks/>
                </p:cNvGrpSpPr>
                <p:nvPr/>
              </p:nvGrpSpPr>
              <p:grpSpPr bwMode="auto">
                <a:xfrm>
                  <a:off x="350" y="2744"/>
                  <a:ext cx="2199" cy="960"/>
                  <a:chOff x="3638" y="2736"/>
                  <a:chExt cx="2199" cy="960"/>
                </a:xfrm>
              </p:grpSpPr>
              <p:sp>
                <p:nvSpPr>
                  <p:cNvPr id="22669" name="Line 479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5693" y="2920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22402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3638" y="2736"/>
                    <a:ext cx="2199" cy="960"/>
                    <a:chOff x="3638" y="2736"/>
                    <a:chExt cx="2199" cy="960"/>
                  </a:xfrm>
                </p:grpSpPr>
                <p:sp>
                  <p:nvSpPr>
                    <p:cNvPr id="22671" name="Line 481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3686" y="2744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22403" name="Group 4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38" y="2736"/>
                      <a:ext cx="2199" cy="960"/>
                      <a:chOff x="3638" y="2736"/>
                      <a:chExt cx="2199" cy="960"/>
                    </a:xfrm>
                  </p:grpSpPr>
                  <p:grpSp>
                    <p:nvGrpSpPr>
                      <p:cNvPr id="222404" name="Group 483"/>
                      <p:cNvGrpSpPr>
                        <a:grpSpLocks/>
                      </p:cNvGrpSpPr>
                      <p:nvPr/>
                    </p:nvGrpSpPr>
                    <p:grpSpPr bwMode="auto">
                      <a:xfrm rot="10800000">
                        <a:off x="3638" y="2736"/>
                        <a:ext cx="144" cy="192"/>
                        <a:chOff x="2880" y="1536"/>
                        <a:chExt cx="144" cy="192"/>
                      </a:xfrm>
                    </p:grpSpPr>
                    <p:sp>
                      <p:nvSpPr>
                        <p:cNvPr id="22685" name="Line 4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536"/>
                          <a:ext cx="144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686" name="Line 4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568"/>
                          <a:ext cx="9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687" name="Line 4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08" y="153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688" name="Line 4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76" y="1728"/>
                          <a:ext cx="4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2674" name="Rectangle 488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5550" y="2832"/>
                        <a:ext cx="96" cy="62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675" name="Rectangle 489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3790" y="3456"/>
                        <a:ext cx="1920" cy="96"/>
                      </a:xfrm>
                      <a:prstGeom prst="rect">
                        <a:avLst/>
                      </a:prstGeom>
                      <a:solidFill>
                        <a:srgbClr val="996633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676" name="Rectangle 490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3846" y="2832"/>
                        <a:ext cx="96" cy="62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677" name="Rectangle 491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3790" y="2832"/>
                        <a:ext cx="48" cy="19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10800000"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678" name="Rectangle 492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5655" y="2832"/>
                        <a:ext cx="48" cy="19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679" name="Rectangle 493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5256" y="3552"/>
                        <a:ext cx="240" cy="14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680" name="Rectangle 494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3998" y="3552"/>
                        <a:ext cx="240" cy="14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681" name="Line 495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H="1">
                        <a:off x="5709" y="2888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22405" name="Group 496"/>
                      <p:cNvGrpSpPr>
                        <a:grpSpLocks/>
                      </p:cNvGrpSpPr>
                      <p:nvPr/>
                    </p:nvGrpSpPr>
                    <p:grpSpPr bwMode="auto">
                      <a:xfrm rot="10800000">
                        <a:off x="5805" y="2736"/>
                        <a:ext cx="32" cy="192"/>
                        <a:chOff x="816" y="1632"/>
                        <a:chExt cx="32" cy="192"/>
                      </a:xfrm>
                    </p:grpSpPr>
                    <p:sp>
                      <p:nvSpPr>
                        <p:cNvPr id="22683" name="Line 4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16" y="1632"/>
                          <a:ext cx="0" cy="18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684" name="Line 4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48" y="1680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222406" name="Group 499"/>
            <p:cNvGrpSpPr>
              <a:grpSpLocks/>
            </p:cNvGrpSpPr>
            <p:nvPr/>
          </p:nvGrpSpPr>
          <p:grpSpPr bwMode="auto">
            <a:xfrm>
              <a:off x="2672" y="3216"/>
              <a:ext cx="2424" cy="448"/>
              <a:chOff x="3240" y="2816"/>
              <a:chExt cx="2424" cy="448"/>
            </a:xfrm>
          </p:grpSpPr>
          <p:sp>
            <p:nvSpPr>
              <p:cNvPr id="22661" name="Rectangle 500"/>
              <p:cNvSpPr>
                <a:spLocks noChangeArrowheads="1"/>
              </p:cNvSpPr>
              <p:nvPr/>
            </p:nvSpPr>
            <p:spPr bwMode="auto">
              <a:xfrm>
                <a:off x="3240" y="3072"/>
                <a:ext cx="584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1600" b="1"/>
                  <a:t>Parting</a:t>
                </a:r>
              </a:p>
              <a:p>
                <a:pPr algn="l"/>
                <a:r>
                  <a:rPr lang="en-US" sz="1600" b="1"/>
                  <a:t> line</a:t>
                </a:r>
              </a:p>
            </p:txBody>
          </p:sp>
          <p:sp>
            <p:nvSpPr>
              <p:cNvPr id="22662" name="Line 501"/>
              <p:cNvSpPr>
                <a:spLocks noChangeShapeType="1"/>
              </p:cNvSpPr>
              <p:nvPr/>
            </p:nvSpPr>
            <p:spPr bwMode="auto">
              <a:xfrm>
                <a:off x="3840" y="2816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3" name="Line 502"/>
              <p:cNvSpPr>
                <a:spLocks noChangeShapeType="1"/>
              </p:cNvSpPr>
              <p:nvPr/>
            </p:nvSpPr>
            <p:spPr bwMode="auto">
              <a:xfrm flipV="1">
                <a:off x="3792" y="283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2407" name="Group 503"/>
          <p:cNvGrpSpPr>
            <a:grpSpLocks/>
          </p:cNvGrpSpPr>
          <p:nvPr/>
        </p:nvGrpSpPr>
        <p:grpSpPr bwMode="auto">
          <a:xfrm>
            <a:off x="6464300" y="3886200"/>
            <a:ext cx="319088" cy="1358900"/>
            <a:chOff x="3495" y="1584"/>
            <a:chExt cx="201" cy="856"/>
          </a:xfrm>
        </p:grpSpPr>
        <p:grpSp>
          <p:nvGrpSpPr>
            <p:cNvPr id="222408" name="Group 504"/>
            <p:cNvGrpSpPr>
              <a:grpSpLocks/>
            </p:cNvGrpSpPr>
            <p:nvPr/>
          </p:nvGrpSpPr>
          <p:grpSpPr bwMode="auto">
            <a:xfrm>
              <a:off x="3504" y="2376"/>
              <a:ext cx="192" cy="64"/>
              <a:chOff x="1400" y="3424"/>
              <a:chExt cx="192" cy="64"/>
            </a:xfrm>
          </p:grpSpPr>
          <p:sp>
            <p:nvSpPr>
              <p:cNvPr id="22656" name="Freeform 505" descr="Denim"/>
              <p:cNvSpPr>
                <a:spLocks/>
              </p:cNvSpPr>
              <p:nvPr/>
            </p:nvSpPr>
            <p:spPr bwMode="auto">
              <a:xfrm>
                <a:off x="1400" y="3432"/>
                <a:ext cx="96" cy="48"/>
              </a:xfrm>
              <a:custGeom>
                <a:avLst/>
                <a:gdLst>
                  <a:gd name="T0" fmla="*/ 0 w 96"/>
                  <a:gd name="T1" fmla="*/ 0 h 48"/>
                  <a:gd name="T2" fmla="*/ 48 w 96"/>
                  <a:gd name="T3" fmla="*/ 48 h 48"/>
                  <a:gd name="T4" fmla="*/ 96 w 96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0"/>
                    </a:moveTo>
                    <a:cubicBezTo>
                      <a:pt x="16" y="24"/>
                      <a:pt x="32" y="48"/>
                      <a:pt x="48" y="48"/>
                    </a:cubicBezTo>
                    <a:cubicBezTo>
                      <a:pt x="64" y="48"/>
                      <a:pt x="72" y="16"/>
                      <a:pt x="96" y="0"/>
                    </a:cubicBezTo>
                  </a:path>
                </a:pathLst>
              </a:cu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7" name="Freeform 506" descr="Denim"/>
              <p:cNvSpPr>
                <a:spLocks/>
              </p:cNvSpPr>
              <p:nvPr/>
            </p:nvSpPr>
            <p:spPr bwMode="auto">
              <a:xfrm>
                <a:off x="1496" y="3424"/>
                <a:ext cx="96" cy="48"/>
              </a:xfrm>
              <a:custGeom>
                <a:avLst/>
                <a:gdLst>
                  <a:gd name="T0" fmla="*/ 0 w 96"/>
                  <a:gd name="T1" fmla="*/ 0 h 48"/>
                  <a:gd name="T2" fmla="*/ 48 w 96"/>
                  <a:gd name="T3" fmla="*/ 48 h 48"/>
                  <a:gd name="T4" fmla="*/ 96 w 96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0"/>
                    </a:moveTo>
                    <a:cubicBezTo>
                      <a:pt x="16" y="24"/>
                      <a:pt x="32" y="48"/>
                      <a:pt x="48" y="48"/>
                    </a:cubicBezTo>
                    <a:cubicBezTo>
                      <a:pt x="64" y="48"/>
                      <a:pt x="72" y="16"/>
                      <a:pt x="96" y="0"/>
                    </a:cubicBezTo>
                  </a:path>
                </a:pathLst>
              </a:cu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58" name="Freeform 507" descr="Denim"/>
              <p:cNvSpPr>
                <a:spLocks/>
              </p:cNvSpPr>
              <p:nvPr/>
            </p:nvSpPr>
            <p:spPr bwMode="auto">
              <a:xfrm rot="10800000">
                <a:off x="1448" y="3440"/>
                <a:ext cx="96" cy="48"/>
              </a:xfrm>
              <a:custGeom>
                <a:avLst/>
                <a:gdLst>
                  <a:gd name="T0" fmla="*/ 0 w 96"/>
                  <a:gd name="T1" fmla="*/ 0 h 48"/>
                  <a:gd name="T2" fmla="*/ 48 w 96"/>
                  <a:gd name="T3" fmla="*/ 48 h 48"/>
                  <a:gd name="T4" fmla="*/ 96 w 96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0"/>
                    </a:moveTo>
                    <a:cubicBezTo>
                      <a:pt x="16" y="24"/>
                      <a:pt x="32" y="48"/>
                      <a:pt x="48" y="48"/>
                    </a:cubicBezTo>
                    <a:cubicBezTo>
                      <a:pt x="64" y="48"/>
                      <a:pt x="72" y="16"/>
                      <a:pt x="96" y="0"/>
                    </a:cubicBezTo>
                  </a:path>
                </a:pathLst>
              </a:cu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2411" name="Group 508"/>
            <p:cNvGrpSpPr>
              <a:grpSpLocks/>
            </p:cNvGrpSpPr>
            <p:nvPr/>
          </p:nvGrpSpPr>
          <p:grpSpPr bwMode="auto">
            <a:xfrm>
              <a:off x="3495" y="1584"/>
              <a:ext cx="201" cy="856"/>
              <a:chOff x="1391" y="2632"/>
              <a:chExt cx="201" cy="856"/>
            </a:xfrm>
          </p:grpSpPr>
          <p:sp>
            <p:nvSpPr>
              <p:cNvPr id="22641" name="Rectangle 509" descr="Denim"/>
              <p:cNvSpPr>
                <a:spLocks noChangeArrowheads="1"/>
              </p:cNvSpPr>
              <p:nvPr/>
            </p:nvSpPr>
            <p:spPr bwMode="auto">
              <a:xfrm>
                <a:off x="1392" y="2704"/>
                <a:ext cx="96" cy="720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28575" algn="ctr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510" descr="Denim"/>
              <p:cNvSpPr>
                <a:spLocks noChangeArrowheads="1"/>
              </p:cNvSpPr>
              <p:nvPr/>
            </p:nvSpPr>
            <p:spPr bwMode="auto">
              <a:xfrm>
                <a:off x="1488" y="2704"/>
                <a:ext cx="96" cy="720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28575" algn="ctr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2412" name="Group 511"/>
              <p:cNvGrpSpPr>
                <a:grpSpLocks/>
              </p:cNvGrpSpPr>
              <p:nvPr/>
            </p:nvGrpSpPr>
            <p:grpSpPr bwMode="auto">
              <a:xfrm>
                <a:off x="1392" y="3432"/>
                <a:ext cx="200" cy="56"/>
                <a:chOff x="1392" y="3432"/>
                <a:chExt cx="200" cy="56"/>
              </a:xfrm>
            </p:grpSpPr>
            <p:sp>
              <p:nvSpPr>
                <p:cNvPr id="22653" name="Line 512"/>
                <p:cNvSpPr>
                  <a:spLocks noChangeShapeType="1"/>
                </p:cNvSpPr>
                <p:nvPr/>
              </p:nvSpPr>
              <p:spPr bwMode="auto">
                <a:xfrm>
                  <a:off x="1440" y="348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54" name="Line 513"/>
                <p:cNvSpPr>
                  <a:spLocks noChangeShapeType="1"/>
                </p:cNvSpPr>
                <p:nvPr/>
              </p:nvSpPr>
              <p:spPr bwMode="auto">
                <a:xfrm>
                  <a:off x="1392" y="3440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55" name="Line 514"/>
                <p:cNvSpPr>
                  <a:spLocks noChangeShapeType="1"/>
                </p:cNvSpPr>
                <p:nvPr/>
              </p:nvSpPr>
              <p:spPr bwMode="auto">
                <a:xfrm flipH="1">
                  <a:off x="1544" y="343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2413" name="Group 515"/>
              <p:cNvGrpSpPr>
                <a:grpSpLocks/>
              </p:cNvGrpSpPr>
              <p:nvPr/>
            </p:nvGrpSpPr>
            <p:grpSpPr bwMode="auto">
              <a:xfrm>
                <a:off x="1391" y="2632"/>
                <a:ext cx="200" cy="72"/>
                <a:chOff x="1391" y="2448"/>
                <a:chExt cx="200" cy="72"/>
              </a:xfrm>
            </p:grpSpPr>
            <p:grpSp>
              <p:nvGrpSpPr>
                <p:cNvPr id="222414" name="Group 516"/>
                <p:cNvGrpSpPr>
                  <a:grpSpLocks/>
                </p:cNvGrpSpPr>
                <p:nvPr/>
              </p:nvGrpSpPr>
              <p:grpSpPr bwMode="auto">
                <a:xfrm rot="10800000">
                  <a:off x="1391" y="2456"/>
                  <a:ext cx="192" cy="64"/>
                  <a:chOff x="1400" y="3424"/>
                  <a:chExt cx="192" cy="64"/>
                </a:xfrm>
              </p:grpSpPr>
              <p:sp>
                <p:nvSpPr>
                  <p:cNvPr id="22650" name="Freeform 517" descr="Denim"/>
                  <p:cNvSpPr>
                    <a:spLocks/>
                  </p:cNvSpPr>
                  <p:nvPr/>
                </p:nvSpPr>
                <p:spPr bwMode="auto">
                  <a:xfrm>
                    <a:off x="1400" y="3432"/>
                    <a:ext cx="96" cy="48"/>
                  </a:xfrm>
                  <a:custGeom>
                    <a:avLst/>
                    <a:gdLst>
                      <a:gd name="T0" fmla="*/ 0 w 96"/>
                      <a:gd name="T1" fmla="*/ 0 h 48"/>
                      <a:gd name="T2" fmla="*/ 48 w 96"/>
                      <a:gd name="T3" fmla="*/ 48 h 48"/>
                      <a:gd name="T4" fmla="*/ 96 w 96"/>
                      <a:gd name="T5" fmla="*/ 0 h 4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48"/>
                      <a:gd name="T11" fmla="*/ 96 w 96"/>
                      <a:gd name="T12" fmla="*/ 48 h 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48">
                        <a:moveTo>
                          <a:pt x="0" y="0"/>
                        </a:moveTo>
                        <a:cubicBezTo>
                          <a:pt x="16" y="24"/>
                          <a:pt x="32" y="48"/>
                          <a:pt x="48" y="48"/>
                        </a:cubicBezTo>
                        <a:cubicBezTo>
                          <a:pt x="64" y="48"/>
                          <a:pt x="72" y="16"/>
                          <a:pt x="96" y="0"/>
                        </a:cubicBezTo>
                      </a:path>
                    </a:pathLst>
                  </a:custGeom>
                  <a:blipFill dpi="0" rotWithShape="1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51" name="Freeform 518" descr="Denim"/>
                  <p:cNvSpPr>
                    <a:spLocks/>
                  </p:cNvSpPr>
                  <p:nvPr/>
                </p:nvSpPr>
                <p:spPr bwMode="auto">
                  <a:xfrm>
                    <a:off x="1496" y="3424"/>
                    <a:ext cx="96" cy="48"/>
                  </a:xfrm>
                  <a:custGeom>
                    <a:avLst/>
                    <a:gdLst>
                      <a:gd name="T0" fmla="*/ 0 w 96"/>
                      <a:gd name="T1" fmla="*/ 0 h 48"/>
                      <a:gd name="T2" fmla="*/ 48 w 96"/>
                      <a:gd name="T3" fmla="*/ 48 h 48"/>
                      <a:gd name="T4" fmla="*/ 96 w 96"/>
                      <a:gd name="T5" fmla="*/ 0 h 4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48"/>
                      <a:gd name="T11" fmla="*/ 96 w 96"/>
                      <a:gd name="T12" fmla="*/ 48 h 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48">
                        <a:moveTo>
                          <a:pt x="0" y="0"/>
                        </a:moveTo>
                        <a:cubicBezTo>
                          <a:pt x="16" y="24"/>
                          <a:pt x="32" y="48"/>
                          <a:pt x="48" y="48"/>
                        </a:cubicBezTo>
                        <a:cubicBezTo>
                          <a:pt x="64" y="48"/>
                          <a:pt x="72" y="16"/>
                          <a:pt x="96" y="0"/>
                        </a:cubicBezTo>
                      </a:path>
                    </a:pathLst>
                  </a:custGeom>
                  <a:blipFill dpi="0" rotWithShape="1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52" name="Freeform 519" descr="Denim"/>
                  <p:cNvSpPr>
                    <a:spLocks/>
                  </p:cNvSpPr>
                  <p:nvPr/>
                </p:nvSpPr>
                <p:spPr bwMode="auto">
                  <a:xfrm rot="10800000">
                    <a:off x="1448" y="3440"/>
                    <a:ext cx="96" cy="48"/>
                  </a:xfrm>
                  <a:custGeom>
                    <a:avLst/>
                    <a:gdLst>
                      <a:gd name="T0" fmla="*/ 0 w 96"/>
                      <a:gd name="T1" fmla="*/ 0 h 48"/>
                      <a:gd name="T2" fmla="*/ 48 w 96"/>
                      <a:gd name="T3" fmla="*/ 48 h 48"/>
                      <a:gd name="T4" fmla="*/ 96 w 96"/>
                      <a:gd name="T5" fmla="*/ 0 h 48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48"/>
                      <a:gd name="T11" fmla="*/ 96 w 96"/>
                      <a:gd name="T12" fmla="*/ 48 h 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48">
                        <a:moveTo>
                          <a:pt x="0" y="0"/>
                        </a:moveTo>
                        <a:cubicBezTo>
                          <a:pt x="16" y="24"/>
                          <a:pt x="32" y="48"/>
                          <a:pt x="48" y="48"/>
                        </a:cubicBezTo>
                        <a:cubicBezTo>
                          <a:pt x="64" y="48"/>
                          <a:pt x="72" y="16"/>
                          <a:pt x="96" y="0"/>
                        </a:cubicBezTo>
                      </a:path>
                    </a:pathLst>
                  </a:custGeom>
                  <a:blipFill dpi="0" rotWithShape="1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2415" name="Group 520"/>
                <p:cNvGrpSpPr>
                  <a:grpSpLocks/>
                </p:cNvGrpSpPr>
                <p:nvPr/>
              </p:nvGrpSpPr>
              <p:grpSpPr bwMode="auto">
                <a:xfrm rot="10800000">
                  <a:off x="1391" y="2448"/>
                  <a:ext cx="200" cy="56"/>
                  <a:chOff x="1392" y="3432"/>
                  <a:chExt cx="200" cy="56"/>
                </a:xfrm>
              </p:grpSpPr>
              <p:sp>
                <p:nvSpPr>
                  <p:cNvPr id="22647" name="Line 521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48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48" name="Line 522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344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49" name="Line 5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44" y="343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22732" name="Rectangle 524" descr="Large confetti"/>
          <p:cNvSpPr>
            <a:spLocks noChangeArrowheads="1"/>
          </p:cNvSpPr>
          <p:nvPr/>
        </p:nvSpPr>
        <p:spPr bwMode="auto">
          <a:xfrm rot="10800000">
            <a:off x="7581900" y="4521200"/>
            <a:ext cx="304800" cy="2921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grpSp>
        <p:nvGrpSpPr>
          <p:cNvPr id="222416" name="Group 525"/>
          <p:cNvGrpSpPr>
            <a:grpSpLocks/>
          </p:cNvGrpSpPr>
          <p:nvPr/>
        </p:nvGrpSpPr>
        <p:grpSpPr bwMode="auto">
          <a:xfrm>
            <a:off x="5943600" y="5270500"/>
            <a:ext cx="609600" cy="736600"/>
            <a:chOff x="1488" y="2448"/>
            <a:chExt cx="384" cy="464"/>
          </a:xfrm>
        </p:grpSpPr>
        <p:sp>
          <p:nvSpPr>
            <p:cNvPr id="22637" name="Rectangle 526"/>
            <p:cNvSpPr>
              <a:spLocks noChangeArrowheads="1"/>
            </p:cNvSpPr>
            <p:nvPr/>
          </p:nvSpPr>
          <p:spPr bwMode="auto">
            <a:xfrm>
              <a:off x="1488" y="2768"/>
              <a:ext cx="33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Core</a:t>
              </a:r>
            </a:p>
          </p:txBody>
        </p:sp>
        <p:sp>
          <p:nvSpPr>
            <p:cNvPr id="22638" name="Line 527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736" name="Rectangle 528"/>
          <p:cNvSpPr>
            <a:spLocks noChangeArrowheads="1"/>
          </p:cNvSpPr>
          <p:nvPr/>
        </p:nvSpPr>
        <p:spPr bwMode="auto">
          <a:xfrm>
            <a:off x="7467600" y="4508500"/>
            <a:ext cx="2286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2417" name="Group 529"/>
          <p:cNvGrpSpPr>
            <a:grpSpLocks/>
          </p:cNvGrpSpPr>
          <p:nvPr/>
        </p:nvGrpSpPr>
        <p:grpSpPr bwMode="auto">
          <a:xfrm>
            <a:off x="5168900" y="3327400"/>
            <a:ext cx="2895600" cy="165100"/>
            <a:chOff x="1000" y="1224"/>
            <a:chExt cx="1824" cy="104"/>
          </a:xfrm>
        </p:grpSpPr>
        <p:sp>
          <p:nvSpPr>
            <p:cNvPr id="22635" name="Rectangle 530"/>
            <p:cNvSpPr>
              <a:spLocks noChangeArrowheads="1"/>
            </p:cNvSpPr>
            <p:nvPr/>
          </p:nvSpPr>
          <p:spPr bwMode="auto">
            <a:xfrm rot="10800000">
              <a:off x="1000" y="1232"/>
              <a:ext cx="1824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6" name="Rectangle 531" descr="Wide downward diagonal"/>
            <p:cNvSpPr>
              <a:spLocks noChangeArrowheads="1"/>
            </p:cNvSpPr>
            <p:nvPr/>
          </p:nvSpPr>
          <p:spPr bwMode="auto">
            <a:xfrm>
              <a:off x="1552" y="1224"/>
              <a:ext cx="768" cy="96"/>
            </a:xfrm>
            <a:prstGeom prst="rect">
              <a:avLst/>
            </a:prstGeom>
            <a:pattFill prst="wdDnDiag">
              <a:fgClr>
                <a:schemeClr val="accent2"/>
              </a:fgClr>
              <a:bgClr>
                <a:schemeClr val="bg1"/>
              </a:bgClr>
            </a:patt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2418" name="Group 532"/>
          <p:cNvGrpSpPr>
            <a:grpSpLocks/>
          </p:cNvGrpSpPr>
          <p:nvPr/>
        </p:nvGrpSpPr>
        <p:grpSpPr bwMode="auto">
          <a:xfrm>
            <a:off x="6985000" y="3492500"/>
            <a:ext cx="266700" cy="558800"/>
            <a:chOff x="2144" y="1328"/>
            <a:chExt cx="168" cy="352"/>
          </a:xfrm>
        </p:grpSpPr>
        <p:grpSp>
          <p:nvGrpSpPr>
            <p:cNvPr id="222419" name="Group 533"/>
            <p:cNvGrpSpPr>
              <a:grpSpLocks/>
            </p:cNvGrpSpPr>
            <p:nvPr/>
          </p:nvGrpSpPr>
          <p:grpSpPr bwMode="auto">
            <a:xfrm rot="10800000" flipV="1">
              <a:off x="2144" y="1440"/>
              <a:ext cx="144" cy="240"/>
              <a:chOff x="2016" y="952"/>
              <a:chExt cx="160" cy="232"/>
            </a:xfrm>
          </p:grpSpPr>
          <p:sp>
            <p:nvSpPr>
              <p:cNvPr id="22628" name="Line 534"/>
              <p:cNvSpPr>
                <a:spLocks noChangeShapeType="1"/>
              </p:cNvSpPr>
              <p:nvPr/>
            </p:nvSpPr>
            <p:spPr bwMode="auto">
              <a:xfrm>
                <a:off x="2016" y="960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2420" name="Group 535"/>
              <p:cNvGrpSpPr>
                <a:grpSpLocks/>
              </p:cNvGrpSpPr>
              <p:nvPr/>
            </p:nvGrpSpPr>
            <p:grpSpPr bwMode="auto">
              <a:xfrm>
                <a:off x="2032" y="952"/>
                <a:ext cx="144" cy="232"/>
                <a:chOff x="2032" y="952"/>
                <a:chExt cx="144" cy="232"/>
              </a:xfrm>
            </p:grpSpPr>
            <p:sp>
              <p:nvSpPr>
                <p:cNvPr id="22630" name="Line 536"/>
                <p:cNvSpPr>
                  <a:spLocks noChangeShapeType="1"/>
                </p:cNvSpPr>
                <p:nvPr/>
              </p:nvSpPr>
              <p:spPr bwMode="auto">
                <a:xfrm>
                  <a:off x="2032" y="952"/>
                  <a:ext cx="0" cy="224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1" name="Line 537"/>
                <p:cNvSpPr>
                  <a:spLocks noChangeShapeType="1"/>
                </p:cNvSpPr>
                <p:nvPr/>
              </p:nvSpPr>
              <p:spPr bwMode="auto">
                <a:xfrm>
                  <a:off x="2056" y="96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2" name="Line 538"/>
                <p:cNvSpPr>
                  <a:spLocks noChangeShapeType="1"/>
                </p:cNvSpPr>
                <p:nvPr/>
              </p:nvSpPr>
              <p:spPr bwMode="auto">
                <a:xfrm>
                  <a:off x="2064" y="11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3" name="Line 539"/>
                <p:cNvSpPr>
                  <a:spLocks noChangeShapeType="1"/>
                </p:cNvSpPr>
                <p:nvPr/>
              </p:nvSpPr>
              <p:spPr bwMode="auto">
                <a:xfrm>
                  <a:off x="2032" y="117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4" name="Line 540"/>
                <p:cNvSpPr>
                  <a:spLocks noChangeShapeType="1"/>
                </p:cNvSpPr>
                <p:nvPr/>
              </p:nvSpPr>
              <p:spPr bwMode="auto">
                <a:xfrm rot="5400000">
                  <a:off x="2144" y="116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627" name="Rectangle 541"/>
            <p:cNvSpPr>
              <a:spLocks noChangeArrowheads="1"/>
            </p:cNvSpPr>
            <p:nvPr/>
          </p:nvSpPr>
          <p:spPr bwMode="auto">
            <a:xfrm>
              <a:off x="2277" y="1328"/>
              <a:ext cx="35" cy="288"/>
            </a:xfrm>
            <a:prstGeom prst="rect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750" name="Line 542"/>
          <p:cNvSpPr>
            <a:spLocks noChangeShapeType="1"/>
          </p:cNvSpPr>
          <p:nvPr/>
        </p:nvSpPr>
        <p:spPr bwMode="auto">
          <a:xfrm>
            <a:off x="7302500" y="34925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751" name="Rectangle 543" descr="Large confetti"/>
          <p:cNvSpPr>
            <a:spLocks noChangeArrowheads="1"/>
          </p:cNvSpPr>
          <p:nvPr/>
        </p:nvSpPr>
        <p:spPr bwMode="auto">
          <a:xfrm rot="10800000">
            <a:off x="7429500" y="3517900"/>
            <a:ext cx="342900" cy="152400"/>
          </a:xfrm>
          <a:prstGeom prst="rect">
            <a:avLst/>
          </a:prstGeom>
          <a:pattFill prst="lgConfetti">
            <a:fgClr>
              <a:srgbClr val="996633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en-US">
              <a:solidFill>
                <a:srgbClr val="996633"/>
              </a:solidFill>
            </a:endParaRPr>
          </a:p>
        </p:txBody>
      </p:sp>
      <p:sp>
        <p:nvSpPr>
          <p:cNvPr id="222752" name="Freeform 544"/>
          <p:cNvSpPr>
            <a:spLocks/>
          </p:cNvSpPr>
          <p:nvPr/>
        </p:nvSpPr>
        <p:spPr bwMode="auto">
          <a:xfrm>
            <a:off x="7467600" y="4495800"/>
            <a:ext cx="228600" cy="152400"/>
          </a:xfrm>
          <a:custGeom>
            <a:avLst/>
            <a:gdLst>
              <a:gd name="T0" fmla="*/ 228600 w 144"/>
              <a:gd name="T1" fmla="*/ 0 h 76"/>
              <a:gd name="T2" fmla="*/ 190500 w 144"/>
              <a:gd name="T3" fmla="*/ 144379 h 76"/>
              <a:gd name="T4" fmla="*/ 0 w 144"/>
              <a:gd name="T5" fmla="*/ 48126 h 76"/>
              <a:gd name="T6" fmla="*/ 0 60000 65536"/>
              <a:gd name="T7" fmla="*/ 0 60000 65536"/>
              <a:gd name="T8" fmla="*/ 0 60000 65536"/>
              <a:gd name="T9" fmla="*/ 0 w 144"/>
              <a:gd name="T10" fmla="*/ 0 h 76"/>
              <a:gd name="T11" fmla="*/ 144 w 144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76">
                <a:moveTo>
                  <a:pt x="144" y="0"/>
                </a:moveTo>
                <a:cubicBezTo>
                  <a:pt x="140" y="12"/>
                  <a:pt x="144" y="68"/>
                  <a:pt x="120" y="72"/>
                </a:cubicBezTo>
                <a:cubicBezTo>
                  <a:pt x="96" y="76"/>
                  <a:pt x="25" y="34"/>
                  <a:pt x="0" y="24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753" name="Rectangle 545"/>
          <p:cNvSpPr>
            <a:spLocks noChangeArrowheads="1"/>
          </p:cNvSpPr>
          <p:nvPr/>
        </p:nvSpPr>
        <p:spPr bwMode="auto">
          <a:xfrm>
            <a:off x="7556500" y="3492500"/>
            <a:ext cx="266700" cy="177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2421" name="Group 546"/>
          <p:cNvGrpSpPr>
            <a:grpSpLocks/>
          </p:cNvGrpSpPr>
          <p:nvPr/>
        </p:nvGrpSpPr>
        <p:grpSpPr bwMode="auto">
          <a:xfrm>
            <a:off x="7480300" y="3463925"/>
            <a:ext cx="368300" cy="130175"/>
            <a:chOff x="3888" y="1400"/>
            <a:chExt cx="264" cy="82"/>
          </a:xfrm>
        </p:grpSpPr>
        <p:sp>
          <p:nvSpPr>
            <p:cNvPr id="22624" name="Freeform 547"/>
            <p:cNvSpPr>
              <a:spLocks/>
            </p:cNvSpPr>
            <p:nvPr/>
          </p:nvSpPr>
          <p:spPr bwMode="auto">
            <a:xfrm>
              <a:off x="4080" y="1416"/>
              <a:ext cx="72" cy="48"/>
            </a:xfrm>
            <a:custGeom>
              <a:avLst/>
              <a:gdLst>
                <a:gd name="T0" fmla="*/ 0 w 72"/>
                <a:gd name="T1" fmla="*/ 48 h 48"/>
                <a:gd name="T2" fmla="*/ 64 w 72"/>
                <a:gd name="T3" fmla="*/ 40 h 48"/>
                <a:gd name="T4" fmla="*/ 48 w 72"/>
                <a:gd name="T5" fmla="*/ 0 h 48"/>
                <a:gd name="T6" fmla="*/ 0 60000 65536"/>
                <a:gd name="T7" fmla="*/ 0 60000 65536"/>
                <a:gd name="T8" fmla="*/ 0 60000 65536"/>
                <a:gd name="T9" fmla="*/ 0 w 72"/>
                <a:gd name="T10" fmla="*/ 0 h 48"/>
                <a:gd name="T11" fmla="*/ 72 w 7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48">
                  <a:moveTo>
                    <a:pt x="0" y="48"/>
                  </a:moveTo>
                  <a:cubicBezTo>
                    <a:pt x="11" y="47"/>
                    <a:pt x="56" y="48"/>
                    <a:pt x="64" y="40"/>
                  </a:cubicBezTo>
                  <a:cubicBezTo>
                    <a:pt x="72" y="32"/>
                    <a:pt x="51" y="8"/>
                    <a:pt x="48" y="0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5" name="Freeform 548"/>
            <p:cNvSpPr>
              <a:spLocks/>
            </p:cNvSpPr>
            <p:nvPr/>
          </p:nvSpPr>
          <p:spPr bwMode="auto">
            <a:xfrm>
              <a:off x="3888" y="1400"/>
              <a:ext cx="72" cy="82"/>
            </a:xfrm>
            <a:custGeom>
              <a:avLst/>
              <a:gdLst>
                <a:gd name="T0" fmla="*/ 24 w 72"/>
                <a:gd name="T1" fmla="*/ 0 h 82"/>
                <a:gd name="T2" fmla="*/ 8 w 72"/>
                <a:gd name="T3" fmla="*/ 48 h 82"/>
                <a:gd name="T4" fmla="*/ 72 w 72"/>
                <a:gd name="T5" fmla="*/ 82 h 82"/>
                <a:gd name="T6" fmla="*/ 0 60000 65536"/>
                <a:gd name="T7" fmla="*/ 0 60000 65536"/>
                <a:gd name="T8" fmla="*/ 0 60000 65536"/>
                <a:gd name="T9" fmla="*/ 0 w 72"/>
                <a:gd name="T10" fmla="*/ 0 h 82"/>
                <a:gd name="T11" fmla="*/ 72 w 72"/>
                <a:gd name="T12" fmla="*/ 82 h 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82">
                  <a:moveTo>
                    <a:pt x="24" y="0"/>
                  </a:moveTo>
                  <a:cubicBezTo>
                    <a:pt x="21" y="8"/>
                    <a:pt x="0" y="34"/>
                    <a:pt x="8" y="48"/>
                  </a:cubicBezTo>
                  <a:cubicBezTo>
                    <a:pt x="16" y="62"/>
                    <a:pt x="59" y="75"/>
                    <a:pt x="72" y="82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422" name="Group 549"/>
          <p:cNvGrpSpPr>
            <a:grpSpLocks/>
          </p:cNvGrpSpPr>
          <p:nvPr/>
        </p:nvGrpSpPr>
        <p:grpSpPr bwMode="auto">
          <a:xfrm>
            <a:off x="7593013" y="3517900"/>
            <a:ext cx="179387" cy="982663"/>
            <a:chOff x="3519" y="1327"/>
            <a:chExt cx="113" cy="619"/>
          </a:xfrm>
        </p:grpSpPr>
        <p:sp>
          <p:nvSpPr>
            <p:cNvPr id="22622" name="Line 550"/>
            <p:cNvSpPr>
              <a:spLocks noChangeShapeType="1"/>
            </p:cNvSpPr>
            <p:nvPr/>
          </p:nvSpPr>
          <p:spPr bwMode="auto">
            <a:xfrm flipH="1">
              <a:off x="3584" y="1352"/>
              <a:ext cx="48" cy="587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3" name="Freeform 551"/>
            <p:cNvSpPr>
              <a:spLocks/>
            </p:cNvSpPr>
            <p:nvPr/>
          </p:nvSpPr>
          <p:spPr bwMode="auto">
            <a:xfrm>
              <a:off x="3519" y="1327"/>
              <a:ext cx="9" cy="619"/>
            </a:xfrm>
            <a:custGeom>
              <a:avLst/>
              <a:gdLst>
                <a:gd name="T0" fmla="*/ 1 w 9"/>
                <a:gd name="T1" fmla="*/ 65 h 619"/>
                <a:gd name="T2" fmla="*/ 1 w 9"/>
                <a:gd name="T3" fmla="*/ 65 h 619"/>
                <a:gd name="T4" fmla="*/ 9 w 9"/>
                <a:gd name="T5" fmla="*/ 72 h 619"/>
                <a:gd name="T6" fmla="*/ 9 w 9"/>
                <a:gd name="T7" fmla="*/ 496 h 619"/>
                <a:gd name="T8" fmla="*/ 9 w 9"/>
                <a:gd name="T9" fmla="*/ 602 h 619"/>
                <a:gd name="T10" fmla="*/ 9 w 9"/>
                <a:gd name="T11" fmla="*/ 601 h 6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619"/>
                <a:gd name="T20" fmla="*/ 9 w 9"/>
                <a:gd name="T21" fmla="*/ 619 h 6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619">
                  <a:moveTo>
                    <a:pt x="1" y="65"/>
                  </a:moveTo>
                  <a:cubicBezTo>
                    <a:pt x="1" y="65"/>
                    <a:pt x="0" y="64"/>
                    <a:pt x="1" y="65"/>
                  </a:cubicBezTo>
                  <a:cubicBezTo>
                    <a:pt x="2" y="66"/>
                    <a:pt x="8" y="0"/>
                    <a:pt x="9" y="72"/>
                  </a:cubicBezTo>
                  <a:lnTo>
                    <a:pt x="9" y="496"/>
                  </a:lnTo>
                  <a:lnTo>
                    <a:pt x="9" y="602"/>
                  </a:lnTo>
                  <a:cubicBezTo>
                    <a:pt x="9" y="619"/>
                    <a:pt x="9" y="601"/>
                    <a:pt x="9" y="601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423" name="Group 552"/>
          <p:cNvGrpSpPr>
            <a:grpSpLocks/>
          </p:cNvGrpSpPr>
          <p:nvPr/>
        </p:nvGrpSpPr>
        <p:grpSpPr bwMode="auto">
          <a:xfrm>
            <a:off x="7696200" y="4572000"/>
            <a:ext cx="1371600" cy="685800"/>
            <a:chOff x="2592" y="2016"/>
            <a:chExt cx="864" cy="432"/>
          </a:xfrm>
        </p:grpSpPr>
        <p:sp>
          <p:nvSpPr>
            <p:cNvPr id="22620" name="Rectangle 553"/>
            <p:cNvSpPr>
              <a:spLocks noChangeArrowheads="1"/>
            </p:cNvSpPr>
            <p:nvPr/>
          </p:nvSpPr>
          <p:spPr bwMode="auto">
            <a:xfrm>
              <a:off x="2928" y="2304"/>
              <a:ext cx="528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Runner</a:t>
              </a:r>
            </a:p>
          </p:txBody>
        </p:sp>
        <p:sp>
          <p:nvSpPr>
            <p:cNvPr id="22621" name="Line 554"/>
            <p:cNvSpPr>
              <a:spLocks noChangeShapeType="1"/>
            </p:cNvSpPr>
            <p:nvPr/>
          </p:nvSpPr>
          <p:spPr bwMode="auto">
            <a:xfrm flipH="1" flipV="1">
              <a:off x="2592" y="201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424" name="Group 555"/>
          <p:cNvGrpSpPr>
            <a:grpSpLocks/>
          </p:cNvGrpSpPr>
          <p:nvPr/>
        </p:nvGrpSpPr>
        <p:grpSpPr bwMode="auto">
          <a:xfrm>
            <a:off x="7543800" y="4584700"/>
            <a:ext cx="1219200" cy="1219200"/>
            <a:chOff x="2496" y="2016"/>
            <a:chExt cx="768" cy="768"/>
          </a:xfrm>
        </p:grpSpPr>
        <p:sp>
          <p:nvSpPr>
            <p:cNvPr id="22618" name="Rectangle 556"/>
            <p:cNvSpPr>
              <a:spLocks noChangeArrowheads="1"/>
            </p:cNvSpPr>
            <p:nvPr/>
          </p:nvSpPr>
          <p:spPr bwMode="auto">
            <a:xfrm>
              <a:off x="2928" y="2640"/>
              <a:ext cx="33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/>
                <a:t>Gate</a:t>
              </a:r>
            </a:p>
          </p:txBody>
        </p:sp>
        <p:sp>
          <p:nvSpPr>
            <p:cNvPr id="22619" name="Line 557"/>
            <p:cNvSpPr>
              <a:spLocks noChangeShapeType="1"/>
            </p:cNvSpPr>
            <p:nvPr/>
          </p:nvSpPr>
          <p:spPr bwMode="auto">
            <a:xfrm flipH="1" flipV="1">
              <a:off x="2496" y="2016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766" name="Line 558"/>
          <p:cNvSpPr>
            <a:spLocks noChangeShapeType="1"/>
          </p:cNvSpPr>
          <p:nvPr/>
        </p:nvSpPr>
        <p:spPr bwMode="auto">
          <a:xfrm>
            <a:off x="4279900" y="22860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4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6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2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7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9"/>
                                            </p:cond>
                                          </p:stCondLst>
                                        </p:cTn>
                                        <p:tgtEl>
                                          <p:spTgt spid="22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1"/>
                                            </p:cond>
                                          </p:stCondLst>
                                        </p:cTn>
                                        <p:tgtEl>
                                          <p:spTgt spid="2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3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2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7"/>
                                            </p:cond>
                                          </p:stCondLst>
                                        </p:cTn>
                                        <p:tgtEl>
                                          <p:spTgt spid="2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9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22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8" dur="2000" fill="hold"/>
                                        <p:tgtEl>
                                          <p:spTgt spid="222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5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5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5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50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75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850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5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8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6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4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2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3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500"/>
                            </p:stCondLst>
                            <p:childTnLst>
                              <p:par>
                                <p:cTn id="3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/>
      <p:bldP spid="222262" grpId="0" animBg="1"/>
      <p:bldP spid="222262" grpId="1" animBg="1"/>
      <p:bldP spid="222263" grpId="0" animBg="1"/>
      <p:bldP spid="222263" grpId="1" animBg="1"/>
      <p:bldP spid="222264" grpId="0" animBg="1"/>
      <p:bldP spid="222264" grpId="1" animBg="1"/>
      <p:bldP spid="222265" grpId="0" animBg="1"/>
      <p:bldP spid="222265" grpId="1" animBg="1"/>
      <p:bldP spid="222266" grpId="0" animBg="1"/>
      <p:bldP spid="222266" grpId="1" animBg="1"/>
      <p:bldP spid="222267" grpId="0" animBg="1"/>
      <p:bldP spid="222267" grpId="1" animBg="1"/>
      <p:bldP spid="222268" grpId="0" animBg="1"/>
      <p:bldP spid="222268" grpId="1" animBg="1"/>
      <p:bldP spid="222296" grpId="0" animBg="1"/>
      <p:bldP spid="222296" grpId="1" animBg="1"/>
      <p:bldP spid="222297" grpId="0" animBg="1"/>
      <p:bldP spid="222297" grpId="1" animBg="1"/>
      <p:bldP spid="222310" grpId="0" animBg="1"/>
      <p:bldP spid="222310" grpId="1" animBg="1"/>
      <p:bldP spid="222409" grpId="0" animBg="1"/>
      <p:bldP spid="222410" grpId="0" animBg="1"/>
      <p:bldP spid="222562" grpId="0" animBg="1"/>
      <p:bldP spid="222563" grpId="0" animBg="1"/>
      <p:bldP spid="222570" grpId="0" animBg="1"/>
      <p:bldP spid="222571" grpId="0" animBg="1"/>
      <p:bldP spid="222572" grpId="0" animBg="1"/>
      <p:bldP spid="222573" grpId="0" animBg="1"/>
      <p:bldP spid="222574" grpId="0" animBg="1"/>
      <p:bldP spid="222575" grpId="0" animBg="1"/>
      <p:bldP spid="222576" grpId="0" animBg="1"/>
      <p:bldP spid="222577" grpId="0" animBg="1"/>
      <p:bldP spid="222578" grpId="0" animBg="1"/>
      <p:bldP spid="222579" grpId="0" animBg="1"/>
      <p:bldP spid="222580" grpId="0" animBg="1"/>
      <p:bldP spid="222581" grpId="0" animBg="1"/>
      <p:bldP spid="222603" grpId="0" animBg="1"/>
      <p:bldP spid="222604" grpId="0" animBg="1"/>
      <p:bldP spid="222605" grpId="0" animBg="1"/>
      <p:bldP spid="222606" grpId="0" animBg="1"/>
      <p:bldP spid="222633" grpId="0" animBg="1"/>
      <p:bldP spid="222649" grpId="0" animBg="1"/>
      <p:bldP spid="222650" grpId="0" animBg="1"/>
      <p:bldP spid="222651" grpId="0" animBg="1"/>
      <p:bldP spid="222732" grpId="0" animBg="1"/>
      <p:bldP spid="222736" grpId="0" animBg="1"/>
      <p:bldP spid="222750" grpId="0" animBg="1"/>
      <p:bldP spid="222751" grpId="0" animBg="1"/>
      <p:bldP spid="222751" grpId="1" animBg="1"/>
      <p:bldP spid="222752" grpId="0" animBg="1"/>
      <p:bldP spid="222753" grpId="0" animBg="1"/>
      <p:bldP spid="2227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E89CEB-E1B7-433E-AAA1-20723AC1541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81000" y="457200"/>
            <a:ext cx="19050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700" b="1">
                <a:solidFill>
                  <a:schemeClr val="accent2"/>
                </a:solidFill>
              </a:rPr>
              <a:t>Scooping</a:t>
            </a: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533400" y="1081088"/>
            <a:ext cx="8001000" cy="2024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It is the process of making a </a:t>
            </a:r>
            <a:r>
              <a:rPr lang="en-US" sz="2300" u="sng"/>
              <a:t>cavity</a:t>
            </a:r>
            <a:r>
              <a:rPr lang="en-US" sz="2300"/>
              <a:t> in the sand mould                </a:t>
            </a:r>
          </a:p>
          <a:p>
            <a:pPr algn="l">
              <a:spcBef>
                <a:spcPct val="50000"/>
              </a:spcBef>
            </a:pPr>
            <a:r>
              <a:rPr lang="en-US" sz="2300"/>
              <a:t>   </a:t>
            </a:r>
            <a:r>
              <a:rPr lang="en-US" sz="2300" u="sng"/>
              <a:t>without</a:t>
            </a:r>
            <a:r>
              <a:rPr lang="en-US" sz="2300"/>
              <a:t> using a </a:t>
            </a:r>
            <a:r>
              <a:rPr lang="en-US" sz="2300" u="sng"/>
              <a:t>pattern</a:t>
            </a:r>
            <a:r>
              <a:rPr lang="en-US" sz="2300"/>
              <a:t>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Instead it makes use of casting hand tools like shovel, </a:t>
            </a:r>
          </a:p>
          <a:p>
            <a:pPr algn="l">
              <a:spcBef>
                <a:spcPct val="50000"/>
              </a:spcBef>
            </a:pPr>
            <a:r>
              <a:rPr lang="en-US" sz="2300"/>
              <a:t>   rammer etc.</a:t>
            </a:r>
          </a:p>
        </p:txBody>
      </p:sp>
    </p:spTree>
    <p:extLst>
      <p:ext uri="{BB962C8B-B14F-4D97-AF65-F5344CB8AC3E}">
        <p14:creationId xmlns:p14="http://schemas.microsoft.com/office/powerpoint/2010/main" val="907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DF1F-4F8D-43AC-95F2-9778D6E153C0}" type="slidenum">
              <a:rPr lang="en-US"/>
              <a:pPr/>
              <a:t>28</a:t>
            </a:fld>
            <a:endParaRPr lang="en-US"/>
          </a:p>
        </p:txBody>
      </p:sp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381000" y="206375"/>
            <a:ext cx="82296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patterns</a:t>
            </a:r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piece pattern</a:t>
            </a:r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plate pattern</a:t>
            </a:r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Gated pattern</a:t>
            </a:r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pattern</a:t>
            </a:r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Cope &amp; Drag pattern</a:t>
            </a:r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Loose-piece pattern</a:t>
            </a:r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pattern</a:t>
            </a:r>
          </a:p>
        </p:txBody>
      </p:sp>
    </p:spTree>
    <p:extLst>
      <p:ext uri="{BB962C8B-B14F-4D97-AF65-F5344CB8AC3E}">
        <p14:creationId xmlns:p14="http://schemas.microsoft.com/office/powerpoint/2010/main" val="744046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4414-A831-4029-B4FB-B2F5FF4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2D8CD-E0C2-43CD-A679-FD8C9D71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 descr="Pattern Types and Mold Cavity Animation in Casting Process by Shubham Kola  | Manufacturing Process - YouTube">
            <a:extLst>
              <a:ext uri="{FF2B5EF4-FFF2-40B4-BE49-F238E27FC236}">
                <a16:creationId xmlns:a16="http://schemas.microsoft.com/office/drawing/2014/main" id="{407E6AE1-A93E-4D7B-8999-ACC6561C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4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22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0BEE0D-F8C9-4438-89B3-2453A5712E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Casting Process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2513"/>
            <a:ext cx="8229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prepared.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is Heated Above Melting Temp.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Metal Poured into Mold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Solidifies into Shape of Mold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Removed from Mold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Casting Operations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Up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Machining</a:t>
            </a:r>
          </a:p>
        </p:txBody>
      </p:sp>
    </p:spTree>
    <p:extLst>
      <p:ext uri="{BB962C8B-B14F-4D97-AF65-F5344CB8AC3E}">
        <p14:creationId xmlns:p14="http://schemas.microsoft.com/office/powerpoint/2010/main" val="791633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6C01-1334-42A7-B434-0105BE333763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1788" y="682625"/>
            <a:ext cx="8431212" cy="1450975"/>
            <a:chOff x="209" y="81"/>
            <a:chExt cx="5311" cy="914"/>
          </a:xfrm>
        </p:grpSpPr>
        <p:sp>
          <p:nvSpPr>
            <p:cNvPr id="196611" name="Text Box 3"/>
            <p:cNvSpPr txBox="1">
              <a:spLocks noChangeArrowheads="1"/>
            </p:cNvSpPr>
            <p:nvPr/>
          </p:nvSpPr>
          <p:spPr bwMode="auto">
            <a:xfrm>
              <a:off x="288" y="384"/>
              <a:ext cx="5232" cy="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300"/>
                <a:t>     Made from one piece &amp; does not contain loose pieces</a:t>
              </a:r>
            </a:p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300"/>
                <a:t>     Inexpensive &amp; are of simplest type</a:t>
              </a:r>
            </a:p>
          </p:txBody>
        </p:sp>
        <p:sp>
          <p:nvSpPr>
            <p:cNvPr id="196612" name="Rectangle 4"/>
            <p:cNvSpPr>
              <a:spLocks noChangeArrowheads="1"/>
            </p:cNvSpPr>
            <p:nvPr/>
          </p:nvSpPr>
          <p:spPr bwMode="auto">
            <a:xfrm>
              <a:off x="209" y="81"/>
              <a:ext cx="2095" cy="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00" b="1">
                  <a:solidFill>
                    <a:srgbClr val="FF3399"/>
                  </a:solidFill>
                </a:rPr>
                <a:t>Single piece pattern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4800" y="2514600"/>
            <a:ext cx="8458200" cy="3181350"/>
            <a:chOff x="192" y="1832"/>
            <a:chExt cx="5328" cy="2004"/>
          </a:xfrm>
        </p:grpSpPr>
        <p:sp>
          <p:nvSpPr>
            <p:cNvPr id="196617" name="Rectangle 9"/>
            <p:cNvSpPr>
              <a:spLocks noChangeArrowheads="1"/>
            </p:cNvSpPr>
            <p:nvPr/>
          </p:nvSpPr>
          <p:spPr bwMode="auto">
            <a:xfrm>
              <a:off x="192" y="1832"/>
              <a:ext cx="1330" cy="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00" b="1">
                  <a:solidFill>
                    <a:srgbClr val="FF3399"/>
                  </a:solidFill>
                </a:rPr>
                <a:t>Split pattern</a:t>
              </a:r>
            </a:p>
          </p:txBody>
        </p:sp>
        <p:sp>
          <p:nvSpPr>
            <p:cNvPr id="196618" name="Text Box 10"/>
            <p:cNvSpPr txBox="1">
              <a:spLocks noChangeArrowheads="1"/>
            </p:cNvSpPr>
            <p:nvPr/>
          </p:nvSpPr>
          <p:spPr bwMode="auto">
            <a:xfrm>
              <a:off x="288" y="2229"/>
              <a:ext cx="5232" cy="16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300"/>
                <a:t>     Most widely used pattern for intricate castings</a:t>
              </a:r>
            </a:p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300"/>
                <a:t>     Here the pattern is split in to 2 parts so that one part is in     </a:t>
              </a:r>
            </a:p>
            <a:p>
              <a:pPr algn="l">
                <a:spcBef>
                  <a:spcPct val="50000"/>
                </a:spcBef>
              </a:pPr>
              <a:r>
                <a:rPr lang="en-US" sz="2300"/>
                <a:t>      the cope &amp; other is in the drag      </a:t>
              </a:r>
            </a:p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300"/>
                <a:t>     Two halves of the pattern is aligned properly by using </a:t>
              </a:r>
            </a:p>
            <a:p>
              <a:pPr algn="l">
                <a:spcBef>
                  <a:spcPct val="50000"/>
                </a:spcBef>
              </a:pPr>
              <a:r>
                <a:rPr lang="en-US" sz="2300"/>
                <a:t>       dowel pins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461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8A6F-8C60-44F3-BADD-C9F9AE4DE5D0}" type="slidenum">
              <a:rPr lang="en-US"/>
              <a:pPr/>
              <a:t>31</a:t>
            </a:fld>
            <a:endParaRPr lang="en-US"/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457200" y="573088"/>
            <a:ext cx="8458200" cy="2551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    Similar to split patterns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    The cope &amp; drag halves of the pattern along with the gating                   </a:t>
            </a:r>
          </a:p>
          <a:p>
            <a:pPr algn="l">
              <a:spcBef>
                <a:spcPct val="50000"/>
              </a:spcBef>
            </a:pPr>
            <a:r>
              <a:rPr lang="en-US" sz="2300"/>
              <a:t>       and risering systems prepared separately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     But they are attached separately to the metal or wooden</a:t>
            </a:r>
          </a:p>
          <a:p>
            <a:pPr algn="l">
              <a:spcBef>
                <a:spcPct val="50000"/>
              </a:spcBef>
            </a:pPr>
            <a:r>
              <a:rPr lang="en-US" sz="2300"/>
              <a:t>       plate along with alignment pins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04800" y="92075"/>
            <a:ext cx="3744913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solidFill>
                  <a:srgbClr val="FF3399"/>
                </a:solidFill>
              </a:rPr>
              <a:t>Cope and Drag pattern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3441700"/>
            <a:ext cx="8534400" cy="2654300"/>
            <a:chOff x="144" y="1152"/>
            <a:chExt cx="5376" cy="1672"/>
          </a:xfrm>
        </p:grpSpPr>
        <p:sp>
          <p:nvSpPr>
            <p:cNvPr id="198665" name="Rectangle 9"/>
            <p:cNvSpPr>
              <a:spLocks noChangeArrowheads="1"/>
            </p:cNvSpPr>
            <p:nvPr/>
          </p:nvSpPr>
          <p:spPr bwMode="auto">
            <a:xfrm>
              <a:off x="144" y="1152"/>
              <a:ext cx="2024" cy="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00" b="1">
                  <a:solidFill>
                    <a:srgbClr val="FF3399"/>
                  </a:solidFill>
                </a:rPr>
                <a:t>Match plate pattern</a:t>
              </a:r>
            </a:p>
          </p:txBody>
        </p:sp>
        <p:sp>
          <p:nvSpPr>
            <p:cNvPr id="198666" name="Text Box 10"/>
            <p:cNvSpPr txBox="1">
              <a:spLocks noChangeArrowheads="1"/>
            </p:cNvSpPr>
            <p:nvPr/>
          </p:nvSpPr>
          <p:spPr bwMode="auto">
            <a:xfrm>
              <a:off x="288" y="1549"/>
              <a:ext cx="5232" cy="1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300"/>
                <a:t>     An extension of cope and drag pattern</a:t>
              </a:r>
            </a:p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300"/>
                <a:t>     Here the cope &amp; drag patterns along with the gating &amp;                       </a:t>
              </a:r>
            </a:p>
            <a:p>
              <a:pPr algn="l">
                <a:spcBef>
                  <a:spcPct val="50000"/>
                </a:spcBef>
              </a:pPr>
              <a:r>
                <a:rPr lang="en-US" sz="2300"/>
                <a:t>      risering are mounted on a single matching or metal plate</a:t>
              </a:r>
            </a:p>
            <a:p>
              <a:pPr algn="l">
                <a:spcBef>
                  <a:spcPct val="50000"/>
                </a:spcBef>
              </a:pPr>
              <a:r>
                <a:rPr lang="en-US" sz="2300"/>
                <a:t>      on either 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845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6EE1-B8C9-4D79-A257-320F7B0F0DA1}" type="slidenum">
              <a:rPr lang="en-US"/>
              <a:pPr/>
              <a:t>32</a:t>
            </a:fld>
            <a:endParaRPr lang="en-US"/>
          </a:p>
        </p:txBody>
      </p:sp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457200" y="1163638"/>
            <a:ext cx="8305800" cy="1497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    Used when contour of the part is such that withdrawing the</a:t>
            </a:r>
          </a:p>
          <a:p>
            <a:pPr algn="l">
              <a:spcBef>
                <a:spcPct val="50000"/>
              </a:spcBef>
            </a:pPr>
            <a:r>
              <a:rPr lang="en-US" sz="2300"/>
              <a:t>      pattern from the mold is not possible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   Obstructing part is held as a loose piece 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342900" y="682625"/>
            <a:ext cx="3306763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solidFill>
                  <a:srgbClr val="FF3399"/>
                </a:solidFill>
              </a:rPr>
              <a:t>Loose piece pattern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263" y="2908300"/>
            <a:ext cx="8313737" cy="1600200"/>
            <a:chOff x="283" y="1152"/>
            <a:chExt cx="5237" cy="1008"/>
          </a:xfrm>
        </p:grpSpPr>
        <p:sp>
          <p:nvSpPr>
            <p:cNvPr id="206853" name="Rectangle 5"/>
            <p:cNvSpPr>
              <a:spLocks noChangeArrowheads="1"/>
            </p:cNvSpPr>
            <p:nvPr/>
          </p:nvSpPr>
          <p:spPr bwMode="auto">
            <a:xfrm>
              <a:off x="283" y="1152"/>
              <a:ext cx="1747" cy="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00" b="1">
                  <a:solidFill>
                    <a:srgbClr val="FF3399"/>
                  </a:solidFill>
                </a:rPr>
                <a:t>Skeleton pattern</a:t>
              </a:r>
            </a:p>
          </p:txBody>
        </p:sp>
        <p:sp>
          <p:nvSpPr>
            <p:cNvPr id="206854" name="Text Box 6"/>
            <p:cNvSpPr txBox="1">
              <a:spLocks noChangeArrowheads="1"/>
            </p:cNvSpPr>
            <p:nvPr/>
          </p:nvSpPr>
          <p:spPr bwMode="auto">
            <a:xfrm>
              <a:off x="288" y="1549"/>
              <a:ext cx="5232" cy="6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300"/>
                <a:t>     Made of strips of wood for preparing final pattern</a:t>
              </a:r>
            </a:p>
            <a:p>
              <a:pPr algn="l">
                <a:spcBef>
                  <a:spcPct val="50000"/>
                </a:spcBef>
              </a:pPr>
              <a:r>
                <a:rPr lang="en-US" sz="2300"/>
                <a:t>      by pouring the sand around the pattern and packing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936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B276-E119-401F-83E6-592B5529691F}" type="slidenum">
              <a:rPr lang="en-US"/>
              <a:pPr/>
              <a:t>33</a:t>
            </a:fld>
            <a:endParaRPr lang="en-US"/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457200" y="1163638"/>
            <a:ext cx="8305800" cy="3605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    Usually made of metal which increases their strength and </a:t>
            </a:r>
          </a:p>
          <a:p>
            <a:pPr algn="l">
              <a:spcBef>
                <a:spcPct val="50000"/>
              </a:spcBef>
            </a:pPr>
            <a:r>
              <a:rPr lang="en-US" sz="2300"/>
              <a:t>       reduces tendency to warp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    Section  connecting different patterns serve as runner</a:t>
            </a:r>
          </a:p>
          <a:p>
            <a:pPr algn="l">
              <a:spcBef>
                <a:spcPct val="50000"/>
              </a:spcBef>
            </a:pPr>
            <a:r>
              <a:rPr lang="en-US" sz="2300"/>
              <a:t>      and gates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    A gated pattern can manufacture many castings at one </a:t>
            </a:r>
          </a:p>
          <a:p>
            <a:pPr algn="l">
              <a:spcBef>
                <a:spcPct val="50000"/>
              </a:spcBef>
            </a:pPr>
            <a:r>
              <a:rPr lang="en-US" sz="2300"/>
              <a:t>      time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300"/>
              <a:t>     Used in mass production systems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533400" y="682625"/>
            <a:ext cx="2332038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solidFill>
                  <a:srgbClr val="FF3399"/>
                </a:solidFill>
              </a:rPr>
              <a:t>Gated pattern</a:t>
            </a:r>
          </a:p>
        </p:txBody>
      </p:sp>
    </p:spTree>
    <p:extLst>
      <p:ext uri="{BB962C8B-B14F-4D97-AF65-F5344CB8AC3E}">
        <p14:creationId xmlns:p14="http://schemas.microsoft.com/office/powerpoint/2010/main" val="2798972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6420-EC2D-42D0-A023-FE81B5A96BB1}" type="slidenum">
              <a:rPr lang="en-US"/>
              <a:pPr/>
              <a:t>34</a:t>
            </a:fld>
            <a:endParaRPr lang="en-U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457200" y="457200"/>
            <a:ext cx="31242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Allowances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990600" y="914400"/>
            <a:ext cx="6858000" cy="5332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200000"/>
              </a:lnSpc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Shrinkage allowance</a:t>
            </a:r>
          </a:p>
          <a:p>
            <a:pPr marL="342900" indent="-342900" algn="l">
              <a:lnSpc>
                <a:spcPct val="200000"/>
              </a:lnSpc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Machining or Finishing allowance</a:t>
            </a:r>
          </a:p>
          <a:p>
            <a:pPr marL="342900" indent="-342900" algn="l">
              <a:lnSpc>
                <a:spcPct val="200000"/>
              </a:lnSpc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 or Taper allowance</a:t>
            </a:r>
          </a:p>
          <a:p>
            <a:pPr marL="342900" indent="-342900" algn="l">
              <a:lnSpc>
                <a:spcPct val="200000"/>
              </a:lnSpc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Camber or distortion allowance</a:t>
            </a:r>
          </a:p>
          <a:p>
            <a:pPr marL="342900" indent="-342900" algn="l">
              <a:lnSpc>
                <a:spcPct val="200000"/>
              </a:lnSpc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 or Rapping allowance</a:t>
            </a:r>
          </a:p>
          <a:p>
            <a:pPr marL="342900" indent="-342900" algn="l">
              <a:lnSpc>
                <a:spcPct val="200000"/>
              </a:lnSpc>
              <a:spcBef>
                <a:spcPct val="50000"/>
              </a:spcBef>
              <a:buFontTx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wall movement allowance</a:t>
            </a:r>
          </a:p>
        </p:txBody>
      </p:sp>
    </p:spTree>
    <p:extLst>
      <p:ext uri="{BB962C8B-B14F-4D97-AF65-F5344CB8AC3E}">
        <p14:creationId xmlns:p14="http://schemas.microsoft.com/office/powerpoint/2010/main" val="566752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53D-CD1F-4A28-92F2-08A10257E20B}" type="slidenum">
              <a:rPr lang="en-US"/>
              <a:pPr/>
              <a:t>35</a:t>
            </a:fld>
            <a:endParaRPr lang="en-US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457200" y="457200"/>
            <a:ext cx="31242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700" b="1">
                <a:solidFill>
                  <a:srgbClr val="FF0066"/>
                </a:solidFill>
              </a:rPr>
              <a:t>Pattern Allowances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6858000" cy="47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sz="2500" b="1">
                <a:solidFill>
                  <a:srgbClr val="0000CC"/>
                </a:solidFill>
              </a:rPr>
              <a:t>Shrinkage allowance                                                                        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954156" y="1596887"/>
            <a:ext cx="7235687" cy="34151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Most of the metals used in casting contract during cooling from pouring temperature to room temperature</a:t>
            </a:r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Provided to  compensate for solid contraction by providing adequate allowances in the pattern</a:t>
            </a:r>
          </a:p>
          <a:p>
            <a:pPr marL="342900" indent="-342900"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Amount of contraction varies with different metals</a:t>
            </a:r>
          </a:p>
        </p:txBody>
      </p:sp>
    </p:spTree>
    <p:extLst>
      <p:ext uri="{BB962C8B-B14F-4D97-AF65-F5344CB8AC3E}">
        <p14:creationId xmlns:p14="http://schemas.microsoft.com/office/powerpoint/2010/main" val="237064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CDB12-E67D-4D0B-B164-BE0825D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13C1A-DE36-4D33-AA8A-376FF2E9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266" name="Picture 2" descr="Pattern Allowances In Casting | Why the Pattern Allowances In Casting  Affected | Finishing or Machining Allowance | Shake or Rapping Allowance">
            <a:extLst>
              <a:ext uri="{FF2B5EF4-FFF2-40B4-BE49-F238E27FC236}">
                <a16:creationId xmlns:a16="http://schemas.microsoft.com/office/drawing/2014/main" id="{2AF3F468-9C2F-469A-8813-BF52F7112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t="7849" r="6209" b="8870"/>
          <a:stretch/>
        </p:blipFill>
        <p:spPr bwMode="auto">
          <a:xfrm>
            <a:off x="800100" y="844826"/>
            <a:ext cx="7543800" cy="463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953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12BC-4A38-449C-A94C-E7333DA58400}" type="slidenum">
              <a:rPr lang="en-US"/>
              <a:pPr/>
              <a:t>37</a:t>
            </a:fld>
            <a:endParaRPr lang="en-US"/>
          </a:p>
        </p:txBody>
      </p:sp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457200" y="457200"/>
            <a:ext cx="31242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700" b="1">
                <a:solidFill>
                  <a:srgbClr val="FF0066"/>
                </a:solidFill>
              </a:rPr>
              <a:t>Pattern Allowances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6858000" cy="47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</a:pPr>
            <a:r>
              <a:rPr lang="en-US" sz="2500" b="1">
                <a:solidFill>
                  <a:srgbClr val="0000CC"/>
                </a:solidFill>
              </a:rPr>
              <a:t>2.  Machining allowance                                                                        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8001000" cy="3281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  Given on the surface of the pattern by increasing the metal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sz="2200" dirty="0"/>
              <a:t>    thickness there to compensate for loss of metal due to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sz="2200" dirty="0"/>
              <a:t>    machining on these surfaces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  Depends mainly upon method of machining to be employed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 dirty="0"/>
              <a:t>  Given in addition to the shrinkage allowance </a:t>
            </a:r>
          </a:p>
        </p:txBody>
      </p:sp>
      <p:pic>
        <p:nvPicPr>
          <p:cNvPr id="12290" name="Picture 2" descr="What is Machining Tolerances?">
            <a:extLst>
              <a:ext uri="{FF2B5EF4-FFF2-40B4-BE49-F238E27FC236}">
                <a16:creationId xmlns:a16="http://schemas.microsoft.com/office/drawing/2014/main" id="{F42EC588-595B-436E-8DEF-D6694220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8" y="4805363"/>
            <a:ext cx="5076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52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5B22-D3F8-47A0-A0EA-9E63DA6D4347}" type="slidenum">
              <a:rPr lang="en-US"/>
              <a:pPr/>
              <a:t>38</a:t>
            </a:fld>
            <a:endParaRPr lang="en-US"/>
          </a:p>
        </p:txBody>
      </p:sp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457200" y="457200"/>
            <a:ext cx="31242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700" b="1">
                <a:solidFill>
                  <a:srgbClr val="FF0066"/>
                </a:solidFill>
              </a:rPr>
              <a:t>Pattern Allowances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772400" cy="2609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  Given slight taper on the vertical surfaces of the pattern    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sz="2200"/>
              <a:t>    parallel to the direction of withdrawal from the mould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   Provided on both internal &amp; external surfaces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   For easy withdrawal of pattern from the mould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5105400" cy="47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500" b="1">
                <a:solidFill>
                  <a:srgbClr val="0000CC"/>
                </a:solidFill>
              </a:rPr>
              <a:t>3.   Draft or Taper allowance</a:t>
            </a:r>
          </a:p>
        </p:txBody>
      </p:sp>
      <p:pic>
        <p:nvPicPr>
          <p:cNvPr id="13314" name="Picture 2" descr="Types of Pattern Allowance and Its Reason- Shrinkage, Draft, Finishing,  Shake, Distortion, Mold wall movement | Mecholic">
            <a:extLst>
              <a:ext uri="{FF2B5EF4-FFF2-40B4-BE49-F238E27FC236}">
                <a16:creationId xmlns:a16="http://schemas.microsoft.com/office/drawing/2014/main" id="{C70B3B11-9213-4BF1-A4CF-B2D9F332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65" y="4391025"/>
            <a:ext cx="54102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85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5D7-E207-4A20-8AEB-2EC3186608DA}" type="slidenum">
              <a:rPr lang="en-US"/>
              <a:pPr/>
              <a:t>39</a:t>
            </a:fld>
            <a:endParaRPr lang="en-US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7200"/>
            <a:ext cx="31242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700" b="1">
                <a:solidFill>
                  <a:srgbClr val="FF0066"/>
                </a:solidFill>
              </a:rPr>
              <a:t>Pattern Allowances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772400" cy="2609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  Negative allowance to be provided in the pattern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  When pattern is withdrawn from the mould by striking over  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sz="2200"/>
              <a:t>    it from side to side, size of the cavity increases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   To compensate this rapping allowance is provided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381000" y="990600"/>
            <a:ext cx="5105400" cy="47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500" b="1" dirty="0">
                <a:solidFill>
                  <a:srgbClr val="0000CC"/>
                </a:solidFill>
              </a:rPr>
              <a:t>4.   Rapping allowance</a:t>
            </a:r>
          </a:p>
        </p:txBody>
      </p:sp>
      <p:pic>
        <p:nvPicPr>
          <p:cNvPr id="15362" name="Picture 2" descr="Mechanical Technology: Rapping Allowance">
            <a:extLst>
              <a:ext uri="{FF2B5EF4-FFF2-40B4-BE49-F238E27FC236}">
                <a16:creationId xmlns:a16="http://schemas.microsoft.com/office/drawing/2014/main" id="{515EEC19-0799-42B7-A876-EDC493508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60" y="4286250"/>
            <a:ext cx="5271880" cy="220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C50A1-E7A5-4399-AE26-B98BF73ADD0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Steps in sand casting processes. | Download Scientific Diagram">
            <a:extLst>
              <a:ext uri="{FF2B5EF4-FFF2-40B4-BE49-F238E27FC236}">
                <a16:creationId xmlns:a16="http://schemas.microsoft.com/office/drawing/2014/main" id="{C120DD5A-9E73-40BD-A023-FB26E160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60" y="351499"/>
            <a:ext cx="6719680" cy="615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18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0D9-28ED-473F-9C30-C97A2BA21CB2}" type="slidenum">
              <a:rPr lang="en-US"/>
              <a:pPr/>
              <a:t>40</a:t>
            </a:fld>
            <a:endParaRPr lang="en-US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57200" y="457200"/>
            <a:ext cx="31242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700" b="1">
                <a:solidFill>
                  <a:srgbClr val="FF0066"/>
                </a:solidFill>
              </a:rPr>
              <a:t>Pattern Allowances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772400" cy="3281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  Castings having irregular shape, will not have uniform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sz="2200"/>
              <a:t>    contraction during their cooling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  Results in distortion of the castings  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sz="2200">
                <a:solidFill>
                  <a:srgbClr val="FF3399"/>
                </a:solidFill>
              </a:rPr>
              <a:t>Remedy: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sz="2200"/>
              <a:t> An opposite distortion is provided in the pattern </a:t>
            </a: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381000" y="990600"/>
            <a:ext cx="5105400" cy="47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500" b="1">
                <a:solidFill>
                  <a:srgbClr val="0000CC"/>
                </a:solidFill>
              </a:rPr>
              <a:t>5.   Distortion allowance</a:t>
            </a:r>
          </a:p>
        </p:txBody>
      </p:sp>
    </p:spTree>
    <p:extLst>
      <p:ext uri="{BB962C8B-B14F-4D97-AF65-F5344CB8AC3E}">
        <p14:creationId xmlns:p14="http://schemas.microsoft.com/office/powerpoint/2010/main" val="1462580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BD65F-1459-4077-A6B0-46F96F62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52F7B-70FF-41AE-8FE6-0ED9D341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" descr="Different Types of Pattern Allowance in Casting - mech4study">
            <a:extLst>
              <a:ext uri="{FF2B5EF4-FFF2-40B4-BE49-F238E27FC236}">
                <a16:creationId xmlns:a16="http://schemas.microsoft.com/office/drawing/2014/main" id="{C87CA734-E8EB-4795-92B0-873DB186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55" y="559283"/>
            <a:ext cx="7088049" cy="51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48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7116-5705-4905-9C73-FBAA47CF88AE}" type="slidenum">
              <a:rPr lang="en-US"/>
              <a:pPr/>
              <a:t>42</a:t>
            </a:fld>
            <a:endParaRPr lang="en-US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57200" y="228600"/>
            <a:ext cx="31242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700" b="1">
                <a:solidFill>
                  <a:srgbClr val="FF0066"/>
                </a:solidFill>
              </a:rPr>
              <a:t>Pattern Allowances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053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     Mould wall movement takes place because of excessive 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200"/>
              <a:t>      heat and pressure applied by the molten metal on the surface 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200"/>
              <a:t>      layer of the sand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     Affects the size of the casting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200">
                <a:solidFill>
                  <a:srgbClr val="FF0066"/>
                </a:solidFill>
              </a:rPr>
              <a:t>Remedy</a:t>
            </a:r>
            <a:r>
              <a:rPr lang="en-US" sz="2200"/>
              <a:t>: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Provide proper allowance in the pattern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Controlling the density &amp; temperature of molten metal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Controlling the composition of the molding sand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endParaRPr lang="en-US" sz="2200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381000" y="685800"/>
            <a:ext cx="6553200" cy="47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500" b="1">
                <a:solidFill>
                  <a:srgbClr val="0000CC"/>
                </a:solidFill>
              </a:rPr>
              <a:t>6.   Mould wall movement  allowance</a:t>
            </a:r>
          </a:p>
        </p:txBody>
      </p:sp>
    </p:spTree>
    <p:extLst>
      <p:ext uri="{BB962C8B-B14F-4D97-AF65-F5344CB8AC3E}">
        <p14:creationId xmlns:p14="http://schemas.microsoft.com/office/powerpoint/2010/main" val="2621059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2BBF-FDE1-4A08-B43B-B29C82C3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3987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DEFECTS IN METAL CASTING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8B32E-EC87-4C95-BF7C-12E98D8A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B250-31FF-473E-AFE1-5B5CAB04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021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B51C-ACDA-4957-8119-6E48CCE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152536"/>
            <a:ext cx="8575040" cy="600005"/>
          </a:xfrm>
        </p:spPr>
        <p:txBody>
          <a:bodyPr/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CASTING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A5BF-2EBE-4636-BED5-1E52804F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3366"/>
            <a:ext cx="8229600" cy="50427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FA8D3-9D0E-48CF-9262-11FF22B1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DE9B-7767-4015-922F-945189C5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F5FD4-3A67-429C-A0C4-21F1960414E8}"/>
              </a:ext>
            </a:extLst>
          </p:cNvPr>
          <p:cNvSpPr txBox="1"/>
          <p:nvPr/>
        </p:nvSpPr>
        <p:spPr>
          <a:xfrm>
            <a:off x="641074" y="752541"/>
            <a:ext cx="80457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288000" algn="just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Porosity Defects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Pinholes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Subsurface Blowhole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hole</a:t>
            </a:r>
          </a:p>
          <a:p>
            <a:pPr marL="357188" lvl="1" indent="-288000"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Shrinkage Casting Defects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Shrinkage defects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Shrinkage defects</a:t>
            </a:r>
          </a:p>
          <a:p>
            <a:pPr marL="357188" lvl="1" indent="-288000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Mould Material casting defects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Cuts and Washes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Runout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Swells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Drops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 tails, veins and buckles</a:t>
            </a:r>
          </a:p>
          <a:p>
            <a:pPr marL="357188" lvl="1" indent="-288000" algn="just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penetration</a:t>
            </a:r>
          </a:p>
        </p:txBody>
      </p:sp>
    </p:spTree>
    <p:extLst>
      <p:ext uri="{BB962C8B-B14F-4D97-AF65-F5344CB8AC3E}">
        <p14:creationId xmlns:p14="http://schemas.microsoft.com/office/powerpoint/2010/main" val="1582827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2229-8EE0-4B33-B83F-BDEE69EC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6470"/>
            <a:ext cx="8229600" cy="554969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Metallurgical Casting Defects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 Tear/Crack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Hot/Hard Spots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Pouring Casting Defects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Shut/Lap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Misruns 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shots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Slag Inclusion (Scab)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Casting Shape Defects 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Shift/Mismatch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Flash, Fin &amp; Burrs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5F6E9-07A5-4059-8B0E-138582CB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364FD-96CD-403B-AADD-ACEA9A1B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75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5EDD-9CC4-43EF-9675-3492B719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POROSITY DEFECTS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6DEF-1945-45DC-9EC3-9F9DCD54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6" y="1126262"/>
            <a:ext cx="4668078" cy="5062676"/>
          </a:xfrm>
        </p:spPr>
        <p:txBody>
          <a:bodyPr/>
          <a:lstStyle/>
          <a:p>
            <a:pPr marL="357188" indent="-357188">
              <a:buFont typeface="+mj-lt"/>
              <a:buAutoNum type="alphaLcParenR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Pinholes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Pinholes, also sometimes referred to as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porosities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very tiny holes (about 2 mm) usually found in the cope (upper) part of the mold, in poorly vented pockets.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always visible to the naked eye and don’t require equipment to identify.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8EDA4-F061-42A6-B046-CF4CA31A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58699-4B41-4A41-9842-D538A7C9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50" name="Picture 2" descr="Pin holes">
            <a:extLst>
              <a:ext uri="{FF2B5EF4-FFF2-40B4-BE49-F238E27FC236}">
                <a16:creationId xmlns:a16="http://schemas.microsoft.com/office/drawing/2014/main" id="{D430778C-66B3-4B99-9A94-ADF12739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902" y="1395974"/>
            <a:ext cx="3557795" cy="40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407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ECD8-FB8B-4D4E-8272-A424CC45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992"/>
            <a:ext cx="8229600" cy="6053758"/>
          </a:xfrm>
        </p:spPr>
        <p:txBody>
          <a:bodyPr/>
          <a:lstStyle/>
          <a:p>
            <a:pPr marL="0" indent="0" algn="just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Subsurface Blowhole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Blowholes, or simply blows, are larger cavities than pinholes.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subsurface blowhole appears on the inside of a cast and usually isn’t visible until after machining.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Subsurface blowholes can be difficult to detect before machining, requiring harmonic, ultrasonic, magnetic or x-ray analysis.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Open Holes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blowholes appear on the surface of the cast and are easier to detect than subsurface blowholes.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and prevention of gas porosity: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causes of cavity defects.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venting of mold and cores.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drying of mold and cores.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4406C-A289-4EA6-B0A3-54B6EA15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5823D-D68E-4513-8300-F18A4EB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074" name="Picture 2" descr="casting defects">
            <a:extLst>
              <a:ext uri="{FF2B5EF4-FFF2-40B4-BE49-F238E27FC236}">
                <a16:creationId xmlns:a16="http://schemas.microsoft.com/office/drawing/2014/main" id="{9B28F814-BA70-483D-A638-178C4EE9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04" y="3452606"/>
            <a:ext cx="3516344" cy="23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452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C67E-42B3-4EC1-965C-12A01B63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0066"/>
          </a:xfrm>
        </p:spPr>
        <p:txBody>
          <a:bodyPr/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SHRINKAGE CASTING DEFECTS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610F-B906-40D9-9388-68AB3067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3852"/>
            <a:ext cx="8229600" cy="512231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Shrinkage occurs because metals are less dense as a liquid than a solid.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shrinkage cavity is a depression in a casting which occurs during the solidification process.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shrinkage cavities can undermine the integrity of the casting and may cause it to eventually break under stress.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Shrinkage can result in two types of casting defects.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80DF5-94DC-45D1-B0B8-75F6CB8C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577C-33C5-489C-8A1B-B58700CE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598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E3CB-CD20-403C-A08F-1010777D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7931"/>
            <a:ext cx="8269357" cy="265602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Open Shrinkage defects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open to the atmosphere. Air compensated as the shrinkage cavity forms.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 are open shrinkage defects that form at the surface and burrow into the casting.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Caved surfaces are shallow, open shrinkage defects that form across the surface of the casting.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094EE-A8D4-4A4C-923A-08AB7CBB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CC1D4-DB96-4F33-BF51-8E880F55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098" name="Picture 2" descr="casting defects">
            <a:extLst>
              <a:ext uri="{FF2B5EF4-FFF2-40B4-BE49-F238E27FC236}">
                <a16:creationId xmlns:a16="http://schemas.microsoft.com/office/drawing/2014/main" id="{4FA3205B-28EF-4A31-92C2-4D249BCB0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34" y="3210338"/>
            <a:ext cx="4908066" cy="29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9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358F5A-57CA-4142-9E86-B46D5F15E47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Hand Molding Method of Sand Casting">
            <a:extLst>
              <a:ext uri="{FF2B5EF4-FFF2-40B4-BE49-F238E27FC236}">
                <a16:creationId xmlns:a16="http://schemas.microsoft.com/office/drawing/2014/main" id="{9B5C35F8-C824-4A1A-A29A-7D1E9E0F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3" y="762414"/>
            <a:ext cx="8643033" cy="477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665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FF04-9479-4FF6-B0C0-86BB04335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7626"/>
            <a:ext cx="8229600" cy="5738537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Closed Shrinkage defects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shrinkage porosity, closed shrinkage defects form within the casting.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shrinkage can be viewed with the naked eye, but micro shrinkage cannot.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shrinkage defects usually appear at the top of hot spots, or isolated pools of hot liquid.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98120-929D-47BC-80C8-5ABFF007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39B12-FADF-4EAA-85F5-5CDB9892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" descr="casting defects">
            <a:extLst>
              <a:ext uri="{FF2B5EF4-FFF2-40B4-BE49-F238E27FC236}">
                <a16:creationId xmlns:a16="http://schemas.microsoft.com/office/drawing/2014/main" id="{0EA9367D-A8BD-4637-A05E-9F1DB0E2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34" y="3210338"/>
            <a:ext cx="4908066" cy="29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39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C3F6-0B19-4107-9A57-B6DCB4DC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27"/>
          </a:xfrm>
        </p:spPr>
        <p:txBody>
          <a:bodyPr/>
          <a:lstStyle/>
          <a:p>
            <a:r>
              <a:rPr lang="en-IN" sz="28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MOULD MATERIAL CASTING DEFECTS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5F85-A5B2-4122-869E-614BABA6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4340"/>
            <a:ext cx="8229600" cy="52018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Mold material casting defects are related to the mold material, which is most commonly sand.</a:t>
            </a:r>
          </a:p>
          <a:p>
            <a:pPr marL="268288" indent="-268288" algn="just">
              <a:buFont typeface="+mj-lt"/>
              <a:buAutoNum type="alphaLcParenR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Cuts and Washes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Cuts and washes are areas of excess metal.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appear when the molten metal erodes the molding sand.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cut appears as a low projection along the surface of the drag face, decreasing in height as it extends from one side of the casting to the other.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38D6-0403-48E3-A725-28FCFB6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70F7-B418-43CC-B9B0-E9271CF7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122" name="Picture 2" descr="casting defects">
            <a:extLst>
              <a:ext uri="{FF2B5EF4-FFF2-40B4-BE49-F238E27FC236}">
                <a16:creationId xmlns:a16="http://schemas.microsoft.com/office/drawing/2014/main" id="{2E8BB1F3-A9A7-4267-B3E5-3DC4D191E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8" y="3598513"/>
            <a:ext cx="4399722" cy="243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089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5B90-74F3-4023-B5B0-07A4F814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" y="298174"/>
            <a:ext cx="8358809" cy="5827989"/>
          </a:xfrm>
        </p:spPr>
        <p:txBody>
          <a:bodyPr/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Fusion: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occurs when sand grains fuse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 molten metal.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appears as a thin crust with a brittle,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glassy appearance firmly adhered to the casting.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Run out: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out is when liquid metal leaks out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 the mold, leading to an incomplete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 missing casting.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Swells: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Swells are an enlargement of the casting.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Swells typically take on the shape of a slight,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smooth bulge on the vertical face of castings.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C9B39-C0F3-4A71-AB11-F3D8B28A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3D4C2-B780-4F6F-9750-226ABECA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170" name="Picture 2" descr="casting defects">
            <a:extLst>
              <a:ext uri="{FF2B5EF4-FFF2-40B4-BE49-F238E27FC236}">
                <a16:creationId xmlns:a16="http://schemas.microsoft.com/office/drawing/2014/main" id="{B5D28DB5-DFE0-4451-8F82-58A58393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91" y="171798"/>
            <a:ext cx="2701474" cy="20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sting defects">
            <a:extLst>
              <a:ext uri="{FF2B5EF4-FFF2-40B4-BE49-F238E27FC236}">
                <a16:creationId xmlns:a16="http://schemas.microsoft.com/office/drawing/2014/main" id="{CD65104D-9F5E-48E9-88D5-3F710F724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91" y="2442197"/>
            <a:ext cx="2733881" cy="18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asting defects">
            <a:extLst>
              <a:ext uri="{FF2B5EF4-FFF2-40B4-BE49-F238E27FC236}">
                <a16:creationId xmlns:a16="http://schemas.microsoft.com/office/drawing/2014/main" id="{1CA92FEE-9FD2-4347-8F5E-C0FE80083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47" y="4283929"/>
            <a:ext cx="2623618" cy="243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19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D896-900E-4275-96F2-A63E529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8478"/>
            <a:ext cx="8229600" cy="6133272"/>
          </a:xfrm>
        </p:spPr>
        <p:txBody>
          <a:bodyPr/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Drops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Drops occur when pieces of sand fall into metal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casting when it’s still liquid.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Drops appear as an irregularly shaped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projection on the cope (top) surface of a casting.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Rat tails, veins and buckles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 tails, or veins, appear as an irregular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line or crack on the casting, when the surface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 the molding sand buckles up.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 tails usually occur on the surface of the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mold bottom, an area covered with molten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material.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Buckles are a more severe form of rat tails.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B647A-A570-49DF-94FF-34168AAC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9C10-2D66-4976-AC2B-8543BACE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casting defects">
            <a:extLst>
              <a:ext uri="{FF2B5EF4-FFF2-40B4-BE49-F238E27FC236}">
                <a16:creationId xmlns:a16="http://schemas.microsoft.com/office/drawing/2014/main" id="{3462BC76-71A1-4672-9328-A6B6EA5E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191" y="162212"/>
            <a:ext cx="2555392" cy="255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asting defects">
            <a:extLst>
              <a:ext uri="{FF2B5EF4-FFF2-40B4-BE49-F238E27FC236}">
                <a16:creationId xmlns:a16="http://schemas.microsoft.com/office/drawing/2014/main" id="{223D058C-7B9D-4BBA-849C-AD088966B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04778"/>
            <a:ext cx="3014870" cy="380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4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ABD9-B1C4-4E54-94B2-81DC0E25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6958"/>
            <a:ext cx="8229600" cy="5629206"/>
          </a:xfrm>
        </p:spPr>
        <p:txBody>
          <a:bodyPr/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Metal Penetration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penetration occurs when liquid metal penetrates gaps in the molding sand.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penetration is visible to the naked eye as a rough and uneven surface finish of the casting.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D1611-2A73-43F8-A263-39249B47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5558-F288-40C2-92C2-47613CE6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218" name="Picture 2" descr="casting defects">
            <a:extLst>
              <a:ext uri="{FF2B5EF4-FFF2-40B4-BE49-F238E27FC236}">
                <a16:creationId xmlns:a16="http://schemas.microsoft.com/office/drawing/2014/main" id="{6DAD9F40-4325-4C9B-903E-92C09E47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743" y="2383929"/>
            <a:ext cx="5916475" cy="40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6692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042-2503-493A-BCD0-4E3DA216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397"/>
          </a:xfrm>
        </p:spPr>
        <p:txBody>
          <a:bodyPr/>
          <a:lstStyle/>
          <a:p>
            <a:r>
              <a:rPr lang="en-IN" sz="28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METALLURGICAL CASTING DEFECTS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A510-D62E-4999-B9D1-7850117A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036"/>
            <a:ext cx="8229600" cy="5152128"/>
          </a:xfrm>
        </p:spPr>
        <p:txBody>
          <a:bodyPr/>
          <a:lstStyle/>
          <a:p>
            <a:pPr marL="263525" indent="-263525">
              <a:buAutoNum type="alphaLcParenR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 Tear/Crack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Cracks appear in the form of irregular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crevices in a branched pattern.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Cracks occur as the casting cools,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towards the end of solidification.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Hot/Hard Spots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 spots are spots that are harder than the surrounding area.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they cooled more quickly than the surrounding material.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spots can interfere with machining and increase tool wear.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1427B-AF3F-4A04-B62C-6C1C1E4F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D20BC-10F8-486C-8737-AD1D8475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 descr="casting defects">
            <a:extLst>
              <a:ext uri="{FF2B5EF4-FFF2-40B4-BE49-F238E27FC236}">
                <a16:creationId xmlns:a16="http://schemas.microsoft.com/office/drawing/2014/main" id="{149C8E80-702F-4BFA-827E-37FCB558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7403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76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127B-A0A0-4E1E-B257-012E19FE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75"/>
          </a:xfrm>
        </p:spPr>
        <p:txBody>
          <a:bodyPr/>
          <a:lstStyle/>
          <a:p>
            <a:r>
              <a:rPr lang="en-IN" sz="32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POURING CASTING DEFECTS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4DC2-AFD3-42C7-90D4-A87FE23D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3304"/>
            <a:ext cx="8229600" cy="5032859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Shut/Lap: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shut is a type of surface defect. You will see a line or crack with a round edge on the casting surface.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defect is visible to the naked eye and often results in rejecting the cast, as it creates a weak spot.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C7359-3115-48BF-9F6B-B4BF5B5E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28480-5C93-4A91-9D0C-AD529B02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2290" name="Picture 2" descr="casting defects">
            <a:extLst>
              <a:ext uri="{FF2B5EF4-FFF2-40B4-BE49-F238E27FC236}">
                <a16:creationId xmlns:a16="http://schemas.microsoft.com/office/drawing/2014/main" id="{9B394F3B-097D-4299-8191-ABDD2B3B6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61" y="3123165"/>
            <a:ext cx="5394878" cy="2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385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casting defects">
            <a:extLst>
              <a:ext uri="{FF2B5EF4-FFF2-40B4-BE49-F238E27FC236}">
                <a16:creationId xmlns:a16="http://schemas.microsoft.com/office/drawing/2014/main" id="{3B55EDF0-52C1-4E1E-84AA-63FDB663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35" y="3309732"/>
            <a:ext cx="3147558" cy="26229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0FB9-ECFB-4A59-8FDA-A30230D4B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34" y="355186"/>
            <a:ext cx="8517835" cy="593628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Misruns: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Misruns occur when the liquid metal is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too cold to flow to the extremities of the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mold cavity before freezing and solidifying.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liquid metal does not completely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fill the mold cavity.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misrun is the unfilled portion or space in the mold.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Cold Shots: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Splattering during pouring of a liquid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can cause solid globules to form.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these globules freeze, they become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entrapped in the casting.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shots are typically ball, drop or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pearl shaped and loosely attached to the metal.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0FE16-D406-4983-8F2A-A86392D6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ABC79-5221-4BAC-A5B5-B9E5008F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316" name="Picture 4" descr="casting defects">
            <a:extLst>
              <a:ext uri="{FF2B5EF4-FFF2-40B4-BE49-F238E27FC236}">
                <a16:creationId xmlns:a16="http://schemas.microsoft.com/office/drawing/2014/main" id="{6B97C81D-63D0-42F7-A5E4-8E5BF7CD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18" y="355186"/>
            <a:ext cx="2982451" cy="2396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44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7AF6-C39E-411D-997C-92973B5D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8478"/>
            <a:ext cx="8229600" cy="5877685"/>
          </a:xfrm>
        </p:spPr>
        <p:txBody>
          <a:bodyPr/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Slag Inclusion (Scab)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irregular metallic crusts are found on the casting surface.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Scabs are typically only a few millimeters thick but can be seen by the naked eye.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Scabs are closely related to rat tails and they usually appear together.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scabs will typically reveal a rat tail underneath.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D2B67-1A75-4EC4-80F0-F24D4BF0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1188D-726F-4FBB-813F-F7AC3795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4338" name="Picture 2" descr="casting defects">
            <a:extLst>
              <a:ext uri="{FF2B5EF4-FFF2-40B4-BE49-F238E27FC236}">
                <a16:creationId xmlns:a16="http://schemas.microsoft.com/office/drawing/2014/main" id="{6A9C7918-218B-4566-A66E-CFE771AF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7" y="3187320"/>
            <a:ext cx="3535845" cy="27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87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C3C7-9100-4424-8334-9142973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CASTING SHAPE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FE70-D5C3-4B0F-B626-D423BE7B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488"/>
            <a:ext cx="8229600" cy="5062676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Shift/Mismatch: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Mold shift is due to misalignment of upper (cope) and lower (drag) part of the mold.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Mold shift is usually reflected as a horizontal displacement. 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39F16-483F-48F7-BDE7-D8A15BFC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9C7B0-4352-429D-916E-FBE1A621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362" name="Picture 2" descr="casting defects">
            <a:extLst>
              <a:ext uri="{FF2B5EF4-FFF2-40B4-BE49-F238E27FC236}">
                <a16:creationId xmlns:a16="http://schemas.microsoft.com/office/drawing/2014/main" id="{BF69A168-7439-44BE-8D5A-CE4E8232F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13" y="2635905"/>
            <a:ext cx="3768173" cy="36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48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04646-9FB4-4ACB-BA6D-93FAFD2E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F335B-829B-4021-8B25-EBE2C2F6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 descr="The components of the sand casting process - Manufacturing and Engineering  Design Blog">
            <a:extLst>
              <a:ext uri="{FF2B5EF4-FFF2-40B4-BE49-F238E27FC236}">
                <a16:creationId xmlns:a16="http://schemas.microsoft.com/office/drawing/2014/main" id="{86BEF7C0-D582-4275-817B-CBA4C4AC4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1305" r="5543"/>
          <a:stretch/>
        </p:blipFill>
        <p:spPr bwMode="auto">
          <a:xfrm>
            <a:off x="89452" y="914399"/>
            <a:ext cx="8958156" cy="446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904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126C-E599-45EE-AE89-7383F3C6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140"/>
            <a:ext cx="8229600" cy="565902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Flash, Fin &amp; Burrs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is one of the most frequently occurring casting defects and also a common injection molding defect.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Flash, also known as casting fin or burrs, is any unwanted and excess material attached to a cast.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typically a thin sheet of metal that forms at the parting faces.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is a waste material that turns into dross after being re-melted.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91F84-5E8B-48D1-971B-D15C3E3E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AFE46-7412-495E-AA78-BC4150B5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386" name="Picture 2" descr="casting defects">
            <a:extLst>
              <a:ext uri="{FF2B5EF4-FFF2-40B4-BE49-F238E27FC236}">
                <a16:creationId xmlns:a16="http://schemas.microsoft.com/office/drawing/2014/main" id="{4B31B397-7853-42C8-85B4-136E580F2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81" y="3150497"/>
            <a:ext cx="4625837" cy="346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95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A799-45C7-4DE7-983A-A88A49FE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360"/>
            <a:ext cx="8229600" cy="5658803"/>
          </a:xfrm>
        </p:spPr>
        <p:txBody>
          <a:bodyPr/>
          <a:lstStyle/>
          <a:p>
            <a:pPr marL="0" indent="0" algn="just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Warping: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Warping is an unwanted casting deformity that can occur over time, which results in a change in the dimensions of the final product.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happen during or after solidification.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2511-72C6-4688-827A-ABE4FA0B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72DF8-6CC0-4633-B758-FE549DAD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7410" name="Picture 2" descr="casting defects">
            <a:extLst>
              <a:ext uri="{FF2B5EF4-FFF2-40B4-BE49-F238E27FC236}">
                <a16:creationId xmlns:a16="http://schemas.microsoft.com/office/drawing/2014/main" id="{9B4A5757-3B94-4574-A9FE-F770555D0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15" y="2105024"/>
            <a:ext cx="5163185" cy="30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9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8265A-BB7E-4132-A558-A1931B0D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8B542-A666-4BAC-A390-2387543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50" name="Picture 2" descr="Diferent Parts of Sand Mold- Features • Bernier Metals">
            <a:extLst>
              <a:ext uri="{FF2B5EF4-FFF2-40B4-BE49-F238E27FC236}">
                <a16:creationId xmlns:a16="http://schemas.microsoft.com/office/drawing/2014/main" id="{193EDDF8-9EE8-4F33-9998-A22A2E3F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8" y="1338263"/>
            <a:ext cx="8730923" cy="338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D35C08-1B70-40BE-A6E5-15CA7A70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E3C92-CF3B-42CD-9F0B-AF55F61A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074" name="Picture 2" descr="What is difference between die casting and sand casting? - Quora">
            <a:extLst>
              <a:ext uri="{FF2B5EF4-FFF2-40B4-BE49-F238E27FC236}">
                <a16:creationId xmlns:a16="http://schemas.microsoft.com/office/drawing/2014/main" id="{9B858138-396B-4B95-A217-C7A2A95CF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6" y="313496"/>
            <a:ext cx="7951719" cy="57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7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B092C-983D-42FA-B0C3-32A1DDEA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BE34D-5F83-4D50-B89E-86B2A532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50" name="Picture 2" descr="What is Sand Casting and How Does It Work? - MetalTek">
            <a:extLst>
              <a:ext uri="{FF2B5EF4-FFF2-40B4-BE49-F238E27FC236}">
                <a16:creationId xmlns:a16="http://schemas.microsoft.com/office/drawing/2014/main" id="{9681F977-FF30-41CE-9D88-CDA3757CF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r="18478"/>
          <a:stretch/>
        </p:blipFill>
        <p:spPr bwMode="auto">
          <a:xfrm>
            <a:off x="899491" y="458235"/>
            <a:ext cx="7345017" cy="534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254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8" ma:contentTypeDescription="Create a new document." ma:contentTypeScope="" ma:versionID="c53a5bd4e2f0a116f991785a05182290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be05d1ba19fe212616e94f2f0c56faf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_Flow_SignoffStatu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1EDA1E33-EBF5-47FA-83E5-67BF78475416}"/>
</file>

<file path=customXml/itemProps2.xml><?xml version="1.0" encoding="utf-8"?>
<ds:datastoreItem xmlns:ds="http://schemas.openxmlformats.org/officeDocument/2006/customXml" ds:itemID="{BA9AD187-9E38-4FF8-8C8D-97A3560C2716}"/>
</file>

<file path=customXml/itemProps3.xml><?xml version="1.0" encoding="utf-8"?>
<ds:datastoreItem xmlns:ds="http://schemas.openxmlformats.org/officeDocument/2006/customXml" ds:itemID="{63178CB9-E00F-44F5-AA14-A0A0A09D789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2710</Words>
  <Application>Microsoft Office PowerPoint</Application>
  <PresentationFormat>On-screen Show (4:3)</PresentationFormat>
  <Paragraphs>469</Paragraphs>
  <Slides>61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Times New Roman</vt:lpstr>
      <vt:lpstr>Default Design</vt:lpstr>
      <vt:lpstr>METAL CASTING</vt:lpstr>
      <vt:lpstr>Metal Casting:</vt:lpstr>
      <vt:lpstr>Casting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Molding sand classification</vt:lpstr>
      <vt:lpstr>Sand preparation </vt:lpstr>
      <vt:lpstr>Properties of a molding sand</vt:lpstr>
      <vt:lpstr>Properties of a molding sand</vt:lpstr>
      <vt:lpstr>Gating System</vt:lpstr>
      <vt:lpstr>Components of Gating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PATTERN</vt:lpstr>
      <vt:lpstr>PowerPoint Presentation</vt:lpstr>
      <vt:lpstr>Green sand mold</vt:lpstr>
      <vt:lpstr>Basic steps in making sand 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DEFECTS IN METAL CASTING</vt:lpstr>
      <vt:lpstr>CLASSIFICATION OF CASTING DEFECTS</vt:lpstr>
      <vt:lpstr>PowerPoint Presentation</vt:lpstr>
      <vt:lpstr>GAS POROSITY DEFECTS</vt:lpstr>
      <vt:lpstr>PowerPoint Presentation</vt:lpstr>
      <vt:lpstr>SHRINKAGE CASTING DEFECTS</vt:lpstr>
      <vt:lpstr>PowerPoint Presentation</vt:lpstr>
      <vt:lpstr>PowerPoint Presentation</vt:lpstr>
      <vt:lpstr>MOULD MATERIAL CASTING DEFECTS</vt:lpstr>
      <vt:lpstr>PowerPoint Presentation</vt:lpstr>
      <vt:lpstr>PowerPoint Presentation</vt:lpstr>
      <vt:lpstr>PowerPoint Presentation</vt:lpstr>
      <vt:lpstr>METALLURGICAL CASTING DEFECTS</vt:lpstr>
      <vt:lpstr>POURING CASTING DEFECTS</vt:lpstr>
      <vt:lpstr>PowerPoint Presentation</vt:lpstr>
      <vt:lpstr>PowerPoint Presentation</vt:lpstr>
      <vt:lpstr>CASTING SHAPE DEFECTS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CASTING</dc:title>
  <dc:creator>Hemant Raj Singh [MU - Jaipur]</dc:creator>
  <cp:lastModifiedBy>Adithya G S S [MAHE-MITBLR]</cp:lastModifiedBy>
  <cp:revision>86</cp:revision>
  <dcterms:created xsi:type="dcterms:W3CDTF">2019-07-17T08:38:30Z</dcterms:created>
  <dcterms:modified xsi:type="dcterms:W3CDTF">2022-02-02T06:49:31Z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