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85" r:id="rId2"/>
    <p:sldId id="286" r:id="rId3"/>
    <p:sldId id="287" r:id="rId4"/>
    <p:sldId id="288" r:id="rId5"/>
    <p:sldId id="289" r:id="rId6"/>
    <p:sldId id="300" r:id="rId7"/>
    <p:sldId id="301" r:id="rId8"/>
    <p:sldId id="302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25EFB-ECD8-4370-A3FC-4B3AC3133FCE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935CE-14C0-4E15-B02A-7D387FCE9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245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127AA3-DDD8-4403-892E-948E3BCF0474}" type="slidenum">
              <a:rPr lang="en-US"/>
              <a:pPr/>
              <a:t>1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71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D603DA-F781-4951-8476-7BBEF5A035C1}" type="slidenum">
              <a:rPr lang="en-US"/>
              <a:pPr/>
              <a:t>12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01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94E13-6A8D-452F-A6DA-771E1770C670}" type="slidenum">
              <a:rPr lang="en-US"/>
              <a:pPr/>
              <a:t>13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04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37DDA5-377B-41AD-8BBC-8AB6AA022101}" type="slidenum">
              <a:rPr lang="en-US"/>
              <a:pPr/>
              <a:t>14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88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6C97DE-EE0A-4BA8-9D0D-2F0612EBDD9B}" type="slidenum">
              <a:rPr lang="en-US"/>
              <a:pPr/>
              <a:t>15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42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6F1724-9455-4925-8B57-8CC433B1CFE4}" type="slidenum">
              <a:rPr lang="en-US"/>
              <a:pPr/>
              <a:t>16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88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06F356-95E7-42F7-83C5-E7CEC8875B80}" type="slidenum">
              <a:rPr lang="en-US"/>
              <a:pPr/>
              <a:t>17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04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191365-04AF-4B31-B635-508BC5BDCED1}" type="slidenum">
              <a:rPr lang="en-US"/>
              <a:pPr/>
              <a:t>18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30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C71FA1-4DB0-4E45-8D47-72AEA40B5F76}" type="slidenum">
              <a:rPr lang="en-US"/>
              <a:pPr/>
              <a:t>2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31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CE1715-A1E2-47B7-8366-E65B746BB37D}" type="slidenum">
              <a:rPr lang="en-US"/>
              <a:pPr/>
              <a:t>3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57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6FBBF-98CD-4A51-AC36-6CEA7CEB6509}" type="slidenum">
              <a:rPr lang="en-US"/>
              <a:pPr/>
              <a:t>4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1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977FB9-CF84-4FEC-B62E-214FE726B442}" type="slidenum">
              <a:rPr lang="en-US"/>
              <a:pPr/>
              <a:t>5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70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0D2BD8-0608-48CF-B5EA-B6B6234B4F03}" type="slidenum">
              <a:rPr lang="en-US"/>
              <a:pPr/>
              <a:t>6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B6DADA-EB04-44A3-B2AB-847F983E6F16}" type="slidenum">
              <a:rPr lang="en-US"/>
              <a:pPr/>
              <a:t>9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05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F36E41-1D45-47F8-ACB7-629F71D49F2D}" type="slidenum">
              <a:rPr lang="en-US"/>
              <a:pPr/>
              <a:t>10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81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7B28DA-044B-46AF-98BF-47925BAC52FF}" type="slidenum">
              <a:rPr lang="en-US"/>
              <a:pPr/>
              <a:t>11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7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Engg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..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7BEF0D-4239-4B3E-ACBD-680BB8F569D1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96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Engg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..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A624B7-5A80-4FEA-B045-34520652C0E1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62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Engg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..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831EA6-DAC1-4A0D-939D-4C7433FF3E40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06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Engg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..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F92A6F-6267-42C4-BAAF-7E22FE62BFE5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885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Engg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..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DF2409-5D95-445B-980E-C4A83112B8C7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80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Engg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..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614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Engg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..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951DD4-C521-48A6-95E3-A2F5C0E02340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272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Engg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..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FF4EE9-35A0-4A1B-BE4A-41C73CCA22E9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881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Engg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..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303ECF-6972-431B-B6CB-33A89BF45898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36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Engg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..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ABBBEF-4CD2-4C1A-B48F-9B4F25FEF3D8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43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Engg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..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B0F52F-BA8F-445E-A29D-43AA76209391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774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Engg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..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7EF358-D635-4961-A4CC-EF184FC49405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469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Engg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..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AC77C9-1135-4780-AF19-EEBA1547F84E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69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Engg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..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0DBF84-31D3-420A-9186-DD6D15489080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01A807-3535-4BD9-8A3C-EB5A952887A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3900"/>
            <a:ext cx="957263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2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2133600" y="2787650"/>
            <a:ext cx="4495800" cy="6508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0000FF"/>
                </a:solidFill>
              </a:rPr>
              <a:t>Smithing &amp; Forging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4648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81000" y="220663"/>
            <a:ext cx="3962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 dirty="0">
                <a:solidFill>
                  <a:srgbClr val="0000FF"/>
                </a:solidFill>
              </a:rPr>
              <a:t>Forging processes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57200" y="1295400"/>
            <a:ext cx="4191000" cy="157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R"/>
            </a:pPr>
            <a:r>
              <a:rPr lang="en-US" sz="2400">
                <a:solidFill>
                  <a:srgbClr val="FF0066"/>
                </a:solidFill>
              </a:rPr>
              <a:t>Smith Die forging</a:t>
            </a:r>
          </a:p>
          <a:p>
            <a:pPr marL="1257300" lvl="2" indent="-342900">
              <a:spcBef>
                <a:spcPct val="50000"/>
              </a:spcBef>
            </a:pPr>
            <a:r>
              <a:rPr lang="en-US" sz="2400">
                <a:solidFill>
                  <a:srgbClr val="996600"/>
                </a:solidFill>
              </a:rPr>
              <a:t>	a) Hand Forging</a:t>
            </a:r>
          </a:p>
          <a:p>
            <a:pPr marL="1257300" lvl="2" indent="-342900">
              <a:spcBef>
                <a:spcPct val="50000"/>
              </a:spcBef>
            </a:pPr>
            <a:r>
              <a:rPr lang="en-US" sz="2500" b="1">
                <a:solidFill>
                  <a:srgbClr val="996600"/>
                </a:solidFill>
              </a:rPr>
              <a:t>	b) Power Forging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57200" y="771525"/>
            <a:ext cx="3733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/>
              <a:t>They are classified as: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457200" y="3276600"/>
            <a:ext cx="41910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400">
                <a:solidFill>
                  <a:srgbClr val="FF0066"/>
                </a:solidFill>
              </a:rPr>
              <a:t>2) Impression Die forging</a:t>
            </a:r>
          </a:p>
          <a:p>
            <a:pPr marL="1257300" lvl="2" indent="-342900">
              <a:spcBef>
                <a:spcPct val="50000"/>
              </a:spcBef>
            </a:pPr>
            <a:r>
              <a:rPr lang="en-US" sz="2500" b="1">
                <a:solidFill>
                  <a:srgbClr val="996600"/>
                </a:solidFill>
              </a:rPr>
              <a:t>	a) Drop Forging</a:t>
            </a:r>
          </a:p>
          <a:p>
            <a:pPr marL="1257300" lvl="2" indent="-342900">
              <a:spcBef>
                <a:spcPct val="50000"/>
              </a:spcBef>
            </a:pPr>
            <a:r>
              <a:rPr lang="en-US" sz="2400">
                <a:solidFill>
                  <a:srgbClr val="996600"/>
                </a:solidFill>
              </a:rPr>
              <a:t>	b) Press Forging</a:t>
            </a:r>
          </a:p>
          <a:p>
            <a:pPr marL="1257300" lvl="2" indent="-342900">
              <a:spcBef>
                <a:spcPct val="50000"/>
              </a:spcBef>
            </a:pPr>
            <a:r>
              <a:rPr lang="en-US" sz="2400">
                <a:solidFill>
                  <a:srgbClr val="996600"/>
                </a:solidFill>
              </a:rPr>
              <a:t>	c) Machine Forging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480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80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80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80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3"/>
          <p:cNvSpPr txBox="1">
            <a:spLocks noChangeArrowheads="1"/>
          </p:cNvSpPr>
          <p:nvPr/>
        </p:nvSpPr>
        <p:spPr bwMode="auto">
          <a:xfrm>
            <a:off x="76200" y="30163"/>
            <a:ext cx="30480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700" b="1" u="sng">
                <a:solidFill>
                  <a:srgbClr val="0000FF"/>
                </a:solidFill>
              </a:rPr>
              <a:t>Power forging 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33400" y="533400"/>
            <a:ext cx="3852863" cy="6234113"/>
            <a:chOff x="336" y="336"/>
            <a:chExt cx="2427" cy="3927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36" y="336"/>
              <a:ext cx="2303" cy="3927"/>
              <a:chOff x="336" y="336"/>
              <a:chExt cx="2303" cy="3927"/>
            </a:xfrm>
          </p:grpSpPr>
          <p:pic>
            <p:nvPicPr>
              <p:cNvPr id="9231" name="Picture 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36" y="336"/>
                <a:ext cx="2303" cy="38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232" name="Text Box 10"/>
              <p:cNvSpPr txBox="1">
                <a:spLocks noChangeArrowheads="1"/>
              </p:cNvSpPr>
              <p:nvPr/>
            </p:nvSpPr>
            <p:spPr bwMode="auto">
              <a:xfrm>
                <a:off x="672" y="4032"/>
                <a:ext cx="1056" cy="23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</p:grp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864" y="1329"/>
              <a:ext cx="1899" cy="2502"/>
              <a:chOff x="864" y="1329"/>
              <a:chExt cx="1899" cy="2502"/>
            </a:xfrm>
          </p:grpSpPr>
          <p:sp>
            <p:nvSpPr>
              <p:cNvPr id="9224" name="Line 14"/>
              <p:cNvSpPr>
                <a:spLocks noChangeShapeType="1"/>
              </p:cNvSpPr>
              <p:nvPr/>
            </p:nvSpPr>
            <p:spPr bwMode="auto">
              <a:xfrm flipH="1">
                <a:off x="1440" y="30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5" name="Text Box 15"/>
              <p:cNvSpPr txBox="1">
                <a:spLocks noChangeArrowheads="1"/>
              </p:cNvSpPr>
              <p:nvPr/>
            </p:nvSpPr>
            <p:spPr bwMode="auto">
              <a:xfrm>
                <a:off x="1728" y="2928"/>
                <a:ext cx="52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/>
                  <a:t>Work </a:t>
                </a:r>
              </a:p>
            </p:txBody>
          </p:sp>
          <p:sp>
            <p:nvSpPr>
              <p:cNvPr id="9226" name="Text Box 16"/>
              <p:cNvSpPr txBox="1">
                <a:spLocks noChangeArrowheads="1"/>
              </p:cNvSpPr>
              <p:nvPr/>
            </p:nvSpPr>
            <p:spPr bwMode="auto">
              <a:xfrm>
                <a:off x="960" y="1329"/>
                <a:ext cx="576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/>
                  <a:t> Ram</a:t>
                </a:r>
              </a:p>
            </p:txBody>
          </p:sp>
          <p:sp>
            <p:nvSpPr>
              <p:cNvPr id="9227" name="Line 17"/>
              <p:cNvSpPr>
                <a:spLocks noChangeShapeType="1"/>
              </p:cNvSpPr>
              <p:nvPr/>
            </p:nvSpPr>
            <p:spPr bwMode="auto">
              <a:xfrm flipH="1">
                <a:off x="1680" y="326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" name="Text Box 19"/>
              <p:cNvSpPr txBox="1">
                <a:spLocks noChangeArrowheads="1"/>
              </p:cNvSpPr>
              <p:nvPr/>
            </p:nvSpPr>
            <p:spPr bwMode="auto">
              <a:xfrm>
                <a:off x="960" y="3600"/>
                <a:ext cx="5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/>
                  <a:t>Anvil</a:t>
                </a:r>
              </a:p>
            </p:txBody>
          </p:sp>
          <p:sp>
            <p:nvSpPr>
              <p:cNvPr id="9229" name="Text Box 20"/>
              <p:cNvSpPr txBox="1">
                <a:spLocks noChangeArrowheads="1"/>
              </p:cNvSpPr>
              <p:nvPr/>
            </p:nvSpPr>
            <p:spPr bwMode="auto">
              <a:xfrm>
                <a:off x="864" y="2658"/>
                <a:ext cx="8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/>
                  <a:t>Upper Die</a:t>
                </a:r>
              </a:p>
            </p:txBody>
          </p:sp>
          <p:sp>
            <p:nvSpPr>
              <p:cNvPr id="9230" name="Text Box 21"/>
              <p:cNvSpPr txBox="1">
                <a:spLocks noChangeArrowheads="1"/>
              </p:cNvSpPr>
              <p:nvPr/>
            </p:nvSpPr>
            <p:spPr bwMode="auto">
              <a:xfrm>
                <a:off x="1920" y="3156"/>
                <a:ext cx="84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/>
                  <a:t>Lower Die</a:t>
                </a:r>
              </a:p>
            </p:txBody>
          </p:sp>
        </p:grpSp>
      </p:grpSp>
      <p:sp>
        <p:nvSpPr>
          <p:cNvPr id="9220" name="Text Box 26"/>
          <p:cNvSpPr txBox="1">
            <a:spLocks noChangeArrowheads="1"/>
          </p:cNvSpPr>
          <p:nvPr/>
        </p:nvSpPr>
        <p:spPr bwMode="auto">
          <a:xfrm>
            <a:off x="609600" y="6400800"/>
            <a:ext cx="30480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300" b="1"/>
              <a:t>Fig. Steam Hammer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4495800" y="304800"/>
            <a:ext cx="441960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sz="2400">
                <a:solidFill>
                  <a:srgbClr val="FF0066"/>
                </a:solidFill>
              </a:rPr>
              <a:t>-Also called as an air and 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sz="2400">
                <a:solidFill>
                  <a:srgbClr val="FF0066"/>
                </a:solidFill>
              </a:rPr>
              <a:t> steam hammer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sz="2400">
                <a:solidFill>
                  <a:srgbClr val="996600"/>
                </a:solidFill>
              </a:rPr>
              <a:t>-Operated by either steam or 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sz="2400">
                <a:solidFill>
                  <a:srgbClr val="996600"/>
                </a:solidFill>
              </a:rPr>
              <a:t>  compressed air</a:t>
            </a:r>
          </a:p>
          <a:p>
            <a:pPr>
              <a:lnSpc>
                <a:spcPct val="140000"/>
              </a:lnSpc>
              <a:spcBef>
                <a:spcPct val="50000"/>
              </a:spcBef>
              <a:buFontTx/>
              <a:buChar char="-"/>
            </a:pPr>
            <a:r>
              <a:rPr lang="en-US" sz="2400">
                <a:solidFill>
                  <a:srgbClr val="FF0066"/>
                </a:solidFill>
              </a:rPr>
              <a:t>Principle of operation is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sz="2400">
                <a:solidFill>
                  <a:srgbClr val="FF0066"/>
                </a:solidFill>
              </a:rPr>
              <a:t> illustrated in the sketch</a:t>
            </a:r>
          </a:p>
          <a:p>
            <a:pPr>
              <a:lnSpc>
                <a:spcPct val="140000"/>
              </a:lnSpc>
              <a:spcBef>
                <a:spcPct val="50000"/>
              </a:spcBef>
              <a:buFontTx/>
              <a:buChar char="-"/>
            </a:pPr>
            <a:r>
              <a:rPr lang="en-US" sz="2400">
                <a:solidFill>
                  <a:srgbClr val="996600"/>
                </a:solidFill>
              </a:rPr>
              <a:t>Require additional facilities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sz="2400">
                <a:solidFill>
                  <a:srgbClr val="996600"/>
                </a:solidFill>
              </a:rPr>
              <a:t> for supplying high pressure steam or compressed air.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051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8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60"/>
                                        <p:tgtEl>
                                          <p:spTgt spid="3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60"/>
                                        <p:tgtEl>
                                          <p:spTgt spid="3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60"/>
                                        <p:tgtEl>
                                          <p:spTgt spid="3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76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8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160"/>
                                        <p:tgtEl>
                                          <p:spTgt spid="3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160"/>
                                        <p:tgtEl>
                                          <p:spTgt spid="3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60"/>
                                        <p:tgtEl>
                                          <p:spTgt spid="3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590550"/>
            <a:ext cx="4876800" cy="5676900"/>
            <a:chOff x="0" y="372"/>
            <a:chExt cx="3072" cy="3576"/>
          </a:xfrm>
        </p:grpSpPr>
        <p:pic>
          <p:nvPicPr>
            <p:cNvPr id="10247" name="Picture 1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372"/>
              <a:ext cx="3072" cy="3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240" y="777"/>
              <a:ext cx="1872" cy="2601"/>
              <a:chOff x="240" y="777"/>
              <a:chExt cx="1872" cy="2601"/>
            </a:xfrm>
          </p:grpSpPr>
          <p:sp>
            <p:nvSpPr>
              <p:cNvPr id="10249" name="Text Box 11"/>
              <p:cNvSpPr txBox="1">
                <a:spLocks noChangeArrowheads="1"/>
              </p:cNvSpPr>
              <p:nvPr/>
            </p:nvSpPr>
            <p:spPr bwMode="auto">
              <a:xfrm>
                <a:off x="240" y="2901"/>
                <a:ext cx="4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work</a:t>
                </a:r>
              </a:p>
            </p:txBody>
          </p:sp>
          <p:sp>
            <p:nvSpPr>
              <p:cNvPr id="10250" name="Text Box 12"/>
              <p:cNvSpPr txBox="1">
                <a:spLocks noChangeArrowheads="1"/>
              </p:cNvSpPr>
              <p:nvPr/>
            </p:nvSpPr>
            <p:spPr bwMode="auto">
              <a:xfrm>
                <a:off x="846" y="3147"/>
                <a:ext cx="8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Lower Die</a:t>
                </a:r>
              </a:p>
            </p:txBody>
          </p:sp>
          <p:sp>
            <p:nvSpPr>
              <p:cNvPr id="10251" name="Text Box 13"/>
              <p:cNvSpPr txBox="1">
                <a:spLocks noChangeArrowheads="1"/>
              </p:cNvSpPr>
              <p:nvPr/>
            </p:nvSpPr>
            <p:spPr bwMode="auto">
              <a:xfrm>
                <a:off x="816" y="2718"/>
                <a:ext cx="7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Upper Die</a:t>
                </a:r>
              </a:p>
            </p:txBody>
          </p:sp>
          <p:sp>
            <p:nvSpPr>
              <p:cNvPr id="10252" name="Text Box 14"/>
              <p:cNvSpPr txBox="1">
                <a:spLocks noChangeArrowheads="1"/>
              </p:cNvSpPr>
              <p:nvPr/>
            </p:nvSpPr>
            <p:spPr bwMode="auto">
              <a:xfrm>
                <a:off x="1532" y="777"/>
                <a:ext cx="3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Roll</a:t>
                </a:r>
              </a:p>
            </p:txBody>
          </p:sp>
          <p:sp>
            <p:nvSpPr>
              <p:cNvPr id="10253" name="Text Box 15"/>
              <p:cNvSpPr txBox="1">
                <a:spLocks noChangeArrowheads="1"/>
              </p:cNvSpPr>
              <p:nvPr/>
            </p:nvSpPr>
            <p:spPr bwMode="auto">
              <a:xfrm>
                <a:off x="1580" y="1689"/>
                <a:ext cx="53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Board</a:t>
                </a:r>
              </a:p>
            </p:txBody>
          </p:sp>
        </p:grpSp>
      </p:grpSp>
      <p:sp>
        <p:nvSpPr>
          <p:cNvPr id="10243" name="Text Box 18"/>
          <p:cNvSpPr txBox="1">
            <a:spLocks noChangeArrowheads="1"/>
          </p:cNvSpPr>
          <p:nvPr/>
        </p:nvSpPr>
        <p:spPr bwMode="auto">
          <a:xfrm>
            <a:off x="304800" y="76200"/>
            <a:ext cx="66881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900" b="1">
                <a:solidFill>
                  <a:srgbClr val="0000FF"/>
                </a:solidFill>
              </a:rPr>
              <a:t>Drop Forging (Stamping/ Die forging)</a:t>
            </a:r>
          </a:p>
        </p:txBody>
      </p:sp>
      <p:sp>
        <p:nvSpPr>
          <p:cNvPr id="10244" name="Text Box 19"/>
          <p:cNvSpPr txBox="1">
            <a:spLocks noChangeArrowheads="1"/>
          </p:cNvSpPr>
          <p:nvPr/>
        </p:nvSpPr>
        <p:spPr bwMode="auto">
          <a:xfrm>
            <a:off x="4572000" y="838200"/>
            <a:ext cx="3962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0245" name="Text Box 20"/>
          <p:cNvSpPr txBox="1">
            <a:spLocks noChangeArrowheads="1"/>
          </p:cNvSpPr>
          <p:nvPr/>
        </p:nvSpPr>
        <p:spPr bwMode="auto">
          <a:xfrm>
            <a:off x="609600" y="6400800"/>
            <a:ext cx="30480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300" b="1"/>
              <a:t>Fig. Board Hammer</a:t>
            </a:r>
          </a:p>
        </p:txBody>
      </p:sp>
      <p:sp>
        <p:nvSpPr>
          <p:cNvPr id="5141" name="Text Box 21"/>
          <p:cNvSpPr txBox="1">
            <a:spLocks noChangeArrowheads="1"/>
          </p:cNvSpPr>
          <p:nvPr/>
        </p:nvSpPr>
        <p:spPr bwMode="auto">
          <a:xfrm>
            <a:off x="4114800" y="685800"/>
            <a:ext cx="50641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FontTx/>
              <a:buChar char="-"/>
            </a:pPr>
            <a:r>
              <a:rPr lang="en-US" sz="2400">
                <a:solidFill>
                  <a:srgbClr val="FF0066"/>
                </a:solidFill>
              </a:rPr>
              <a:t>Also called as </a:t>
            </a:r>
            <a:r>
              <a:rPr lang="en-US" sz="2400" b="1">
                <a:solidFill>
                  <a:srgbClr val="FF0066"/>
                </a:solidFill>
              </a:rPr>
              <a:t>Gravity</a:t>
            </a:r>
            <a:r>
              <a:rPr lang="en-US" sz="2400">
                <a:solidFill>
                  <a:srgbClr val="FF0066"/>
                </a:solidFill>
              </a:rPr>
              <a:t> Hammer</a:t>
            </a:r>
          </a:p>
          <a:p>
            <a:pPr>
              <a:lnSpc>
                <a:spcPct val="140000"/>
              </a:lnSpc>
            </a:pPr>
            <a:r>
              <a:rPr lang="en-US" sz="2400">
                <a:solidFill>
                  <a:srgbClr val="0000FF"/>
                </a:solidFill>
              </a:rPr>
              <a:t>Working:</a:t>
            </a:r>
          </a:p>
          <a:p>
            <a:pPr>
              <a:lnSpc>
                <a:spcPct val="140000"/>
              </a:lnSpc>
              <a:buFontTx/>
              <a:buChar char="-"/>
            </a:pPr>
            <a:r>
              <a:rPr lang="en-US" sz="2400">
                <a:solidFill>
                  <a:srgbClr val="996600"/>
                </a:solidFill>
              </a:rPr>
              <a:t>Ram is fixed to the lower end of</a:t>
            </a:r>
          </a:p>
          <a:p>
            <a:pPr>
              <a:lnSpc>
                <a:spcPct val="140000"/>
              </a:lnSpc>
            </a:pPr>
            <a:r>
              <a:rPr lang="en-US" sz="2400">
                <a:solidFill>
                  <a:srgbClr val="996600"/>
                </a:solidFill>
              </a:rPr>
              <a:t> the board</a:t>
            </a:r>
          </a:p>
          <a:p>
            <a:pPr>
              <a:lnSpc>
                <a:spcPct val="140000"/>
              </a:lnSpc>
              <a:buFontTx/>
              <a:buChar char="-"/>
            </a:pPr>
            <a:r>
              <a:rPr lang="en-US" sz="2400"/>
              <a:t>Board is placed between 2 rolls</a:t>
            </a:r>
          </a:p>
          <a:p>
            <a:pPr>
              <a:lnSpc>
                <a:spcPct val="140000"/>
              </a:lnSpc>
              <a:buFontTx/>
              <a:buChar char="-"/>
            </a:pPr>
            <a:r>
              <a:rPr lang="en-US" sz="2400">
                <a:solidFill>
                  <a:srgbClr val="996600"/>
                </a:solidFill>
              </a:rPr>
              <a:t>Ram will be lifted, when both rolls</a:t>
            </a:r>
          </a:p>
          <a:p>
            <a:pPr>
              <a:lnSpc>
                <a:spcPct val="140000"/>
              </a:lnSpc>
            </a:pPr>
            <a:r>
              <a:rPr lang="en-US" sz="2400">
                <a:solidFill>
                  <a:srgbClr val="996600"/>
                </a:solidFill>
              </a:rPr>
              <a:t> are pressed against the board</a:t>
            </a:r>
          </a:p>
          <a:p>
            <a:pPr>
              <a:lnSpc>
                <a:spcPct val="140000"/>
              </a:lnSpc>
            </a:pPr>
            <a:r>
              <a:rPr lang="en-US" sz="2400"/>
              <a:t>-</a:t>
            </a:r>
            <a:r>
              <a:rPr lang="en-US" sz="2400" b="1"/>
              <a:t>Working stroke</a:t>
            </a:r>
            <a:r>
              <a:rPr lang="en-US" sz="2400"/>
              <a:t> is produced when </a:t>
            </a:r>
          </a:p>
          <a:p>
            <a:pPr>
              <a:lnSpc>
                <a:spcPct val="140000"/>
              </a:lnSpc>
            </a:pPr>
            <a:r>
              <a:rPr lang="en-US" sz="2400"/>
              <a:t> the rolls are released.</a:t>
            </a:r>
          </a:p>
          <a:p>
            <a:pPr>
              <a:lnSpc>
                <a:spcPct val="140000"/>
              </a:lnSpc>
            </a:pPr>
            <a:r>
              <a:rPr lang="en-US" sz="2400"/>
              <a:t>-</a:t>
            </a:r>
            <a:r>
              <a:rPr lang="en-US" sz="2400">
                <a:solidFill>
                  <a:srgbClr val="996600"/>
                </a:solidFill>
              </a:rPr>
              <a:t>Process continues till operator </a:t>
            </a:r>
          </a:p>
          <a:p>
            <a:pPr>
              <a:lnSpc>
                <a:spcPct val="140000"/>
              </a:lnSpc>
            </a:pPr>
            <a:r>
              <a:rPr lang="en-US" sz="2400">
                <a:solidFill>
                  <a:srgbClr val="996600"/>
                </a:solidFill>
              </a:rPr>
              <a:t> holds down the treadle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52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160"/>
                                        <p:tgtEl>
                                          <p:spTgt spid="5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160"/>
                                        <p:tgtEl>
                                          <p:spTgt spid="5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60"/>
                                        <p:tgtEl>
                                          <p:spTgt spid="5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20"/>
                            </p:stCondLst>
                            <p:childTnLst>
                              <p:par>
                                <p:cTn id="3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160"/>
                                        <p:tgtEl>
                                          <p:spTgt spid="5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160"/>
                                        <p:tgtEl>
                                          <p:spTgt spid="5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60"/>
                                        <p:tgtEl>
                                          <p:spTgt spid="5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518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900" b="1">
                <a:solidFill>
                  <a:srgbClr val="0000FF"/>
                </a:solidFill>
              </a:rPr>
              <a:t>Smith forging operations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64008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400" dirty="0">
                <a:solidFill>
                  <a:srgbClr val="996600"/>
                </a:solidFill>
              </a:rPr>
              <a:t>Most commonly used forging operations are:</a:t>
            </a:r>
          </a:p>
          <a:p>
            <a:pPr marL="800100" lvl="1" indent="-342900">
              <a:spcBef>
                <a:spcPct val="50000"/>
              </a:spcBef>
              <a:buFontTx/>
              <a:buAutoNum type="arabicPeriod"/>
            </a:pPr>
            <a:r>
              <a:rPr lang="en-US" sz="2400" b="1" dirty="0">
                <a:solidFill>
                  <a:srgbClr val="FF0066"/>
                </a:solidFill>
              </a:rPr>
              <a:t>Upsetting</a:t>
            </a:r>
          </a:p>
          <a:p>
            <a:pPr marL="800100" lvl="1" indent="-342900">
              <a:spcBef>
                <a:spcPct val="50000"/>
              </a:spcBef>
              <a:buFontTx/>
              <a:buAutoNum type="arabicPeriod"/>
            </a:pPr>
            <a:r>
              <a:rPr lang="en-US" sz="2400" b="1" dirty="0">
                <a:solidFill>
                  <a:srgbClr val="CC6600"/>
                </a:solidFill>
              </a:rPr>
              <a:t>Bending</a:t>
            </a:r>
          </a:p>
          <a:p>
            <a:pPr marL="800100" lvl="1" indent="-342900">
              <a:spcBef>
                <a:spcPct val="50000"/>
              </a:spcBef>
              <a:buFontTx/>
              <a:buAutoNum type="arabicPeriod"/>
            </a:pPr>
            <a:r>
              <a:rPr lang="en-US" sz="2400" b="1" dirty="0">
                <a:solidFill>
                  <a:srgbClr val="FF0066"/>
                </a:solidFill>
              </a:rPr>
              <a:t>Punching</a:t>
            </a:r>
          </a:p>
          <a:p>
            <a:pPr marL="800100" lvl="1" indent="-342900">
              <a:spcBef>
                <a:spcPct val="50000"/>
              </a:spcBef>
              <a:buFontTx/>
              <a:buAutoNum type="arabicPeriod"/>
            </a:pPr>
            <a:r>
              <a:rPr lang="en-US" sz="2400" b="1" dirty="0">
                <a:solidFill>
                  <a:srgbClr val="CC6600"/>
                </a:solidFill>
              </a:rPr>
              <a:t>Drawing down</a:t>
            </a:r>
          </a:p>
          <a:p>
            <a:pPr marL="800100" lvl="1" indent="-342900">
              <a:spcBef>
                <a:spcPct val="50000"/>
              </a:spcBef>
              <a:buFontTx/>
              <a:buAutoNum type="arabicPeriod"/>
            </a:pPr>
            <a:r>
              <a:rPr lang="en-US" sz="2400" b="1">
                <a:solidFill>
                  <a:srgbClr val="FF0066"/>
                </a:solidFill>
              </a:rPr>
              <a:t>Setting down</a:t>
            </a:r>
          </a:p>
          <a:p>
            <a:pPr marL="800100" lvl="1" indent="-342900">
              <a:spcBef>
                <a:spcPct val="50000"/>
              </a:spcBef>
              <a:buFontTx/>
              <a:buAutoNum type="arabicPeriod"/>
            </a:pPr>
            <a:r>
              <a:rPr lang="en-US" sz="2400" b="1" dirty="0">
                <a:solidFill>
                  <a:srgbClr val="CC6600"/>
                </a:solidFill>
              </a:rPr>
              <a:t>Cutting</a:t>
            </a:r>
          </a:p>
          <a:p>
            <a:pPr marL="800100" lvl="1" indent="-342900">
              <a:spcBef>
                <a:spcPct val="50000"/>
              </a:spcBef>
              <a:buFontTx/>
              <a:buAutoNum type="arabicPeriod"/>
            </a:pPr>
            <a:r>
              <a:rPr lang="en-US" sz="2400" b="1" dirty="0">
                <a:solidFill>
                  <a:srgbClr val="FF0066"/>
                </a:solidFill>
              </a:rPr>
              <a:t>Fullering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514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6"/>
          <p:cNvSpPr txBox="1">
            <a:spLocks noChangeArrowheads="1"/>
          </p:cNvSpPr>
          <p:nvPr/>
        </p:nvSpPr>
        <p:spPr bwMode="auto">
          <a:xfrm>
            <a:off x="381000" y="228600"/>
            <a:ext cx="441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700" b="1">
                <a:solidFill>
                  <a:srgbClr val="0000FF"/>
                </a:solidFill>
              </a:rPr>
              <a:t>Smith forging operations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81000" y="914400"/>
            <a:ext cx="4570413" cy="2195513"/>
            <a:chOff x="240" y="816"/>
            <a:chExt cx="2879" cy="1383"/>
          </a:xfrm>
        </p:grpSpPr>
        <p:pic>
          <p:nvPicPr>
            <p:cNvPr id="12306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0" y="816"/>
              <a:ext cx="2879" cy="1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307" name="Text Box 12"/>
            <p:cNvSpPr txBox="1">
              <a:spLocks noChangeArrowheads="1"/>
            </p:cNvSpPr>
            <p:nvPr/>
          </p:nvSpPr>
          <p:spPr bwMode="auto">
            <a:xfrm>
              <a:off x="432" y="1968"/>
              <a:ext cx="22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996600"/>
                  </a:solidFill>
                </a:rPr>
                <a:t>Upset forging operations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172200" y="280988"/>
            <a:ext cx="2362200" cy="6410325"/>
            <a:chOff x="3792" y="177"/>
            <a:chExt cx="1488" cy="4038"/>
          </a:xfrm>
        </p:grpSpPr>
        <p:pic>
          <p:nvPicPr>
            <p:cNvPr id="12302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032" y="177"/>
              <a:ext cx="1152" cy="36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303" name="Text Box 8"/>
            <p:cNvSpPr txBox="1">
              <a:spLocks noChangeArrowheads="1"/>
            </p:cNvSpPr>
            <p:nvPr/>
          </p:nvSpPr>
          <p:spPr bwMode="auto">
            <a:xfrm>
              <a:off x="4047" y="2889"/>
              <a:ext cx="1056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FF0066"/>
                  </a:solidFill>
                </a:rPr>
                <a:t>Curvilinear</a:t>
              </a:r>
              <a:r>
                <a:rPr lang="en-US" b="1"/>
                <a:t> </a:t>
              </a:r>
            </a:p>
          </p:txBody>
        </p:sp>
        <p:sp>
          <p:nvSpPr>
            <p:cNvPr id="12304" name="Rectangle 9"/>
            <p:cNvSpPr>
              <a:spLocks noChangeArrowheads="1"/>
            </p:cNvSpPr>
            <p:nvPr/>
          </p:nvSpPr>
          <p:spPr bwMode="auto">
            <a:xfrm>
              <a:off x="4095" y="3681"/>
              <a:ext cx="864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FF0066"/>
                  </a:solidFill>
                </a:rPr>
                <a:t>Angular</a:t>
              </a:r>
              <a:r>
                <a:rPr lang="en-US" b="1"/>
                <a:t> </a:t>
              </a:r>
            </a:p>
          </p:txBody>
        </p:sp>
        <p:sp>
          <p:nvSpPr>
            <p:cNvPr id="12305" name="Text Box 15"/>
            <p:cNvSpPr txBox="1">
              <a:spLocks noChangeArrowheads="1"/>
            </p:cNvSpPr>
            <p:nvPr/>
          </p:nvSpPr>
          <p:spPr bwMode="auto">
            <a:xfrm>
              <a:off x="3792" y="3984"/>
              <a:ext cx="14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996600"/>
                  </a:solidFill>
                </a:rPr>
                <a:t>Bending operations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52400" y="3048000"/>
            <a:ext cx="5867400" cy="3810000"/>
            <a:chOff x="0" y="1968"/>
            <a:chExt cx="3888" cy="2352"/>
          </a:xfrm>
        </p:grpSpPr>
        <p:sp>
          <p:nvSpPr>
            <p:cNvPr id="12300" name="Line 17"/>
            <p:cNvSpPr>
              <a:spLocks noChangeShapeType="1"/>
            </p:cNvSpPr>
            <p:nvPr/>
          </p:nvSpPr>
          <p:spPr bwMode="auto">
            <a:xfrm>
              <a:off x="0" y="1968"/>
              <a:ext cx="3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Line 18"/>
            <p:cNvSpPr>
              <a:spLocks noChangeShapeType="1"/>
            </p:cNvSpPr>
            <p:nvPr/>
          </p:nvSpPr>
          <p:spPr bwMode="auto">
            <a:xfrm>
              <a:off x="3888" y="1968"/>
              <a:ext cx="0" cy="2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76200" y="3148013"/>
            <a:ext cx="5715000" cy="1119187"/>
            <a:chOff x="48" y="1941"/>
            <a:chExt cx="3600" cy="705"/>
          </a:xfrm>
        </p:grpSpPr>
        <p:sp>
          <p:nvSpPr>
            <p:cNvPr id="12298" name="Text Box 20"/>
            <p:cNvSpPr txBox="1">
              <a:spLocks noChangeArrowheads="1"/>
            </p:cNvSpPr>
            <p:nvPr/>
          </p:nvSpPr>
          <p:spPr bwMode="auto">
            <a:xfrm>
              <a:off x="48" y="1941"/>
              <a:ext cx="11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solidFill>
                    <a:schemeClr val="accent2"/>
                  </a:solidFill>
                </a:rPr>
                <a:t>Upsetting:</a:t>
              </a:r>
            </a:p>
          </p:txBody>
        </p:sp>
        <p:sp>
          <p:nvSpPr>
            <p:cNvPr id="12299" name="Text Box 21"/>
            <p:cNvSpPr txBox="1">
              <a:spLocks noChangeArrowheads="1"/>
            </p:cNvSpPr>
            <p:nvPr/>
          </p:nvSpPr>
          <p:spPr bwMode="auto">
            <a:xfrm>
              <a:off x="48" y="2166"/>
              <a:ext cx="360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Process of increasing the thickness of a bar by reducing its length by end pressure.</a:t>
              </a: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76200" y="4291013"/>
            <a:ext cx="5715000" cy="2033587"/>
            <a:chOff x="48" y="2580"/>
            <a:chExt cx="3600" cy="1281"/>
          </a:xfrm>
        </p:grpSpPr>
        <p:sp>
          <p:nvSpPr>
            <p:cNvPr id="12296" name="Text Box 22"/>
            <p:cNvSpPr txBox="1">
              <a:spLocks noChangeArrowheads="1"/>
            </p:cNvSpPr>
            <p:nvPr/>
          </p:nvSpPr>
          <p:spPr bwMode="auto">
            <a:xfrm>
              <a:off x="48" y="2580"/>
              <a:ext cx="11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solidFill>
                    <a:schemeClr val="accent2"/>
                  </a:solidFill>
                </a:rPr>
                <a:t>Bending:</a:t>
              </a:r>
            </a:p>
          </p:txBody>
        </p:sp>
        <p:sp>
          <p:nvSpPr>
            <p:cNvPr id="12297" name="Text Box 23"/>
            <p:cNvSpPr txBox="1">
              <a:spLocks noChangeArrowheads="1"/>
            </p:cNvSpPr>
            <p:nvPr/>
          </p:nvSpPr>
          <p:spPr bwMode="auto">
            <a:xfrm>
              <a:off x="48" y="2853"/>
              <a:ext cx="3600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>
                  <a:solidFill>
                    <a:srgbClr val="FF0066"/>
                  </a:solidFill>
                </a:rPr>
                <a:t>Process of producing curvilinear or angular bends on a bar. </a:t>
              </a:r>
            </a:p>
            <a:p>
              <a:pPr>
                <a:spcBef>
                  <a:spcPct val="50000"/>
                </a:spcBef>
              </a:pPr>
              <a:r>
                <a:rPr lang="en-US" sz="2200"/>
                <a:t>Done on the edge of the anvil face or beak or swage block</a:t>
              </a: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9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9650" y="-19050"/>
            <a:ext cx="17335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Text Box 8"/>
          <p:cNvSpPr txBox="1">
            <a:spLocks noChangeArrowheads="1"/>
          </p:cNvSpPr>
          <p:nvPr/>
        </p:nvSpPr>
        <p:spPr bwMode="auto">
          <a:xfrm>
            <a:off x="203200" y="1905000"/>
            <a:ext cx="877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Step 1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28600" y="2438400"/>
            <a:ext cx="2514600" cy="2095500"/>
            <a:chOff x="144" y="1536"/>
            <a:chExt cx="1584" cy="1320"/>
          </a:xfrm>
        </p:grpSpPr>
        <p:pic>
          <p:nvPicPr>
            <p:cNvPr id="13322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48" y="1536"/>
              <a:ext cx="1080" cy="1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23" name="Text Box 9"/>
            <p:cNvSpPr txBox="1">
              <a:spLocks noChangeArrowheads="1"/>
            </p:cNvSpPr>
            <p:nvPr/>
          </p:nvSpPr>
          <p:spPr bwMode="auto">
            <a:xfrm>
              <a:off x="144" y="2496"/>
              <a:ext cx="55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Step 2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28600" y="4572000"/>
            <a:ext cx="2476500" cy="2076450"/>
            <a:chOff x="144" y="2880"/>
            <a:chExt cx="1560" cy="1308"/>
          </a:xfrm>
        </p:grpSpPr>
        <p:pic>
          <p:nvPicPr>
            <p:cNvPr id="13320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72" y="2880"/>
              <a:ext cx="1032" cy="1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21" name="Text Box 10"/>
            <p:cNvSpPr txBox="1">
              <a:spLocks noChangeArrowheads="1"/>
            </p:cNvSpPr>
            <p:nvPr/>
          </p:nvSpPr>
          <p:spPr bwMode="auto">
            <a:xfrm>
              <a:off x="144" y="3696"/>
              <a:ext cx="55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Step 3</a:t>
              </a:r>
            </a:p>
          </p:txBody>
        </p:sp>
      </p:grpSp>
      <p:sp>
        <p:nvSpPr>
          <p:cNvPr id="13318" name="Text Box 13"/>
          <p:cNvSpPr txBox="1">
            <a:spLocks noChangeArrowheads="1"/>
          </p:cNvSpPr>
          <p:nvPr/>
        </p:nvSpPr>
        <p:spPr bwMode="auto">
          <a:xfrm>
            <a:off x="3130550" y="457200"/>
            <a:ext cx="304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996600"/>
                </a:solidFill>
              </a:rPr>
              <a:t>Punching operation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3124200" y="990600"/>
            <a:ext cx="55626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sz="2400" b="1">
                <a:solidFill>
                  <a:srgbClr val="FF0066"/>
                </a:solidFill>
              </a:rPr>
              <a:t>Process of producing of holes by a </a:t>
            </a:r>
            <a:r>
              <a:rPr lang="en-US" sz="2400" b="1">
                <a:solidFill>
                  <a:srgbClr val="CC6600"/>
                </a:solidFill>
              </a:rPr>
              <a:t>hot punch</a:t>
            </a:r>
            <a:r>
              <a:rPr lang="en-US" sz="2400" b="1">
                <a:solidFill>
                  <a:srgbClr val="FF0066"/>
                </a:solidFill>
              </a:rPr>
              <a:t> by placing the job over the </a:t>
            </a:r>
            <a:r>
              <a:rPr lang="en-US" sz="2400" b="1">
                <a:solidFill>
                  <a:srgbClr val="0000FF"/>
                </a:solidFill>
                <a:hlinkClick r:id="rId6" action="ppaction://hlinksldjump"/>
              </a:rPr>
              <a:t>pritchel</a:t>
            </a:r>
            <a:r>
              <a:rPr lang="en-US" sz="2400" b="1">
                <a:solidFill>
                  <a:srgbClr val="FF0066"/>
                </a:solidFill>
                <a:hlinkClick r:id="rId6" action="ppaction://hlinksldjump"/>
              </a:rPr>
              <a:t> </a:t>
            </a:r>
            <a:r>
              <a:rPr lang="en-US" sz="2400" b="1">
                <a:solidFill>
                  <a:srgbClr val="0000FF"/>
                </a:solidFill>
                <a:hlinkClick r:id="rId6" action="ppaction://hlinksldjump"/>
              </a:rPr>
              <a:t>hole</a:t>
            </a:r>
            <a:r>
              <a:rPr lang="en-US" sz="2400" b="1">
                <a:solidFill>
                  <a:srgbClr val="FF0066"/>
                </a:solidFill>
              </a:rPr>
              <a:t> of the anvil.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64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28600" y="152400"/>
            <a:ext cx="8686800" cy="1243013"/>
            <a:chOff x="144" y="96"/>
            <a:chExt cx="5472" cy="783"/>
          </a:xfrm>
        </p:grpSpPr>
        <p:sp>
          <p:nvSpPr>
            <p:cNvPr id="14348" name="Text Box 2"/>
            <p:cNvSpPr txBox="1">
              <a:spLocks noChangeArrowheads="1"/>
            </p:cNvSpPr>
            <p:nvPr/>
          </p:nvSpPr>
          <p:spPr bwMode="auto">
            <a:xfrm>
              <a:off x="144" y="96"/>
              <a:ext cx="26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solidFill>
                    <a:srgbClr val="996600"/>
                  </a:solidFill>
                </a:rPr>
                <a:t>Drawing down or Swaging</a:t>
              </a:r>
            </a:p>
          </p:txBody>
        </p:sp>
        <p:sp>
          <p:nvSpPr>
            <p:cNvPr id="14349" name="Text Box 3"/>
            <p:cNvSpPr txBox="1">
              <a:spLocks noChangeArrowheads="1"/>
            </p:cNvSpPr>
            <p:nvPr/>
          </p:nvSpPr>
          <p:spPr bwMode="auto">
            <a:xfrm>
              <a:off x="192" y="361"/>
              <a:ext cx="542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rgbClr val="0000FF"/>
                  </a:solidFill>
                </a:rPr>
                <a:t>Process of increasing the length of a bar at the expense of its width or thickness or both. 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52400" y="1600200"/>
            <a:ext cx="7315200" cy="990600"/>
            <a:chOff x="96" y="1008"/>
            <a:chExt cx="4608" cy="624"/>
          </a:xfrm>
        </p:grpSpPr>
        <p:sp>
          <p:nvSpPr>
            <p:cNvPr id="14346" name="Text Box 4"/>
            <p:cNvSpPr txBox="1">
              <a:spLocks noChangeArrowheads="1"/>
            </p:cNvSpPr>
            <p:nvPr/>
          </p:nvSpPr>
          <p:spPr bwMode="auto">
            <a:xfrm>
              <a:off x="96" y="1008"/>
              <a:ext cx="13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solidFill>
                    <a:srgbClr val="996600"/>
                  </a:solidFill>
                </a:rPr>
                <a:t>Setting</a:t>
              </a:r>
              <a:r>
                <a:rPr lang="en-US" sz="2400">
                  <a:solidFill>
                    <a:srgbClr val="996600"/>
                  </a:solidFill>
                </a:rPr>
                <a:t> </a:t>
              </a:r>
              <a:r>
                <a:rPr lang="en-US" sz="2400" b="1">
                  <a:solidFill>
                    <a:srgbClr val="996600"/>
                  </a:solidFill>
                </a:rPr>
                <a:t>Down</a:t>
              </a:r>
            </a:p>
          </p:txBody>
        </p:sp>
        <p:sp>
          <p:nvSpPr>
            <p:cNvPr id="14347" name="Text Box 5"/>
            <p:cNvSpPr txBox="1">
              <a:spLocks noChangeArrowheads="1"/>
            </p:cNvSpPr>
            <p:nvPr/>
          </p:nvSpPr>
          <p:spPr bwMode="auto">
            <a:xfrm>
              <a:off x="144" y="1344"/>
              <a:ext cx="45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0000FF"/>
                  </a:solidFill>
                </a:rPr>
                <a:t>It is a localized drawing down or swaging operation.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28600" y="4267200"/>
            <a:ext cx="7239000" cy="1371600"/>
            <a:chOff x="144" y="2832"/>
            <a:chExt cx="4560" cy="864"/>
          </a:xfrm>
        </p:grpSpPr>
        <p:sp>
          <p:nvSpPr>
            <p:cNvPr id="14344" name="Text Box 7"/>
            <p:cNvSpPr txBox="1">
              <a:spLocks noChangeArrowheads="1"/>
            </p:cNvSpPr>
            <p:nvPr/>
          </p:nvSpPr>
          <p:spPr bwMode="auto">
            <a:xfrm>
              <a:off x="144" y="3178"/>
              <a:ext cx="456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0000FF"/>
                  </a:solidFill>
                </a:rPr>
                <a:t>Process of spreading the metal along the length of the job.</a:t>
              </a:r>
            </a:p>
          </p:txBody>
        </p:sp>
        <p:sp>
          <p:nvSpPr>
            <p:cNvPr id="14345" name="Text Box 8"/>
            <p:cNvSpPr txBox="1">
              <a:spLocks noChangeArrowheads="1"/>
            </p:cNvSpPr>
            <p:nvPr/>
          </p:nvSpPr>
          <p:spPr bwMode="auto">
            <a:xfrm>
              <a:off x="144" y="2832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solidFill>
                    <a:srgbClr val="996600"/>
                  </a:solidFill>
                </a:rPr>
                <a:t>Fullering</a:t>
              </a: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28600" y="2819400"/>
            <a:ext cx="7239000" cy="1143000"/>
            <a:chOff x="144" y="1776"/>
            <a:chExt cx="4560" cy="720"/>
          </a:xfrm>
        </p:grpSpPr>
        <p:sp>
          <p:nvSpPr>
            <p:cNvPr id="14342" name="Text Box 6"/>
            <p:cNvSpPr txBox="1">
              <a:spLocks noChangeArrowheads="1"/>
            </p:cNvSpPr>
            <p:nvPr/>
          </p:nvSpPr>
          <p:spPr bwMode="auto">
            <a:xfrm>
              <a:off x="144" y="1776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solidFill>
                    <a:srgbClr val="996600"/>
                  </a:solidFill>
                </a:rPr>
                <a:t>Cutting</a:t>
              </a:r>
            </a:p>
          </p:txBody>
        </p:sp>
        <p:sp>
          <p:nvSpPr>
            <p:cNvPr id="14343" name="Text Box 9"/>
            <p:cNvSpPr txBox="1">
              <a:spLocks noChangeArrowheads="1"/>
            </p:cNvSpPr>
            <p:nvPr/>
          </p:nvSpPr>
          <p:spPr bwMode="auto">
            <a:xfrm>
              <a:off x="144" y="2208"/>
              <a:ext cx="45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0000FF"/>
                  </a:solidFill>
                </a:rPr>
                <a:t>Process of removing a forging from the stock.</a:t>
              </a:r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304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76200" y="119063"/>
            <a:ext cx="79248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u="sng">
                <a:solidFill>
                  <a:srgbClr val="996600"/>
                </a:solidFill>
              </a:rPr>
              <a:t>Drop forging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Char char="-"/>
            </a:pPr>
            <a:r>
              <a:rPr lang="en-US" sz="2200"/>
              <a:t>Uses drop hammers of 2 types 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Char char="-"/>
            </a:pPr>
            <a:r>
              <a:rPr lang="en-US" sz="2200"/>
              <a:t>Hammers can make 50 – 75 strokes/ min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Char char="-"/>
            </a:pPr>
            <a:r>
              <a:rPr lang="en-US" sz="2200"/>
              <a:t>Lower maintenance cost &amp; easy to operate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Char char="-"/>
            </a:pPr>
            <a:r>
              <a:rPr lang="en-US" sz="2200"/>
              <a:t>Tools, Gear blanks, Machine parts</a:t>
            </a:r>
            <a:endParaRPr lang="en-US" sz="2200" b="1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038600" y="381000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191000" y="533400"/>
            <a:ext cx="2819400" cy="914400"/>
            <a:chOff x="2688" y="672"/>
            <a:chExt cx="1776" cy="576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688" y="768"/>
              <a:ext cx="288" cy="336"/>
              <a:chOff x="2688" y="720"/>
              <a:chExt cx="288" cy="336"/>
            </a:xfrm>
          </p:grpSpPr>
          <p:sp>
            <p:nvSpPr>
              <p:cNvPr id="15369" name="Line 4"/>
              <p:cNvSpPr>
                <a:spLocks noChangeShapeType="1"/>
              </p:cNvSpPr>
              <p:nvPr/>
            </p:nvSpPr>
            <p:spPr bwMode="auto">
              <a:xfrm flipV="1">
                <a:off x="2688" y="720"/>
                <a:ext cx="288" cy="144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" name="Line 5"/>
              <p:cNvSpPr>
                <a:spLocks noChangeShapeType="1"/>
              </p:cNvSpPr>
              <p:nvPr/>
            </p:nvSpPr>
            <p:spPr bwMode="auto">
              <a:xfrm>
                <a:off x="2688" y="912"/>
                <a:ext cx="288" cy="144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67" name="Text Box 7"/>
            <p:cNvSpPr txBox="1">
              <a:spLocks noChangeArrowheads="1"/>
            </p:cNvSpPr>
            <p:nvPr/>
          </p:nvSpPr>
          <p:spPr bwMode="auto">
            <a:xfrm>
              <a:off x="3024" y="672"/>
              <a:ext cx="14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Gravity hammer</a:t>
              </a:r>
            </a:p>
          </p:txBody>
        </p:sp>
        <p:sp>
          <p:nvSpPr>
            <p:cNvPr id="15368" name="Text Box 8"/>
            <p:cNvSpPr txBox="1">
              <a:spLocks noChangeArrowheads="1"/>
            </p:cNvSpPr>
            <p:nvPr/>
          </p:nvSpPr>
          <p:spPr bwMode="auto">
            <a:xfrm>
              <a:off x="3024" y="1017"/>
              <a:ext cx="14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Steam hammer </a:t>
              </a:r>
            </a:p>
          </p:txBody>
        </p:sp>
      </p:grp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1080655" y="3351935"/>
            <a:ext cx="7848600" cy="297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u="sng" dirty="0">
                <a:solidFill>
                  <a:srgbClr val="FF0066"/>
                </a:solidFill>
              </a:rPr>
              <a:t>Press forging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200" dirty="0">
                <a:solidFill>
                  <a:srgbClr val="996600"/>
                </a:solidFill>
              </a:rPr>
              <a:t>Done in</a:t>
            </a:r>
            <a:r>
              <a:rPr lang="en-US" sz="2200" b="1" dirty="0">
                <a:solidFill>
                  <a:srgbClr val="996600"/>
                </a:solidFill>
              </a:rPr>
              <a:t> </a:t>
            </a:r>
            <a:r>
              <a:rPr lang="en-US" sz="2200" dirty="0">
                <a:solidFill>
                  <a:srgbClr val="996600"/>
                </a:solidFill>
              </a:rPr>
              <a:t>presses than with hammers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200" dirty="0">
                <a:solidFill>
                  <a:srgbClr val="996600"/>
                </a:solidFill>
              </a:rPr>
              <a:t>More accurate than drop forgings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200" dirty="0">
                <a:solidFill>
                  <a:srgbClr val="996600"/>
                </a:solidFill>
              </a:rPr>
              <a:t>Relatively slow squeezing but better penetration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200" dirty="0">
                <a:solidFill>
                  <a:srgbClr val="996600"/>
                </a:solidFill>
              </a:rPr>
              <a:t>Screws, nuts &amp; rivets can be made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200" dirty="0">
                <a:solidFill>
                  <a:srgbClr val="996600"/>
                </a:solidFill>
              </a:rPr>
              <a:t> High operating speed                                     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542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228600" y="365125"/>
            <a:ext cx="7943850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ct val="50000"/>
              </a:spcBef>
            </a:pPr>
            <a:r>
              <a:rPr lang="en-US" sz="2500" b="1" u="sng">
                <a:solidFill>
                  <a:srgbClr val="0000FF"/>
                </a:solidFill>
              </a:rPr>
              <a:t>Machine / Upset forging</a:t>
            </a:r>
          </a:p>
          <a:p>
            <a:pPr marL="342900" indent="-342900">
              <a:lnSpc>
                <a:spcPct val="200000"/>
              </a:lnSpc>
              <a:spcBef>
                <a:spcPct val="50000"/>
              </a:spcBef>
              <a:buFontTx/>
              <a:buChar char="•"/>
            </a:pPr>
            <a:r>
              <a:rPr lang="en-US" sz="2200">
                <a:solidFill>
                  <a:srgbClr val="FF0066"/>
                </a:solidFill>
              </a:rPr>
              <a:t>Lengthwise</a:t>
            </a:r>
            <a:r>
              <a:rPr lang="en-US" sz="2200"/>
              <a:t> pressure will be applied on the component held </a:t>
            </a:r>
          </a:p>
          <a:p>
            <a:pPr marL="342900" indent="-342900">
              <a:lnSpc>
                <a:spcPct val="200000"/>
              </a:lnSpc>
              <a:spcBef>
                <a:spcPct val="50000"/>
              </a:spcBef>
            </a:pPr>
            <a:r>
              <a:rPr lang="en-US" sz="2200"/>
              <a:t>     between </a:t>
            </a:r>
            <a:r>
              <a:rPr lang="en-US" sz="2200">
                <a:solidFill>
                  <a:srgbClr val="FF0066"/>
                </a:solidFill>
              </a:rPr>
              <a:t>grooved dies</a:t>
            </a:r>
            <a:r>
              <a:rPr lang="en-US" sz="2200"/>
              <a:t> to enlarge some sections</a:t>
            </a:r>
          </a:p>
          <a:p>
            <a:pPr marL="342900" indent="-342900">
              <a:lnSpc>
                <a:spcPct val="200000"/>
              </a:lnSpc>
              <a:spcBef>
                <a:spcPct val="50000"/>
              </a:spcBef>
              <a:buFontTx/>
              <a:buChar char="•"/>
            </a:pPr>
            <a:r>
              <a:rPr lang="en-US" sz="2200"/>
              <a:t>Operates at very high rate</a:t>
            </a:r>
          </a:p>
          <a:p>
            <a:pPr marL="342900" indent="-342900">
              <a:lnSpc>
                <a:spcPct val="200000"/>
              </a:lnSpc>
              <a:spcBef>
                <a:spcPct val="50000"/>
              </a:spcBef>
              <a:buFontTx/>
              <a:buChar char="•"/>
            </a:pPr>
            <a:r>
              <a:rPr lang="en-US" sz="2200"/>
              <a:t>Bolts, nuts, washers can be made</a:t>
            </a:r>
          </a:p>
          <a:p>
            <a:pPr marL="342900" indent="-342900">
              <a:lnSpc>
                <a:spcPct val="200000"/>
              </a:lnSpc>
              <a:spcBef>
                <a:spcPct val="50000"/>
              </a:spcBef>
              <a:buFontTx/>
              <a:buChar char="•"/>
            </a:pPr>
            <a:r>
              <a:rPr lang="en-US" sz="2200"/>
              <a:t>Produce 400 – 600 forgings per hour</a:t>
            </a:r>
            <a:endParaRPr lang="en-US" sz="2500" b="1" u="sng">
              <a:solidFill>
                <a:srgbClr val="0000F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25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60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60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60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160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160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60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2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7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2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198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0000FF"/>
                </a:solidFill>
              </a:rPr>
              <a:t>Smithing 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04800" y="931863"/>
            <a:ext cx="8534400" cy="173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It is a </a:t>
            </a:r>
            <a:r>
              <a:rPr lang="en-US" sz="2400">
                <a:solidFill>
                  <a:srgbClr val="FF0066"/>
                </a:solidFill>
              </a:rPr>
              <a:t>process</a:t>
            </a:r>
            <a:r>
              <a:rPr lang="en-US" sz="2400"/>
              <a:t> of performing various operations on relatively </a:t>
            </a:r>
            <a:r>
              <a:rPr lang="en-US" sz="2400">
                <a:solidFill>
                  <a:srgbClr val="CC6600"/>
                </a:solidFill>
              </a:rPr>
              <a:t>small work pieces</a:t>
            </a:r>
            <a:r>
              <a:rPr lang="en-US" sz="2400"/>
              <a:t>, </a:t>
            </a:r>
            <a:r>
              <a:rPr lang="en-US" sz="2400">
                <a:solidFill>
                  <a:srgbClr val="FF0066"/>
                </a:solidFill>
              </a:rPr>
              <a:t>heated</a:t>
            </a:r>
            <a:r>
              <a:rPr lang="en-US" sz="2400"/>
              <a:t> in an </a:t>
            </a:r>
            <a:r>
              <a:rPr lang="en-US" sz="2400">
                <a:solidFill>
                  <a:srgbClr val="CC6600"/>
                </a:solidFill>
              </a:rPr>
              <a:t>open fire</a:t>
            </a:r>
            <a:r>
              <a:rPr lang="en-US" sz="2400"/>
              <a:t> (hearth) by means of </a:t>
            </a:r>
            <a:r>
              <a:rPr lang="en-US" sz="2400">
                <a:solidFill>
                  <a:srgbClr val="CC6600"/>
                </a:solidFill>
              </a:rPr>
              <a:t>hand hammers</a:t>
            </a:r>
            <a:r>
              <a:rPr lang="en-US" sz="2400"/>
              <a:t> or small power hammers in a </a:t>
            </a:r>
            <a:r>
              <a:rPr lang="en-US" sz="2400">
                <a:solidFill>
                  <a:srgbClr val="CC6600"/>
                </a:solidFill>
              </a:rPr>
              <a:t>smithy shop</a:t>
            </a:r>
            <a:r>
              <a:rPr lang="en-US" sz="2400"/>
              <a:t>.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81000" y="3048000"/>
            <a:ext cx="198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0000FF"/>
                </a:solidFill>
              </a:rPr>
              <a:t>Forging 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57200" y="3733800"/>
            <a:ext cx="85344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Is a </a:t>
            </a:r>
            <a:r>
              <a:rPr lang="en-US" sz="2400">
                <a:solidFill>
                  <a:srgbClr val="FF0066"/>
                </a:solidFill>
              </a:rPr>
              <a:t>process</a:t>
            </a:r>
            <a:r>
              <a:rPr lang="en-US" sz="2400"/>
              <a:t> of producing those </a:t>
            </a:r>
            <a:r>
              <a:rPr lang="en-US" sz="2400">
                <a:solidFill>
                  <a:srgbClr val="996600"/>
                </a:solidFill>
              </a:rPr>
              <a:t>parts</a:t>
            </a:r>
            <a:r>
              <a:rPr lang="en-US" sz="2400"/>
              <a:t>, which must be </a:t>
            </a:r>
            <a:r>
              <a:rPr lang="en-US" sz="2400">
                <a:solidFill>
                  <a:srgbClr val="FF0066"/>
                </a:solidFill>
              </a:rPr>
              <a:t>heated</a:t>
            </a:r>
            <a:r>
              <a:rPr lang="en-US" sz="2400"/>
              <a:t> in a </a:t>
            </a:r>
            <a:r>
              <a:rPr lang="en-US" sz="2400">
                <a:solidFill>
                  <a:srgbClr val="996600"/>
                </a:solidFill>
              </a:rPr>
              <a:t>closed</a:t>
            </a:r>
            <a:r>
              <a:rPr lang="en-US" sz="2400"/>
              <a:t> </a:t>
            </a:r>
            <a:r>
              <a:rPr lang="en-US" sz="2400">
                <a:solidFill>
                  <a:srgbClr val="996600"/>
                </a:solidFill>
              </a:rPr>
              <a:t>furnace</a:t>
            </a:r>
            <a:r>
              <a:rPr lang="en-US" sz="2400"/>
              <a:t>, by means of </a:t>
            </a:r>
            <a:r>
              <a:rPr lang="en-US" sz="2400" u="sng"/>
              <a:t>heavy hammers</a:t>
            </a:r>
            <a:r>
              <a:rPr lang="en-US" sz="2400"/>
              <a:t> or </a:t>
            </a:r>
            <a:r>
              <a:rPr lang="en-US" sz="2400">
                <a:solidFill>
                  <a:srgbClr val="996600"/>
                </a:solidFill>
              </a:rPr>
              <a:t>forging machines</a:t>
            </a:r>
            <a:r>
              <a:rPr lang="en-US" sz="2400"/>
              <a:t> or presses.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53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60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60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60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170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170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70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3732213" y="315913"/>
            <a:ext cx="1525587" cy="2351087"/>
            <a:chOff x="2351" y="199"/>
            <a:chExt cx="961" cy="1481"/>
          </a:xfrm>
        </p:grpSpPr>
        <p:grpSp>
          <p:nvGrpSpPr>
            <p:cNvPr id="3" name="Group 24"/>
            <p:cNvGrpSpPr>
              <a:grpSpLocks/>
            </p:cNvGrpSpPr>
            <p:nvPr/>
          </p:nvGrpSpPr>
          <p:grpSpPr bwMode="auto">
            <a:xfrm>
              <a:off x="2351" y="199"/>
              <a:ext cx="961" cy="1289"/>
              <a:chOff x="2351" y="199"/>
              <a:chExt cx="961" cy="1289"/>
            </a:xfrm>
          </p:grpSpPr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2351" y="199"/>
                <a:ext cx="961" cy="1289"/>
                <a:chOff x="2476" y="199"/>
                <a:chExt cx="961" cy="1289"/>
              </a:xfrm>
            </p:grpSpPr>
            <p:pic>
              <p:nvPicPr>
                <p:cNvPr id="4133" name="Picture 5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2516" y="199"/>
                  <a:ext cx="921" cy="12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3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476" y="229"/>
                  <a:ext cx="116" cy="92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  <a:p>
                  <a:endParaRPr lang="en-US"/>
                </a:p>
                <a:p>
                  <a:endParaRPr lang="en-US"/>
                </a:p>
                <a:p>
                  <a:endParaRPr lang="en-US"/>
                </a:p>
                <a:p>
                  <a:endParaRPr lang="en-US"/>
                </a:p>
              </p:txBody>
            </p:sp>
          </p:grpSp>
          <p:sp>
            <p:nvSpPr>
              <p:cNvPr id="4132" name="Text Box 20"/>
              <p:cNvSpPr txBox="1">
                <a:spLocks noChangeArrowheads="1"/>
              </p:cNvSpPr>
              <p:nvPr/>
            </p:nvSpPr>
            <p:spPr bwMode="auto">
              <a:xfrm>
                <a:off x="2400" y="720"/>
                <a:ext cx="336" cy="23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</p:grpSp>
        <p:sp>
          <p:nvSpPr>
            <p:cNvPr id="4130" name="Text Box 22"/>
            <p:cNvSpPr txBox="1">
              <a:spLocks noChangeArrowheads="1"/>
            </p:cNvSpPr>
            <p:nvPr/>
          </p:nvSpPr>
          <p:spPr bwMode="auto">
            <a:xfrm>
              <a:off x="2500" y="1449"/>
              <a:ext cx="7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2) Fuller </a:t>
              </a:r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7162800" y="762000"/>
            <a:ext cx="1828800" cy="1828800"/>
            <a:chOff x="4512" y="480"/>
            <a:chExt cx="1152" cy="1152"/>
          </a:xfrm>
        </p:grpSpPr>
        <p:pic>
          <p:nvPicPr>
            <p:cNvPr id="4127" name="Picture 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12" y="480"/>
              <a:ext cx="1152" cy="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28" name="Text Box 25"/>
            <p:cNvSpPr txBox="1">
              <a:spLocks noChangeArrowheads="1"/>
            </p:cNvSpPr>
            <p:nvPr/>
          </p:nvSpPr>
          <p:spPr bwMode="auto">
            <a:xfrm>
              <a:off x="4748" y="1401"/>
              <a:ext cx="7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4) Flatter </a:t>
              </a:r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838200" y="2590800"/>
            <a:ext cx="1828800" cy="1814513"/>
            <a:chOff x="528" y="1872"/>
            <a:chExt cx="1152" cy="1143"/>
          </a:xfrm>
        </p:grpSpPr>
        <p:pic>
          <p:nvPicPr>
            <p:cNvPr id="4124" name="Picture 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28" y="1872"/>
              <a:ext cx="1152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25" name="Text Box 27"/>
            <p:cNvSpPr txBox="1">
              <a:spLocks noChangeArrowheads="1"/>
            </p:cNvSpPr>
            <p:nvPr/>
          </p:nvSpPr>
          <p:spPr bwMode="auto">
            <a:xfrm>
              <a:off x="1200" y="2496"/>
              <a:ext cx="480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4126" name="Text Box 28"/>
            <p:cNvSpPr txBox="1">
              <a:spLocks noChangeArrowheads="1"/>
            </p:cNvSpPr>
            <p:nvPr/>
          </p:nvSpPr>
          <p:spPr bwMode="auto">
            <a:xfrm>
              <a:off x="812" y="2784"/>
              <a:ext cx="8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5) Swage  </a:t>
              </a:r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3505200" y="2743200"/>
            <a:ext cx="5248275" cy="1585913"/>
            <a:chOff x="2208" y="1728"/>
            <a:chExt cx="3306" cy="999"/>
          </a:xfrm>
        </p:grpSpPr>
        <p:pic>
          <p:nvPicPr>
            <p:cNvPr id="4122" name="Picture 1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208" y="1728"/>
              <a:ext cx="3306" cy="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23" name="Text Box 29"/>
            <p:cNvSpPr txBox="1">
              <a:spLocks noChangeArrowheads="1"/>
            </p:cNvSpPr>
            <p:nvPr/>
          </p:nvSpPr>
          <p:spPr bwMode="auto">
            <a:xfrm>
              <a:off x="2352" y="2496"/>
              <a:ext cx="10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6) Flat tongs </a:t>
              </a: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838200" y="5448300"/>
            <a:ext cx="2438400" cy="1181100"/>
            <a:chOff x="384" y="3336"/>
            <a:chExt cx="1536" cy="744"/>
          </a:xfrm>
        </p:grpSpPr>
        <p:pic>
          <p:nvPicPr>
            <p:cNvPr id="4118" name="Picture 16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84" y="3336"/>
              <a:ext cx="1518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" name="Group 32"/>
            <p:cNvGrpSpPr>
              <a:grpSpLocks/>
            </p:cNvGrpSpPr>
            <p:nvPr/>
          </p:nvGrpSpPr>
          <p:grpSpPr bwMode="auto">
            <a:xfrm>
              <a:off x="384" y="3723"/>
              <a:ext cx="1536" cy="357"/>
              <a:chOff x="384" y="3723"/>
              <a:chExt cx="1536" cy="357"/>
            </a:xfrm>
          </p:grpSpPr>
          <p:sp>
            <p:nvSpPr>
              <p:cNvPr id="4120" name="Text Box 30"/>
              <p:cNvSpPr txBox="1">
                <a:spLocks noChangeArrowheads="1"/>
              </p:cNvSpPr>
              <p:nvPr/>
            </p:nvSpPr>
            <p:spPr bwMode="auto">
              <a:xfrm>
                <a:off x="384" y="3723"/>
                <a:ext cx="1536" cy="23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4121" name="Text Box 31"/>
              <p:cNvSpPr txBox="1">
                <a:spLocks noChangeArrowheads="1"/>
              </p:cNvSpPr>
              <p:nvPr/>
            </p:nvSpPr>
            <p:spPr bwMode="auto">
              <a:xfrm>
                <a:off x="432" y="3849"/>
                <a:ext cx="11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7) Ring Tongs </a:t>
                </a:r>
              </a:p>
            </p:txBody>
          </p:sp>
        </p:grpSp>
      </p:grp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3581400" y="5238750"/>
            <a:ext cx="2438400" cy="1362075"/>
            <a:chOff x="2640" y="3264"/>
            <a:chExt cx="1536" cy="858"/>
          </a:xfrm>
        </p:grpSpPr>
        <p:pic>
          <p:nvPicPr>
            <p:cNvPr id="4114" name="Picture 17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688" y="3264"/>
              <a:ext cx="1338" cy="7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33"/>
            <p:cNvGrpSpPr>
              <a:grpSpLocks/>
            </p:cNvGrpSpPr>
            <p:nvPr/>
          </p:nvGrpSpPr>
          <p:grpSpPr bwMode="auto">
            <a:xfrm>
              <a:off x="2640" y="3765"/>
              <a:ext cx="1536" cy="357"/>
              <a:chOff x="384" y="3723"/>
              <a:chExt cx="1536" cy="357"/>
            </a:xfrm>
          </p:grpSpPr>
          <p:sp>
            <p:nvSpPr>
              <p:cNvPr id="4116" name="Text Box 34"/>
              <p:cNvSpPr txBox="1">
                <a:spLocks noChangeArrowheads="1"/>
              </p:cNvSpPr>
              <p:nvPr/>
            </p:nvSpPr>
            <p:spPr bwMode="auto">
              <a:xfrm>
                <a:off x="384" y="3723"/>
                <a:ext cx="1536" cy="23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4117" name="Text Box 35"/>
              <p:cNvSpPr txBox="1">
                <a:spLocks noChangeArrowheads="1"/>
              </p:cNvSpPr>
              <p:nvPr/>
            </p:nvSpPr>
            <p:spPr bwMode="auto">
              <a:xfrm>
                <a:off x="432" y="3849"/>
                <a:ext cx="10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8) Gad Tongs </a:t>
                </a:r>
              </a:p>
            </p:txBody>
          </p:sp>
        </p:grpSp>
      </p:grpSp>
      <p:pic>
        <p:nvPicPr>
          <p:cNvPr id="4104" name="Picture 5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71475" y="381000"/>
            <a:ext cx="26765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5" name="Text Box 18"/>
          <p:cNvSpPr txBox="1">
            <a:spLocks noChangeArrowheads="1"/>
          </p:cNvSpPr>
          <p:nvPr/>
        </p:nvSpPr>
        <p:spPr bwMode="auto">
          <a:xfrm>
            <a:off x="533400" y="0"/>
            <a:ext cx="2971800" cy="503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700" b="1" u="sng">
                <a:solidFill>
                  <a:srgbClr val="0000FF"/>
                </a:solidFill>
              </a:rPr>
              <a:t>Forging</a:t>
            </a:r>
            <a:r>
              <a:rPr lang="en-US" sz="2700" b="1" u="sng"/>
              <a:t> </a:t>
            </a:r>
            <a:r>
              <a:rPr lang="en-US" sz="2700" b="1" u="sng">
                <a:solidFill>
                  <a:srgbClr val="0000FF"/>
                </a:solidFill>
              </a:rPr>
              <a:t>Tools</a:t>
            </a:r>
          </a:p>
        </p:txBody>
      </p:sp>
      <p:sp>
        <p:nvSpPr>
          <p:cNvPr id="4106" name="Text Box 51"/>
          <p:cNvSpPr txBox="1">
            <a:spLocks noChangeArrowheads="1"/>
          </p:cNvSpPr>
          <p:nvPr/>
        </p:nvSpPr>
        <p:spPr bwMode="auto">
          <a:xfrm>
            <a:off x="304800" y="6238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Beak</a:t>
            </a:r>
          </a:p>
        </p:txBody>
      </p:sp>
      <p:sp>
        <p:nvSpPr>
          <p:cNvPr id="4107" name="Line 52"/>
          <p:cNvSpPr>
            <a:spLocks noChangeShapeType="1"/>
          </p:cNvSpPr>
          <p:nvPr/>
        </p:nvSpPr>
        <p:spPr bwMode="auto">
          <a:xfrm>
            <a:off x="609600" y="91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2" name="Group 57"/>
          <p:cNvGrpSpPr>
            <a:grpSpLocks/>
          </p:cNvGrpSpPr>
          <p:nvPr/>
        </p:nvGrpSpPr>
        <p:grpSpPr bwMode="auto">
          <a:xfrm>
            <a:off x="6248400" y="4067175"/>
            <a:ext cx="2376488" cy="2609850"/>
            <a:chOff x="3936" y="2562"/>
            <a:chExt cx="1497" cy="1644"/>
          </a:xfrm>
        </p:grpSpPr>
        <p:pic>
          <p:nvPicPr>
            <p:cNvPr id="4112" name="Picture 54" descr="swageblock"/>
            <p:cNvPicPr>
              <a:picLocks noChangeAspect="1" noChangeArrowheads="1"/>
            </p:cNvPicPr>
            <p:nvPr/>
          </p:nvPicPr>
          <p:blipFill>
            <a:blip r:embed="rId10">
              <a:lum bright="-2000"/>
            </a:blip>
            <a:srcRect/>
            <a:stretch>
              <a:fillRect/>
            </a:stretch>
          </p:blipFill>
          <p:spPr bwMode="auto">
            <a:xfrm>
              <a:off x="3936" y="2562"/>
              <a:ext cx="1497" cy="1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13" name="Text Box 55"/>
            <p:cNvSpPr txBox="1">
              <a:spLocks noChangeArrowheads="1"/>
            </p:cNvSpPr>
            <p:nvPr/>
          </p:nvSpPr>
          <p:spPr bwMode="auto">
            <a:xfrm>
              <a:off x="3984" y="3975"/>
              <a:ext cx="1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9)  Swage block</a:t>
              </a:r>
            </a:p>
          </p:txBody>
        </p:sp>
      </p:grpSp>
      <p:grpSp>
        <p:nvGrpSpPr>
          <p:cNvPr id="13" name="Group 62"/>
          <p:cNvGrpSpPr>
            <a:grpSpLocks/>
          </p:cNvGrpSpPr>
          <p:nvPr/>
        </p:nvGrpSpPr>
        <p:grpSpPr bwMode="auto">
          <a:xfrm>
            <a:off x="5600700" y="152400"/>
            <a:ext cx="1257300" cy="2514600"/>
            <a:chOff x="3528" y="96"/>
            <a:chExt cx="792" cy="1584"/>
          </a:xfrm>
        </p:grpSpPr>
        <p:pic>
          <p:nvPicPr>
            <p:cNvPr id="4110" name="Picture 60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3528" y="96"/>
              <a:ext cx="691" cy="1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11" name="Text Box 61"/>
            <p:cNvSpPr txBox="1">
              <a:spLocks noChangeArrowheads="1"/>
            </p:cNvSpPr>
            <p:nvPr/>
          </p:nvSpPr>
          <p:spPr bwMode="auto">
            <a:xfrm>
              <a:off x="3556" y="1449"/>
              <a:ext cx="7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3) Punch </a:t>
              </a:r>
            </a:p>
          </p:txBody>
        </p:sp>
      </p:grp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7BEF0D-4239-4B3E-ACBD-680BB8F569D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405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0"/>
          <p:cNvSpPr txBox="1">
            <a:spLocks noChangeArrowheads="1"/>
          </p:cNvSpPr>
          <p:nvPr/>
        </p:nvSpPr>
        <p:spPr bwMode="auto">
          <a:xfrm>
            <a:off x="3657600" y="4129088"/>
            <a:ext cx="160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Set Hammer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33400" y="0"/>
            <a:ext cx="7315200" cy="4724400"/>
            <a:chOff x="336" y="0"/>
            <a:chExt cx="4608" cy="2976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624" y="144"/>
              <a:ext cx="4320" cy="2832"/>
              <a:chOff x="624" y="48"/>
              <a:chExt cx="4320" cy="2832"/>
            </a:xfrm>
          </p:grpSpPr>
          <p:pic>
            <p:nvPicPr>
              <p:cNvPr id="5133" name="Picture 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24" y="48"/>
                <a:ext cx="4237" cy="27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134" name="Text Box 7"/>
              <p:cNvSpPr txBox="1">
                <a:spLocks noChangeArrowheads="1"/>
              </p:cNvSpPr>
              <p:nvPr/>
            </p:nvSpPr>
            <p:spPr bwMode="auto">
              <a:xfrm>
                <a:off x="672" y="1296"/>
                <a:ext cx="9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/>
                  <a:t>a) Ball peen</a:t>
                </a:r>
              </a:p>
            </p:txBody>
          </p:sp>
          <p:sp>
            <p:nvSpPr>
              <p:cNvPr id="5135" name="Text Box 8"/>
              <p:cNvSpPr txBox="1">
                <a:spLocks noChangeArrowheads="1"/>
              </p:cNvSpPr>
              <p:nvPr/>
            </p:nvSpPr>
            <p:spPr bwMode="auto">
              <a:xfrm>
                <a:off x="2256" y="1257"/>
                <a:ext cx="120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/>
                  <a:t>b) Cross peen</a:t>
                </a:r>
              </a:p>
            </p:txBody>
          </p:sp>
          <p:sp>
            <p:nvSpPr>
              <p:cNvPr id="5136" name="Text Box 9"/>
              <p:cNvSpPr txBox="1">
                <a:spLocks noChangeArrowheads="1"/>
              </p:cNvSpPr>
              <p:nvPr/>
            </p:nvSpPr>
            <p:spPr bwMode="auto">
              <a:xfrm>
                <a:off x="672" y="2649"/>
                <a:ext cx="12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/>
                  <a:t>c) Straight peen</a:t>
                </a:r>
              </a:p>
            </p:txBody>
          </p:sp>
          <p:sp>
            <p:nvSpPr>
              <p:cNvPr id="5137" name="Text Box 11"/>
              <p:cNvSpPr txBox="1">
                <a:spLocks noChangeArrowheads="1"/>
              </p:cNvSpPr>
              <p:nvPr/>
            </p:nvSpPr>
            <p:spPr bwMode="auto">
              <a:xfrm>
                <a:off x="1920" y="1584"/>
                <a:ext cx="1440" cy="127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  <a:p>
                <a:pPr>
                  <a:spcBef>
                    <a:spcPct val="50000"/>
                  </a:spcBef>
                </a:pPr>
                <a:endParaRPr lang="en-US"/>
              </a:p>
              <a:p>
                <a:pPr>
                  <a:spcBef>
                    <a:spcPct val="50000"/>
                  </a:spcBef>
                </a:pPr>
                <a:endParaRPr lang="en-US"/>
              </a:p>
              <a:p>
                <a:pPr>
                  <a:spcBef>
                    <a:spcPct val="50000"/>
                  </a:spcBef>
                </a:pPr>
                <a:endParaRPr lang="en-US"/>
              </a:p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5138" name="Text Box 12"/>
              <p:cNvSpPr txBox="1">
                <a:spLocks noChangeArrowheads="1"/>
              </p:cNvSpPr>
              <p:nvPr/>
            </p:nvSpPr>
            <p:spPr bwMode="auto">
              <a:xfrm>
                <a:off x="3648" y="2064"/>
                <a:ext cx="12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/>
                  <a:t>Sledge Hammer</a:t>
                </a:r>
              </a:p>
            </p:txBody>
          </p:sp>
        </p:grpSp>
        <p:sp>
          <p:nvSpPr>
            <p:cNvPr id="5132" name="Text Box 14"/>
            <p:cNvSpPr txBox="1">
              <a:spLocks noChangeArrowheads="1"/>
            </p:cNvSpPr>
            <p:nvPr/>
          </p:nvSpPr>
          <p:spPr bwMode="auto">
            <a:xfrm>
              <a:off x="336" y="0"/>
              <a:ext cx="134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500" b="1" u="sng">
                  <a:solidFill>
                    <a:srgbClr val="0000FF"/>
                  </a:solidFill>
                </a:rPr>
                <a:t>Hammers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85800" y="4708525"/>
            <a:ext cx="2743200" cy="1982788"/>
            <a:chOff x="432" y="2966"/>
            <a:chExt cx="1728" cy="1249"/>
          </a:xfrm>
        </p:grpSpPr>
        <p:pic>
          <p:nvPicPr>
            <p:cNvPr id="512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8" y="3252"/>
              <a:ext cx="1434" cy="6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9" name="Text Box 15"/>
            <p:cNvSpPr txBox="1">
              <a:spLocks noChangeArrowheads="1"/>
            </p:cNvSpPr>
            <p:nvPr/>
          </p:nvSpPr>
          <p:spPr bwMode="auto">
            <a:xfrm>
              <a:off x="432" y="2966"/>
              <a:ext cx="134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500" b="1" u="sng">
                  <a:solidFill>
                    <a:srgbClr val="0000FF"/>
                  </a:solidFill>
                </a:rPr>
                <a:t>Chisels</a:t>
              </a:r>
            </a:p>
          </p:txBody>
        </p:sp>
        <p:sp>
          <p:nvSpPr>
            <p:cNvPr id="5130" name="Text Box 16"/>
            <p:cNvSpPr txBox="1">
              <a:spLocks noChangeArrowheads="1"/>
            </p:cNvSpPr>
            <p:nvPr/>
          </p:nvSpPr>
          <p:spPr bwMode="auto">
            <a:xfrm>
              <a:off x="912" y="3984"/>
              <a:ext cx="12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Hot Chisel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905500" y="4933950"/>
            <a:ext cx="2171700" cy="1709738"/>
            <a:chOff x="3720" y="3108"/>
            <a:chExt cx="1368" cy="1077"/>
          </a:xfrm>
        </p:grpSpPr>
        <p:pic>
          <p:nvPicPr>
            <p:cNvPr id="5126" name="Picture 1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720" y="3108"/>
              <a:ext cx="984" cy="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7" name="Text Box 18"/>
            <p:cNvSpPr txBox="1">
              <a:spLocks noChangeArrowheads="1"/>
            </p:cNvSpPr>
            <p:nvPr/>
          </p:nvSpPr>
          <p:spPr bwMode="auto">
            <a:xfrm>
              <a:off x="3840" y="3954"/>
              <a:ext cx="12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Set hammer</a:t>
              </a:r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63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"/>
            <a:ext cx="8458200" cy="6477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 b="1">
                <a:solidFill>
                  <a:srgbClr val="0000FF"/>
                </a:solidFill>
              </a:rPr>
              <a:t>Anvil</a:t>
            </a:r>
            <a:r>
              <a:rPr lang="en-US" sz="2900" b="1">
                <a:solidFill>
                  <a:srgbClr val="0000FF"/>
                </a:solidFill>
              </a:rPr>
              <a:t>:</a:t>
            </a:r>
            <a:r>
              <a:rPr lang="en-US"/>
              <a:t> </a:t>
            </a:r>
            <a:r>
              <a:rPr lang="en-US" sz="2400"/>
              <a:t>Provides a support for blacksmith’s workpiece 	    	     	 when hammering.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>
                <a:solidFill>
                  <a:srgbClr val="FF0066"/>
                </a:solidFill>
              </a:rPr>
              <a:t>		 -Beak is used for bending the workpieces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 b="1">
                <a:solidFill>
                  <a:srgbClr val="0000FF"/>
                </a:solidFill>
              </a:rPr>
              <a:t>Fuller</a:t>
            </a:r>
            <a:r>
              <a:rPr lang="en-US" sz="2900" b="1">
                <a:solidFill>
                  <a:srgbClr val="0000FF"/>
                </a:solidFill>
              </a:rPr>
              <a:t>: </a:t>
            </a:r>
            <a:r>
              <a:rPr lang="en-US" sz="2400"/>
              <a:t>Necking down a piece of work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 b="1">
                <a:solidFill>
                  <a:srgbClr val="0000FF"/>
                </a:solidFill>
              </a:rPr>
              <a:t>Swage</a:t>
            </a:r>
            <a:r>
              <a:rPr lang="en-US" sz="2400"/>
              <a:t>: </a:t>
            </a:r>
            <a:r>
              <a:rPr lang="en-US" sz="2400">
                <a:solidFill>
                  <a:srgbClr val="996600"/>
                </a:solidFill>
              </a:rPr>
              <a:t>To obtain reduced and finished to round, square or 	 	   hexagonal form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/>
              <a:t>		 - Made with half grooves of dimensions to suit the 	 	    work being reduced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 b="1">
                <a:solidFill>
                  <a:srgbClr val="0000FF"/>
                </a:solidFill>
              </a:rPr>
              <a:t>Punch: </a:t>
            </a:r>
            <a:r>
              <a:rPr lang="en-US" sz="2400">
                <a:solidFill>
                  <a:srgbClr val="FF0066"/>
                </a:solidFill>
              </a:rPr>
              <a:t>Used for making holes in metal part when it is in 	   	     forging heat.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 b="1">
                <a:solidFill>
                  <a:srgbClr val="0000FF"/>
                </a:solidFill>
              </a:rPr>
              <a:t>Flatter</a:t>
            </a:r>
            <a:r>
              <a:rPr lang="en-US" sz="2400">
                <a:solidFill>
                  <a:srgbClr val="FF0066"/>
                </a:solidFill>
              </a:rPr>
              <a:t>: To give smoothness and accuracy to components which have been already shaped by fullers and swages.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80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165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165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65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11"/>
          <p:cNvSpPr txBox="1">
            <a:spLocks noChangeArrowheads="1"/>
          </p:cNvSpPr>
          <p:nvPr/>
        </p:nvSpPr>
        <p:spPr bwMode="auto">
          <a:xfrm>
            <a:off x="7543800" y="62484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hlinkClick r:id="rId3" action="ppaction://hlinksldjump"/>
              </a:rPr>
              <a:t>Back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26" name="Picture 2" descr="Anvil Horn | Online www.secem.es">
            <a:extLst>
              <a:ext uri="{FF2B5EF4-FFF2-40B4-BE49-F238E27FC236}">
                <a16:creationId xmlns:a16="http://schemas.microsoft.com/office/drawing/2014/main" id="{CE820645-084A-419F-B0DC-7182E4570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63" y="136525"/>
            <a:ext cx="4564351" cy="369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uy MUNISH TOOLS Anvil 10 kg Online at Low Prices in India - Amazon.in">
            <a:extLst>
              <a:ext uri="{FF2B5EF4-FFF2-40B4-BE49-F238E27FC236}">
                <a16:creationId xmlns:a16="http://schemas.microsoft.com/office/drawing/2014/main" id="{29C07913-19A9-4784-A9EB-05F454389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399" y="3560831"/>
            <a:ext cx="5357654" cy="316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156B50-6E3D-4058-AAA6-C2A75A224EBE}"/>
              </a:ext>
            </a:extLst>
          </p:cNvPr>
          <p:cNvSpPr txBox="1"/>
          <p:nvPr/>
        </p:nvSpPr>
        <p:spPr>
          <a:xfrm>
            <a:off x="6019800" y="881029"/>
            <a:ext cx="1961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ANVIL</a:t>
            </a:r>
          </a:p>
        </p:txBody>
      </p:sp>
    </p:spTree>
    <p:extLst>
      <p:ext uri="{BB962C8B-B14F-4D97-AF65-F5344CB8AC3E}">
        <p14:creationId xmlns:p14="http://schemas.microsoft.com/office/powerpoint/2010/main" val="283570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0EB4B-B3B9-4894-B9E4-33B5C2458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D7203-D095-41DF-A846-AC2D0A32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89551-D42E-4BFA-BD5E-1148289E0625}"/>
              </a:ext>
            </a:extLst>
          </p:cNvPr>
          <p:cNvSpPr txBox="1"/>
          <p:nvPr/>
        </p:nvSpPr>
        <p:spPr>
          <a:xfrm>
            <a:off x="2759766" y="278296"/>
            <a:ext cx="3260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SWAGE BLOCK</a:t>
            </a:r>
          </a:p>
        </p:txBody>
      </p:sp>
      <p:pic>
        <p:nvPicPr>
          <p:cNvPr id="3074" name="Picture 2" descr="12 X 12 To 14 X 14 Inch Swage Blocks, Rs 6500 /piece Star Trading  Corporation | ID: 2783714555">
            <a:extLst>
              <a:ext uri="{FF2B5EF4-FFF2-40B4-BE49-F238E27FC236}">
                <a16:creationId xmlns:a16="http://schemas.microsoft.com/office/drawing/2014/main" id="{95B8217A-7B0D-481A-881E-0AA55B8CC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14" y="801516"/>
            <a:ext cx="3664952" cy="366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orkshop Practice: Lesson 4. SMITHY AND FORGING TOOLS AND EQUIPMENT">
            <a:extLst>
              <a:ext uri="{FF2B5EF4-FFF2-40B4-BE49-F238E27FC236}">
                <a16:creationId xmlns:a16="http://schemas.microsoft.com/office/drawing/2014/main" id="{81C448CA-D31C-4241-ADF3-D84ED7CC3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786" y="308113"/>
            <a:ext cx="23241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orging Equipment - All Types: 20&amp;quot; x 20&amp;quot; x 4&amp;quot; Blacksmith Swage Block">
            <a:extLst>
              <a:ext uri="{FF2B5EF4-FFF2-40B4-BE49-F238E27FC236}">
                <a16:creationId xmlns:a16="http://schemas.microsoft.com/office/drawing/2014/main" id="{83C8EA78-4E34-4AFF-8D98-EB59BD75A9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9" r="13642"/>
          <a:stretch/>
        </p:blipFill>
        <p:spPr bwMode="auto">
          <a:xfrm>
            <a:off x="3973066" y="2437571"/>
            <a:ext cx="3704083" cy="378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31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36FD4-5E76-46F8-A64F-460CAD47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2F5E2-F273-48DE-A72B-89AE9A55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4098" name="Picture 2" descr="Types of Forging Tools and Their Uses [with Pictures] - Engineering Learn">
            <a:extLst>
              <a:ext uri="{FF2B5EF4-FFF2-40B4-BE49-F238E27FC236}">
                <a16:creationId xmlns:a16="http://schemas.microsoft.com/office/drawing/2014/main" id="{0C223582-958B-4C46-A574-1A5C0C673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0763"/>
            <a:ext cx="9144000" cy="481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47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458200" cy="58674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500" b="1">
                <a:solidFill>
                  <a:srgbClr val="0000FF"/>
                </a:solidFill>
              </a:rPr>
              <a:t>Tongs: </a:t>
            </a:r>
            <a:r>
              <a:rPr lang="en-US" sz="2500">
                <a:solidFill>
                  <a:srgbClr val="0000FF"/>
                </a:solidFill>
              </a:rPr>
              <a:t>To hold the workpiece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2500">
                <a:solidFill>
                  <a:srgbClr val="FF0066"/>
                </a:solidFill>
              </a:rPr>
              <a:t>Flat Tong   :</a:t>
            </a:r>
            <a:r>
              <a:rPr lang="en-US" sz="2500"/>
              <a:t>  </a:t>
            </a:r>
            <a:r>
              <a:rPr lang="en-US" sz="2200"/>
              <a:t>For holding work of rectangular section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2500">
                <a:solidFill>
                  <a:srgbClr val="FF0066"/>
                </a:solidFill>
              </a:rPr>
              <a:t>Ring Tong  :</a:t>
            </a:r>
            <a:r>
              <a:rPr lang="en-US" sz="2500"/>
              <a:t>  </a:t>
            </a:r>
            <a:r>
              <a:rPr lang="en-US" sz="2200"/>
              <a:t>For holding work of circular section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2500">
                <a:solidFill>
                  <a:srgbClr val="FF0066"/>
                </a:solidFill>
              </a:rPr>
              <a:t>Gad Tong  :</a:t>
            </a:r>
            <a:r>
              <a:rPr lang="en-US" sz="2500"/>
              <a:t>   </a:t>
            </a:r>
            <a:r>
              <a:rPr lang="en-US" sz="2200"/>
              <a:t>For general pick-up, either straight or tapered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500" b="1">
                <a:solidFill>
                  <a:srgbClr val="0000FF"/>
                </a:solidFill>
              </a:rPr>
              <a:t>Swage block: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200"/>
              <a:t>Used for squaring, sizing, bending operations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000FF"/>
                </a:solidFill>
              </a:rPr>
              <a:t>Chisels:</a:t>
            </a:r>
            <a:r>
              <a:rPr lang="en-US" sz="2500"/>
              <a:t>  </a:t>
            </a:r>
            <a:r>
              <a:rPr lang="en-US" sz="2200">
                <a:solidFill>
                  <a:srgbClr val="996600"/>
                </a:solidFill>
              </a:rPr>
              <a:t>For cutting metals &amp; for nicking prior to breaking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200"/>
              <a:t>	- They may be hot or cold depending on the metal to be cut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200"/>
              <a:t>           is hot or cold.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200" b="1">
                <a:solidFill>
                  <a:srgbClr val="0000FF"/>
                </a:solidFill>
              </a:rPr>
              <a:t>Hand hammers:</a:t>
            </a:r>
            <a:r>
              <a:rPr lang="en-US" sz="2200"/>
              <a:t> They may be classified as </a:t>
            </a:r>
            <a:r>
              <a:rPr lang="en-US" sz="2200">
                <a:solidFill>
                  <a:srgbClr val="CC6600"/>
                </a:solidFill>
              </a:rPr>
              <a:t>a)</a:t>
            </a:r>
            <a:r>
              <a:rPr lang="en-US" sz="2200"/>
              <a:t> </a:t>
            </a:r>
            <a:r>
              <a:rPr lang="en-US" sz="2200">
                <a:solidFill>
                  <a:srgbClr val="FF0066"/>
                </a:solidFill>
              </a:rPr>
              <a:t>Ball peen hammer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200"/>
              <a:t>                           </a:t>
            </a:r>
            <a:r>
              <a:rPr lang="en-US" sz="2200">
                <a:solidFill>
                  <a:srgbClr val="CC6600"/>
                </a:solidFill>
              </a:rPr>
              <a:t>b)</a:t>
            </a:r>
            <a:r>
              <a:rPr lang="en-US" sz="2200"/>
              <a:t> </a:t>
            </a:r>
            <a:r>
              <a:rPr lang="en-US" sz="2200">
                <a:solidFill>
                  <a:srgbClr val="FF0066"/>
                </a:solidFill>
              </a:rPr>
              <a:t>Straight peen hammer</a:t>
            </a:r>
            <a:r>
              <a:rPr lang="en-US" sz="2200"/>
              <a:t>  </a:t>
            </a:r>
            <a:r>
              <a:rPr lang="en-US" sz="2200">
                <a:solidFill>
                  <a:srgbClr val="CC6600"/>
                </a:solidFill>
              </a:rPr>
              <a:t>c)</a:t>
            </a:r>
            <a:r>
              <a:rPr lang="en-US" sz="2200"/>
              <a:t> </a:t>
            </a:r>
            <a:r>
              <a:rPr lang="en-US" sz="2200">
                <a:solidFill>
                  <a:srgbClr val="FF0066"/>
                </a:solidFill>
              </a:rPr>
              <a:t>Cross peen hammer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200">
                <a:solidFill>
                  <a:srgbClr val="FF0066"/>
                </a:solidFill>
              </a:rPr>
              <a:t>			   </a:t>
            </a:r>
            <a:r>
              <a:rPr lang="en-US" sz="2200">
                <a:solidFill>
                  <a:srgbClr val="CC6600"/>
                </a:solidFill>
              </a:rPr>
              <a:t>d)</a:t>
            </a:r>
            <a:r>
              <a:rPr lang="en-US" sz="2200">
                <a:solidFill>
                  <a:srgbClr val="FF0066"/>
                </a:solidFill>
              </a:rPr>
              <a:t> Sledge hammer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200" b="1">
                <a:solidFill>
                  <a:srgbClr val="0000FF"/>
                </a:solidFill>
              </a:rPr>
              <a:t>Set hammer: </a:t>
            </a:r>
            <a:r>
              <a:rPr lang="en-US" sz="2200"/>
              <a:t>Used for finishing corners in shouldered work, 			where flatter is inconvenient.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2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16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16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6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160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160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60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40"/>
                            </p:stCondLst>
                            <p:childTnLst>
                              <p:par>
                                <p:cTn id="5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160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160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60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160"/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160"/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60"/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9" ma:contentTypeDescription="Create a new document." ma:contentTypeScope="" ma:versionID="a9bea716f0a39f09b06326eeec5060c1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903a019a80f80bac699de5cbdf24e9b2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  <xsd:element ref="ns2:_Flow_SignoffStatu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Flow_SignoffStatus" ma:index="24" nillable="true" ma:displayName="Sign-off status" ma:internalName="Sign_x002d_off_x0020_status">
      <xsd:simpleType>
        <xsd:restriction base="dms:Text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  <_Flow_SignoffStatus xmlns="803c8e6e-8136-4d7d-af1c-024f8e6687c9" xsi:nil="true"/>
  </documentManagement>
</p:properties>
</file>

<file path=customXml/itemProps1.xml><?xml version="1.0" encoding="utf-8"?>
<ds:datastoreItem xmlns:ds="http://schemas.openxmlformats.org/officeDocument/2006/customXml" ds:itemID="{7C8FD3C2-4555-4DD4-AF4D-A3BAC3D9355D}"/>
</file>

<file path=customXml/itemProps2.xml><?xml version="1.0" encoding="utf-8"?>
<ds:datastoreItem xmlns:ds="http://schemas.openxmlformats.org/officeDocument/2006/customXml" ds:itemID="{7E71F08A-34FD-46B5-B5BA-E4777D104EB8}"/>
</file>

<file path=customXml/itemProps3.xml><?xml version="1.0" encoding="utf-8"?>
<ds:datastoreItem xmlns:ds="http://schemas.openxmlformats.org/officeDocument/2006/customXml" ds:itemID="{F8F618DB-3838-4F22-8908-1D60E49D165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969</Words>
  <Application>Microsoft Office PowerPoint</Application>
  <PresentationFormat>On-screen Show (4:3)</PresentationFormat>
  <Paragraphs>198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 Raj Singh [MU - Jaipur]</dc:creator>
  <cp:lastModifiedBy>Adithya G S S [MAHE-MITBLR]</cp:lastModifiedBy>
  <cp:revision>8</cp:revision>
  <dcterms:created xsi:type="dcterms:W3CDTF">2019-07-17T08:40:50Z</dcterms:created>
  <dcterms:modified xsi:type="dcterms:W3CDTF">2022-02-02T07:05:23Z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</Properties>
</file>