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90" r:id="rId2"/>
    <p:sldId id="291" r:id="rId3"/>
    <p:sldId id="292" r:id="rId4"/>
    <p:sldId id="334" r:id="rId5"/>
    <p:sldId id="335" r:id="rId6"/>
    <p:sldId id="293" r:id="rId7"/>
    <p:sldId id="336" r:id="rId8"/>
    <p:sldId id="337" r:id="rId9"/>
    <p:sldId id="338" r:id="rId10"/>
    <p:sldId id="339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40" r:id="rId24"/>
    <p:sldId id="341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08D3-F9CC-4FCA-870A-FCFB77CB2CD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C83E6-2DAA-4558-82C1-2ACC64286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4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BEF0D-4239-4B3E-ACBD-680BB8F569D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58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624B7-5A80-4FEA-B045-34520652C0E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9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31EA6-DAC1-4A0D-939D-4C7433FF3E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92A6F-6267-42C4-BAAF-7E22FE62BFE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84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F2409-5D95-445B-980E-C4A83112B8C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2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75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51DD4-C521-48A6-95E3-A2F5C0E023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4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F4EE9-35A0-4A1B-BE4A-41C73CCA22E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88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03ECF-6972-431B-B6CB-33A89BF4589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BBEF-4CD2-4C1A-B48F-9B4F25FEF3D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2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7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EF358-D635-4961-A4CC-EF184FC4940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C77C9-1135-4780-AF19-EEBA1547F84E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44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DBF84-31D3-420A-9186-DD6D1548908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1A807-3535-4BD9-8A3C-EB5A952887A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95726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64EC-1E34-4944-8EFD-0E3D747C6B05}" type="slidenum">
              <a:rPr lang="en-US"/>
              <a:pPr/>
              <a:t>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838200"/>
          </a:xfrm>
          <a:noFill/>
          <a:ln/>
        </p:spPr>
        <p:txBody>
          <a:bodyPr/>
          <a:lstStyle/>
          <a:p>
            <a:r>
              <a:rPr lang="en-US" sz="4400" b="1" u="sng">
                <a:solidFill>
                  <a:srgbClr val="0000FF"/>
                </a:solidFill>
              </a:rPr>
              <a:t>MACHINE TOOLS</a:t>
            </a:r>
          </a:p>
        </p:txBody>
      </p:sp>
    </p:spTree>
    <p:extLst>
      <p:ext uri="{BB962C8B-B14F-4D97-AF65-F5344CB8AC3E}">
        <p14:creationId xmlns:p14="http://schemas.microsoft.com/office/powerpoint/2010/main" val="307647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E37F5A-318C-4F4D-83FB-897B231E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83876-F623-45CA-8812-C2D92BA0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Single Point Cutting Tool | Nomenclature, Geometry - The Machine Design">
            <a:extLst>
              <a:ext uri="{FF2B5EF4-FFF2-40B4-BE49-F238E27FC236}">
                <a16:creationId xmlns:a16="http://schemas.microsoft.com/office/drawing/2014/main" id="{EF9B7C79-C1FD-4934-AAFB-0B23D9D4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" y="1153857"/>
            <a:ext cx="8596443" cy="4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3672-BF7E-4420-A27B-EEAD8991BCE0}" type="slidenum">
              <a:rPr lang="en-US"/>
              <a:pPr/>
              <a:t>11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3810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00FF"/>
                </a:solidFill>
              </a:rPr>
              <a:t>Nomenclature of Single Point Lathe Tool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943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600" dirty="0">
                <a:solidFill>
                  <a:srgbClr val="996633"/>
                </a:solidFill>
              </a:rPr>
              <a:t>Point contact between the cutting tool and the work piece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solidFill>
                  <a:srgbClr val="996633"/>
                </a:solidFill>
              </a:rPr>
              <a:t>Cutting portion of the tool is formed by,</a:t>
            </a:r>
          </a:p>
          <a:p>
            <a:pPr lvl="4">
              <a:lnSpc>
                <a:spcPct val="160000"/>
              </a:lnSpc>
            </a:pPr>
            <a:r>
              <a:rPr lang="en-US" sz="2400" b="1" dirty="0">
                <a:solidFill>
                  <a:srgbClr val="FF3399"/>
                </a:solidFill>
              </a:rPr>
              <a:t>Face</a:t>
            </a:r>
          </a:p>
          <a:p>
            <a:pPr lvl="4">
              <a:lnSpc>
                <a:spcPct val="160000"/>
              </a:lnSpc>
            </a:pPr>
            <a:r>
              <a:rPr lang="en-US" sz="2400" b="1" dirty="0">
                <a:solidFill>
                  <a:srgbClr val="FF3399"/>
                </a:solidFill>
              </a:rPr>
              <a:t>Cutting edge</a:t>
            </a:r>
          </a:p>
          <a:p>
            <a:pPr lvl="4">
              <a:lnSpc>
                <a:spcPct val="160000"/>
              </a:lnSpc>
            </a:pPr>
            <a:r>
              <a:rPr lang="en-US" sz="2400" b="1" dirty="0">
                <a:solidFill>
                  <a:srgbClr val="FF3399"/>
                </a:solidFill>
              </a:rPr>
              <a:t>Flank</a:t>
            </a:r>
          </a:p>
          <a:p>
            <a:pPr lvl="4">
              <a:lnSpc>
                <a:spcPct val="160000"/>
              </a:lnSpc>
            </a:pPr>
            <a:r>
              <a:rPr lang="en-US" sz="2400" b="1" dirty="0">
                <a:solidFill>
                  <a:srgbClr val="FF3399"/>
                </a:solidFill>
              </a:rPr>
              <a:t>Nose</a:t>
            </a:r>
          </a:p>
          <a:p>
            <a:pPr lvl="4">
              <a:lnSpc>
                <a:spcPct val="160000"/>
              </a:lnSpc>
            </a:pPr>
            <a:r>
              <a:rPr lang="en-US" sz="2400" b="1" dirty="0">
                <a:solidFill>
                  <a:srgbClr val="FF3399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236062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C4D1-F223-488A-9428-2D5723E29625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900" b="1">
                <a:solidFill>
                  <a:srgbClr val="996633"/>
                </a:solidFill>
              </a:rPr>
              <a:t>Face:</a:t>
            </a:r>
          </a:p>
          <a:p>
            <a:pPr lvl="1">
              <a:lnSpc>
                <a:spcPct val="140000"/>
              </a:lnSpc>
            </a:pPr>
            <a:r>
              <a:rPr lang="en-US" b="1">
                <a:solidFill>
                  <a:srgbClr val="0000FF"/>
                </a:solidFill>
              </a:rPr>
              <a:t>It is the </a:t>
            </a:r>
            <a:r>
              <a:rPr lang="en-US" b="1">
                <a:solidFill>
                  <a:srgbClr val="FF3399"/>
                </a:solidFill>
              </a:rPr>
              <a:t>top </a:t>
            </a:r>
            <a:r>
              <a:rPr lang="en-US" b="1">
                <a:solidFill>
                  <a:srgbClr val="0000FF"/>
                </a:solidFill>
              </a:rPr>
              <a:t>of the tool and is the surface over which the </a:t>
            </a:r>
            <a:r>
              <a:rPr lang="en-US" b="1">
                <a:solidFill>
                  <a:srgbClr val="FF3399"/>
                </a:solidFill>
              </a:rPr>
              <a:t>chip glides over</a:t>
            </a:r>
            <a:r>
              <a:rPr lang="en-US" b="1">
                <a:solidFill>
                  <a:srgbClr val="0000FF"/>
                </a:solidFill>
              </a:rPr>
              <a:t> it and away from the work piece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sz="2900" b="1">
                <a:solidFill>
                  <a:srgbClr val="996633"/>
                </a:solidFill>
              </a:rPr>
              <a:t>Cutting edge:</a:t>
            </a:r>
          </a:p>
          <a:p>
            <a:pPr lvl="1">
              <a:lnSpc>
                <a:spcPct val="160000"/>
              </a:lnSpc>
            </a:pPr>
            <a:r>
              <a:rPr lang="en-US" sz="2500" b="1">
                <a:solidFill>
                  <a:srgbClr val="0000FF"/>
                </a:solidFill>
              </a:rPr>
              <a:t>It is the part of the tool that does the </a:t>
            </a:r>
            <a:r>
              <a:rPr lang="en-US" sz="2500" b="1">
                <a:solidFill>
                  <a:srgbClr val="FF3399"/>
                </a:solidFill>
              </a:rPr>
              <a:t>actual cutting</a:t>
            </a:r>
            <a:r>
              <a:rPr lang="en-US" sz="2500" b="1">
                <a:solidFill>
                  <a:srgbClr val="0000FF"/>
                </a:solidFill>
              </a:rPr>
              <a:t> of the metal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sz="2900" b="1">
                <a:solidFill>
                  <a:srgbClr val="996633"/>
                </a:solidFill>
              </a:rPr>
              <a:t>Flank:</a:t>
            </a:r>
          </a:p>
          <a:p>
            <a:pPr lvl="1">
              <a:lnSpc>
                <a:spcPct val="160000"/>
              </a:lnSpc>
            </a:pPr>
            <a:r>
              <a:rPr lang="en-US" sz="2500" b="1">
                <a:solidFill>
                  <a:srgbClr val="0000FF"/>
                </a:solidFill>
              </a:rPr>
              <a:t>It is the surface</a:t>
            </a:r>
            <a:r>
              <a:rPr lang="en-US" sz="2500" b="1">
                <a:solidFill>
                  <a:srgbClr val="996633"/>
                </a:solidFill>
              </a:rPr>
              <a:t> </a:t>
            </a:r>
            <a:r>
              <a:rPr lang="en-US" sz="2500" b="1">
                <a:solidFill>
                  <a:srgbClr val="FF3399"/>
                </a:solidFill>
              </a:rPr>
              <a:t>directly below</a:t>
            </a:r>
            <a:r>
              <a:rPr lang="en-US" sz="2500" b="1">
                <a:solidFill>
                  <a:srgbClr val="996633"/>
                </a:solidFill>
              </a:rPr>
              <a:t> </a:t>
            </a:r>
            <a:r>
              <a:rPr lang="en-US" sz="2500" b="1">
                <a:solidFill>
                  <a:srgbClr val="0000FF"/>
                </a:solidFill>
              </a:rPr>
              <a:t>the cutting edge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sz="2900" b="1">
              <a:solidFill>
                <a:srgbClr val="996633"/>
              </a:solidFill>
            </a:endParaRPr>
          </a:p>
          <a:p>
            <a:pPr>
              <a:lnSpc>
                <a:spcPct val="140000"/>
              </a:lnSpc>
              <a:buFontTx/>
              <a:buNone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381000"/>
          </a:xfrm>
          <a:noFill/>
          <a:ln/>
        </p:spPr>
        <p:txBody>
          <a:bodyPr/>
          <a:lstStyle/>
          <a:p>
            <a:pPr algn="l"/>
            <a:r>
              <a:rPr lang="en-US" sz="3200" b="1"/>
              <a:t>Nomenclature of Single Point Lathe Tool</a:t>
            </a:r>
          </a:p>
        </p:txBody>
      </p:sp>
    </p:spTree>
    <p:extLst>
      <p:ext uri="{BB962C8B-B14F-4D97-AF65-F5344CB8AC3E}">
        <p14:creationId xmlns:p14="http://schemas.microsoft.com/office/powerpoint/2010/main" val="28793129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E2B6-0D74-4889-9D40-F8CC0C10750A}" type="slidenum">
              <a:rPr lang="en-US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419600"/>
          </a:xfrm>
        </p:spPr>
        <p:txBody>
          <a:bodyPr/>
          <a:lstStyle/>
          <a:p>
            <a:r>
              <a:rPr lang="en-US" sz="2900" b="1">
                <a:solidFill>
                  <a:srgbClr val="996633"/>
                </a:solidFill>
              </a:rPr>
              <a:t>Nose:</a:t>
            </a:r>
          </a:p>
          <a:p>
            <a:pPr lvl="1">
              <a:lnSpc>
                <a:spcPct val="200000"/>
              </a:lnSpc>
            </a:pPr>
            <a:r>
              <a:rPr lang="en-US" sz="2500" b="1">
                <a:solidFill>
                  <a:srgbClr val="0000FF"/>
                </a:solidFill>
              </a:rPr>
              <a:t>It is the</a:t>
            </a:r>
            <a:r>
              <a:rPr lang="en-US" sz="2500" b="1">
                <a:solidFill>
                  <a:srgbClr val="FF3399"/>
                </a:solidFill>
              </a:rPr>
              <a:t> tip </a:t>
            </a:r>
            <a:r>
              <a:rPr lang="en-US" sz="2500" b="1">
                <a:solidFill>
                  <a:srgbClr val="0000FF"/>
                </a:solidFill>
              </a:rPr>
              <a:t>of the tool</a:t>
            </a:r>
          </a:p>
          <a:p>
            <a:pPr lvl="1">
              <a:lnSpc>
                <a:spcPct val="200000"/>
              </a:lnSpc>
            </a:pPr>
            <a:r>
              <a:rPr lang="en-US" sz="2500" b="1">
                <a:solidFill>
                  <a:srgbClr val="0000FF"/>
                </a:solidFill>
              </a:rPr>
              <a:t>It is formed by the </a:t>
            </a:r>
            <a:r>
              <a:rPr lang="en-US" sz="2500" b="1">
                <a:solidFill>
                  <a:srgbClr val="FF3399"/>
                </a:solidFill>
              </a:rPr>
              <a:t>side</a:t>
            </a:r>
            <a:r>
              <a:rPr lang="en-US" sz="2500" b="1">
                <a:solidFill>
                  <a:srgbClr val="0000FF"/>
                </a:solidFill>
              </a:rPr>
              <a:t> and </a:t>
            </a:r>
            <a:r>
              <a:rPr lang="en-US" sz="2500" b="1">
                <a:solidFill>
                  <a:srgbClr val="FF3399"/>
                </a:solidFill>
              </a:rPr>
              <a:t>end edges</a:t>
            </a:r>
          </a:p>
          <a:p>
            <a:pPr>
              <a:lnSpc>
                <a:spcPct val="200000"/>
              </a:lnSpc>
            </a:pPr>
            <a:r>
              <a:rPr lang="en-US" sz="2900" b="1">
                <a:solidFill>
                  <a:srgbClr val="996633"/>
                </a:solidFill>
              </a:rPr>
              <a:t>Base:</a:t>
            </a:r>
          </a:p>
          <a:p>
            <a:pPr lvl="1">
              <a:lnSpc>
                <a:spcPct val="200000"/>
              </a:lnSpc>
            </a:pPr>
            <a:r>
              <a:rPr lang="en-US" sz="2500" b="1">
                <a:solidFill>
                  <a:srgbClr val="0000FF"/>
                </a:solidFill>
              </a:rPr>
              <a:t>It is the </a:t>
            </a:r>
            <a:r>
              <a:rPr lang="en-US" sz="2500" b="1">
                <a:solidFill>
                  <a:srgbClr val="FF3399"/>
                </a:solidFill>
              </a:rPr>
              <a:t>bottom surface</a:t>
            </a:r>
            <a:r>
              <a:rPr lang="en-US" sz="2500" b="1">
                <a:solidFill>
                  <a:srgbClr val="0000FF"/>
                </a:solidFill>
              </a:rPr>
              <a:t> of the tool</a:t>
            </a:r>
          </a:p>
          <a:p>
            <a:pPr>
              <a:lnSpc>
                <a:spcPct val="200000"/>
              </a:lnSpc>
              <a:buFontTx/>
              <a:buNone/>
            </a:pPr>
            <a:endParaRPr lang="en-US" sz="2900" b="1">
              <a:solidFill>
                <a:srgbClr val="0000FF"/>
              </a:solidFill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381000"/>
          </a:xfrm>
          <a:noFill/>
          <a:ln/>
        </p:spPr>
        <p:txBody>
          <a:bodyPr/>
          <a:lstStyle/>
          <a:p>
            <a:pPr algn="l"/>
            <a:r>
              <a:rPr lang="en-US" sz="3200" b="1"/>
              <a:t>Nomenclature of Single Point Lathe Tool</a:t>
            </a:r>
          </a:p>
        </p:txBody>
      </p:sp>
    </p:spTree>
    <p:extLst>
      <p:ext uri="{BB962C8B-B14F-4D97-AF65-F5344CB8AC3E}">
        <p14:creationId xmlns:p14="http://schemas.microsoft.com/office/powerpoint/2010/main" val="553865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68BC-82BF-4E41-8D99-BED7A2DE538A}" type="slidenum">
              <a:rPr lang="en-US"/>
              <a:pPr/>
              <a:t>14</a:t>
            </a:fld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912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900" b="1">
                <a:solidFill>
                  <a:srgbClr val="996633"/>
                </a:solidFill>
              </a:rPr>
              <a:t>The different cutting tool angles are:</a:t>
            </a:r>
          </a:p>
          <a:p>
            <a:pPr lvl="3">
              <a:lnSpc>
                <a:spcPct val="120000"/>
              </a:lnSpc>
            </a:pPr>
            <a:r>
              <a:rPr lang="en-US" sz="2600" b="1">
                <a:solidFill>
                  <a:srgbClr val="FF3399"/>
                </a:solidFill>
              </a:rPr>
              <a:t>Relief or clearance angle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Side relief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End relief</a:t>
            </a:r>
          </a:p>
          <a:p>
            <a:pPr lvl="3">
              <a:lnSpc>
                <a:spcPct val="120000"/>
              </a:lnSpc>
            </a:pPr>
            <a:r>
              <a:rPr lang="en-US" sz="2600" b="1">
                <a:solidFill>
                  <a:srgbClr val="FF3399"/>
                </a:solidFill>
              </a:rPr>
              <a:t>Rake angle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Back Rake angle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Side Rake angle</a:t>
            </a:r>
          </a:p>
          <a:p>
            <a:pPr lvl="3">
              <a:lnSpc>
                <a:spcPct val="120000"/>
              </a:lnSpc>
            </a:pPr>
            <a:r>
              <a:rPr lang="en-US" sz="2600" b="1">
                <a:solidFill>
                  <a:srgbClr val="FF3399"/>
                </a:solidFill>
              </a:rPr>
              <a:t>Cutting edge angle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Side Cutting edge angle</a:t>
            </a:r>
          </a:p>
          <a:p>
            <a:pPr lvl="4">
              <a:lnSpc>
                <a:spcPct val="120000"/>
              </a:lnSpc>
            </a:pPr>
            <a:r>
              <a:rPr lang="en-US" sz="2400" b="1"/>
              <a:t>End Cutting edge angle</a:t>
            </a:r>
          </a:p>
          <a:p>
            <a:pPr lvl="4"/>
            <a:endParaRPr lang="en-US" sz="2400" b="1"/>
          </a:p>
          <a:p>
            <a:pPr lvl="4"/>
            <a:endParaRPr lang="en-US" sz="1900" b="1">
              <a:solidFill>
                <a:srgbClr val="996633"/>
              </a:solidFill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/>
          <a:lstStyle/>
          <a:p>
            <a:pPr algn="l"/>
            <a:r>
              <a:rPr lang="en-US" sz="3200" b="1">
                <a:solidFill>
                  <a:srgbClr val="0000FF"/>
                </a:solidFill>
              </a:rPr>
              <a:t>Nomenclature of Single Point Lathe Tool</a:t>
            </a:r>
          </a:p>
        </p:txBody>
      </p:sp>
    </p:spTree>
    <p:extLst>
      <p:ext uri="{BB962C8B-B14F-4D97-AF65-F5344CB8AC3E}">
        <p14:creationId xmlns:p14="http://schemas.microsoft.com/office/powerpoint/2010/main" val="30839207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28A9-E44F-43FA-A8BC-CC91D64C0B3B}" type="slidenum">
              <a:rPr lang="en-US"/>
              <a:pPr/>
              <a:t>15</a:t>
            </a:fld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60960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900" b="1">
                <a:solidFill>
                  <a:srgbClr val="0000FF"/>
                </a:solidFill>
              </a:rPr>
              <a:t>Relief or Clearance angle:</a:t>
            </a:r>
          </a:p>
          <a:p>
            <a:pPr lvl="1">
              <a:lnSpc>
                <a:spcPct val="135000"/>
              </a:lnSpc>
            </a:pPr>
            <a:r>
              <a:rPr lang="en-US" sz="2600" b="1">
                <a:solidFill>
                  <a:srgbClr val="996633"/>
                </a:solidFill>
              </a:rPr>
              <a:t>Ground on the end and side faces of a tool to prevent it from rubbing on the work piece</a:t>
            </a:r>
          </a:p>
          <a:p>
            <a:pPr lvl="1">
              <a:lnSpc>
                <a:spcPct val="135000"/>
              </a:lnSpc>
            </a:pPr>
            <a:r>
              <a:rPr lang="en-US" sz="2600" b="1">
                <a:solidFill>
                  <a:srgbClr val="996633"/>
                </a:solidFill>
              </a:rPr>
              <a:t>To enable only the cutting edge to touch the work piece</a:t>
            </a:r>
          </a:p>
          <a:p>
            <a:pPr lvl="1">
              <a:lnSpc>
                <a:spcPct val="135000"/>
              </a:lnSpc>
              <a:buFontTx/>
              <a:buNone/>
            </a:pPr>
            <a:r>
              <a:rPr lang="en-US" sz="2600" b="1">
                <a:solidFill>
                  <a:srgbClr val="FF3399"/>
                </a:solidFill>
              </a:rPr>
              <a:t>Side Relief angle:</a:t>
            </a:r>
          </a:p>
          <a:p>
            <a:pPr lvl="2">
              <a:lnSpc>
                <a:spcPct val="135000"/>
              </a:lnSpc>
            </a:pPr>
            <a:r>
              <a:rPr lang="en-US" b="1"/>
              <a:t>Angle ground directly below the cutting edge on the flank of the tool</a:t>
            </a:r>
          </a:p>
          <a:p>
            <a:pPr lvl="1">
              <a:lnSpc>
                <a:spcPct val="135000"/>
              </a:lnSpc>
              <a:buFontTx/>
              <a:buNone/>
            </a:pPr>
            <a:r>
              <a:rPr lang="en-US" sz="2600" b="1">
                <a:solidFill>
                  <a:srgbClr val="FF3399"/>
                </a:solidFill>
              </a:rPr>
              <a:t>End Relief angle:</a:t>
            </a:r>
          </a:p>
          <a:p>
            <a:pPr lvl="2">
              <a:lnSpc>
                <a:spcPct val="135000"/>
              </a:lnSpc>
            </a:pPr>
            <a:r>
              <a:rPr lang="en-US" b="1"/>
              <a:t>Angle ground from the nose of the tool</a:t>
            </a:r>
            <a:endParaRPr lang="en-US" sz="2000" b="1"/>
          </a:p>
          <a:p>
            <a:pPr lvl="1">
              <a:lnSpc>
                <a:spcPct val="120000"/>
              </a:lnSpc>
            </a:pPr>
            <a:endParaRPr lang="en-US" sz="2400" b="1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25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9F4-1712-48D8-A511-6F031F63100B}" type="slidenum">
              <a:rPr lang="en-US"/>
              <a:pPr/>
              <a:t>16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64008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900" b="1">
                <a:solidFill>
                  <a:srgbClr val="0000FF"/>
                </a:solidFill>
              </a:rPr>
              <a:t>Rake angle:</a:t>
            </a:r>
          </a:p>
          <a:p>
            <a:pPr lvl="1">
              <a:lnSpc>
                <a:spcPct val="120000"/>
              </a:lnSpc>
            </a:pPr>
            <a:r>
              <a:rPr lang="en-US" sz="2400">
                <a:solidFill>
                  <a:srgbClr val="996633"/>
                </a:solidFill>
              </a:rPr>
              <a:t>Ground on a too to provide a smooth flow of the chip over the tool so as to move it away from the work piece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 b="1">
                <a:solidFill>
                  <a:srgbClr val="FF3399"/>
                </a:solidFill>
              </a:rPr>
              <a:t>Back Rake angle</a:t>
            </a:r>
          </a:p>
          <a:p>
            <a:pPr lvl="2">
              <a:lnSpc>
                <a:spcPct val="120000"/>
              </a:lnSpc>
            </a:pPr>
            <a:r>
              <a:rPr lang="en-US"/>
              <a:t>Ground on the face of the tool</a:t>
            </a:r>
          </a:p>
          <a:p>
            <a:pPr lvl="2">
              <a:lnSpc>
                <a:spcPct val="120000"/>
              </a:lnSpc>
            </a:pPr>
            <a:r>
              <a:rPr lang="en-US"/>
              <a:t>Influences the angle at which chip leaves the nose of the tool</a:t>
            </a:r>
          </a:p>
          <a:p>
            <a:pPr lvl="2">
              <a:lnSpc>
                <a:spcPct val="120000"/>
              </a:lnSpc>
            </a:pPr>
            <a:r>
              <a:rPr lang="en-US"/>
              <a:t>Generally 8 - 10</a:t>
            </a:r>
            <a:r>
              <a:rPr lang="en-US" baseline="30000"/>
              <a:t>0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600" b="1">
                <a:solidFill>
                  <a:srgbClr val="FF3399"/>
                </a:solidFill>
              </a:rPr>
              <a:t>Side Rake angle</a:t>
            </a:r>
          </a:p>
          <a:p>
            <a:pPr lvl="2"/>
            <a:r>
              <a:rPr lang="en-US"/>
              <a:t>Ground on the tool face away from the cutting edge</a:t>
            </a:r>
          </a:p>
          <a:p>
            <a:pPr lvl="2"/>
            <a:r>
              <a:rPr lang="en-US"/>
              <a:t>Influences the angle at which the chip leaves the work piece</a:t>
            </a:r>
          </a:p>
          <a:p>
            <a:pPr lvl="2"/>
            <a:r>
              <a:rPr lang="en-US"/>
              <a:t>A lathe tool has 14</a:t>
            </a:r>
            <a:r>
              <a:rPr lang="en-US" baseline="30000"/>
              <a:t>0</a:t>
            </a:r>
            <a:r>
              <a:rPr lang="en-US"/>
              <a:t> side rake.</a:t>
            </a:r>
          </a:p>
        </p:txBody>
      </p:sp>
    </p:spTree>
    <p:extLst>
      <p:ext uri="{BB962C8B-B14F-4D97-AF65-F5344CB8AC3E}">
        <p14:creationId xmlns:p14="http://schemas.microsoft.com/office/powerpoint/2010/main" val="21919406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DE3F-C771-4359-B969-FAED53B4BE23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05800" cy="61722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900" b="1">
                <a:solidFill>
                  <a:srgbClr val="FF3399"/>
                </a:solidFill>
              </a:rPr>
              <a:t>Side Cutting edge angle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Ground on a tool so that it can be mounted in the correct position for various machining operations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Approximately 15</a:t>
            </a:r>
            <a:r>
              <a:rPr lang="en-US" sz="2400" b="1" baseline="30000">
                <a:solidFill>
                  <a:srgbClr val="996633"/>
                </a:solidFill>
              </a:rPr>
              <a:t>0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Allows flank of the tool to approach the work piece first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Spreads the material over a grater distance on the cutting edge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900" b="1">
                <a:solidFill>
                  <a:srgbClr val="FF3399"/>
                </a:solidFill>
              </a:rPr>
              <a:t>End Cutting edge angle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Allows the cutting tool to machine close to the work piece during turning operations</a:t>
            </a:r>
          </a:p>
          <a:p>
            <a:pPr lvl="1">
              <a:lnSpc>
                <a:spcPct val="120000"/>
              </a:lnSpc>
            </a:pPr>
            <a:r>
              <a:rPr lang="en-US" sz="2400" b="1">
                <a:solidFill>
                  <a:srgbClr val="996633"/>
                </a:solidFill>
              </a:rPr>
              <a:t>Usually 20 - 30</a:t>
            </a:r>
            <a:r>
              <a:rPr lang="en-US" sz="2400" b="1" baseline="30000">
                <a:solidFill>
                  <a:srgbClr val="99663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241749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AC5E-E2A3-48DB-9EB6-1ADD4FADB757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609600" indent="-609600">
              <a:lnSpc>
                <a:spcPct val="170000"/>
              </a:lnSpc>
              <a:buFontTx/>
              <a:buNone/>
            </a:pPr>
            <a:r>
              <a:rPr lang="en-US" sz="2900" b="1">
                <a:solidFill>
                  <a:srgbClr val="0000FF"/>
                </a:solidFill>
              </a:rPr>
              <a:t>Nose Radius:</a:t>
            </a:r>
          </a:p>
          <a:p>
            <a:pPr marL="990600" lvl="1" indent="-533400">
              <a:lnSpc>
                <a:spcPct val="170000"/>
              </a:lnSpc>
            </a:pPr>
            <a:r>
              <a:rPr lang="en-US" sz="2600" b="1">
                <a:solidFill>
                  <a:srgbClr val="996633"/>
                </a:solidFill>
              </a:rPr>
              <a:t>Rounded tip on the point of the tool</a:t>
            </a:r>
          </a:p>
          <a:p>
            <a:pPr marL="990600" lvl="1" indent="-533400">
              <a:lnSpc>
                <a:spcPct val="170000"/>
              </a:lnSpc>
              <a:buFontTx/>
              <a:buNone/>
            </a:pPr>
            <a:r>
              <a:rPr lang="en-US" sz="2500" b="1">
                <a:solidFill>
                  <a:schemeClr val="tx2"/>
                </a:solidFill>
              </a:rPr>
              <a:t>Functions:</a:t>
            </a:r>
          </a:p>
          <a:p>
            <a:pPr marL="990600" lvl="1" indent="-533400">
              <a:lnSpc>
                <a:spcPct val="170000"/>
              </a:lnSpc>
              <a:buFontTx/>
              <a:buAutoNum type="arabicPeriod"/>
            </a:pPr>
            <a:r>
              <a:rPr lang="en-US" sz="2400" b="1">
                <a:solidFill>
                  <a:srgbClr val="FF3399"/>
                </a:solidFill>
              </a:rPr>
              <a:t>To prevent the sharp fragile tip from breaking during use</a:t>
            </a:r>
          </a:p>
          <a:p>
            <a:pPr marL="990600" lvl="1" indent="-533400">
              <a:lnSpc>
                <a:spcPct val="170000"/>
              </a:lnSpc>
              <a:buFontTx/>
              <a:buAutoNum type="arabicPeriod"/>
            </a:pPr>
            <a:r>
              <a:rPr lang="en-US" sz="2400" b="1">
                <a:solidFill>
                  <a:srgbClr val="FF3399"/>
                </a:solidFill>
              </a:rPr>
              <a:t>To provide a smoother finish on the work piece during machining operation</a:t>
            </a:r>
          </a:p>
          <a:p>
            <a:pPr marL="990600" lvl="1" indent="-533400">
              <a:lnSpc>
                <a:spcPct val="170000"/>
              </a:lnSpc>
              <a:buFontTx/>
              <a:buAutoNum type="arabicPeriod"/>
            </a:pPr>
            <a:r>
              <a:rPr lang="en-US" sz="2400" b="1">
                <a:solidFill>
                  <a:srgbClr val="FF3399"/>
                </a:solidFill>
              </a:rPr>
              <a:t>Preferred nose radius 0.8 mm</a:t>
            </a:r>
          </a:p>
        </p:txBody>
      </p:sp>
    </p:spTree>
    <p:extLst>
      <p:ext uri="{BB962C8B-B14F-4D97-AF65-F5344CB8AC3E}">
        <p14:creationId xmlns:p14="http://schemas.microsoft.com/office/powerpoint/2010/main" val="42592237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C5E0-4B3C-4880-96E6-778119B111BE}" type="slidenum">
              <a:rPr lang="en-US"/>
              <a:pPr/>
              <a:t>19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99CC"/>
                </a:solidFill>
              </a:rPr>
              <a:t>Working principle of lathe</a:t>
            </a:r>
          </a:p>
        </p:txBody>
      </p:sp>
      <p:grpSp>
        <p:nvGrpSpPr>
          <p:cNvPr id="5179" name="Group 59"/>
          <p:cNvGrpSpPr>
            <a:grpSpLocks/>
          </p:cNvGrpSpPr>
          <p:nvPr/>
        </p:nvGrpSpPr>
        <p:grpSpPr bwMode="auto">
          <a:xfrm>
            <a:off x="1295400" y="533400"/>
            <a:ext cx="6399213" cy="4005263"/>
            <a:chOff x="816" y="432"/>
            <a:chExt cx="4031" cy="2523"/>
          </a:xfrm>
        </p:grpSpPr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flipV="1">
              <a:off x="2448" y="1863"/>
              <a:ext cx="16" cy="153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78" name="Group 58"/>
            <p:cNvGrpSpPr>
              <a:grpSpLocks/>
            </p:cNvGrpSpPr>
            <p:nvPr/>
          </p:nvGrpSpPr>
          <p:grpSpPr bwMode="auto">
            <a:xfrm>
              <a:off x="816" y="432"/>
              <a:ext cx="4031" cy="2523"/>
              <a:chOff x="816" y="432"/>
              <a:chExt cx="4031" cy="2523"/>
            </a:xfrm>
          </p:grpSpPr>
          <p:sp>
            <p:nvSpPr>
              <p:cNvPr id="5149" name="Line 29"/>
              <p:cNvSpPr>
                <a:spLocks noChangeShapeType="1"/>
              </p:cNvSpPr>
              <p:nvPr/>
            </p:nvSpPr>
            <p:spPr bwMode="auto">
              <a:xfrm flipH="1" flipV="1">
                <a:off x="3417" y="2175"/>
                <a:ext cx="780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77" name="Group 57"/>
              <p:cNvGrpSpPr>
                <a:grpSpLocks/>
              </p:cNvGrpSpPr>
              <p:nvPr/>
            </p:nvGrpSpPr>
            <p:grpSpPr bwMode="auto">
              <a:xfrm>
                <a:off x="816" y="432"/>
                <a:ext cx="4031" cy="2523"/>
                <a:chOff x="816" y="432"/>
                <a:chExt cx="4031" cy="2523"/>
              </a:xfrm>
            </p:grpSpPr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46" y="1654"/>
                  <a:ext cx="3121" cy="1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prstDash val="lgDash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76" name="Group 56"/>
                <p:cNvGrpSpPr>
                  <a:grpSpLocks/>
                </p:cNvGrpSpPr>
                <p:nvPr/>
              </p:nvGrpSpPr>
              <p:grpSpPr bwMode="auto">
                <a:xfrm>
                  <a:off x="816" y="432"/>
                  <a:ext cx="4031" cy="2523"/>
                  <a:chOff x="816" y="432"/>
                  <a:chExt cx="4031" cy="2523"/>
                </a:xfrm>
              </p:grpSpPr>
              <p:sp>
                <p:nvSpPr>
                  <p:cNvPr id="5144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7" y="1915"/>
                    <a:ext cx="0" cy="52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17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816" y="432"/>
                    <a:ext cx="4031" cy="2523"/>
                    <a:chOff x="816" y="432"/>
                    <a:chExt cx="4031" cy="2523"/>
                  </a:xfrm>
                </p:grpSpPr>
                <p:sp>
                  <p:nvSpPr>
                    <p:cNvPr id="5143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7" y="1915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174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432"/>
                      <a:ext cx="4031" cy="2523"/>
                      <a:chOff x="816" y="432"/>
                      <a:chExt cx="4031" cy="2523"/>
                    </a:xfrm>
                  </p:grpSpPr>
                  <p:sp>
                    <p:nvSpPr>
                      <p:cNvPr id="514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7" y="1785"/>
                        <a:ext cx="130" cy="13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173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432"/>
                        <a:ext cx="4031" cy="2523"/>
                        <a:chOff x="816" y="432"/>
                        <a:chExt cx="4031" cy="2523"/>
                      </a:xfrm>
                    </p:grpSpPr>
                    <p:sp>
                      <p:nvSpPr>
                        <p:cNvPr id="5141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157" y="1785"/>
                          <a:ext cx="130" cy="13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172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6" y="432"/>
                          <a:ext cx="4031" cy="2523"/>
                          <a:chOff x="816" y="432"/>
                          <a:chExt cx="4031" cy="2523"/>
                        </a:xfrm>
                      </p:grpSpPr>
                      <p:sp>
                        <p:nvSpPr>
                          <p:cNvPr id="5140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06" y="2435"/>
                            <a:ext cx="260" cy="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66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71" name="Group 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6" y="432"/>
                            <a:ext cx="4031" cy="2523"/>
                            <a:chOff x="816" y="432"/>
                            <a:chExt cx="4031" cy="2523"/>
                          </a:xfrm>
                        </p:grpSpPr>
                        <p:sp>
                          <p:nvSpPr>
                            <p:cNvPr id="5139" name="Line 1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466" y="2175"/>
                              <a:ext cx="1" cy="261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66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170" name="Group 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6" y="432"/>
                              <a:ext cx="4031" cy="2523"/>
                              <a:chOff x="816" y="432"/>
                              <a:chExt cx="4031" cy="2523"/>
                            </a:xfrm>
                          </p:grpSpPr>
                          <p:sp>
                            <p:nvSpPr>
                              <p:cNvPr id="5138" name="Line 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66" y="2175"/>
                                <a:ext cx="260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66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69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6" y="432"/>
                                <a:ext cx="4031" cy="2523"/>
                                <a:chOff x="816" y="432"/>
                                <a:chExt cx="4031" cy="2523"/>
                              </a:xfrm>
                            </p:grpSpPr>
                            <p:sp>
                              <p:nvSpPr>
                                <p:cNvPr id="5137" name="Line 1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1726" y="1915"/>
                                  <a:ext cx="1" cy="26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66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5168" name="Group 48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816" y="432"/>
                                  <a:ext cx="4031" cy="2523"/>
                                  <a:chOff x="816" y="432"/>
                                  <a:chExt cx="4031" cy="2523"/>
                                </a:xfrm>
                              </p:grpSpPr>
                              <p:sp>
                                <p:nvSpPr>
                                  <p:cNvPr id="5136" name="Line 16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1206" y="1915"/>
                                    <a:ext cx="520" cy="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FF66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5167" name="Group 47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816" y="432"/>
                                    <a:ext cx="4031" cy="2523"/>
                                    <a:chOff x="816" y="432"/>
                                    <a:chExt cx="4031" cy="2523"/>
                                  </a:xfrm>
                                </p:grpSpPr>
                                <p:sp>
                                  <p:nvSpPr>
                                    <p:cNvPr id="5135" name="Line 1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1206" y="874"/>
                                      <a:ext cx="1" cy="1561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FF66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5166" name="Group 46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816" y="432"/>
                                      <a:ext cx="4031" cy="2523"/>
                                      <a:chOff x="816" y="432"/>
                                      <a:chExt cx="4031" cy="2523"/>
                                    </a:xfrm>
                                  </p:grpSpPr>
                                  <p:sp>
                                    <p:nvSpPr>
                                      <p:cNvPr id="5134" name="Line 14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 flipV="1">
                                        <a:off x="1726" y="1134"/>
                                        <a:ext cx="1" cy="261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FF66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165" name="Group 45"/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816" y="432"/>
                                        <a:ext cx="4031" cy="2523"/>
                                        <a:chOff x="816" y="432"/>
                                        <a:chExt cx="4031" cy="2523"/>
                                      </a:xfrm>
                                    </p:grpSpPr>
                                    <p:sp>
                                      <p:nvSpPr>
                                        <p:cNvPr id="5133" name="Line 13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 flipV="1">
                                          <a:off x="1206" y="874"/>
                                          <a:ext cx="26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FF6600"/>
                                          </a:solidFill>
                                          <a:round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5164" name="Group 44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816" y="432"/>
                                          <a:ext cx="4031" cy="2523"/>
                                          <a:chOff x="816" y="432"/>
                                          <a:chExt cx="4031" cy="2523"/>
                                        </a:xfrm>
                                      </p:grpSpPr>
                                      <p:sp>
                                        <p:nvSpPr>
                                          <p:cNvPr id="5132" name="Line 1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1466" y="1134"/>
                                            <a:ext cx="260" cy="1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19050">
                                            <a:solidFill>
                                              <a:srgbClr val="FF66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endParaRPr lang="en-US"/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5163" name="Group 4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816" y="432"/>
                                            <a:ext cx="4031" cy="2523"/>
                                            <a:chOff x="816" y="432"/>
                                            <a:chExt cx="4031" cy="2523"/>
                                          </a:xfrm>
                                        </p:grpSpPr>
                                        <p:sp>
                                          <p:nvSpPr>
                                            <p:cNvPr id="5131" name="Line 11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V="1">
                                              <a:off x="1466" y="874"/>
                                              <a:ext cx="1" cy="261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19050">
                                              <a:solidFill>
                                                <a:srgbClr val="FF66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en-US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5162" name="Group 42"/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816" y="432"/>
                                              <a:ext cx="4031" cy="2523"/>
                                              <a:chOff x="816" y="432"/>
                                              <a:chExt cx="4031" cy="2523"/>
                                            </a:xfrm>
                                          </p:grpSpPr>
                                          <p:sp>
                                            <p:nvSpPr>
                                              <p:cNvPr id="5130" name="Line 10"/>
                                              <p:cNvSpPr>
                                                <a:spLocks noChangeShapeType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flipV="1">
                                                <a:off x="1206" y="1395"/>
                                                <a:ext cx="520" cy="1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noFill/>
                                              <a:ln w="19050">
                                                <a:solidFill>
                                                  <a:srgbClr val="FF6600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161" name="Group 41"/>
                                              <p:cNvGrpSpPr>
                                                <a:grpSpLocks/>
                                              </p:cNvGrpSpPr>
                                              <p:nvPr/>
                                            </p:nvGrpSpPr>
                                            <p:grpSpPr bwMode="auto">
                                              <a:xfrm>
                                                <a:off x="816" y="432"/>
                                                <a:ext cx="4031" cy="2523"/>
                                                <a:chOff x="816" y="432"/>
                                                <a:chExt cx="4031" cy="2523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128" name="Line 8"/>
                                                <p:cNvSpPr>
                                                  <a:spLocks noChangeShapeType="1"/>
                                                </p:cNvSpPr>
                                                <p:nvPr/>
                                              </p:nvSpPr>
                                              <p:spPr bwMode="auto">
                                                <a:xfrm flipV="1">
                                                  <a:off x="3157" y="1785"/>
                                                  <a:ext cx="130" cy="13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noFill/>
                                                <a:ln w="19050">
                                                  <a:solidFill>
                                                    <a:srgbClr val="00FF00"/>
                                                  </a:solidFill>
                                                  <a:round/>
                                                  <a:headEnd/>
                                                  <a:tailEnd/>
                                                </a:ln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5160" name="Group 40"/>
                                                <p:cNvGrpSpPr>
                                                  <a:grpSpLocks/>
                                                </p:cNvGrpSpPr>
                                                <p:nvPr/>
                                              </p:nvGrpSpPr>
                                              <p:grpSpPr bwMode="auto">
                                                <a:xfrm>
                                                  <a:off x="816" y="432"/>
                                                  <a:ext cx="4031" cy="2523"/>
                                                  <a:chOff x="816" y="432"/>
                                                  <a:chExt cx="4031" cy="2523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5127" name="Line 7"/>
                                                  <p:cNvSpPr>
                                                    <a:spLocks noChangeShapeType="1"/>
                                                  </p:cNvSpPr>
                                                  <p:nvPr/>
                                                </p:nvSpPr>
                                                <p:spPr bwMode="auto">
                                                  <a:xfrm>
                                                    <a:off x="3157" y="1395"/>
                                                    <a:ext cx="130" cy="12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noFill/>
                                                  <a:ln w="19050">
                                                    <a:solidFill>
                                                      <a:srgbClr val="0000FF"/>
                                                    </a:solidFill>
                                                    <a:round/>
                                                    <a:headEnd/>
                                                    <a:tailEnd/>
                                                  </a:ln>
                                                </p:spPr>
                                                <p:txBody>
                                                  <a:bodyPr/>
                                                  <a:lstStyle/>
                                                  <a:p>
                                                    <a:endParaRPr lang="en-US"/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5159" name="Group 39"/>
                                                  <p:cNvGrpSpPr>
                                                    <a:grpSpLocks/>
                                                  </p:cNvGrpSpPr>
                                                  <p:nvPr/>
                                                </p:nvGrpSpPr>
                                                <p:grpSpPr bwMode="auto">
                                                  <a:xfrm>
                                                    <a:off x="816" y="432"/>
                                                    <a:ext cx="4031" cy="2523"/>
                                                    <a:chOff x="816" y="432"/>
                                                    <a:chExt cx="4031" cy="252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5158" name="Group 38"/>
                                                    <p:cNvGrpSpPr>
                                                      <a:grpSpLocks/>
                                                    </p:cNvGrpSpPr>
                                                    <p:nvPr/>
                                                  </p:nvGrpSpPr>
                                                  <p:grpSpPr bwMode="auto">
                                                    <a:xfrm>
                                                      <a:off x="816" y="432"/>
                                                      <a:ext cx="4031" cy="2523"/>
                                                      <a:chOff x="816" y="432"/>
                                                      <a:chExt cx="4031" cy="2523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5157" name="Group 37"/>
                                                      <p:cNvGrpSpPr>
                                                        <a:grpSpLocks/>
                                                      </p:cNvGrpSpPr>
                                                      <p:nvPr/>
                                                    </p:nvGrpSpPr>
                                                    <p:grpSpPr bwMode="auto">
                                                      <a:xfrm>
                                                        <a:off x="816" y="432"/>
                                                        <a:ext cx="4031" cy="2523"/>
                                                        <a:chOff x="816" y="432"/>
                                                        <a:chExt cx="4031" cy="2523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5125" name="AutoShape 5"/>
                                                        <p:cNvSpPr>
                                                          <a:spLocks noChangeAspect="1"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816" y="432"/>
                                                          <a:ext cx="4031" cy="252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26" name="Rectangle 6"/>
                                                        <p:cNvSpPr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336" y="1394"/>
                                                          <a:ext cx="1821" cy="519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29" name="Rectangle 9"/>
                                                        <p:cNvSpPr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3287" y="1524"/>
                                                          <a:ext cx="650" cy="261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1905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46" name="Line 26"/>
                                                        <p:cNvSpPr>
                                                          <a:spLocks noChangeShapeType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 flipH="1">
                                                          <a:off x="1986" y="2305"/>
                                                          <a:ext cx="520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28575">
                                                          <a:solidFill>
                                                            <a:srgbClr val="FF3399"/>
                                                          </a:solidFill>
                                                          <a:round/>
                                                          <a:headEnd/>
                                                          <a:tailEnd type="stealth" w="lg" len="lg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47" name="Text Box 27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152" y="2496"/>
                                                          <a:ext cx="2162" cy="25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Direction of cutting tool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48" name="Text Box 28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3547" y="2305"/>
                                                          <a:ext cx="1170" cy="39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Cutting tool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50" name="Freeform 30"/>
                                                        <p:cNvSpPr>
                                                          <a:spLocks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683" y="1212"/>
                                                          <a:ext cx="765" cy="900"/>
                                                        </a:xfrm>
                                                        <a:custGeom>
                                                          <a:avLst/>
                                                          <a:gdLst/>
                                                          <a:ahLst/>
                                                          <a:cxnLst>
                                                            <a:cxn ang="0">
                                                              <a:pos x="720" y="0"/>
                                                            </a:cxn>
                                                            <a:cxn ang="0">
                                                              <a:pos x="180" y="180"/>
                                                            </a:cxn>
                                                            <a:cxn ang="0">
                                                              <a:pos x="0" y="720"/>
                                                            </a:cxn>
                                                            <a:cxn ang="0">
                                                              <a:pos x="180" y="1260"/>
                                                            </a:cxn>
                                                            <a:cxn ang="0">
                                                              <a:pos x="720" y="1440"/>
                                                            </a:cxn>
                                                            <a:cxn ang="0">
                                                              <a:pos x="1080" y="1260"/>
                                                            </a:cxn>
                                                          </a:cxnLst>
                                                          <a:rect l="0" t="0" r="r" b="b"/>
                                                          <a:pathLst>
                                                            <a:path w="1080" h="1440">
                                                              <a:moveTo>
                                                                <a:pt x="720" y="0"/>
                                                              </a:moveTo>
                                                              <a:cubicBezTo>
                                                                <a:pt x="510" y="30"/>
                                                                <a:pt x="300" y="60"/>
                                                                <a:pt x="180" y="180"/>
                                                              </a:cubicBezTo>
                                                              <a:cubicBezTo>
                                                                <a:pt x="60" y="300"/>
                                                                <a:pt x="0" y="540"/>
                                                                <a:pt x="0" y="720"/>
                                                              </a:cubicBezTo>
                                                              <a:cubicBezTo>
                                                                <a:pt x="0" y="900"/>
                                                                <a:pt x="60" y="1140"/>
                                                                <a:pt x="180" y="1260"/>
                                                              </a:cubicBezTo>
                                                              <a:cubicBezTo>
                                                                <a:pt x="300" y="1380"/>
                                                                <a:pt x="570" y="1440"/>
                                                                <a:pt x="720" y="1440"/>
                                                              </a:cubicBezTo>
                                                              <a:cubicBezTo>
                                                                <a:pt x="870" y="1440"/>
                                                                <a:pt x="1020" y="1320"/>
                                                                <a:pt x="1080" y="1260"/>
                                                              </a:cubicBezTo>
                                                            </a:path>
                                                          </a:pathLst>
                                                        </a:custGeom>
                                                        <a:noFill/>
                                                        <a:ln w="28575" cap="flat" cmpd="sng">
                                                          <a:solidFill>
                                                            <a:srgbClr val="996633"/>
                                                          </a:solidFill>
                                                          <a:prstDash val="solid"/>
                                                          <a:round/>
                                                          <a:headEnd type="none" w="med" len="med"/>
                                                          <a:tailEnd type="none" w="med" len="med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52" name="Text Box 32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813" y="1342"/>
                                                          <a:ext cx="1300" cy="26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Work piece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53" name="Text Box 33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2016" y="624"/>
                                                          <a:ext cx="1787" cy="63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Direction of rotation of work piece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154" name="Text Box 34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163" y="432"/>
                                                          <a:ext cx="780" cy="26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Chuck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5155" name="Line 35"/>
                                                      <p:cNvSpPr>
                                                        <a:spLocks noChangeShapeType="1"/>
                                                      </p:cNvSpPr>
                                                      <p:nvPr/>
                                                    </p:nvSpPr>
                                                    <p:spPr bwMode="auto">
                                                      <a:xfrm flipH="1">
                                                        <a:off x="1293" y="692"/>
                                                        <a:ext cx="130" cy="39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round/>
                                                        <a:headEnd/>
                                                        <a:tailEnd type="triangle" w="med" len="med"/>
                                                      </a:ln>
                                                      <a:effectLst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endParaRPr lang="en-US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5156" name="Line 36"/>
                                                    <p:cNvSpPr>
                                                      <a:spLocks noChangeShapeType="1"/>
                                                    </p:cNvSpPr>
                                                    <p:nvPr/>
                                                  </p:nvSpPr>
                                                  <p:spPr bwMode="auto">
                                                    <a:xfrm>
                                                      <a:off x="1344" y="1404"/>
                                                      <a:ext cx="384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noFill/>
                                                    <a:ln w="9525">
                                                      <a:solidFill>
                                                        <a:srgbClr val="0000FF"/>
                                                      </a:solidFill>
                                                      <a:round/>
                                                      <a:headEnd/>
                                                      <a:tailEnd/>
                                                    </a:ln>
                                                    <a:effectLst/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2808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423-BF94-4F16-A2B7-DB380BFBA90C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487363"/>
          </a:xfrm>
        </p:spPr>
        <p:txBody>
          <a:bodyPr/>
          <a:lstStyle/>
          <a:p>
            <a:pPr algn="l"/>
            <a:r>
              <a:rPr lang="en-US" sz="3000" b="1" dirty="0"/>
              <a:t>Define a machine tool</a:t>
            </a:r>
            <a:r>
              <a:rPr lang="en-US" sz="4000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791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/>
              <a:t>	</a:t>
            </a:r>
            <a:r>
              <a:rPr lang="en-US" sz="2900" b="1">
                <a:solidFill>
                  <a:srgbClr val="996633"/>
                </a:solidFill>
              </a:rPr>
              <a:t>A machine tool may be defined as a power driven machine which accomplishes the cutting or machining operations in it.</a:t>
            </a:r>
            <a:r>
              <a:rPr lang="en-US" sz="2900">
                <a:solidFill>
                  <a:srgbClr val="996633"/>
                </a:solidFill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900"/>
              <a:t>	</a:t>
            </a:r>
            <a:r>
              <a:rPr lang="en-US" sz="2900">
                <a:solidFill>
                  <a:schemeClr val="accent2"/>
                </a:solidFill>
              </a:rPr>
              <a:t>Examples:</a:t>
            </a:r>
            <a:r>
              <a:rPr lang="en-US" sz="2900"/>
              <a:t> 	</a:t>
            </a:r>
            <a:r>
              <a:rPr lang="en-US" sz="2900">
                <a:solidFill>
                  <a:srgbClr val="0000FF"/>
                </a:solidFill>
              </a:rPr>
              <a:t>Lathe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				Milling machine,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				Grinding machine,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				Drilling machine,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				Planning machine etc</a:t>
            </a:r>
            <a:r>
              <a:rPr lang="en-US">
                <a:solidFill>
                  <a:srgbClr val="0000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047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7E-0857-42C2-B9CD-0AB867B86035}" type="slidenum">
              <a:rPr lang="en-US"/>
              <a:pPr/>
              <a:t>20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cutting tool can remove material in the form of chips from rotating work pieces to produce circular objects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work piece held rigidly by one of the work holding devices  known as chuck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V – shaped cutting tool V – shaped cutting tool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produces circular surfaces as shown in the figure. 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86400" cy="715962"/>
          </a:xfrm>
          <a:noFill/>
          <a:ln/>
        </p:spPr>
        <p:txBody>
          <a:bodyPr/>
          <a:lstStyle/>
          <a:p>
            <a:pPr algn="l"/>
            <a:r>
              <a:rPr lang="en-US" sz="3200" b="1"/>
              <a:t>Working principle of lathe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724400" y="1905000"/>
            <a:ext cx="4191000" cy="3505200"/>
            <a:chOff x="816" y="432"/>
            <a:chExt cx="4031" cy="2523"/>
          </a:xfrm>
        </p:grpSpPr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V="1">
              <a:off x="2448" y="1863"/>
              <a:ext cx="16" cy="153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816" y="432"/>
              <a:ext cx="4031" cy="2523"/>
              <a:chOff x="816" y="432"/>
              <a:chExt cx="4031" cy="2523"/>
            </a:xfrm>
          </p:grpSpPr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 flipH="1" flipV="1">
                <a:off x="3417" y="2175"/>
                <a:ext cx="780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53" name="Group 9"/>
              <p:cNvGrpSpPr>
                <a:grpSpLocks/>
              </p:cNvGrpSpPr>
              <p:nvPr/>
            </p:nvGrpSpPr>
            <p:grpSpPr bwMode="auto">
              <a:xfrm>
                <a:off x="816" y="432"/>
                <a:ext cx="4031" cy="2523"/>
                <a:chOff x="816" y="432"/>
                <a:chExt cx="4031" cy="2523"/>
              </a:xfrm>
            </p:grpSpPr>
            <p:sp>
              <p:nvSpPr>
                <p:cNvPr id="615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46" y="1654"/>
                  <a:ext cx="3121" cy="1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prstDash val="lgDash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155" name="Group 11"/>
                <p:cNvGrpSpPr>
                  <a:grpSpLocks/>
                </p:cNvGrpSpPr>
                <p:nvPr/>
              </p:nvGrpSpPr>
              <p:grpSpPr bwMode="auto">
                <a:xfrm>
                  <a:off x="816" y="432"/>
                  <a:ext cx="4031" cy="2523"/>
                  <a:chOff x="816" y="432"/>
                  <a:chExt cx="4031" cy="2523"/>
                </a:xfrm>
              </p:grpSpPr>
              <p:sp>
                <p:nvSpPr>
                  <p:cNvPr id="615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7" y="1915"/>
                    <a:ext cx="0" cy="52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15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16" y="432"/>
                    <a:ext cx="4031" cy="2523"/>
                    <a:chOff x="816" y="432"/>
                    <a:chExt cx="4031" cy="2523"/>
                  </a:xfrm>
                </p:grpSpPr>
                <p:sp>
                  <p:nvSpPr>
                    <p:cNvPr id="6158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7" y="1915"/>
                      <a:ext cx="0" cy="5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59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432"/>
                      <a:ext cx="4031" cy="2523"/>
                      <a:chOff x="816" y="432"/>
                      <a:chExt cx="4031" cy="2523"/>
                    </a:xfrm>
                  </p:grpSpPr>
                  <p:sp>
                    <p:nvSpPr>
                      <p:cNvPr id="616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7" y="1785"/>
                        <a:ext cx="130" cy="13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161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432"/>
                        <a:ext cx="4031" cy="2523"/>
                        <a:chOff x="816" y="432"/>
                        <a:chExt cx="4031" cy="2523"/>
                      </a:xfrm>
                    </p:grpSpPr>
                    <p:sp>
                      <p:nvSpPr>
                        <p:cNvPr id="6162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157" y="1785"/>
                          <a:ext cx="130" cy="13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163" name="Group 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16" y="432"/>
                          <a:ext cx="4031" cy="2523"/>
                          <a:chOff x="816" y="432"/>
                          <a:chExt cx="4031" cy="2523"/>
                        </a:xfrm>
                      </p:grpSpPr>
                      <p:sp>
                        <p:nvSpPr>
                          <p:cNvPr id="6164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06" y="2435"/>
                            <a:ext cx="260" cy="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66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6165" name="Group 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816" y="432"/>
                            <a:ext cx="4031" cy="2523"/>
                            <a:chOff x="816" y="432"/>
                            <a:chExt cx="4031" cy="2523"/>
                          </a:xfrm>
                        </p:grpSpPr>
                        <p:sp>
                          <p:nvSpPr>
                            <p:cNvPr id="6166" name="Line 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1466" y="2175"/>
                              <a:ext cx="1" cy="261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66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6167" name="Group 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816" y="432"/>
                              <a:ext cx="4031" cy="2523"/>
                              <a:chOff x="816" y="432"/>
                              <a:chExt cx="4031" cy="2523"/>
                            </a:xfrm>
                          </p:grpSpPr>
                          <p:sp>
                            <p:nvSpPr>
                              <p:cNvPr id="6168" name="Line 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466" y="2175"/>
                                <a:ext cx="260" cy="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66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6169" name="Group 2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16" y="432"/>
                                <a:ext cx="4031" cy="2523"/>
                                <a:chOff x="816" y="432"/>
                                <a:chExt cx="4031" cy="2523"/>
                              </a:xfrm>
                            </p:grpSpPr>
                            <p:sp>
                              <p:nvSpPr>
                                <p:cNvPr id="6170" name="Line 2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1726" y="1915"/>
                                  <a:ext cx="1" cy="26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66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6171" name="Group 27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816" y="432"/>
                                  <a:ext cx="4031" cy="2523"/>
                                  <a:chOff x="816" y="432"/>
                                  <a:chExt cx="4031" cy="2523"/>
                                </a:xfrm>
                              </p:grpSpPr>
                              <p:sp>
                                <p:nvSpPr>
                                  <p:cNvPr id="6172" name="Line 28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V="1">
                                    <a:off x="1206" y="1915"/>
                                    <a:ext cx="520" cy="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FF66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73" name="Group 29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816" y="432"/>
                                    <a:ext cx="4031" cy="2523"/>
                                    <a:chOff x="816" y="432"/>
                                    <a:chExt cx="4031" cy="2523"/>
                                  </a:xfrm>
                                </p:grpSpPr>
                                <p:sp>
                                  <p:nvSpPr>
                                    <p:cNvPr id="6174" name="Line 3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1206" y="874"/>
                                      <a:ext cx="1" cy="1561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FF66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6175" name="Group 31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816" y="432"/>
                                      <a:ext cx="4031" cy="2523"/>
                                      <a:chOff x="816" y="432"/>
                                      <a:chExt cx="4031" cy="2523"/>
                                    </a:xfrm>
                                  </p:grpSpPr>
                                  <p:sp>
                                    <p:nvSpPr>
                                      <p:cNvPr id="6176" name="Line 32"/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 flipV="1">
                                        <a:off x="1726" y="1134"/>
                                        <a:ext cx="1" cy="261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19050">
                                        <a:solidFill>
                                          <a:srgbClr val="FF6600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en-US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177" name="Group 33"/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816" y="432"/>
                                        <a:ext cx="4031" cy="2523"/>
                                        <a:chOff x="816" y="432"/>
                                        <a:chExt cx="4031" cy="2523"/>
                                      </a:xfrm>
                                    </p:grpSpPr>
                                    <p:sp>
                                      <p:nvSpPr>
                                        <p:cNvPr id="6178" name="Line 34"/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 flipV="1">
                                          <a:off x="1206" y="874"/>
                                          <a:ext cx="260" cy="1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19050">
                                          <a:solidFill>
                                            <a:srgbClr val="FF6600"/>
                                          </a:solidFill>
                                          <a:round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6179" name="Group 35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816" y="432"/>
                                          <a:ext cx="4031" cy="2523"/>
                                          <a:chOff x="816" y="432"/>
                                          <a:chExt cx="4031" cy="2523"/>
                                        </a:xfrm>
                                      </p:grpSpPr>
                                      <p:sp>
                                        <p:nvSpPr>
                                          <p:cNvPr id="6180" name="Line 36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1466" y="1134"/>
                                            <a:ext cx="260" cy="1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19050">
                                            <a:solidFill>
                                              <a:srgbClr val="FF66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endParaRPr lang="en-US"/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6181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816" y="432"/>
                                            <a:ext cx="4031" cy="2523"/>
                                            <a:chOff x="816" y="432"/>
                                            <a:chExt cx="4031" cy="2523"/>
                                          </a:xfrm>
                                        </p:grpSpPr>
                                        <p:sp>
                                          <p:nvSpPr>
                                            <p:cNvPr id="6182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V="1">
                                              <a:off x="1466" y="874"/>
                                              <a:ext cx="1" cy="261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19050">
                                              <a:solidFill>
                                                <a:srgbClr val="FF66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en-US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6183" name="Group 39"/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816" y="432"/>
                                              <a:ext cx="4031" cy="2523"/>
                                              <a:chOff x="816" y="432"/>
                                              <a:chExt cx="4031" cy="2523"/>
                                            </a:xfrm>
                                          </p:grpSpPr>
                                          <p:sp>
                                            <p:nvSpPr>
                                              <p:cNvPr id="6184" name="Line 40"/>
                                              <p:cNvSpPr>
                                                <a:spLocks noChangeShapeType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flipV="1">
                                                <a:off x="1206" y="1395"/>
                                                <a:ext cx="520" cy="1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noFill/>
                                              <a:ln w="19050">
                                                <a:solidFill>
                                                  <a:srgbClr val="FF6600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6185" name="Group 41"/>
                                              <p:cNvGrpSpPr>
                                                <a:grpSpLocks/>
                                              </p:cNvGrpSpPr>
                                              <p:nvPr/>
                                            </p:nvGrpSpPr>
                                            <p:grpSpPr bwMode="auto">
                                              <a:xfrm>
                                                <a:off x="816" y="432"/>
                                                <a:ext cx="4031" cy="2523"/>
                                                <a:chOff x="816" y="432"/>
                                                <a:chExt cx="4031" cy="2523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186" name="Line 42"/>
                                                <p:cNvSpPr>
                                                  <a:spLocks noChangeShapeType="1"/>
                                                </p:cNvSpPr>
                                                <p:nvPr/>
                                              </p:nvSpPr>
                                              <p:spPr bwMode="auto">
                                                <a:xfrm flipV="1">
                                                  <a:off x="3157" y="1785"/>
                                                  <a:ext cx="130" cy="13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noFill/>
                                                <a:ln w="19050">
                                                  <a:solidFill>
                                                    <a:srgbClr val="00FF00"/>
                                                  </a:solidFill>
                                                  <a:round/>
                                                  <a:headEnd/>
                                                  <a:tailEnd/>
                                                </a:ln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187" name="Group 43"/>
                                                <p:cNvGrpSpPr>
                                                  <a:grpSpLocks/>
                                                </p:cNvGrpSpPr>
                                                <p:nvPr/>
                                              </p:nvGrpSpPr>
                                              <p:grpSpPr bwMode="auto">
                                                <a:xfrm>
                                                  <a:off x="816" y="432"/>
                                                  <a:ext cx="4031" cy="2523"/>
                                                  <a:chOff x="816" y="432"/>
                                                  <a:chExt cx="4031" cy="2523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6188" name="Line 44"/>
                                                  <p:cNvSpPr>
                                                    <a:spLocks noChangeShapeType="1"/>
                                                  </p:cNvSpPr>
                                                  <p:nvPr/>
                                                </p:nvSpPr>
                                                <p:spPr bwMode="auto">
                                                  <a:xfrm>
                                                    <a:off x="3157" y="1395"/>
                                                    <a:ext cx="130" cy="12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noFill/>
                                                  <a:ln w="19050">
                                                    <a:solidFill>
                                                      <a:srgbClr val="0000FF"/>
                                                    </a:solidFill>
                                                    <a:round/>
                                                    <a:headEnd/>
                                                    <a:tailEnd/>
                                                  </a:ln>
                                                </p:spPr>
                                                <p:txBody>
                                                  <a:bodyPr/>
                                                  <a:lstStyle/>
                                                  <a:p>
                                                    <a:endParaRPr lang="en-US"/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6189" name="Group 45"/>
                                                  <p:cNvGrpSpPr>
                                                    <a:grpSpLocks/>
                                                  </p:cNvGrpSpPr>
                                                  <p:nvPr/>
                                                </p:nvGrpSpPr>
                                                <p:grpSpPr bwMode="auto">
                                                  <a:xfrm>
                                                    <a:off x="816" y="432"/>
                                                    <a:ext cx="4031" cy="2523"/>
                                                    <a:chOff x="816" y="432"/>
                                                    <a:chExt cx="4031" cy="252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6190" name="Group 46"/>
                                                    <p:cNvGrpSpPr>
                                                      <a:grpSpLocks/>
                                                    </p:cNvGrpSpPr>
                                                    <p:nvPr/>
                                                  </p:nvGrpSpPr>
                                                  <p:grpSpPr bwMode="auto">
                                                    <a:xfrm>
                                                      <a:off x="816" y="432"/>
                                                      <a:ext cx="4031" cy="2523"/>
                                                      <a:chOff x="816" y="432"/>
                                                      <a:chExt cx="4031" cy="2523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6191" name="Group 47"/>
                                                      <p:cNvGrpSpPr>
                                                        <a:grpSpLocks/>
                                                      </p:cNvGrpSpPr>
                                                      <p:nvPr/>
                                                    </p:nvGrpSpPr>
                                                    <p:grpSpPr bwMode="auto">
                                                      <a:xfrm>
                                                        <a:off x="816" y="432"/>
                                                        <a:ext cx="4031" cy="2523"/>
                                                        <a:chOff x="816" y="432"/>
                                                        <a:chExt cx="4031" cy="2523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6192" name="AutoShape 48"/>
                                                        <p:cNvSpPr>
                                                          <a:spLocks noChangeAspect="1"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816" y="432"/>
                                                          <a:ext cx="4031" cy="252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3" name="Rectangle 49"/>
                                                        <p:cNvSpPr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336" y="1394"/>
                                                          <a:ext cx="1821" cy="519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4" name="Rectangle 50"/>
                                                        <p:cNvSpPr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3287" y="1524"/>
                                                          <a:ext cx="650" cy="261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1905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5" name="Line 51"/>
                                                        <p:cNvSpPr>
                                                          <a:spLocks noChangeShapeType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 flipH="1">
                                                          <a:off x="1986" y="2305"/>
                                                          <a:ext cx="520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noFill/>
                                                        <a:ln w="28575">
                                                          <a:solidFill>
                                                            <a:srgbClr val="FF3399"/>
                                                          </a:solidFill>
                                                          <a:round/>
                                                          <a:headEnd/>
                                                          <a:tailEnd type="stealth" w="lg" len="lg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6" name="Text Box 52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152" y="2496"/>
                                                          <a:ext cx="2162" cy="25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Direction of cutting tool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7" name="Text Box 53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3547" y="2305"/>
                                                          <a:ext cx="1170" cy="39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Cutting tool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8" name="Freeform 54"/>
                                                        <p:cNvSpPr>
                                                          <a:spLocks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683" y="1212"/>
                                                          <a:ext cx="765" cy="900"/>
                                                        </a:xfrm>
                                                        <a:custGeom>
                                                          <a:avLst/>
                                                          <a:gdLst/>
                                                          <a:ahLst/>
                                                          <a:cxnLst>
                                                            <a:cxn ang="0">
                                                              <a:pos x="720" y="0"/>
                                                            </a:cxn>
                                                            <a:cxn ang="0">
                                                              <a:pos x="180" y="180"/>
                                                            </a:cxn>
                                                            <a:cxn ang="0">
                                                              <a:pos x="0" y="720"/>
                                                            </a:cxn>
                                                            <a:cxn ang="0">
                                                              <a:pos x="180" y="1260"/>
                                                            </a:cxn>
                                                            <a:cxn ang="0">
                                                              <a:pos x="720" y="1440"/>
                                                            </a:cxn>
                                                            <a:cxn ang="0">
                                                              <a:pos x="1080" y="1260"/>
                                                            </a:cxn>
                                                          </a:cxnLst>
                                                          <a:rect l="0" t="0" r="r" b="b"/>
                                                          <a:pathLst>
                                                            <a:path w="1080" h="1440">
                                                              <a:moveTo>
                                                                <a:pt x="720" y="0"/>
                                                              </a:moveTo>
                                                              <a:cubicBezTo>
                                                                <a:pt x="510" y="30"/>
                                                                <a:pt x="300" y="60"/>
                                                                <a:pt x="180" y="180"/>
                                                              </a:cubicBezTo>
                                                              <a:cubicBezTo>
                                                                <a:pt x="60" y="300"/>
                                                                <a:pt x="0" y="540"/>
                                                                <a:pt x="0" y="720"/>
                                                              </a:cubicBezTo>
                                                              <a:cubicBezTo>
                                                                <a:pt x="0" y="900"/>
                                                                <a:pt x="60" y="1140"/>
                                                                <a:pt x="180" y="1260"/>
                                                              </a:cubicBezTo>
                                                              <a:cubicBezTo>
                                                                <a:pt x="300" y="1380"/>
                                                                <a:pt x="570" y="1440"/>
                                                                <a:pt x="720" y="1440"/>
                                                              </a:cubicBezTo>
                                                              <a:cubicBezTo>
                                                                <a:pt x="870" y="1440"/>
                                                                <a:pt x="1020" y="1320"/>
                                                                <a:pt x="1080" y="1260"/>
                                                              </a:cubicBezTo>
                                                            </a:path>
                                                          </a:pathLst>
                                                        </a:custGeom>
                                                        <a:noFill/>
                                                        <a:ln w="28575" cap="flat" cmpd="sng">
                                                          <a:solidFill>
                                                            <a:srgbClr val="996633"/>
                                                          </a:solidFill>
                                                          <a:prstDash val="solid"/>
                                                          <a:round/>
                                                          <a:headEnd type="none" w="med" len="med"/>
                                                          <a:tailEnd type="none" w="med" len="med"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199" name="Text Box 55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813" y="1342"/>
                                                          <a:ext cx="1300" cy="26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Work piece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200" name="Text Box 56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2016" y="624"/>
                                                          <a:ext cx="1787" cy="63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Direction of rotation of work piece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6201" name="Text Box 57"/>
                                                        <p:cNvSpPr txBox="1">
                                                          <a:spLocks noChangeArrowheads="1"/>
                                                        </p:cNvSpPr>
                                                        <p:nvPr/>
                                                      </p:nvSpPr>
                                                      <p:spPr bwMode="auto">
                                                        <a:xfrm>
                                                          <a:off x="1163" y="432"/>
                                                          <a:ext cx="780" cy="26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9525" algn="ctr">
                                                          <a:noFill/>
                                                          <a:miter lim="800000"/>
                                                          <a:headEnd/>
                                                          <a:tailEnd/>
                                                        </a:ln>
                                                        <a:effectLst/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pPr>
                                                            <a:spcBef>
                                                              <a:spcPct val="0"/>
                                                            </a:spcBef>
                                                            <a:buFontTx/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US" sz="2400" b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Tunga" pitchFamily="2"/>
                                                              <a:ea typeface="Tunga" pitchFamily="2"/>
                                                              <a:cs typeface="Tunga" pitchFamily="2"/>
                                                            </a:rPr>
                                                            <a:t>Chuck</a:t>
                                                          </a:r>
                                                          <a:endParaRPr lang="en-US" sz="2400" b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6202" name="Line 58"/>
                                                      <p:cNvSpPr>
                                                        <a:spLocks noChangeShapeType="1"/>
                                                      </p:cNvSpPr>
                                                      <p:nvPr/>
                                                    </p:nvSpPr>
                                                    <p:spPr bwMode="auto">
                                                      <a:xfrm flipH="1">
                                                        <a:off x="1293" y="692"/>
                                                        <a:ext cx="130" cy="39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round/>
                                                        <a:headEnd/>
                                                        <a:tailEnd type="triangle" w="med" len="med"/>
                                                      </a:ln>
                                                      <a:effectLst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endParaRPr lang="en-US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6203" name="Line 59"/>
                                                    <p:cNvSpPr>
                                                      <a:spLocks noChangeShapeType="1"/>
                                                    </p:cNvSpPr>
                                                    <p:nvPr/>
                                                  </p:nvSpPr>
                                                  <p:spPr bwMode="auto">
                                                    <a:xfrm>
                                                      <a:off x="1344" y="1404"/>
                                                      <a:ext cx="384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noFill/>
                                                    <a:ln w="9525">
                                                      <a:solidFill>
                                                        <a:srgbClr val="0000FF"/>
                                                      </a:solidFill>
                                                      <a:round/>
                                                      <a:headEnd/>
                                                      <a:tailEnd/>
                                                    </a:ln>
                                                    <a:effectLst/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59121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217F-08FD-4393-8599-F2732461ACAE}" type="slidenum">
              <a:rPr lang="en-US"/>
              <a:pPr/>
              <a:t>21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marL="838200" indent="-838200" algn="l"/>
            <a:r>
              <a:rPr lang="en-US" sz="2800" b="1" dirty="0"/>
              <a:t>Explain with neat diagram the principal parts of an engine lathe.</a:t>
            </a:r>
          </a:p>
        </p:txBody>
      </p:sp>
      <p:pic>
        <p:nvPicPr>
          <p:cNvPr id="7177" name="Picture 9" descr="lathepart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75" y="1143000"/>
            <a:ext cx="9140825" cy="56546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67023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9874-6817-4A12-8612-F005076B116A}" type="slidenum">
              <a:rPr lang="en-US"/>
              <a:pPr/>
              <a:t>22</a:t>
            </a:fld>
            <a:endParaRPr lang="en-US"/>
          </a:p>
        </p:txBody>
      </p:sp>
      <p:pic>
        <p:nvPicPr>
          <p:cNvPr id="9220" name="Picture 4" descr="lath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1185" b="31101"/>
          <a:stretch/>
        </p:blipFill>
        <p:spPr>
          <a:xfrm>
            <a:off x="143915" y="286946"/>
            <a:ext cx="8856169" cy="569716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1871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72724-2AFB-42E7-9421-C291A096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5C56-C705-4707-9BD2-540563BB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Lathe Machine - Definition, Types, parts, Specifications">
            <a:extLst>
              <a:ext uri="{FF2B5EF4-FFF2-40B4-BE49-F238E27FC236}">
                <a16:creationId xmlns:a16="http://schemas.microsoft.com/office/drawing/2014/main" id="{C3296033-D426-457C-8A54-A696AF6E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18" y="400531"/>
            <a:ext cx="8595588" cy="581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1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F9727-4A88-4D10-9206-FB08165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6B44-8982-4607-91D9-7717F80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Diagram of a Lathe with explanantion of components">
            <a:extLst>
              <a:ext uri="{FF2B5EF4-FFF2-40B4-BE49-F238E27FC236}">
                <a16:creationId xmlns:a16="http://schemas.microsoft.com/office/drawing/2014/main" id="{252AE550-28B9-4ADE-A409-A701302B0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" y="492046"/>
            <a:ext cx="8935656" cy="62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6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176C-FB34-471C-978E-9CE3CD7A55F2}" type="slidenum">
              <a:rPr lang="en-US"/>
              <a:pPr/>
              <a:t>25</a:t>
            </a:fld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733800" y="2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LATHE</a:t>
            </a:r>
          </a:p>
        </p:txBody>
      </p:sp>
      <p:pic>
        <p:nvPicPr>
          <p:cNvPr id="57352" name="Picture 8" descr="lat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166" y="457202"/>
            <a:ext cx="9140825" cy="533399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163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F375-82B4-41BA-813C-922590A67D84}" type="slidenum">
              <a:rPr lang="en-US"/>
              <a:pPr/>
              <a:t>26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3886200" cy="5382491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996633"/>
                </a:solidFill>
              </a:rPr>
              <a:t>Bed:</a:t>
            </a:r>
            <a:r>
              <a:rPr lang="en-US" sz="2100" b="1" dirty="0"/>
              <a:t> </a:t>
            </a:r>
          </a:p>
          <a:p>
            <a:pPr>
              <a:lnSpc>
                <a:spcPct val="165000"/>
              </a:lnSpc>
            </a:pPr>
            <a:r>
              <a:rPr lang="en-US" sz="2400" dirty="0">
                <a:solidFill>
                  <a:srgbClr val="0000FF"/>
                </a:solidFill>
              </a:rPr>
              <a:t>Is a foundation part of a lathe </a:t>
            </a:r>
          </a:p>
          <a:p>
            <a:pPr>
              <a:lnSpc>
                <a:spcPct val="165000"/>
              </a:lnSpc>
            </a:pPr>
            <a:r>
              <a:rPr lang="en-US" sz="2400" dirty="0">
                <a:solidFill>
                  <a:srgbClr val="0000FF"/>
                </a:solidFill>
              </a:rPr>
              <a:t>supports all its other parts. </a:t>
            </a:r>
          </a:p>
          <a:p>
            <a:pPr>
              <a:lnSpc>
                <a:spcPct val="165000"/>
              </a:lnSpc>
            </a:pPr>
            <a:r>
              <a:rPr lang="en-US" sz="2400" dirty="0">
                <a:solidFill>
                  <a:srgbClr val="0000FF"/>
                </a:solidFill>
              </a:rPr>
              <a:t>two precision machined guide ways formed on the top of the bed </a:t>
            </a:r>
          </a:p>
          <a:p>
            <a:pPr lvl="1">
              <a:lnSpc>
                <a:spcPct val="165000"/>
              </a:lnSpc>
            </a:pPr>
            <a:r>
              <a:rPr lang="en-US" sz="2400" dirty="0">
                <a:solidFill>
                  <a:srgbClr val="FF3399"/>
                </a:solidFill>
              </a:rPr>
              <a:t>outer guide ways </a:t>
            </a:r>
          </a:p>
          <a:p>
            <a:pPr lvl="1">
              <a:lnSpc>
                <a:spcPct val="165000"/>
              </a:lnSpc>
            </a:pPr>
            <a:r>
              <a:rPr lang="en-US" sz="2400" dirty="0">
                <a:solidFill>
                  <a:srgbClr val="FF3399"/>
                </a:solidFill>
              </a:rPr>
              <a:t>inner guide ways. </a:t>
            </a:r>
            <a:endParaRPr lang="en-US" sz="2400" b="1" dirty="0">
              <a:solidFill>
                <a:srgbClr val="FF3399"/>
              </a:solidFill>
            </a:endParaRPr>
          </a:p>
        </p:txBody>
      </p:sp>
      <p:pic>
        <p:nvPicPr>
          <p:cNvPr id="11268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29038" y="1447800"/>
            <a:ext cx="5486400" cy="33940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37213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3C5-4CCC-46D8-9A9C-390881B646C1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3962400" cy="66294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>
                <a:solidFill>
                  <a:srgbClr val="996633"/>
                </a:solidFill>
              </a:rPr>
              <a:t>Headstock:</a:t>
            </a:r>
            <a:r>
              <a:rPr lang="en-US" sz="2500"/>
              <a:t> </a:t>
            </a:r>
          </a:p>
          <a:p>
            <a:pPr>
              <a:lnSpc>
                <a:spcPct val="160000"/>
              </a:lnSpc>
            </a:pPr>
            <a:r>
              <a:rPr lang="en-US" sz="2600">
                <a:solidFill>
                  <a:srgbClr val="0000FF"/>
                </a:solidFill>
              </a:rPr>
              <a:t>Housing comprising of </a:t>
            </a:r>
          </a:p>
          <a:p>
            <a:pPr lvl="1">
              <a:lnSpc>
                <a:spcPct val="145000"/>
              </a:lnSpc>
            </a:pPr>
            <a:r>
              <a:rPr lang="en-US" sz="2400">
                <a:solidFill>
                  <a:srgbClr val="FF3399"/>
                </a:solidFill>
              </a:rPr>
              <a:t>feed gear box </a:t>
            </a:r>
          </a:p>
          <a:p>
            <a:pPr lvl="1">
              <a:lnSpc>
                <a:spcPct val="145000"/>
              </a:lnSpc>
            </a:pPr>
            <a:r>
              <a:rPr lang="en-US" sz="2400">
                <a:solidFill>
                  <a:srgbClr val="FF3399"/>
                </a:solidFill>
              </a:rPr>
              <a:t>stepped cone pulley</a:t>
            </a:r>
            <a:r>
              <a:rPr lang="en-US" sz="2400"/>
              <a:t> </a:t>
            </a:r>
          </a:p>
          <a:p>
            <a:pPr>
              <a:lnSpc>
                <a:spcPct val="145000"/>
              </a:lnSpc>
            </a:pPr>
            <a:r>
              <a:rPr lang="en-US" sz="2600">
                <a:solidFill>
                  <a:srgbClr val="0000FF"/>
                </a:solidFill>
              </a:rPr>
              <a:t>Rigidly mounted on the inner guide ways of lathe bed at its left end.</a:t>
            </a:r>
            <a:r>
              <a:rPr lang="en-US" sz="2200">
                <a:solidFill>
                  <a:srgbClr val="0000FF"/>
                </a:solidFill>
              </a:rPr>
              <a:t> </a:t>
            </a:r>
            <a:endParaRPr lang="en-US" sz="2200" b="1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2200">
              <a:solidFill>
                <a:srgbClr val="0000FF"/>
              </a:solidFill>
            </a:endParaRPr>
          </a:p>
        </p:txBody>
      </p:sp>
      <p:pic>
        <p:nvPicPr>
          <p:cNvPr id="12292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48088" y="1219200"/>
            <a:ext cx="5484812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9751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308D-79E7-4404-B6CD-1F0B4A6FF7C0}" type="slidenum">
              <a:rPr lang="en-US"/>
              <a:pPr/>
              <a:t>28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98713"/>
            <a:ext cx="35814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3400" b="1" dirty="0"/>
              <a:t>Tailstock</a:t>
            </a:r>
            <a:r>
              <a:rPr lang="en-US" sz="2400" b="1" dirty="0"/>
              <a:t>: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Movable part of the lathe that carries the dead centre in it.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Used to clamp tools like: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99"/>
                </a:solidFill>
              </a:rPr>
              <a:t>Twist drills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3399"/>
                </a:solidFill>
              </a:rPr>
              <a:t>		Reamers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For making holes, taps and dies for cutting threads.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Mounted loosely on the inner guide ways of lathe bed and can be moved and locked in any position.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13316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360218"/>
            <a:ext cx="5484812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11336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43E5-2229-4B56-BBCD-AFF60651114C}" type="slidenum">
              <a:rPr lang="en-US"/>
              <a:pPr/>
              <a:t>29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24400" y="-9525"/>
            <a:ext cx="4419600" cy="6629400"/>
          </a:xfrm>
        </p:spPr>
        <p:txBody>
          <a:bodyPr/>
          <a:lstStyle/>
          <a:p>
            <a:pPr marL="577850" indent="-577850">
              <a:buFontTx/>
              <a:buNone/>
            </a:pPr>
            <a:r>
              <a:rPr lang="en-US" sz="2800" b="1" dirty="0">
                <a:solidFill>
                  <a:srgbClr val="996633"/>
                </a:solidFill>
              </a:rPr>
              <a:t>Carriage assembly:</a:t>
            </a:r>
            <a:r>
              <a:rPr lang="en-US" sz="2800" dirty="0"/>
              <a:t> </a:t>
            </a:r>
          </a:p>
          <a:p>
            <a:pPr marL="577850" indent="-577850">
              <a:lnSpc>
                <a:spcPct val="135000"/>
              </a:lnSpc>
            </a:pPr>
            <a:r>
              <a:rPr lang="en-US" sz="2400" dirty="0">
                <a:solidFill>
                  <a:srgbClr val="0000FF"/>
                </a:solidFill>
              </a:rPr>
              <a:t>Serves to support the tool </a:t>
            </a:r>
          </a:p>
          <a:p>
            <a:pPr marL="577850" indent="-577850">
              <a:lnSpc>
                <a:spcPct val="135000"/>
              </a:lnSpc>
            </a:pPr>
            <a:r>
              <a:rPr lang="en-US" sz="2400" dirty="0">
                <a:solidFill>
                  <a:srgbClr val="0000FF"/>
                </a:solidFill>
              </a:rPr>
              <a:t>Rides over the outer guide </a:t>
            </a:r>
          </a:p>
          <a:p>
            <a:pPr marL="577850" indent="-577850">
              <a:lnSpc>
                <a:spcPct val="135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	ways longitudinally between headstock</a:t>
            </a:r>
          </a:p>
          <a:p>
            <a:pPr marL="577850" indent="-577850">
              <a:lnSpc>
                <a:spcPct val="135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	and tailstock. </a:t>
            </a:r>
          </a:p>
          <a:p>
            <a:pPr marL="577850" indent="-577850">
              <a:buFontTx/>
              <a:buNone/>
            </a:pPr>
            <a:r>
              <a:rPr lang="en-US" sz="2400" dirty="0"/>
              <a:t>It is composed of 5 main </a:t>
            </a:r>
          </a:p>
          <a:p>
            <a:pPr marL="577850" indent="-577850">
              <a:buFontTx/>
              <a:buNone/>
            </a:pPr>
            <a:r>
              <a:rPr lang="en-US" sz="2400" dirty="0"/>
              <a:t>parts.</a:t>
            </a:r>
            <a:endParaRPr lang="en-US" sz="2400" i="1" u="sng" dirty="0"/>
          </a:p>
          <a:p>
            <a:pPr marL="577850" indent="-577850">
              <a:buFontTx/>
              <a:buAutoNum type="arabicPeriod"/>
            </a:pPr>
            <a:r>
              <a:rPr lang="en-US" sz="2400" b="1" i="1" dirty="0">
                <a:solidFill>
                  <a:srgbClr val="FF3399"/>
                </a:solidFill>
              </a:rPr>
              <a:t>Saddle</a:t>
            </a:r>
            <a:r>
              <a:rPr lang="en-US" sz="2400" b="1" dirty="0">
                <a:solidFill>
                  <a:srgbClr val="FF3399"/>
                </a:solidFill>
              </a:rPr>
              <a:t> </a:t>
            </a:r>
          </a:p>
          <a:p>
            <a:pPr marL="577850" indent="-577850">
              <a:buFontTx/>
              <a:buAutoNum type="arabicPeriod"/>
            </a:pPr>
            <a:r>
              <a:rPr lang="en-US" sz="2400" b="1" i="1" dirty="0">
                <a:solidFill>
                  <a:srgbClr val="FF3399"/>
                </a:solidFill>
              </a:rPr>
              <a:t>Cross slide</a:t>
            </a:r>
            <a:r>
              <a:rPr lang="en-US" sz="2400" b="1" dirty="0">
                <a:solidFill>
                  <a:srgbClr val="FF3399"/>
                </a:solidFill>
              </a:rPr>
              <a:t> </a:t>
            </a:r>
          </a:p>
          <a:p>
            <a:pPr marL="577850" indent="-577850">
              <a:buFontTx/>
              <a:buAutoNum type="arabicPeriod"/>
            </a:pPr>
            <a:r>
              <a:rPr lang="en-US" sz="2400" b="1" i="1" dirty="0">
                <a:solidFill>
                  <a:srgbClr val="FF3399"/>
                </a:solidFill>
              </a:rPr>
              <a:t>Compound Rest</a:t>
            </a:r>
            <a:r>
              <a:rPr lang="en-US" sz="2400" b="1" dirty="0">
                <a:solidFill>
                  <a:srgbClr val="FF3399"/>
                </a:solidFill>
              </a:rPr>
              <a:t> </a:t>
            </a:r>
          </a:p>
          <a:p>
            <a:pPr marL="577850" indent="-577850">
              <a:buFontTx/>
              <a:buAutoNum type="arabicPeriod"/>
            </a:pPr>
            <a:r>
              <a:rPr lang="en-US" sz="2400" b="1" i="1" dirty="0">
                <a:solidFill>
                  <a:srgbClr val="FF3399"/>
                </a:solidFill>
              </a:rPr>
              <a:t>Apron</a:t>
            </a:r>
            <a:r>
              <a:rPr lang="en-US" sz="2400" b="1" dirty="0">
                <a:solidFill>
                  <a:srgbClr val="FF3399"/>
                </a:solidFill>
              </a:rPr>
              <a:t>.</a:t>
            </a:r>
          </a:p>
          <a:p>
            <a:pPr marL="577850" indent="-577850">
              <a:buFontTx/>
              <a:buAutoNum type="arabicPeriod"/>
            </a:pPr>
            <a:r>
              <a:rPr lang="en-US" sz="2400" b="1" i="1" dirty="0">
                <a:solidFill>
                  <a:srgbClr val="FF3399"/>
                </a:solidFill>
              </a:rPr>
              <a:t>Tool post</a:t>
            </a:r>
            <a:endParaRPr lang="en-US" sz="2400" b="1" dirty="0">
              <a:solidFill>
                <a:srgbClr val="FF3399"/>
              </a:solidFill>
            </a:endParaRPr>
          </a:p>
        </p:txBody>
      </p:sp>
      <p:pic>
        <p:nvPicPr>
          <p:cNvPr id="21508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54096"/>
            <a:ext cx="4724400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3708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BAC9-1E03-473A-B573-D9239B9810A0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63563"/>
          </a:xfrm>
        </p:spPr>
        <p:txBody>
          <a:bodyPr/>
          <a:lstStyle/>
          <a:p>
            <a:pPr algn="l"/>
            <a:r>
              <a:rPr lang="en-US" sz="3000" b="1"/>
              <a:t>Define a lathe</a:t>
            </a:r>
            <a:r>
              <a:rPr lang="en-US" sz="40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 dirty="0">
                <a:solidFill>
                  <a:srgbClr val="0000FF"/>
                </a:solidFill>
              </a:rPr>
              <a:t>A lathe is a machine tool generally employed </a:t>
            </a:r>
          </a:p>
          <a:p>
            <a:pPr>
              <a:buFontTx/>
              <a:buNone/>
            </a:pPr>
            <a:r>
              <a:rPr lang="en-US" sz="2700" b="1" dirty="0">
                <a:solidFill>
                  <a:srgbClr val="0000FF"/>
                </a:solidFill>
              </a:rPr>
              <a:t>produce circular objects. </a:t>
            </a:r>
          </a:p>
          <a:p>
            <a:pPr>
              <a:buFontTx/>
              <a:buNone/>
            </a:pPr>
            <a:endParaRPr lang="en-US" sz="2700" b="1" dirty="0">
              <a:solidFill>
                <a:srgbClr val="0000FF"/>
              </a:solidFill>
            </a:endParaRPr>
          </a:p>
          <a:p>
            <a:pPr>
              <a:lnSpc>
                <a:spcPct val="165000"/>
              </a:lnSpc>
              <a:buFontTx/>
              <a:buNone/>
            </a:pPr>
            <a:r>
              <a:rPr lang="en-US" sz="2500" dirty="0">
                <a:solidFill>
                  <a:srgbClr val="996633"/>
                </a:solidFill>
              </a:rPr>
              <a:t>Almost all the operations that can be performed on </a:t>
            </a:r>
          </a:p>
          <a:p>
            <a:pPr>
              <a:lnSpc>
                <a:spcPct val="165000"/>
              </a:lnSpc>
              <a:buFontTx/>
              <a:buNone/>
            </a:pPr>
            <a:r>
              <a:rPr lang="en-US" sz="2500" dirty="0">
                <a:solidFill>
                  <a:srgbClr val="996633"/>
                </a:solidFill>
              </a:rPr>
              <a:t>other machine tools like</a:t>
            </a:r>
            <a:r>
              <a:rPr lang="en-US" sz="2500" dirty="0"/>
              <a:t> </a:t>
            </a:r>
          </a:p>
          <a:p>
            <a:pPr>
              <a:lnSpc>
                <a:spcPct val="165000"/>
              </a:lnSpc>
              <a:buFontTx/>
              <a:buNone/>
            </a:pPr>
            <a:r>
              <a:rPr lang="en-US" sz="2500" dirty="0"/>
              <a:t>			</a:t>
            </a:r>
            <a:r>
              <a:rPr lang="en-US" sz="2500" dirty="0">
                <a:solidFill>
                  <a:schemeClr val="folHlink"/>
                </a:solidFill>
              </a:rPr>
              <a:t>drilling machine</a:t>
            </a:r>
            <a:r>
              <a:rPr lang="en-US" sz="2500" dirty="0"/>
              <a:t>, </a:t>
            </a:r>
          </a:p>
          <a:p>
            <a:pPr>
              <a:lnSpc>
                <a:spcPct val="165000"/>
              </a:lnSpc>
              <a:buFontTx/>
              <a:buNone/>
            </a:pPr>
            <a:r>
              <a:rPr lang="en-US" sz="2500" dirty="0"/>
              <a:t>			</a:t>
            </a:r>
            <a:r>
              <a:rPr lang="en-US" sz="2500" dirty="0">
                <a:solidFill>
                  <a:schemeClr val="folHlink"/>
                </a:solidFill>
              </a:rPr>
              <a:t>milling machine,</a:t>
            </a:r>
            <a:r>
              <a:rPr lang="en-US" sz="2500" dirty="0"/>
              <a:t> </a:t>
            </a:r>
          </a:p>
          <a:p>
            <a:pPr>
              <a:lnSpc>
                <a:spcPct val="165000"/>
              </a:lnSpc>
              <a:buFontTx/>
              <a:buNone/>
            </a:pPr>
            <a:r>
              <a:rPr lang="en-US" sz="2500" dirty="0"/>
              <a:t>			</a:t>
            </a:r>
            <a:r>
              <a:rPr lang="en-US" sz="2500" dirty="0">
                <a:solidFill>
                  <a:schemeClr val="folHlink"/>
                </a:solidFill>
              </a:rPr>
              <a:t>shaping machine</a:t>
            </a:r>
            <a:r>
              <a:rPr lang="en-US" sz="2500" dirty="0"/>
              <a:t> can be performed on a </a:t>
            </a:r>
            <a:r>
              <a:rPr lang="en-US" sz="2500" b="1" i="1" dirty="0">
                <a:solidFill>
                  <a:srgbClr val="FF3399"/>
                </a:solidFill>
              </a:rPr>
              <a:t>lathe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05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882-8A23-414A-8F81-3BEA64EC7A4A}" type="slidenum">
              <a:rPr lang="en-US"/>
              <a:pPr/>
              <a:t>30</a:t>
            </a:fld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0836" y="0"/>
            <a:ext cx="4038600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1475" indent="-371475">
              <a:spcBef>
                <a:spcPct val="0"/>
              </a:spcBef>
              <a:buFontTx/>
              <a:buNone/>
            </a:pPr>
            <a:r>
              <a:rPr lang="en-US" sz="2900" i="1" dirty="0"/>
              <a:t>Saddle</a:t>
            </a:r>
            <a:r>
              <a:rPr lang="en-US" sz="2900" b="0" dirty="0"/>
              <a:t> </a:t>
            </a:r>
          </a:p>
          <a:p>
            <a:pPr marL="371475" indent="-371475"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99CC"/>
                </a:solidFill>
              </a:rPr>
              <a:t>H shaped casting that slides over set of guide ways </a:t>
            </a:r>
          </a:p>
          <a:p>
            <a:pPr marL="371475" indent="-371475"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99CC"/>
                </a:solidFill>
              </a:rPr>
              <a:t>serves as the base for the cross slide.</a:t>
            </a:r>
          </a:p>
          <a:p>
            <a:pPr marL="371475" indent="-371475">
              <a:spcBef>
                <a:spcPct val="0"/>
              </a:spcBef>
              <a:buFontTx/>
              <a:buNone/>
            </a:pPr>
            <a:endParaRPr lang="en-US" sz="2400" b="0" i="1" dirty="0">
              <a:solidFill>
                <a:srgbClr val="0099CC"/>
              </a:solidFill>
            </a:endParaRPr>
          </a:p>
          <a:p>
            <a:pPr marL="371475" indent="-371475">
              <a:spcBef>
                <a:spcPct val="0"/>
              </a:spcBef>
              <a:buFontTx/>
              <a:buNone/>
            </a:pPr>
            <a:r>
              <a:rPr lang="en-US" sz="2900" i="1" dirty="0"/>
              <a:t>Cross slide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371475" indent="-371475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99CC"/>
                </a:solidFill>
              </a:rPr>
              <a:t>mounted on the saddle </a:t>
            </a:r>
          </a:p>
          <a:p>
            <a:pPr marL="371475" indent="-371475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99CC"/>
                </a:solidFill>
              </a:rPr>
              <a:t>enables the movement </a:t>
            </a:r>
          </a:p>
          <a:p>
            <a:pPr marL="371475" indent="-37147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99CC"/>
                </a:solidFill>
              </a:rPr>
              <a:t>	of the cutting tool laterally </a:t>
            </a:r>
          </a:p>
          <a:p>
            <a:pPr marL="371475" indent="-37147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99CC"/>
                </a:solidFill>
              </a:rPr>
              <a:t>	across the lathe bed by </a:t>
            </a:r>
          </a:p>
          <a:p>
            <a:pPr marL="371475" indent="-37147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99CC"/>
                </a:solidFill>
              </a:rPr>
              <a:t>	means of </a:t>
            </a:r>
            <a:r>
              <a:rPr lang="en-US" sz="2400" b="0" dirty="0">
                <a:solidFill>
                  <a:srgbClr val="FF3399"/>
                </a:solidFill>
              </a:rPr>
              <a:t>cross feed hand wheel. </a:t>
            </a:r>
          </a:p>
        </p:txBody>
      </p:sp>
      <p:pic>
        <p:nvPicPr>
          <p:cNvPr id="22533" name="Picture 5" descr="lathepart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59188" y="838200"/>
            <a:ext cx="5484812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6871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7A6D-A45D-471B-BF73-0C753357E03C}" type="slidenum">
              <a:rPr lang="en-US"/>
              <a:pPr/>
              <a:t>31</a:t>
            </a:fld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75564" y="0"/>
            <a:ext cx="4050868" cy="698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700" i="1" dirty="0"/>
              <a:t>Compound Rest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Mounted on the top of the cross slide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Supports the tool post.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Can be swiveled  to any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 angle in the horizontal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 plane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to facilitate following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operations: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FF3399"/>
                </a:solidFill>
              </a:rPr>
              <a:t>taper turning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FF3399"/>
                </a:solidFill>
              </a:rPr>
              <a:t>threading operations</a:t>
            </a:r>
            <a:r>
              <a:rPr lang="en-US" sz="2400" b="0" dirty="0">
                <a:solidFill>
                  <a:srgbClr val="0099CC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Moved manually by the</a:t>
            </a:r>
            <a:r>
              <a:rPr lang="en-US" sz="2400" b="0" dirty="0">
                <a:solidFill>
                  <a:srgbClr val="0099CC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compound rest feed handle</a:t>
            </a:r>
            <a:r>
              <a:rPr lang="en-US" sz="2400" b="0" dirty="0">
                <a:solidFill>
                  <a:srgbClr val="0099CC"/>
                </a:solidFill>
              </a:rPr>
              <a:t> </a:t>
            </a:r>
            <a:r>
              <a:rPr lang="en-US" sz="2400" b="0" dirty="0">
                <a:solidFill>
                  <a:srgbClr val="0000FF"/>
                </a:solidFill>
              </a:rPr>
              <a:t>independent of the lathe cross feed.</a:t>
            </a:r>
            <a:endParaRPr lang="en-US" sz="2400" b="0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0" i="1" dirty="0">
              <a:solidFill>
                <a:srgbClr val="0000FF"/>
              </a:solidFill>
            </a:endParaRPr>
          </a:p>
        </p:txBody>
      </p:sp>
      <p:pic>
        <p:nvPicPr>
          <p:cNvPr id="23557" name="Picture 5" descr="lathepart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318655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0284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4CC-0DDE-4395-9E2F-538B1E9FAF4C}" type="slidenum">
              <a:rPr lang="en-US"/>
              <a:pPr/>
              <a:t>32</a:t>
            </a:fld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38200" y="3518647"/>
            <a:ext cx="7924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900" i="1" dirty="0"/>
              <a:t>Apron</a:t>
            </a:r>
            <a:r>
              <a:rPr lang="en-US" sz="2900" dirty="0"/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Mounted on the front of the saddle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Beneath it and houses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   - </a:t>
            </a:r>
            <a:r>
              <a:rPr lang="en-US" sz="2400" b="0" dirty="0">
                <a:solidFill>
                  <a:srgbClr val="FF3399"/>
                </a:solidFill>
              </a:rPr>
              <a:t>Carriage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FF3399"/>
                </a:solidFill>
              </a:rPr>
              <a:t>    - Cross slide mechanisms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The apron hand wheel moves carriage manually by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 means of the rack and pinion gears.</a:t>
            </a:r>
          </a:p>
        </p:txBody>
      </p:sp>
      <p:pic>
        <p:nvPicPr>
          <p:cNvPr id="27654" name="Picture 6" descr="lathepart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36525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972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AEB2-3CAF-4380-82C9-DBC3762B84FE}" type="slidenum">
              <a:rPr lang="en-US"/>
              <a:pPr/>
              <a:t>33</a:t>
            </a:fld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43000" y="3733800"/>
            <a:ext cx="6934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900" i="1" dirty="0"/>
              <a:t>Tool post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Mounted on the T – slot of the compound rest. </a:t>
            </a:r>
          </a:p>
          <a:p>
            <a:pPr>
              <a:lnSpc>
                <a:spcPct val="180000"/>
              </a:lnSpc>
              <a:spcBef>
                <a:spcPct val="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Clamps the tool holder in the proper position for  </a:t>
            </a:r>
          </a:p>
          <a:p>
            <a:pPr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  machining operations.</a:t>
            </a:r>
          </a:p>
        </p:txBody>
      </p:sp>
      <p:pic>
        <p:nvPicPr>
          <p:cNvPr id="28677" name="Picture 5" descr="lathepart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0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2474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2549-34B4-4F9D-8572-16C21CB7195B}" type="slidenum">
              <a:rPr lang="en-US"/>
              <a:pPr/>
              <a:t>34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sz="3000" b="1" dirty="0">
                <a:solidFill>
                  <a:srgbClr val="996633"/>
                </a:solidFill>
              </a:rPr>
              <a:t>Lead Screw:</a:t>
            </a:r>
            <a:r>
              <a:rPr lang="en-US" sz="4600" b="1" dirty="0">
                <a:solidFill>
                  <a:srgbClr val="996633"/>
                </a:solidFill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2500" dirty="0">
                <a:solidFill>
                  <a:srgbClr val="0000FF"/>
                </a:solidFill>
              </a:rPr>
              <a:t>A screw rod which runs longitudinally in front of the lathe bed. </a:t>
            </a:r>
          </a:p>
          <a:p>
            <a:pPr>
              <a:lnSpc>
                <a:spcPct val="115000"/>
              </a:lnSpc>
            </a:pPr>
            <a:r>
              <a:rPr lang="en-US" sz="2500" dirty="0">
                <a:solidFill>
                  <a:srgbClr val="0000FF"/>
                </a:solidFill>
              </a:rPr>
              <a:t>The rotation of the lead screw moves the carriage to and fro longitudinally during thread cutting operation.</a:t>
            </a:r>
            <a:r>
              <a:rPr lang="en-US" sz="2900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0484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-17463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5943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694D-2B3A-488E-BA3E-976F8CDF219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581400"/>
            <a:ext cx="82296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996633"/>
                </a:solidFill>
              </a:rPr>
              <a:t>Feed rod: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A stationary rod mounted in front of the lathe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bed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Facilitates longitudinal movement of carriage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during </a:t>
            </a:r>
            <a:r>
              <a:rPr lang="en-US" sz="2800" b="1" dirty="0">
                <a:solidFill>
                  <a:srgbClr val="FF3399"/>
                </a:solidFill>
              </a:rPr>
              <a:t>turning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FF3399"/>
                </a:solidFill>
              </a:rPr>
              <a:t>boring</a:t>
            </a:r>
            <a:r>
              <a:rPr lang="en-US" sz="2800" dirty="0">
                <a:solidFill>
                  <a:srgbClr val="0000FF"/>
                </a:solidFill>
              </a:rPr>
              <a:t> and </a:t>
            </a:r>
            <a:r>
              <a:rPr lang="en-US" sz="2800" b="1" dirty="0">
                <a:solidFill>
                  <a:srgbClr val="FF3399"/>
                </a:solidFill>
              </a:rPr>
              <a:t>facing</a:t>
            </a:r>
            <a:r>
              <a:rPr lang="en-US" sz="2800" dirty="0">
                <a:solidFill>
                  <a:srgbClr val="0000FF"/>
                </a:solidFill>
              </a:rPr>
              <a:t> operations.</a:t>
            </a:r>
          </a:p>
        </p:txBody>
      </p:sp>
      <p:pic>
        <p:nvPicPr>
          <p:cNvPr id="19460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228600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06114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C5A-D78A-457F-A0FA-B11DAB703E41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00727"/>
            <a:ext cx="830580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996633"/>
                </a:solidFill>
              </a:rPr>
              <a:t>Main drive:</a:t>
            </a:r>
            <a:r>
              <a:rPr lang="en-US" sz="2800" b="1" dirty="0"/>
              <a:t>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b="1" dirty="0">
                <a:solidFill>
                  <a:srgbClr val="0000FF"/>
                </a:solidFill>
              </a:rPr>
              <a:t>An </a:t>
            </a:r>
            <a:r>
              <a:rPr lang="en-US" sz="2400" b="1" dirty="0">
                <a:solidFill>
                  <a:srgbClr val="FF3399"/>
                </a:solidFill>
              </a:rPr>
              <a:t>electric motor</a:t>
            </a:r>
            <a:r>
              <a:rPr lang="en-US" sz="2400" b="1" dirty="0">
                <a:solidFill>
                  <a:srgbClr val="0000FF"/>
                </a:solidFill>
              </a:rPr>
              <a:t> mounted in the left leg of the lathe in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b="1" dirty="0">
                <a:solidFill>
                  <a:srgbClr val="0000FF"/>
                </a:solidFill>
              </a:rPr>
              <a:t>conjunction with the transmission system like </a:t>
            </a:r>
            <a:r>
              <a:rPr lang="en-US" sz="2400" b="1" dirty="0">
                <a:solidFill>
                  <a:srgbClr val="FF3399"/>
                </a:solidFill>
              </a:rPr>
              <a:t>belt</a:t>
            </a:r>
            <a:r>
              <a:rPr lang="en-US" sz="2400" b="1" dirty="0">
                <a:solidFill>
                  <a:srgbClr val="0000FF"/>
                </a:solidFill>
              </a:rPr>
              <a:t> or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b="1" dirty="0">
                <a:solidFill>
                  <a:srgbClr val="FF3399"/>
                </a:solidFill>
              </a:rPr>
              <a:t>gear drive</a:t>
            </a:r>
            <a:r>
              <a:rPr lang="en-US" sz="2400" b="1" dirty="0">
                <a:solidFill>
                  <a:srgbClr val="0000FF"/>
                </a:solidFill>
              </a:rPr>
              <a:t> from the motor to the spindle i.e. from main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b="1" dirty="0">
                <a:solidFill>
                  <a:srgbClr val="0000FF"/>
                </a:solidFill>
              </a:rPr>
              <a:t>drive of the lathe.</a:t>
            </a:r>
          </a:p>
        </p:txBody>
      </p:sp>
      <p:pic>
        <p:nvPicPr>
          <p:cNvPr id="18436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0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7478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AD25-397A-4CDF-9CA1-6708A1828788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352800"/>
            <a:ext cx="81534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sz="2500" b="1" dirty="0">
                <a:solidFill>
                  <a:srgbClr val="996633"/>
                </a:solidFill>
              </a:rPr>
              <a:t>Cone pulley and back gear: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Cone pulley which </a:t>
            </a:r>
            <a:r>
              <a:rPr lang="en-US" sz="2400" u="sng" dirty="0">
                <a:solidFill>
                  <a:srgbClr val="0000FF"/>
                </a:solidFill>
              </a:rPr>
              <a:t>drives the main spindle</a:t>
            </a:r>
            <a:r>
              <a:rPr lang="en-US" sz="2400" dirty="0">
                <a:solidFill>
                  <a:srgbClr val="0000FF"/>
                </a:solidFill>
              </a:rPr>
              <a:t> is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>
                <a:solidFill>
                  <a:srgbClr val="FF3399"/>
                </a:solidFill>
              </a:rPr>
              <a:t>driven by the motor.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Various spindle speeds can be obtained by </a:t>
            </a:r>
            <a:r>
              <a:rPr lang="en-US" sz="2400" i="1" dirty="0">
                <a:solidFill>
                  <a:srgbClr val="FF3399"/>
                </a:solidFill>
              </a:rPr>
              <a:t>shifting the belt on different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>
                <a:solidFill>
                  <a:srgbClr val="FF3399"/>
                </a:solidFill>
              </a:rPr>
              <a:t>steps of the cone pulley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Spindle speeds can be further varied using a </a:t>
            </a:r>
            <a:r>
              <a:rPr lang="en-US" sz="2400" dirty="0">
                <a:solidFill>
                  <a:srgbClr val="FF3399"/>
                </a:solidFill>
              </a:rPr>
              <a:t>back gear</a:t>
            </a:r>
            <a:r>
              <a:rPr lang="en-US" sz="2400" dirty="0">
                <a:solidFill>
                  <a:srgbClr val="0000FF"/>
                </a:solidFill>
              </a:rPr>
              <a:t> arrangement.</a:t>
            </a:r>
          </a:p>
        </p:txBody>
      </p:sp>
      <p:pic>
        <p:nvPicPr>
          <p:cNvPr id="17412" name="Picture 4" descr="lathepar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0"/>
            <a:ext cx="5484813" cy="33924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44812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5E3-D29B-4095-B81B-52CBF8A8D836}" type="slidenum">
              <a:rPr lang="en-US"/>
              <a:pPr/>
              <a:t>38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263" y="589143"/>
            <a:ext cx="8576840" cy="715962"/>
          </a:xfrm>
        </p:spPr>
        <p:txBody>
          <a:bodyPr/>
          <a:lstStyle/>
          <a:p>
            <a:pPr marL="838200" indent="-838200" algn="l"/>
            <a:r>
              <a:rPr lang="en-US" sz="2800" b="1" dirty="0"/>
              <a:t>Neat sketch highlight the specification of a lathe.</a:t>
            </a:r>
          </a:p>
        </p:txBody>
      </p:sp>
      <p:pic>
        <p:nvPicPr>
          <p:cNvPr id="12290" name="Picture 2" descr="Describe with neat sketch specifications of lathe machine.">
            <a:extLst>
              <a:ext uri="{FF2B5EF4-FFF2-40B4-BE49-F238E27FC236}">
                <a16:creationId xmlns:a16="http://schemas.microsoft.com/office/drawing/2014/main" id="{4CCAD034-C3E3-4E17-8751-A4B10F17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2" y="1679575"/>
            <a:ext cx="7421918" cy="36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8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8B53-E1FD-4673-B277-A3DAFBC7A471}" type="slidenum">
              <a:rPr lang="en-US"/>
              <a:pPr/>
              <a:t>39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4572000" cy="685800"/>
          </a:xfrm>
        </p:spPr>
        <p:txBody>
          <a:bodyPr/>
          <a:lstStyle/>
          <a:p>
            <a:pPr marL="838200" indent="-838200" algn="l"/>
            <a:r>
              <a:rPr lang="en-US" sz="3000" b="1" dirty="0">
                <a:solidFill>
                  <a:srgbClr val="996633"/>
                </a:solidFill>
              </a:rPr>
              <a:t>Specification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996633"/>
                </a:solidFill>
              </a:rPr>
              <a:t>of a lathe</a:t>
            </a:r>
            <a:endParaRPr lang="en-US" b="1" dirty="0">
              <a:solidFill>
                <a:srgbClr val="996633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700" b="1" dirty="0">
                <a:solidFill>
                  <a:srgbClr val="FF3399"/>
                </a:solidFill>
              </a:rPr>
              <a:t>Distance between centers:</a:t>
            </a:r>
            <a:r>
              <a:rPr lang="en-US" sz="2400" dirty="0"/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Maximum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distance that can be obtained between the lathe centers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Represents the maximum length of the work piece that can be held between centers</a:t>
            </a:r>
            <a:r>
              <a:rPr lang="en-US" sz="2000" dirty="0">
                <a:solidFill>
                  <a:srgbClr val="0000FF"/>
                </a:solidFill>
              </a:rPr>
              <a:t>.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700" b="1" dirty="0">
                <a:solidFill>
                  <a:srgbClr val="FF3399"/>
                </a:solidFill>
              </a:rPr>
              <a:t>Overall length of the bed</a:t>
            </a:r>
            <a:r>
              <a:rPr lang="en-US" sz="2400" b="1" dirty="0">
                <a:solidFill>
                  <a:srgbClr val="FF3399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Maximum length of the bed starting from the head stock end to tailstock end.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700" b="1" dirty="0">
                <a:solidFill>
                  <a:srgbClr val="FF3399"/>
                </a:solidFill>
              </a:rPr>
              <a:t>Swing diameter over the bed</a:t>
            </a:r>
            <a:r>
              <a:rPr lang="en-US" sz="2400" b="1" dirty="0">
                <a:solidFill>
                  <a:srgbClr val="FF3399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Largest diameter of the work piece that can be rotated without touching the bed.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700" b="1" dirty="0">
                <a:solidFill>
                  <a:srgbClr val="FF3399"/>
                </a:solidFill>
              </a:rPr>
              <a:t>Swing diameter over a gap in the bed</a:t>
            </a:r>
            <a:r>
              <a:rPr lang="en-US" sz="2400" b="1" dirty="0">
                <a:solidFill>
                  <a:srgbClr val="FF3399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Maximum diameter and the width of a work piece that can be mounted between the centers.</a:t>
            </a:r>
          </a:p>
        </p:txBody>
      </p:sp>
    </p:spTree>
    <p:extLst>
      <p:ext uri="{BB962C8B-B14F-4D97-AF65-F5344CB8AC3E}">
        <p14:creationId xmlns:p14="http://schemas.microsoft.com/office/powerpoint/2010/main" val="4014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F7796-BE71-4F9B-8595-EB6AEB6F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7DCA9-A61B-4E42-B9F4-C8F8B4F8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098" name="Picture 2" descr="Buy Mophorn Wood Lathe 10 x 18 Inch,Bench Top Heavy Duty Wood Lathe  Variable Speed 500-3800 RPM,Mini Wood Lathe Regulation Digital  Display,Benchtop Lathe Strong Power 550W Online in India. B07KP6SD8V">
            <a:extLst>
              <a:ext uri="{FF2B5EF4-FFF2-40B4-BE49-F238E27FC236}">
                <a16:creationId xmlns:a16="http://schemas.microsoft.com/office/drawing/2014/main" id="{E44CFB55-AFC0-43F9-8BB8-F036A394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7" y="326564"/>
            <a:ext cx="8349205" cy="59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6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A3F-FE02-4203-9A90-77C96BBE43F3}" type="slidenum">
              <a:rPr lang="en-US"/>
              <a:pPr/>
              <a:t>40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/>
          <a:lstStyle/>
          <a:p>
            <a:pPr algn="l"/>
            <a:r>
              <a:rPr lang="en-US" sz="3200" b="1" dirty="0"/>
              <a:t>Name the various operations that can be conducted on a lathe.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500" dirty="0">
                <a:solidFill>
                  <a:srgbClr val="996633"/>
                </a:solidFill>
              </a:rPr>
              <a:t>The various operations that can be conducted on a lathe </a:t>
            </a:r>
          </a:p>
          <a:p>
            <a:pPr marL="533400" indent="-533400">
              <a:buFontTx/>
              <a:buNone/>
            </a:pPr>
            <a:r>
              <a:rPr lang="en-US" sz="2500" dirty="0">
                <a:solidFill>
                  <a:srgbClr val="996633"/>
                </a:solidFill>
              </a:rPr>
              <a:t>are: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Turning 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Taper turning. 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Thread cutting.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Boring. 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Facing.	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Drilling.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Reaming 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Knurling. 			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Milling.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Grinding.</a:t>
            </a:r>
          </a:p>
        </p:txBody>
      </p:sp>
    </p:spTree>
    <p:extLst>
      <p:ext uri="{BB962C8B-B14F-4D97-AF65-F5344CB8AC3E}">
        <p14:creationId xmlns:p14="http://schemas.microsoft.com/office/powerpoint/2010/main" val="3759812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1D63-D95C-41F1-B58C-24DF68520681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487363"/>
          </a:xfrm>
        </p:spPr>
        <p:txBody>
          <a:bodyPr/>
          <a:lstStyle/>
          <a:p>
            <a:pPr algn="l"/>
            <a:r>
              <a:rPr lang="en-US" sz="2700" b="1"/>
              <a:t>Plain turning operation a with neat sketch.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549650"/>
            <a:ext cx="86868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 b="1" dirty="0">
                <a:solidFill>
                  <a:srgbClr val="996633"/>
                </a:solidFill>
              </a:rPr>
              <a:t>Plain Turning:</a:t>
            </a:r>
            <a:r>
              <a:rPr lang="en-US" sz="2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The process of metal removal from the cylindrical jobs 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dirty="0">
                <a:solidFill>
                  <a:srgbClr val="0000FF"/>
                </a:solidFill>
              </a:rPr>
              <a:t>     called straight or plain turning.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Cross slide and the carriage are used to perform turning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500" dirty="0">
                <a:solidFill>
                  <a:srgbClr val="0000FF"/>
                </a:solidFill>
              </a:rPr>
              <a:t>    operations. 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0000FF"/>
                </a:solidFill>
              </a:rPr>
              <a:t>Plain turning operation is performed in two steps.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3399"/>
                </a:solidFill>
              </a:rPr>
              <a:t>Rough turning (Roughing)</a:t>
            </a:r>
            <a:r>
              <a:rPr lang="en-US" sz="2400" dirty="0">
                <a:solidFill>
                  <a:srgbClr val="FF3399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3399"/>
                </a:solidFill>
              </a:rPr>
              <a:t>Finish turning (Finishing</a:t>
            </a:r>
            <a:r>
              <a:rPr lang="en-US" sz="2400" b="1" dirty="0">
                <a:solidFill>
                  <a:srgbClr val="FF3399"/>
                </a:solidFill>
              </a:rPr>
              <a:t>)</a:t>
            </a:r>
            <a:r>
              <a:rPr lang="en-US" sz="2400" dirty="0">
                <a:solidFill>
                  <a:srgbClr val="FF3399"/>
                </a:solidFill>
              </a:rPr>
              <a:t> </a:t>
            </a:r>
          </a:p>
        </p:txBody>
      </p:sp>
      <p:pic>
        <p:nvPicPr>
          <p:cNvPr id="39943" name="Picture 7" descr="planetur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609600"/>
            <a:ext cx="8226425" cy="30384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4923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570C-6B2F-47C0-9A7B-3A24E7D896A4}" type="slidenum">
              <a:rPr lang="en-US"/>
              <a:pPr/>
              <a:t>42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/>
          <a:lstStyle/>
          <a:p>
            <a:pPr algn="l"/>
            <a:r>
              <a:rPr lang="en-US" sz="3200" b="1">
                <a:solidFill>
                  <a:srgbClr val="996633"/>
                </a:solidFill>
              </a:rPr>
              <a:t>Step turning operation a with neat sketch.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255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A step turning operation is illustrated in the as shown figure.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Performed using a wide tool after the plain turning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operation.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The work is held in between the lathe centers 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 with the chuck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The tool is held at the height of the axis of the work.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The depth of cut to obtain the step on the cylinder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 is provided by cross slide movement and feed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    the carriage movement.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This operation is performed manually.</a:t>
            </a:r>
          </a:p>
        </p:txBody>
      </p:sp>
    </p:spTree>
    <p:extLst>
      <p:ext uri="{BB962C8B-B14F-4D97-AF65-F5344CB8AC3E}">
        <p14:creationId xmlns:p14="http://schemas.microsoft.com/office/powerpoint/2010/main" val="3062223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BE8B-0A75-4099-B561-8BA845A28BD6}" type="slidenum">
              <a:rPr lang="en-US"/>
              <a:pPr/>
              <a:t>43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/>
          <a:lstStyle/>
          <a:p>
            <a:pPr algn="l"/>
            <a:r>
              <a:rPr lang="en-US" sz="2900" b="1">
                <a:solidFill>
                  <a:srgbClr val="996633"/>
                </a:solidFill>
              </a:rPr>
              <a:t>What is taper turning operation in lathe?</a:t>
            </a:r>
            <a:r>
              <a:rPr lang="en-US" sz="400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211763"/>
          </a:xfrm>
        </p:spPr>
        <p:txBody>
          <a:bodyPr/>
          <a:lstStyle/>
          <a:p>
            <a:pPr marL="609600" indent="-609600">
              <a:lnSpc>
                <a:spcPct val="180000"/>
              </a:lnSpc>
              <a:buFontTx/>
              <a:buNone/>
            </a:pPr>
            <a:r>
              <a:rPr lang="en-US" sz="2500" dirty="0">
                <a:solidFill>
                  <a:srgbClr val="0000FF"/>
                </a:solidFill>
              </a:rPr>
              <a:t>Taper turning involves producing a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FF3399"/>
                </a:solidFill>
              </a:rPr>
              <a:t>conical surface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0000FF"/>
                </a:solidFill>
              </a:rPr>
              <a:t>on a </a:t>
            </a:r>
          </a:p>
          <a:p>
            <a:pPr marL="609600" indent="-609600">
              <a:lnSpc>
                <a:spcPct val="180000"/>
              </a:lnSpc>
              <a:buFontTx/>
              <a:buNone/>
            </a:pPr>
            <a:r>
              <a:rPr lang="en-US" sz="2500" u="sng" dirty="0">
                <a:solidFill>
                  <a:srgbClr val="0000FF"/>
                </a:solidFill>
              </a:rPr>
              <a:t>cylindrical surface</a:t>
            </a:r>
            <a:r>
              <a:rPr lang="en-US" sz="2500" dirty="0">
                <a:solidFill>
                  <a:srgbClr val="0000FF"/>
                </a:solidFill>
              </a:rPr>
              <a:t> in lathe.</a:t>
            </a:r>
            <a:r>
              <a:rPr lang="en-US" sz="2500" dirty="0"/>
              <a:t> </a:t>
            </a:r>
          </a:p>
          <a:p>
            <a:pPr marL="609600" indent="-609600">
              <a:lnSpc>
                <a:spcPct val="180000"/>
              </a:lnSpc>
              <a:buFontTx/>
              <a:buNone/>
            </a:pPr>
            <a:r>
              <a:rPr lang="en-US" sz="2500" dirty="0">
                <a:solidFill>
                  <a:srgbClr val="0000FF"/>
                </a:solidFill>
              </a:rPr>
              <a:t>A taper surface can be produced either by, </a:t>
            </a:r>
          </a:p>
          <a:p>
            <a:pPr marL="990600" lvl="1" indent="-533400">
              <a:lnSpc>
                <a:spcPct val="180000"/>
              </a:lnSpc>
              <a:buFontTx/>
              <a:buAutoNum type="arabicPeriod"/>
            </a:pPr>
            <a:r>
              <a:rPr lang="en-US" sz="2400" dirty="0"/>
              <a:t>Rotating the job normally and feeding the tool at some angle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(like in compound rest swivel method) </a:t>
            </a:r>
          </a:p>
          <a:p>
            <a:pPr marL="990600" lvl="1" indent="-533400">
              <a:lnSpc>
                <a:spcPct val="180000"/>
              </a:lnSpc>
              <a:buFontTx/>
              <a:buAutoNum type="arabicPeriod"/>
            </a:pPr>
            <a:r>
              <a:rPr lang="en-US" sz="2400" dirty="0"/>
              <a:t>Rotating the job at an off–set angle and feeding the tool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normally</a:t>
            </a:r>
            <a:r>
              <a:rPr lang="en-US" sz="2400" dirty="0">
                <a:solidFill>
                  <a:schemeClr val="hlink"/>
                </a:solidFill>
              </a:rPr>
              <a:t> (like in tail stock set – over method).</a:t>
            </a:r>
          </a:p>
        </p:txBody>
      </p:sp>
    </p:spTree>
    <p:extLst>
      <p:ext uri="{BB962C8B-B14F-4D97-AF65-F5344CB8AC3E}">
        <p14:creationId xmlns:p14="http://schemas.microsoft.com/office/powerpoint/2010/main" val="2803590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62FB-8292-4456-95F7-51710FD8C01F}" type="slidenum">
              <a:rPr lang="en-US"/>
              <a:pPr/>
              <a:t>44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382000" cy="5821363"/>
          </a:xfrm>
        </p:spPr>
        <p:txBody>
          <a:bodyPr/>
          <a:lstStyle/>
          <a:p>
            <a:pPr marL="609600" indent="-609600">
              <a:lnSpc>
                <a:spcPct val="200000"/>
              </a:lnSpc>
              <a:buFontTx/>
              <a:buNone/>
            </a:pPr>
            <a:r>
              <a:rPr lang="en-US" b="1" u="sng">
                <a:solidFill>
                  <a:srgbClr val="FF3399"/>
                </a:solidFill>
              </a:rPr>
              <a:t>Methods of taper turning</a:t>
            </a:r>
            <a:r>
              <a:rPr lang="en-US" b="1">
                <a:solidFill>
                  <a:srgbClr val="FF3399"/>
                </a:solidFill>
              </a:rPr>
              <a:t>:</a:t>
            </a:r>
          </a:p>
          <a:p>
            <a:pPr marL="609600" indent="-609600">
              <a:lnSpc>
                <a:spcPct val="200000"/>
              </a:lnSpc>
              <a:buFontTx/>
              <a:buAutoNum type="arabicPeriod"/>
            </a:pPr>
            <a:r>
              <a:rPr lang="en-US" b="1">
                <a:solidFill>
                  <a:srgbClr val="0000FF"/>
                </a:solidFill>
              </a:rPr>
              <a:t>Swiveling the compound rest.</a:t>
            </a:r>
          </a:p>
          <a:p>
            <a:pPr marL="609600" indent="-609600">
              <a:lnSpc>
                <a:spcPct val="200000"/>
              </a:lnSpc>
              <a:buFontTx/>
              <a:buAutoNum type="arabicPeriod"/>
            </a:pPr>
            <a:r>
              <a:rPr lang="en-US" b="1">
                <a:solidFill>
                  <a:srgbClr val="0000FF"/>
                </a:solidFill>
              </a:rPr>
              <a:t>Tailstock set over method.</a:t>
            </a:r>
          </a:p>
          <a:p>
            <a:pPr marL="609600" indent="-609600">
              <a:lnSpc>
                <a:spcPct val="200000"/>
              </a:lnSpc>
              <a:buFontTx/>
              <a:buAutoNum type="arabicPeriod"/>
            </a:pPr>
            <a:r>
              <a:rPr lang="en-US" b="1">
                <a:solidFill>
                  <a:srgbClr val="0000FF"/>
                </a:solidFill>
              </a:rPr>
              <a:t>Taper turning attachment method.</a:t>
            </a:r>
          </a:p>
          <a:p>
            <a:pPr marL="609600" indent="-609600">
              <a:lnSpc>
                <a:spcPct val="200000"/>
              </a:lnSpc>
              <a:buFontTx/>
              <a:buAutoNum type="arabicPeriod"/>
            </a:pPr>
            <a:r>
              <a:rPr lang="en-US" b="1">
                <a:solidFill>
                  <a:srgbClr val="0000FF"/>
                </a:solidFill>
              </a:rPr>
              <a:t>By using form tool.</a:t>
            </a:r>
          </a:p>
        </p:txBody>
      </p:sp>
    </p:spTree>
    <p:extLst>
      <p:ext uri="{BB962C8B-B14F-4D97-AF65-F5344CB8AC3E}">
        <p14:creationId xmlns:p14="http://schemas.microsoft.com/office/powerpoint/2010/main" val="3901459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F81-050E-444D-B20F-820E83630ECE}" type="slidenum">
              <a:rPr lang="en-US"/>
              <a:pPr/>
              <a:t>45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l"/>
            <a:r>
              <a:rPr lang="en-US" sz="2900" dirty="0"/>
              <a:t>Explain the principle of taper turning by swiveling compound tool rest method</a:t>
            </a:r>
            <a:r>
              <a:rPr lang="en-US" sz="2900" b="1" dirty="0"/>
              <a:t>.</a:t>
            </a:r>
          </a:p>
        </p:txBody>
      </p:sp>
      <p:pic>
        <p:nvPicPr>
          <p:cNvPr id="45060" name="Picture 4" descr="seto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7575" y="1177636"/>
            <a:ext cx="8226425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17605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8AA-8F92-4C20-AAEA-73099DFDCF70}" type="slidenum">
              <a:rPr lang="en-US"/>
              <a:pPr/>
              <a:t>46</a:t>
            </a:fld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382000" cy="5821363"/>
          </a:xfrm>
        </p:spPr>
        <p:txBody>
          <a:bodyPr/>
          <a:lstStyle/>
          <a:p>
            <a:pPr>
              <a:lnSpc>
                <a:spcPct val="175000"/>
              </a:lnSpc>
              <a:buFontTx/>
              <a:buNone/>
            </a:pPr>
            <a:r>
              <a:rPr lang="en-US" sz="2500" b="1">
                <a:solidFill>
                  <a:srgbClr val="FF3399"/>
                </a:solidFill>
              </a:rPr>
              <a:t>The principle of taper turning operation by swiveling </a:t>
            </a:r>
          </a:p>
          <a:p>
            <a:pPr>
              <a:lnSpc>
                <a:spcPct val="175000"/>
              </a:lnSpc>
              <a:buFontTx/>
              <a:buNone/>
            </a:pPr>
            <a:r>
              <a:rPr lang="en-US" sz="2500" b="1">
                <a:solidFill>
                  <a:srgbClr val="FF3399"/>
                </a:solidFill>
              </a:rPr>
              <a:t>the compound rest  method is as shown in the figure.</a:t>
            </a:r>
          </a:p>
          <a:p>
            <a:pPr>
              <a:lnSpc>
                <a:spcPct val="175000"/>
              </a:lnSpc>
            </a:pPr>
            <a:r>
              <a:rPr lang="en-US" sz="2500">
                <a:solidFill>
                  <a:srgbClr val="0000FF"/>
                </a:solidFill>
              </a:rPr>
              <a:t>In this method the job is rotated on the lathe axis, </a:t>
            </a:r>
          </a:p>
          <a:p>
            <a:pPr>
              <a:lnSpc>
                <a:spcPct val="175000"/>
              </a:lnSpc>
            </a:pPr>
            <a:r>
              <a:rPr lang="en-US" sz="2500">
                <a:solidFill>
                  <a:srgbClr val="0000FF"/>
                </a:solidFill>
              </a:rPr>
              <a:t>Tool feeding is done at an angle, by the swiveled </a:t>
            </a:r>
          </a:p>
          <a:p>
            <a:pPr>
              <a:lnSpc>
                <a:spcPct val="175000"/>
              </a:lnSpc>
              <a:buFontTx/>
              <a:buNone/>
            </a:pPr>
            <a:r>
              <a:rPr lang="en-US" sz="2500">
                <a:solidFill>
                  <a:srgbClr val="0000FF"/>
                </a:solidFill>
              </a:rPr>
              <a:t>    compound rest. </a:t>
            </a:r>
          </a:p>
          <a:p>
            <a:pPr>
              <a:lnSpc>
                <a:spcPct val="175000"/>
              </a:lnSpc>
            </a:pPr>
            <a:r>
              <a:rPr lang="en-US" sz="2500">
                <a:solidFill>
                  <a:srgbClr val="0000FF"/>
                </a:solidFill>
              </a:rPr>
              <a:t>To assist in swiveling at particular angle, the base of the compound rest is graduated in degrees. </a:t>
            </a:r>
          </a:p>
        </p:txBody>
      </p:sp>
    </p:spTree>
    <p:extLst>
      <p:ext uri="{BB962C8B-B14F-4D97-AF65-F5344CB8AC3E}">
        <p14:creationId xmlns:p14="http://schemas.microsoft.com/office/powerpoint/2010/main" val="155935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5A97-B11B-4513-8C6F-F24C32ED9D4E}" type="slidenum">
              <a:rPr lang="en-US"/>
              <a:pPr/>
              <a:t>47</a:t>
            </a:fld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58982" y="0"/>
            <a:ext cx="8458200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500" b="0" dirty="0"/>
              <a:t>The taper angle i.e. the angle at which the compound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500" b="0" dirty="0"/>
              <a:t>rest to be rotated is calculated as below</a:t>
            </a:r>
            <a:r>
              <a:rPr lang="en-US" sz="2500" b="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    </a:t>
            </a:r>
            <a:r>
              <a:rPr lang="en-US" sz="2400" b="0" dirty="0">
                <a:solidFill>
                  <a:srgbClr val="0000FF"/>
                </a:solidFill>
              </a:rPr>
              <a:t>tan α  =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0" dirty="0"/>
              <a:t>where,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rgbClr val="0000FF"/>
                </a:solidFill>
              </a:rPr>
              <a:t>α</a:t>
            </a:r>
            <a:r>
              <a:rPr lang="en-US" sz="2400" b="0" dirty="0">
                <a:solidFill>
                  <a:schemeClr val="tx1"/>
                </a:solidFill>
              </a:rPr>
              <a:t>  </a:t>
            </a:r>
            <a:r>
              <a:rPr lang="en-US" sz="2400" b="0" dirty="0">
                <a:solidFill>
                  <a:srgbClr val="FF3399"/>
                </a:solidFill>
              </a:rPr>
              <a:t>= half taper angle ( simply taper angle ), degrees</a:t>
            </a:r>
          </a:p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>
                <a:solidFill>
                  <a:srgbClr val="0000FF"/>
                </a:solidFill>
              </a:rPr>
              <a:t>D</a:t>
            </a: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sz="2400" b="0" dirty="0">
                <a:solidFill>
                  <a:srgbClr val="FF3399"/>
                </a:solidFill>
              </a:rPr>
              <a:t>= larger diameter of the taper in mm.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>
                <a:solidFill>
                  <a:srgbClr val="0000FF"/>
                </a:solidFill>
              </a:rPr>
              <a:t>d</a:t>
            </a:r>
            <a:r>
              <a:rPr lang="en-US" sz="2400" b="0" dirty="0">
                <a:solidFill>
                  <a:srgbClr val="FF3399"/>
                </a:solidFill>
              </a:rPr>
              <a:t>   =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rgbClr val="FF3399"/>
                </a:solidFill>
              </a:rPr>
              <a:t>smaller diameter of the taper in mm.</a:t>
            </a:r>
          </a:p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>
                <a:solidFill>
                  <a:srgbClr val="0000FF"/>
                </a:solidFill>
              </a:rPr>
              <a:t>L</a:t>
            </a: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sz="2400" b="0" dirty="0">
                <a:solidFill>
                  <a:srgbClr val="FF3399"/>
                </a:solidFill>
              </a:rPr>
              <a:t>= length of the taper  in mm.</a:t>
            </a:r>
          </a:p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By calculating the taper angle, the compound rest can be swiveled to the angle. </a:t>
            </a:r>
          </a:p>
          <a:p>
            <a:pPr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The tool feeding is done only by the compound rest handle so that the tool moves at the set angle only.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981200" y="1295400"/>
          <a:ext cx="10699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431613" imgH="393529" progId="Equation.3">
                  <p:embed/>
                </p:oleObj>
              </mc:Choice>
              <mc:Fallback>
                <p:oleObj r:id="rId3" imgW="431613" imgH="393529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10699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86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A892-BAF9-446B-9B54-946FC80E6565}" type="slidenum">
              <a:rPr lang="en-US"/>
              <a:pPr/>
              <a:t>48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631464"/>
              </p:ext>
            </p:extLst>
          </p:nvPr>
        </p:nvGraphicFramePr>
        <p:xfrm>
          <a:off x="917575" y="266700"/>
          <a:ext cx="8226425" cy="657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7602011" imgH="6076190" progId="PBrush">
                  <p:embed/>
                </p:oleObj>
              </mc:Choice>
              <mc:Fallback>
                <p:oleObj name="Bitmap Image" r:id="rId3" imgW="7602011" imgH="6076190" progId="PBrush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66700"/>
                        <a:ext cx="8226425" cy="657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0" y="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Taper turning using Taper Attachment</a:t>
            </a:r>
          </a:p>
        </p:txBody>
      </p:sp>
    </p:spTree>
    <p:extLst>
      <p:ext uri="{BB962C8B-B14F-4D97-AF65-F5344CB8AC3E}">
        <p14:creationId xmlns:p14="http://schemas.microsoft.com/office/powerpoint/2010/main" val="557913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2A7D-87DC-4652-879A-DF68CAD3DDC4}" type="slidenum">
              <a:rPr lang="en-US"/>
              <a:pPr/>
              <a:t>49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>
                <a:solidFill>
                  <a:srgbClr val="996633"/>
                </a:solidFill>
              </a:rPr>
              <a:t>It is used to cut both internal and external tapers</a:t>
            </a:r>
          </a:p>
          <a:p>
            <a:r>
              <a:rPr lang="en-US" sz="2400">
                <a:solidFill>
                  <a:srgbClr val="996633"/>
                </a:solidFill>
              </a:rPr>
              <a:t>Consists of a bracket, connected to the rear side of the lathe bed</a:t>
            </a:r>
          </a:p>
          <a:p>
            <a:r>
              <a:rPr lang="en-US" sz="2400">
                <a:solidFill>
                  <a:srgbClr val="996633"/>
                </a:solidFill>
              </a:rPr>
              <a:t>A guide bar is mounted over the bracket</a:t>
            </a:r>
          </a:p>
          <a:p>
            <a:r>
              <a:rPr lang="en-US" sz="2400">
                <a:solidFill>
                  <a:srgbClr val="996633"/>
                </a:solidFill>
              </a:rPr>
              <a:t>Guide bar is swiveled in the horizontal plane and locked in position</a:t>
            </a:r>
          </a:p>
          <a:p>
            <a:r>
              <a:rPr lang="en-US" sz="2400">
                <a:solidFill>
                  <a:srgbClr val="996633"/>
                </a:solidFill>
              </a:rPr>
              <a:t>A guide block pivoted to a draw-link will slide in the longitudinal slot in the guide bar </a:t>
            </a:r>
          </a:p>
          <a:p>
            <a:r>
              <a:rPr lang="en-US" sz="2400">
                <a:solidFill>
                  <a:srgbClr val="996633"/>
                </a:solidFill>
              </a:rPr>
              <a:t>The draw-link is connected firmly to the cross-slide</a:t>
            </a:r>
          </a:p>
          <a:p>
            <a:r>
              <a:rPr lang="en-US" sz="2400">
                <a:solidFill>
                  <a:srgbClr val="996633"/>
                </a:solidFill>
              </a:rPr>
              <a:t>Tool is mounted on the tool post slide</a:t>
            </a:r>
          </a:p>
          <a:p>
            <a:r>
              <a:rPr lang="en-US" sz="2400">
                <a:solidFill>
                  <a:srgbClr val="996633"/>
                </a:solidFill>
              </a:rPr>
              <a:t>The cross slide is allowed to move freely on its ways</a:t>
            </a:r>
          </a:p>
          <a:p>
            <a:r>
              <a:rPr lang="en-US" sz="2400">
                <a:solidFill>
                  <a:srgbClr val="996633"/>
                </a:solidFill>
              </a:rPr>
              <a:t>This is done by loosening the cross feed screw and the engaging nut</a:t>
            </a:r>
          </a:p>
          <a:p>
            <a:endParaRPr lang="en-US" sz="2400">
              <a:solidFill>
                <a:srgbClr val="996633"/>
              </a:solidFill>
            </a:endParaRP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0" y="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Taper turning using Taper Attachment</a:t>
            </a:r>
          </a:p>
        </p:txBody>
      </p:sp>
    </p:spTree>
    <p:extLst>
      <p:ext uri="{BB962C8B-B14F-4D97-AF65-F5344CB8AC3E}">
        <p14:creationId xmlns:p14="http://schemas.microsoft.com/office/powerpoint/2010/main" val="97277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399B4-AD03-4A9F-979B-778BE95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DA84-0FC1-43E2-8ED2-0A4D4F5B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122" name="Picture 2" descr="12 Feet Heavy Duty Lathe Machine, 440 V, Jamnagar Machine Tools | ID:  20476422897">
            <a:extLst>
              <a:ext uri="{FF2B5EF4-FFF2-40B4-BE49-F238E27FC236}">
                <a16:creationId xmlns:a16="http://schemas.microsoft.com/office/drawing/2014/main" id="{2DA03631-021E-4268-8E01-70AF9A0D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22927"/>
            <a:ext cx="7486650" cy="46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91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88AA-47B5-4A3C-9DBE-A057B01CA574}" type="slidenum">
              <a:rPr lang="en-US"/>
              <a:pPr/>
              <a:t>50</a:t>
            </a:fld>
            <a:endParaRPr lang="en-US"/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46778"/>
              </p:ext>
            </p:extLst>
          </p:nvPr>
        </p:nvGraphicFramePr>
        <p:xfrm>
          <a:off x="0" y="387351"/>
          <a:ext cx="7313613" cy="65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Bitmap Image" r:id="rId3" imgW="5885714" imgH="5266667" progId="PBrush">
                  <p:embed/>
                </p:oleObj>
              </mc:Choice>
              <mc:Fallback>
                <p:oleObj name="Bitmap Image" r:id="rId3" imgW="5885714" imgH="5266667" progId="PBrush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1"/>
                        <a:ext cx="7313613" cy="654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57200" y="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98450" y="-20638"/>
            <a:ext cx="82296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900" dirty="0">
                <a:solidFill>
                  <a:srgbClr val="0000FF"/>
                </a:solidFill>
              </a:rPr>
              <a:t>Taper turning by Tailstock set over method</a:t>
            </a:r>
          </a:p>
        </p:txBody>
      </p:sp>
    </p:spTree>
    <p:extLst>
      <p:ext uri="{BB962C8B-B14F-4D97-AF65-F5344CB8AC3E}">
        <p14:creationId xmlns:p14="http://schemas.microsoft.com/office/powerpoint/2010/main" val="4077074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F70-22A6-442C-9206-B5FEC989124A}" type="slidenum">
              <a:rPr lang="en-US"/>
              <a:pPr/>
              <a:t>51</a:t>
            </a:fld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0075"/>
            <a:ext cx="8686800" cy="6019800"/>
          </a:xfrm>
        </p:spPr>
        <p:txBody>
          <a:bodyPr/>
          <a:lstStyle/>
          <a:p>
            <a:r>
              <a:rPr lang="en-US" sz="2400" dirty="0">
                <a:solidFill>
                  <a:srgbClr val="996633"/>
                </a:solidFill>
              </a:rPr>
              <a:t>This method is also known as </a:t>
            </a:r>
            <a:r>
              <a:rPr lang="en-US" sz="2400" b="1" dirty="0">
                <a:solidFill>
                  <a:srgbClr val="FF3399"/>
                </a:solidFill>
              </a:rPr>
              <a:t>Offsetting the Tailstock</a:t>
            </a:r>
          </a:p>
          <a:p>
            <a:r>
              <a:rPr lang="en-US" sz="2400" dirty="0">
                <a:solidFill>
                  <a:srgbClr val="996633"/>
                </a:solidFill>
              </a:rPr>
              <a:t>Most common method for taper turning</a:t>
            </a:r>
          </a:p>
          <a:p>
            <a:r>
              <a:rPr lang="en-US" sz="2400" dirty="0">
                <a:solidFill>
                  <a:srgbClr val="996633"/>
                </a:solidFill>
              </a:rPr>
              <a:t>Best suited for </a:t>
            </a:r>
            <a:r>
              <a:rPr lang="en-US" sz="2400" i="1" u="sng" dirty="0">
                <a:solidFill>
                  <a:srgbClr val="FF9900"/>
                </a:solidFill>
              </a:rPr>
              <a:t>long work pieces</a:t>
            </a:r>
            <a:r>
              <a:rPr lang="en-US" sz="2400" dirty="0">
                <a:solidFill>
                  <a:srgbClr val="996633"/>
                </a:solidFill>
              </a:rPr>
              <a:t> having </a:t>
            </a:r>
            <a:r>
              <a:rPr lang="en-US" sz="2400" i="1" u="sng" dirty="0">
                <a:solidFill>
                  <a:srgbClr val="FF9900"/>
                </a:solidFill>
              </a:rPr>
              <a:t>less taper</a:t>
            </a:r>
          </a:p>
          <a:p>
            <a:r>
              <a:rPr lang="en-US" sz="2400" dirty="0">
                <a:solidFill>
                  <a:srgbClr val="996633"/>
                </a:solidFill>
              </a:rPr>
              <a:t>Only </a:t>
            </a:r>
            <a:r>
              <a:rPr lang="en-US" sz="2400" u="sng" dirty="0">
                <a:solidFill>
                  <a:srgbClr val="996633"/>
                </a:solidFill>
              </a:rPr>
              <a:t>external tapers</a:t>
            </a:r>
            <a:r>
              <a:rPr lang="en-US" sz="2400" dirty="0">
                <a:solidFill>
                  <a:srgbClr val="996633"/>
                </a:solidFill>
              </a:rPr>
              <a:t> can be produced</a:t>
            </a:r>
          </a:p>
          <a:p>
            <a:r>
              <a:rPr lang="en-US" sz="2400" dirty="0">
                <a:solidFill>
                  <a:srgbClr val="996633"/>
                </a:solidFill>
              </a:rPr>
              <a:t>Amount of offset is limited by the </a:t>
            </a:r>
            <a:r>
              <a:rPr lang="en-US" sz="2400" u="sng" dirty="0">
                <a:solidFill>
                  <a:srgbClr val="996633"/>
                </a:solidFill>
              </a:rPr>
              <a:t>size of the tailstock</a:t>
            </a:r>
          </a:p>
          <a:p>
            <a:pPr>
              <a:buFontTx/>
              <a:buNone/>
            </a:pPr>
            <a:r>
              <a:rPr lang="en-US" sz="2700" dirty="0">
                <a:solidFill>
                  <a:srgbClr val="0099CC"/>
                </a:solidFill>
              </a:rPr>
              <a:t>Working:</a:t>
            </a:r>
          </a:p>
          <a:p>
            <a:r>
              <a:rPr lang="en-US" sz="2500" dirty="0"/>
              <a:t>The tailstock centre is set out of alignment, as a result</a:t>
            </a:r>
          </a:p>
          <a:p>
            <a:pPr lvl="1"/>
            <a:r>
              <a:rPr lang="en-US" sz="2400" dirty="0">
                <a:solidFill>
                  <a:schemeClr val="folHlink"/>
                </a:solidFill>
              </a:rPr>
              <a:t>Axis of the work piece gets inclined at an angle to the longitudinal movement of the tool</a:t>
            </a:r>
          </a:p>
          <a:p>
            <a:pPr lvl="1"/>
            <a:r>
              <a:rPr lang="en-US" sz="2400" dirty="0">
                <a:solidFill>
                  <a:schemeClr val="folHlink"/>
                </a:solidFill>
              </a:rPr>
              <a:t>Movement of the is parallel to the lathe bed</a:t>
            </a:r>
          </a:p>
          <a:p>
            <a:pPr lvl="1"/>
            <a:r>
              <a:rPr lang="en-US" sz="2400" dirty="0">
                <a:solidFill>
                  <a:schemeClr val="folHlink"/>
                </a:solidFill>
              </a:rPr>
              <a:t>Entire carriage has to be moved parallel to the lathe bed</a:t>
            </a:r>
          </a:p>
          <a:p>
            <a:r>
              <a:rPr lang="en-US" sz="2500" dirty="0"/>
              <a:t>Now carriage is moved to cut the taper</a:t>
            </a:r>
          </a:p>
          <a:p>
            <a:r>
              <a:rPr lang="en-US" sz="2500" dirty="0"/>
              <a:t>This produces taper on the long work pieces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-990600" y="0"/>
            <a:ext cx="95599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057400" indent="-228600">
              <a:spcBef>
                <a:spcPct val="50000"/>
              </a:spcBef>
              <a:buFontTx/>
              <a:buNone/>
            </a:pPr>
            <a:r>
              <a:rPr lang="en-US" sz="2900">
                <a:solidFill>
                  <a:srgbClr val="0000FF"/>
                </a:solidFill>
              </a:rPr>
              <a:t>Taper turning by Tailstock set over method</a:t>
            </a:r>
          </a:p>
        </p:txBody>
      </p:sp>
    </p:spTree>
    <p:extLst>
      <p:ext uri="{BB962C8B-B14F-4D97-AF65-F5344CB8AC3E}">
        <p14:creationId xmlns:p14="http://schemas.microsoft.com/office/powerpoint/2010/main" val="17175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8A12-7767-49F3-B7E6-C83965588F32}" type="slidenum">
              <a:rPr lang="en-US"/>
              <a:pPr/>
              <a:t>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algn="l"/>
            <a:r>
              <a:rPr lang="en-US" sz="3200" b="1">
                <a:solidFill>
                  <a:srgbClr val="0000FF"/>
                </a:solidFill>
              </a:rPr>
              <a:t>Lathe classification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900" b="1" dirty="0">
                <a:solidFill>
                  <a:srgbClr val="996633"/>
                </a:solidFill>
              </a:rPr>
              <a:t>Based on characteristics: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Engine Lathe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Speed Lathe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Turret Lathe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Capstan Lathe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Automatic Lathe</a:t>
            </a:r>
          </a:p>
          <a:p>
            <a:pPr>
              <a:lnSpc>
                <a:spcPct val="175000"/>
              </a:lnSpc>
            </a:pPr>
            <a:r>
              <a:rPr lang="en-US" sz="2700" b="1" dirty="0">
                <a:solidFill>
                  <a:srgbClr val="FF3399"/>
                </a:solidFill>
              </a:rPr>
              <a:t>CNC Lathe</a:t>
            </a:r>
          </a:p>
          <a:p>
            <a:pPr>
              <a:buFontTx/>
              <a:buNone/>
            </a:pPr>
            <a:endParaRPr lang="en-US" sz="27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1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BF17-6AFC-4D87-8E57-F4E20623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907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Nomenclature of Single Point Lathe Tool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7D1E2-5C33-4B32-A3C4-A687AE14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61D7-B740-4026-9A54-D2E0C76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8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9E211-78DD-4678-BF09-78B9C73B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F261-43CB-4D98-8B32-FDE0BFE2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146" name="Picture 2" descr="Single Point Cutting Tool-Definition, Geometry, Nomenclature, Angle PDF">
            <a:extLst>
              <a:ext uri="{FF2B5EF4-FFF2-40B4-BE49-F238E27FC236}">
                <a16:creationId xmlns:a16="http://schemas.microsoft.com/office/drawing/2014/main" id="{675409F9-2E85-4551-AC44-F3AC43CF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" y="692509"/>
            <a:ext cx="8524568" cy="50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1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CDE24-9DFA-44D1-BD06-EF3B006F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2F6B-234E-4DB3-BE3C-863A522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170" name="Picture 2" descr="Single Point Cutting Tool : Nomenclature, Angle,Geometry and Signature -  mech4study">
            <a:extLst>
              <a:ext uri="{FF2B5EF4-FFF2-40B4-BE49-F238E27FC236}">
                <a16:creationId xmlns:a16="http://schemas.microsoft.com/office/drawing/2014/main" id="{6B877D06-001B-42C3-A3FE-9D7C263F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1" y="461040"/>
            <a:ext cx="8308576" cy="53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1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9" ma:contentTypeDescription="Create a new document." ma:contentTypeScope="" ma:versionID="a9bea716f0a39f09b06326eeec5060c1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903a019a80f80bac699de5cbdf24e9b2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8B1AB0A4-7229-4D9C-96E2-282D72422F21}"/>
</file>

<file path=customXml/itemProps2.xml><?xml version="1.0" encoding="utf-8"?>
<ds:datastoreItem xmlns:ds="http://schemas.openxmlformats.org/officeDocument/2006/customXml" ds:itemID="{1C9B8160-66FE-404C-A2D8-B47981C676D2}"/>
</file>

<file path=customXml/itemProps3.xml><?xml version="1.0" encoding="utf-8"?>
<ds:datastoreItem xmlns:ds="http://schemas.openxmlformats.org/officeDocument/2006/customXml" ds:itemID="{C5DE6173-953C-482D-A85D-83F0037A7C9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2387</Words>
  <Application>Microsoft Office PowerPoint</Application>
  <PresentationFormat>On-screen Show (4:3)</PresentationFormat>
  <Paragraphs>386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Tunga</vt:lpstr>
      <vt:lpstr>Default Design</vt:lpstr>
      <vt:lpstr>Equation.3</vt:lpstr>
      <vt:lpstr>Bitmap Image</vt:lpstr>
      <vt:lpstr>PowerPoint Presentation</vt:lpstr>
      <vt:lpstr>Define a machine tool </vt:lpstr>
      <vt:lpstr>Define a lathe </vt:lpstr>
      <vt:lpstr>PowerPoint Presentation</vt:lpstr>
      <vt:lpstr>PowerPoint Presentation</vt:lpstr>
      <vt:lpstr>Lathe classification</vt:lpstr>
      <vt:lpstr>Nomenclature of Single Point Lathe Tool</vt:lpstr>
      <vt:lpstr>PowerPoint Presentation</vt:lpstr>
      <vt:lpstr>PowerPoint Presentation</vt:lpstr>
      <vt:lpstr>PowerPoint Presentation</vt:lpstr>
      <vt:lpstr>Nomenclature of Single Point Lathe Tool</vt:lpstr>
      <vt:lpstr>Nomenclature of Single Point Lathe Tool</vt:lpstr>
      <vt:lpstr>Nomenclature of Single Point Lathe Tool</vt:lpstr>
      <vt:lpstr>Nomenclature of Single Point Lathe Tool</vt:lpstr>
      <vt:lpstr>PowerPoint Presentation</vt:lpstr>
      <vt:lpstr>PowerPoint Presentation</vt:lpstr>
      <vt:lpstr>PowerPoint Presentation</vt:lpstr>
      <vt:lpstr>PowerPoint Presentation</vt:lpstr>
      <vt:lpstr>Working principle of lathe</vt:lpstr>
      <vt:lpstr>Working principle of lathe</vt:lpstr>
      <vt:lpstr>Explain with neat diagram the principal parts of an engine lathe.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Neat sketch highlight the specification of a lathe.</vt:lpstr>
      <vt:lpstr>Specification of a lathe</vt:lpstr>
      <vt:lpstr>Name the various operations that can be conducted on a lathe.</vt:lpstr>
      <vt:lpstr>Plain turning operation a with neat sketch.</vt:lpstr>
      <vt:lpstr>Step turning operation a with neat sketch.</vt:lpstr>
      <vt:lpstr>What is taper turning operation in lathe? </vt:lpstr>
      <vt:lpstr>PowerPoint Presentation</vt:lpstr>
      <vt:lpstr>Explain the principle of taper turning by swiveling compound tool rest method.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Raj Singh [MU - Jaipur]</dc:creator>
  <cp:lastModifiedBy>Adithya G S S [MAHE-MITBLR]</cp:lastModifiedBy>
  <cp:revision>18</cp:revision>
  <dcterms:created xsi:type="dcterms:W3CDTF">2019-07-16T14:01:33Z</dcterms:created>
  <dcterms:modified xsi:type="dcterms:W3CDTF">2022-01-21T10:35:15Z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