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0"/>
  </p:notesMasterIdLst>
  <p:handoutMasterIdLst>
    <p:handoutMasterId r:id="rId11"/>
  </p:handoutMasterIdLst>
  <p:sldIdLst>
    <p:sldId id="257" r:id="rId5"/>
    <p:sldId id="392" r:id="rId6"/>
    <p:sldId id="317" r:id="rId7"/>
    <p:sldId id="321" r:id="rId8"/>
    <p:sldId id="39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AFAB"/>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82088" autoAdjust="0"/>
  </p:normalViewPr>
  <p:slideViewPr>
    <p:cSldViewPr snapToGrid="0">
      <p:cViewPr varScale="1">
        <p:scale>
          <a:sx n="93" d="100"/>
          <a:sy n="93" d="100"/>
        </p:scale>
        <p:origin x="264" y="72"/>
      </p:cViewPr>
      <p:guideLst>
        <p:guide pos="3840"/>
        <p:guide orient="horz" pos="2160"/>
      </p:guideLst>
    </p:cSldViewPr>
  </p:slideViewPr>
  <p:outlineViewPr>
    <p:cViewPr>
      <p:scale>
        <a:sx n="33" d="100"/>
        <a:sy n="33" d="100"/>
      </p:scale>
      <p:origin x="0" y="-2709"/>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2/16/2024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74687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 to a RAG architecture, which acts as guardrails to provide data to LLM, in this case </a:t>
            </a:r>
            <a:r>
              <a:rPr lang="en-US" dirty="0" err="1"/>
              <a:t>Blueprism</a:t>
            </a:r>
            <a:r>
              <a:rPr lang="en-US" dirty="0"/>
              <a:t> provides both the data from the exceptions as well as prompts which have details on the actions to be taken.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BP further goes ahead and acts has the hands and feet for the LLM to take actions based on the response obtained, these can be as simple as programmatic retries and restarts or can be further developed based on the capabilities of the LLM.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in all we can see that it provides a significant boost to automating the task of support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depends on the LLM being chosen too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Gemini e.g.</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endParaRPr lang="en-US"/>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endParaRPr lang="en-US"/>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endParaRPr lang="en-US"/>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endParaRPr lang="en-US"/>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endParaRPr lang="en-US"/>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endParaRPr lang="en-US"/>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endParaRPr lang="en-US"/>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endParaRPr lang="en-US"/>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endParaRPr lang="en-US"/>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endParaRPr lang="en-US"/>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dirty="0"/>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dirty="0"/>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endParaRPr lang="en-US"/>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endParaRPr lang="en-US"/>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endParaRPr lang="en-US"/>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jpg"/><Relationship Id="rId7" Type="http://schemas.openxmlformats.org/officeDocument/2006/relationships/image" Target="../media/image7.sv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in/ashz30/" TargetMode="External"/><Relationship Id="rId2" Type="http://schemas.openxmlformats.org/officeDocument/2006/relationships/hyperlink" Target="https://github.com/ashz30/AIOpsWithLLM" TargetMode="External"/><Relationship Id="rId1" Type="http://schemas.openxmlformats.org/officeDocument/2006/relationships/slideLayout" Target="../slideLayouts/slideLayout1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hyperlink" Target="https://www.youtube.com/@ashz3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523430" y="644892"/>
            <a:ext cx="4588560" cy="3503229"/>
          </a:xfrm>
        </p:spPr>
        <p:txBody>
          <a:bodyPr anchor="b" anchorCtr="0">
            <a:normAutofit/>
          </a:bodyPr>
          <a:lstStyle/>
          <a:p>
            <a:r>
              <a:rPr lang="en-US" sz="4000" dirty="0">
                <a:solidFill>
                  <a:schemeClr val="accent1">
                    <a:lumMod val="20000"/>
                    <a:lumOff val="80000"/>
                  </a:schemeClr>
                </a:solidFill>
                <a:latin typeface="Söhne"/>
              </a:rPr>
              <a:t>AI Ops with LLM </a:t>
            </a:r>
            <a:br>
              <a:rPr lang="en-US" sz="4000" dirty="0">
                <a:solidFill>
                  <a:schemeClr val="accent1">
                    <a:lumMod val="20000"/>
                    <a:lumOff val="80000"/>
                  </a:schemeClr>
                </a:solidFill>
                <a:latin typeface="Söhne"/>
              </a:rPr>
            </a:br>
            <a:r>
              <a:rPr lang="en-US" sz="1800" dirty="0">
                <a:solidFill>
                  <a:schemeClr val="accent1">
                    <a:lumMod val="20000"/>
                    <a:lumOff val="80000"/>
                  </a:schemeClr>
                </a:solidFill>
                <a:latin typeface="Söhne"/>
              </a:rPr>
              <a:t>Automating BP Support activities – A POV</a:t>
            </a:r>
            <a:endParaRPr lang="en-US" sz="1800" dirty="0">
              <a:solidFill>
                <a:schemeClr val="accent1">
                  <a:lumMod val="20000"/>
                  <a:lumOff val="80000"/>
                </a:schemeClr>
              </a:solidFill>
            </a:endParaRP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523430" y="4359878"/>
            <a:ext cx="3565524" cy="356501"/>
          </a:xfrm>
        </p:spPr>
        <p:txBody>
          <a:bodyPr>
            <a:normAutofit/>
          </a:bodyPr>
          <a:lstStyle/>
          <a:p>
            <a:r>
              <a:rPr lang="en-US" dirty="0"/>
              <a:t>Ashish Easow</a:t>
            </a:r>
          </a:p>
        </p:txBody>
      </p:sp>
      <p:sp>
        <p:nvSpPr>
          <p:cNvPr id="4" name="Subtitle 2">
            <a:extLst>
              <a:ext uri="{FF2B5EF4-FFF2-40B4-BE49-F238E27FC236}">
                <a16:creationId xmlns:a16="http://schemas.microsoft.com/office/drawing/2014/main" id="{2138B383-CB99-E982-1E05-4754ED03853D}"/>
              </a:ext>
            </a:extLst>
          </p:cNvPr>
          <p:cNvSpPr txBox="1">
            <a:spLocks/>
          </p:cNvSpPr>
          <p:nvPr/>
        </p:nvSpPr>
        <p:spPr>
          <a:xfrm>
            <a:off x="7637330" y="6283326"/>
            <a:ext cx="3565524" cy="356501"/>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a:t>* Assistant – ChatGPT</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06831" y="141913"/>
            <a:ext cx="7204622" cy="106265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AI Ops</a:t>
            </a:r>
          </a:p>
        </p:txBody>
      </p:sp>
      <p:pic>
        <p:nvPicPr>
          <p:cNvPr id="1026" name="Picture 2">
            <a:extLst>
              <a:ext uri="{FF2B5EF4-FFF2-40B4-BE49-F238E27FC236}">
                <a16:creationId xmlns:a16="http://schemas.microsoft.com/office/drawing/2014/main" id="{ADD93EA3-269F-5974-BE8E-4C44D69DD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89638"/>
            <a:ext cx="912495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36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87869" y="-132124"/>
            <a:ext cx="4248719" cy="106265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The Design</a:t>
            </a:r>
          </a:p>
        </p:txBody>
      </p:sp>
      <p:pic>
        <p:nvPicPr>
          <p:cNvPr id="6" name="Graphic 5" descr="Alien Face outline">
            <a:extLst>
              <a:ext uri="{FF2B5EF4-FFF2-40B4-BE49-F238E27FC236}">
                <a16:creationId xmlns:a16="http://schemas.microsoft.com/office/drawing/2014/main" id="{A6D17A4B-4B7E-F1D6-4B80-370DBC3E17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10145" y="1830552"/>
            <a:ext cx="2775615" cy="2775615"/>
          </a:xfrm>
          <a:prstGeom prst="rect">
            <a:avLst/>
          </a:prstGeom>
        </p:spPr>
      </p:pic>
      <p:sp>
        <p:nvSpPr>
          <p:cNvPr id="7" name="Rectangle: Rounded Corners 6">
            <a:extLst>
              <a:ext uri="{FF2B5EF4-FFF2-40B4-BE49-F238E27FC236}">
                <a16:creationId xmlns:a16="http://schemas.microsoft.com/office/drawing/2014/main" id="{0EEC8CE8-3060-7F65-EA89-77479AD5F81A}"/>
              </a:ext>
            </a:extLst>
          </p:cNvPr>
          <p:cNvSpPr/>
          <p:nvPr/>
        </p:nvSpPr>
        <p:spPr>
          <a:xfrm>
            <a:off x="4266732" y="5698023"/>
            <a:ext cx="1996404" cy="750690"/>
          </a:xfrm>
          <a:prstGeom prst="roundRect">
            <a:avLst/>
          </a:prstGeom>
          <a:solidFill>
            <a:schemeClr val="accent1">
              <a:lumMod val="75000"/>
              <a:alpha val="84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Actions</a:t>
            </a:r>
          </a:p>
        </p:txBody>
      </p:sp>
      <p:sp>
        <p:nvSpPr>
          <p:cNvPr id="12" name="Arrow: Left-Right 11">
            <a:extLst>
              <a:ext uri="{FF2B5EF4-FFF2-40B4-BE49-F238E27FC236}">
                <a16:creationId xmlns:a16="http://schemas.microsoft.com/office/drawing/2014/main" id="{1BBB1399-303C-1B4E-2520-ADFC24B5FB7E}"/>
              </a:ext>
            </a:extLst>
          </p:cNvPr>
          <p:cNvSpPr/>
          <p:nvPr/>
        </p:nvSpPr>
        <p:spPr>
          <a:xfrm>
            <a:off x="2270328" y="3173236"/>
            <a:ext cx="1996404" cy="246676"/>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Left-Right 17">
            <a:extLst>
              <a:ext uri="{FF2B5EF4-FFF2-40B4-BE49-F238E27FC236}">
                <a16:creationId xmlns:a16="http://schemas.microsoft.com/office/drawing/2014/main" id="{F82AA734-243D-5A51-B1FA-CF675F12EF94}"/>
              </a:ext>
            </a:extLst>
          </p:cNvPr>
          <p:cNvSpPr/>
          <p:nvPr/>
        </p:nvSpPr>
        <p:spPr>
          <a:xfrm rot="5400000">
            <a:off x="4780105" y="4889289"/>
            <a:ext cx="906340" cy="246676"/>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Graphic 19" descr="Ui Ux outline">
            <a:extLst>
              <a:ext uri="{FF2B5EF4-FFF2-40B4-BE49-F238E27FC236}">
                <a16:creationId xmlns:a16="http://schemas.microsoft.com/office/drawing/2014/main" id="{111046C8-888F-8912-12CF-B1F00769613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576" y="2487514"/>
            <a:ext cx="2118653" cy="2118653"/>
          </a:xfrm>
          <a:prstGeom prst="rect">
            <a:avLst/>
          </a:prstGeom>
        </p:spPr>
      </p:pic>
      <p:sp>
        <p:nvSpPr>
          <p:cNvPr id="21" name="TextBox 20">
            <a:extLst>
              <a:ext uri="{FF2B5EF4-FFF2-40B4-BE49-F238E27FC236}">
                <a16:creationId xmlns:a16="http://schemas.microsoft.com/office/drawing/2014/main" id="{C9CD7EC8-2BC6-6D5F-1C7B-6DED095C5299}"/>
              </a:ext>
            </a:extLst>
          </p:cNvPr>
          <p:cNvSpPr txBox="1"/>
          <p:nvPr/>
        </p:nvSpPr>
        <p:spPr>
          <a:xfrm>
            <a:off x="9557289" y="2539246"/>
            <a:ext cx="681326" cy="369332"/>
          </a:xfrm>
          <a:prstGeom prst="rect">
            <a:avLst/>
          </a:prstGeom>
          <a:noFill/>
        </p:spPr>
        <p:txBody>
          <a:bodyPr wrap="square" rtlCol="0">
            <a:spAutoFit/>
          </a:bodyPr>
          <a:lstStyle/>
          <a:p>
            <a:r>
              <a:rPr lang="en-IN" dirty="0"/>
              <a:t>LLM</a:t>
            </a:r>
          </a:p>
        </p:txBody>
      </p:sp>
      <p:sp>
        <p:nvSpPr>
          <p:cNvPr id="23" name="TextBox 22">
            <a:extLst>
              <a:ext uri="{FF2B5EF4-FFF2-40B4-BE49-F238E27FC236}">
                <a16:creationId xmlns:a16="http://schemas.microsoft.com/office/drawing/2014/main" id="{D27095EF-F2C5-BB78-878F-5BF082FA77EC}"/>
              </a:ext>
            </a:extLst>
          </p:cNvPr>
          <p:cNvSpPr txBox="1"/>
          <p:nvPr/>
        </p:nvSpPr>
        <p:spPr>
          <a:xfrm>
            <a:off x="261370" y="2102845"/>
            <a:ext cx="1950859" cy="646331"/>
          </a:xfrm>
          <a:prstGeom prst="rect">
            <a:avLst/>
          </a:prstGeom>
          <a:noFill/>
        </p:spPr>
        <p:txBody>
          <a:bodyPr wrap="square" rtlCol="0">
            <a:spAutoFit/>
          </a:bodyPr>
          <a:lstStyle/>
          <a:p>
            <a:r>
              <a:rPr lang="en-IN" dirty="0"/>
              <a:t>Application Errors/Logs</a:t>
            </a:r>
          </a:p>
        </p:txBody>
      </p:sp>
      <p:sp>
        <p:nvSpPr>
          <p:cNvPr id="24" name="TextBox 23">
            <a:extLst>
              <a:ext uri="{FF2B5EF4-FFF2-40B4-BE49-F238E27FC236}">
                <a16:creationId xmlns:a16="http://schemas.microsoft.com/office/drawing/2014/main" id="{D9BE7BBF-ED1B-A397-5547-83BF7305AFD2}"/>
              </a:ext>
            </a:extLst>
          </p:cNvPr>
          <p:cNvSpPr txBox="1"/>
          <p:nvPr/>
        </p:nvSpPr>
        <p:spPr>
          <a:xfrm>
            <a:off x="6812797" y="3299495"/>
            <a:ext cx="1889055" cy="646331"/>
          </a:xfrm>
          <a:prstGeom prst="rect">
            <a:avLst/>
          </a:prstGeom>
          <a:noFill/>
        </p:spPr>
        <p:txBody>
          <a:bodyPr wrap="square" rtlCol="0">
            <a:spAutoFit/>
          </a:bodyPr>
          <a:lstStyle/>
          <a:p>
            <a:r>
              <a:rPr lang="en-IN" dirty="0"/>
              <a:t>Structured response</a:t>
            </a:r>
          </a:p>
        </p:txBody>
      </p:sp>
      <p:sp>
        <p:nvSpPr>
          <p:cNvPr id="25" name="TextBox 24">
            <a:extLst>
              <a:ext uri="{FF2B5EF4-FFF2-40B4-BE49-F238E27FC236}">
                <a16:creationId xmlns:a16="http://schemas.microsoft.com/office/drawing/2014/main" id="{B51AC667-DFEB-1610-6400-F0349A72675A}"/>
              </a:ext>
            </a:extLst>
          </p:cNvPr>
          <p:cNvSpPr txBox="1"/>
          <p:nvPr/>
        </p:nvSpPr>
        <p:spPr>
          <a:xfrm>
            <a:off x="2331149" y="1946135"/>
            <a:ext cx="2118653" cy="1200329"/>
          </a:xfrm>
          <a:prstGeom prst="rect">
            <a:avLst/>
          </a:prstGeom>
          <a:noFill/>
        </p:spPr>
        <p:txBody>
          <a:bodyPr wrap="square" rtlCol="0">
            <a:spAutoFit/>
          </a:bodyPr>
          <a:lstStyle/>
          <a:p>
            <a:r>
              <a:rPr lang="en-IN" dirty="0">
                <a:solidFill>
                  <a:schemeClr val="accent2">
                    <a:lumMod val="60000"/>
                    <a:lumOff val="40000"/>
                  </a:schemeClr>
                </a:solidFill>
              </a:rPr>
              <a:t>1. Send metrics/logs/Queue data to LLM for observation/action</a:t>
            </a:r>
          </a:p>
        </p:txBody>
      </p:sp>
      <p:sp>
        <p:nvSpPr>
          <p:cNvPr id="28" name="TextBox 27">
            <a:extLst>
              <a:ext uri="{FF2B5EF4-FFF2-40B4-BE49-F238E27FC236}">
                <a16:creationId xmlns:a16="http://schemas.microsoft.com/office/drawing/2014/main" id="{9F828CB3-4F02-23C3-A54A-72E1E479A70B}"/>
              </a:ext>
            </a:extLst>
          </p:cNvPr>
          <p:cNvSpPr txBox="1"/>
          <p:nvPr/>
        </p:nvSpPr>
        <p:spPr>
          <a:xfrm>
            <a:off x="6215019" y="2315988"/>
            <a:ext cx="2229595" cy="646331"/>
          </a:xfrm>
          <a:prstGeom prst="rect">
            <a:avLst/>
          </a:prstGeom>
          <a:noFill/>
        </p:spPr>
        <p:txBody>
          <a:bodyPr wrap="square" rtlCol="0">
            <a:spAutoFit/>
          </a:bodyPr>
          <a:lstStyle/>
          <a:p>
            <a:r>
              <a:rPr lang="en-IN" dirty="0">
                <a:solidFill>
                  <a:schemeClr val="accent2">
                    <a:lumMod val="60000"/>
                    <a:lumOff val="40000"/>
                  </a:schemeClr>
                </a:solidFill>
              </a:rPr>
              <a:t>2. Prompt to add action for any analysis</a:t>
            </a:r>
          </a:p>
        </p:txBody>
      </p:sp>
      <p:pic>
        <p:nvPicPr>
          <p:cNvPr id="2" name="Graphic 1" descr="Flowchart with solid fill">
            <a:extLst>
              <a:ext uri="{FF2B5EF4-FFF2-40B4-BE49-F238E27FC236}">
                <a16:creationId xmlns:a16="http://schemas.microsoft.com/office/drawing/2014/main" id="{2C8346E1-A877-BB8C-B5CE-99D3B73ABB6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60974" y="2518700"/>
            <a:ext cx="2220607" cy="2220607"/>
          </a:xfrm>
          <a:prstGeom prst="rect">
            <a:avLst/>
          </a:prstGeom>
        </p:spPr>
      </p:pic>
      <p:sp>
        <p:nvSpPr>
          <p:cNvPr id="3" name="TextBox 2">
            <a:extLst>
              <a:ext uri="{FF2B5EF4-FFF2-40B4-BE49-F238E27FC236}">
                <a16:creationId xmlns:a16="http://schemas.microsoft.com/office/drawing/2014/main" id="{CBDB380A-FE0E-B646-E7EA-C40DC8EC16E8}"/>
              </a:ext>
            </a:extLst>
          </p:cNvPr>
          <p:cNvSpPr txBox="1"/>
          <p:nvPr/>
        </p:nvSpPr>
        <p:spPr>
          <a:xfrm>
            <a:off x="4841600" y="2875798"/>
            <a:ext cx="1048504" cy="369332"/>
          </a:xfrm>
          <a:prstGeom prst="rect">
            <a:avLst/>
          </a:prstGeom>
          <a:noFill/>
        </p:spPr>
        <p:txBody>
          <a:bodyPr wrap="square" rtlCol="0">
            <a:spAutoFit/>
          </a:bodyPr>
          <a:lstStyle/>
          <a:p>
            <a:r>
              <a:rPr lang="en-IN" dirty="0"/>
              <a:t>RPA/BP</a:t>
            </a:r>
          </a:p>
        </p:txBody>
      </p:sp>
      <p:sp>
        <p:nvSpPr>
          <p:cNvPr id="5" name="Arrow: Left-Right 4">
            <a:extLst>
              <a:ext uri="{FF2B5EF4-FFF2-40B4-BE49-F238E27FC236}">
                <a16:creationId xmlns:a16="http://schemas.microsoft.com/office/drawing/2014/main" id="{6CEEEBFA-39B4-8C46-8530-314304693721}"/>
              </a:ext>
            </a:extLst>
          </p:cNvPr>
          <p:cNvSpPr/>
          <p:nvPr/>
        </p:nvSpPr>
        <p:spPr>
          <a:xfrm>
            <a:off x="5909970" y="2905671"/>
            <a:ext cx="2902432" cy="246676"/>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Left-Right 8">
            <a:extLst>
              <a:ext uri="{FF2B5EF4-FFF2-40B4-BE49-F238E27FC236}">
                <a16:creationId xmlns:a16="http://schemas.microsoft.com/office/drawing/2014/main" id="{8B58C5ED-4B1C-3870-531B-9C7E6C0F5910}"/>
              </a:ext>
            </a:extLst>
          </p:cNvPr>
          <p:cNvSpPr/>
          <p:nvPr/>
        </p:nvSpPr>
        <p:spPr>
          <a:xfrm rot="5400000">
            <a:off x="4839183" y="2181176"/>
            <a:ext cx="906340" cy="246676"/>
          </a:xfrm>
          <a:prstGeom prst="lef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8832C0AC-A853-0CAA-F3D7-0FBB700BD5EF}"/>
              </a:ext>
            </a:extLst>
          </p:cNvPr>
          <p:cNvSpPr/>
          <p:nvPr/>
        </p:nvSpPr>
        <p:spPr>
          <a:xfrm>
            <a:off x="4294151" y="987419"/>
            <a:ext cx="1996404" cy="750690"/>
          </a:xfrm>
          <a:prstGeom prst="roundRect">
            <a:avLst/>
          </a:prstGeom>
          <a:solidFill>
            <a:schemeClr val="accent1">
              <a:lumMod val="75000"/>
              <a:alpha val="84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Prompts</a:t>
            </a:r>
          </a:p>
        </p:txBody>
      </p:sp>
    </p:spTree>
    <p:extLst>
      <p:ext uri="{BB962C8B-B14F-4D97-AF65-F5344CB8AC3E}">
        <p14:creationId xmlns:p14="http://schemas.microsoft.com/office/powerpoint/2010/main" val="56002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ppt_x"/>
                                          </p:val>
                                        </p:tav>
                                        <p:tav tm="100000">
                                          <p:val>
                                            <p:strVal val="#ppt_x"/>
                                          </p:val>
                                        </p:tav>
                                      </p:tavLst>
                                    </p:anim>
                                    <p:anim calcmode="lin" valueType="num">
                                      <p:cBhvr additive="base">
                                        <p:cTn id="5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ppt_x"/>
                                          </p:val>
                                        </p:tav>
                                        <p:tav tm="100000">
                                          <p:val>
                                            <p:strVal val="#ppt_x"/>
                                          </p:val>
                                        </p:tav>
                                      </p:tavLst>
                                    </p:anim>
                                    <p:anim calcmode="lin" valueType="num">
                                      <p:cBhvr additive="base">
                                        <p:cTn id="64" dur="500" fill="hold"/>
                                        <p:tgtEl>
                                          <p:spTgt spid="2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additive="base">
                                        <p:cTn id="71" dur="500" fill="hold"/>
                                        <p:tgtEl>
                                          <p:spTgt spid="7"/>
                                        </p:tgtEl>
                                        <p:attrNameLst>
                                          <p:attrName>ppt_x</p:attrName>
                                        </p:attrNameLst>
                                      </p:cBhvr>
                                      <p:tavLst>
                                        <p:tav tm="0">
                                          <p:val>
                                            <p:strVal val="#ppt_x"/>
                                          </p:val>
                                        </p:tav>
                                        <p:tav tm="100000">
                                          <p:val>
                                            <p:strVal val="#ppt_x"/>
                                          </p:val>
                                        </p:tav>
                                      </p:tavLst>
                                    </p:anim>
                                    <p:anim calcmode="lin" valueType="num">
                                      <p:cBhvr additive="base">
                                        <p:cTn id="7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8" grpId="0" animBg="1"/>
      <p:bldP spid="21" grpId="0"/>
      <p:bldP spid="23" grpId="0"/>
      <p:bldP spid="24" grpId="0"/>
      <p:bldP spid="25" grpId="0"/>
      <p:bldP spid="28" grpId="0"/>
      <p:bldP spid="3" grpId="0"/>
      <p:bldP spid="5"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225042" y="4838811"/>
            <a:ext cx="4500562" cy="1562959"/>
          </a:xfrm>
        </p:spPr>
        <p:txBody>
          <a:bodyPr/>
          <a:lstStyle/>
          <a:p>
            <a:r>
              <a:rPr lang="en-US" dirty="0"/>
              <a:t>Conclusion</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706878" y="4283630"/>
            <a:ext cx="7255411" cy="2012698"/>
          </a:xfrm>
        </p:spPr>
        <p:txBody>
          <a:bodyPr>
            <a:normAutofit/>
          </a:bodyPr>
          <a:lstStyle/>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Tree>
    <p:extLst>
      <p:ext uri="{BB962C8B-B14F-4D97-AF65-F5344CB8AC3E}">
        <p14:creationId xmlns:p14="http://schemas.microsoft.com/office/powerpoint/2010/main" val="3521561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335106" y="1027415"/>
            <a:ext cx="5437187" cy="85395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243974" y="4044144"/>
            <a:ext cx="6312274" cy="2265216"/>
          </a:xfrm>
        </p:spPr>
        <p:txBody>
          <a:bodyPr/>
          <a:lstStyle/>
          <a:p>
            <a:r>
              <a:rPr lang="en-US" sz="1800" dirty="0"/>
              <a:t>GIT Repo:  </a:t>
            </a:r>
            <a:r>
              <a:rPr lang="en-US" sz="1800" dirty="0">
                <a:hlinkClick r:id="rId2"/>
              </a:rPr>
              <a:t>https://github.com/ashz30/AIOpsWithLLM</a:t>
            </a:r>
            <a:endParaRPr lang="en-US" sz="1800" dirty="0"/>
          </a:p>
          <a:p>
            <a:r>
              <a:rPr lang="en-US" sz="1800" dirty="0" err="1"/>
              <a:t>Linkedin</a:t>
            </a:r>
            <a:r>
              <a:rPr lang="en-US" sz="1800" dirty="0"/>
              <a:t>: </a:t>
            </a:r>
            <a:r>
              <a:rPr lang="en-US" sz="1800" dirty="0">
                <a:hlinkClick r:id="rId3"/>
              </a:rPr>
              <a:t>https://www.linkedin.com/in/ashz30/</a:t>
            </a:r>
            <a:endParaRPr lang="en-US" sz="1800" dirty="0"/>
          </a:p>
          <a:p>
            <a:r>
              <a:rPr lang="en-US" sz="1800" dirty="0" err="1"/>
              <a:t>Youtube</a:t>
            </a:r>
            <a:r>
              <a:rPr lang="en-US" sz="1800" dirty="0"/>
              <a:t> : </a:t>
            </a:r>
            <a:r>
              <a:rPr lang="en-US" sz="1800" dirty="0">
                <a:hlinkClick r:id="rId4"/>
              </a:rPr>
              <a:t>https://www.youtube.com/@ashz31</a:t>
            </a:r>
            <a:endParaRPr lang="en-US" sz="1800" dirty="0"/>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163FB7-958F-4794-B3EE-EC8933868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128D9D-8887-4AE7-BD39-EBCD268E911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F76BC85-9361-4044-951E-1D698143E543}">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602</TotalTime>
  <Words>224</Words>
  <Application>Microsoft Office PowerPoint</Application>
  <PresentationFormat>Widescreen</PresentationFormat>
  <Paragraphs>30</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Gill Sans MT</vt:lpstr>
      <vt:lpstr>Söhne</vt:lpstr>
      <vt:lpstr>Walbaum Display</vt:lpstr>
      <vt:lpstr>3DFloatVTI</vt:lpstr>
      <vt:lpstr>AI Ops with LLM  Automating BP Support activities – A POV</vt:lpstr>
      <vt:lpstr>AI Ops</vt:lpstr>
      <vt:lpstr>The Design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Ashish Easow</cp:lastModifiedBy>
  <cp:revision>128</cp:revision>
  <dcterms:created xsi:type="dcterms:W3CDTF">2023-11-14T08:54:46Z</dcterms:created>
  <dcterms:modified xsi:type="dcterms:W3CDTF">2024-02-16T11:21:45Z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