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0"/>
  </p:notesMasterIdLst>
  <p:handoutMasterIdLst>
    <p:handoutMasterId r:id="rId11"/>
  </p:handoutMasterIdLst>
  <p:sldIdLst>
    <p:sldId id="257" r:id="rId5"/>
    <p:sldId id="392" r:id="rId6"/>
    <p:sldId id="317" r:id="rId7"/>
    <p:sldId id="321" r:id="rId8"/>
    <p:sldId id="39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AFAB"/>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82088" autoAdjust="0"/>
  </p:normalViewPr>
  <p:slideViewPr>
    <p:cSldViewPr snapToGrid="0">
      <p:cViewPr varScale="1">
        <p:scale>
          <a:sx n="91" d="100"/>
          <a:sy n="91" d="100"/>
        </p:scale>
        <p:origin x="138" y="120"/>
      </p:cViewPr>
      <p:guideLst>
        <p:guide pos="3840"/>
        <p:guide orient="horz" pos="2160"/>
      </p:guideLst>
    </p:cSldViewPr>
  </p:slideViewPr>
  <p:outlineViewPr>
    <p:cViewPr>
      <p:scale>
        <a:sx n="33" d="100"/>
        <a:sy n="33" d="100"/>
      </p:scale>
      <p:origin x="0" y="-2709"/>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2/16/2024</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2/16/2024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elastic.co/explore/devops-observability/ema-predictive-analytic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343741"/>
                </a:solidFill>
                <a:effectLst/>
                <a:latin typeface="Inter"/>
              </a:rPr>
              <a:t>AIOps can help reduce downtime and improve performance even further by using machine learning (ML) techniques to process and analyze large amounts of observability data to identify potential issues before they can cause disruptions. AIOps can also provide data-driven insights and </a:t>
            </a:r>
            <a:r>
              <a:rPr lang="en-US" sz="1800" b="1" i="0" u="sng" dirty="0">
                <a:effectLst/>
                <a:latin typeface="Inter"/>
                <a:hlinkClick r:id="rId3"/>
              </a:rPr>
              <a:t>predictive analytics</a:t>
            </a:r>
            <a:r>
              <a:rPr lang="en-US" sz="1800" b="0" i="0" dirty="0">
                <a:solidFill>
                  <a:srgbClr val="343741"/>
                </a:solidFill>
                <a:effectLst/>
                <a:latin typeface="Inter"/>
              </a:rPr>
              <a:t> to help organizations make more informed decisions about how to manage applications and infrastructure to optimize operations and maximize resources.</a:t>
            </a:r>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00000000000000000" pitchFamily="2" charset="0"/>
              </a:rPr>
              <a:t>AIOps, using algorithms and machine learning, supports observability by </a:t>
            </a:r>
            <a:r>
              <a:rPr lang="en-US" b="1" i="0" dirty="0">
                <a:solidFill>
                  <a:srgbClr val="111111"/>
                </a:solidFill>
                <a:effectLst/>
                <a:latin typeface="Roboto" panose="02000000000000000000" pitchFamily="2" charset="0"/>
              </a:rPr>
              <a:t>processing system data, identifying irregularities, and facilitating automated responses</a:t>
            </a:r>
            <a:r>
              <a:rPr lang="en-US" b="0" i="0" dirty="0">
                <a:solidFill>
                  <a:srgbClr val="111111"/>
                </a:solidFill>
                <a:effectLst/>
                <a:latin typeface="Roboto" panose="02000000000000000000" pitchFamily="2" charset="0"/>
              </a:rPr>
              <a:t>. This level of observability offers IT teams an improved view of system performance and potential issues.</a:t>
            </a:r>
            <a:endParaRPr lang="en-US" dirty="0"/>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1746875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POV – Small use case – not going into predictive analysis, but a small subset of actions which support teams take, resubmission logic based on exceptions found, and inform business.</a:t>
            </a:r>
          </a:p>
          <a:p>
            <a:endParaRPr lang="en-US" dirty="0"/>
          </a:p>
          <a:p>
            <a:r>
              <a:rPr lang="en-US" b="1" dirty="0"/>
              <a:t>After Demo: </a:t>
            </a:r>
            <a:r>
              <a:rPr lang="en-US" dirty="0"/>
              <a:t>Similar Design can be used for getting the root cause through VM metrics, session logs and other traces and if it can be used in a chunked data architecture, may even provide the required predictive analysis, provided all the multiple sources of data can be collated and processed by LLM’s in a single “conversation” with the required context.</a:t>
            </a:r>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 to a RAG architecture, which acts as guardrails to provide data to LLM, in this case </a:t>
            </a:r>
            <a:r>
              <a:rPr lang="en-US" dirty="0" err="1"/>
              <a:t>Blueprism</a:t>
            </a:r>
            <a:r>
              <a:rPr lang="en-US" dirty="0"/>
              <a:t> provides both the data from the exceptions as well as prompts which have details on the actions to be taken</a:t>
            </a:r>
            <a:r>
              <a:rPr lang="en-US"/>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BP further goes ahead, and acts has the hands and feet for the LLM to take actions based on the response obtained, these can be as simple as programmatic retries and restarts or can be further developed based on the capabilities of the LLM.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in all we can see that it provides a significant boost to automating the task of support functions and reduces the technical  barriers to implement AI Ops systems.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depends on the capabilities of the LLM being chosen too, context Gemini e.g.</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endParaRPr lang="en-US"/>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dirty="0"/>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endParaRPr lang="en-US"/>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endParaRPr lang="en-US"/>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endParaRPr lang="en-US"/>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endParaRPr lang="en-US"/>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endParaRPr lang="en-US"/>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endParaRPr lang="en-US"/>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endParaRPr lang="en-US"/>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endParaRPr lang="en-US"/>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endParaRPr lang="en-US"/>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dirty="0"/>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dirty="0"/>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endParaRPr lang="en-US"/>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endParaRPr lang="en-US"/>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endParaRPr lang="en-US"/>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jpg"/><Relationship Id="rId7" Type="http://schemas.openxmlformats.org/officeDocument/2006/relationships/image" Target="../media/image14.sv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s://www.linkedin.com/in/ashz30/" TargetMode="External"/><Relationship Id="rId2" Type="http://schemas.openxmlformats.org/officeDocument/2006/relationships/hyperlink" Target="https://github.com/ashz30/AIOpsWithLLM" TargetMode="External"/><Relationship Id="rId1" Type="http://schemas.openxmlformats.org/officeDocument/2006/relationships/slideLayout" Target="../slideLayouts/slideLayout1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hyperlink" Target="https://www.youtube.com/@ashz3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523430" y="644892"/>
            <a:ext cx="4588560" cy="3503229"/>
          </a:xfrm>
        </p:spPr>
        <p:txBody>
          <a:bodyPr anchor="b" anchorCtr="0">
            <a:normAutofit/>
          </a:bodyPr>
          <a:lstStyle/>
          <a:p>
            <a:r>
              <a:rPr lang="en-US" sz="4000" dirty="0">
                <a:solidFill>
                  <a:schemeClr val="accent1">
                    <a:lumMod val="20000"/>
                    <a:lumOff val="80000"/>
                  </a:schemeClr>
                </a:solidFill>
                <a:latin typeface="Söhne"/>
              </a:rPr>
              <a:t>AI Ops with LLM </a:t>
            </a:r>
            <a:br>
              <a:rPr lang="en-US" sz="4000" dirty="0">
                <a:solidFill>
                  <a:schemeClr val="accent1">
                    <a:lumMod val="20000"/>
                    <a:lumOff val="80000"/>
                  </a:schemeClr>
                </a:solidFill>
                <a:latin typeface="Söhne"/>
              </a:rPr>
            </a:br>
            <a:r>
              <a:rPr lang="en-US" sz="1800" dirty="0">
                <a:solidFill>
                  <a:schemeClr val="accent1">
                    <a:lumMod val="20000"/>
                    <a:lumOff val="80000"/>
                  </a:schemeClr>
                </a:solidFill>
                <a:latin typeface="Söhne"/>
              </a:rPr>
              <a:t>Automating Support functions– A POV</a:t>
            </a:r>
            <a:endParaRPr lang="en-US" sz="1800" dirty="0">
              <a:solidFill>
                <a:schemeClr val="accent1">
                  <a:lumMod val="20000"/>
                  <a:lumOff val="80000"/>
                </a:schemeClr>
              </a:solidFill>
            </a:endParaRP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523430" y="4359878"/>
            <a:ext cx="3565524" cy="356501"/>
          </a:xfrm>
        </p:spPr>
        <p:txBody>
          <a:bodyPr>
            <a:normAutofit/>
          </a:bodyPr>
          <a:lstStyle/>
          <a:p>
            <a:r>
              <a:rPr lang="en-US" dirty="0"/>
              <a:t>Ashish Easow</a:t>
            </a:r>
          </a:p>
        </p:txBody>
      </p:sp>
      <p:sp>
        <p:nvSpPr>
          <p:cNvPr id="4" name="Subtitle 2">
            <a:extLst>
              <a:ext uri="{FF2B5EF4-FFF2-40B4-BE49-F238E27FC236}">
                <a16:creationId xmlns:a16="http://schemas.microsoft.com/office/drawing/2014/main" id="{2138B383-CB99-E982-1E05-4754ED03853D}"/>
              </a:ext>
            </a:extLst>
          </p:cNvPr>
          <p:cNvSpPr txBox="1">
            <a:spLocks/>
          </p:cNvSpPr>
          <p:nvPr/>
        </p:nvSpPr>
        <p:spPr>
          <a:xfrm>
            <a:off x="7637330" y="6283326"/>
            <a:ext cx="3565524" cy="356501"/>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00" dirty="0"/>
              <a:t>* Assistant – ChatGPT</a:t>
            </a:r>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206831" y="141913"/>
            <a:ext cx="7204622" cy="106265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Observability</a:t>
            </a:r>
          </a:p>
        </p:txBody>
      </p:sp>
      <p:sp>
        <p:nvSpPr>
          <p:cNvPr id="2" name="Oval 1">
            <a:extLst>
              <a:ext uri="{FF2B5EF4-FFF2-40B4-BE49-F238E27FC236}">
                <a16:creationId xmlns:a16="http://schemas.microsoft.com/office/drawing/2014/main" id="{71F0C9A0-6479-CAC8-5D38-C7BDD0848D12}"/>
              </a:ext>
            </a:extLst>
          </p:cNvPr>
          <p:cNvSpPr/>
          <p:nvPr/>
        </p:nvSpPr>
        <p:spPr>
          <a:xfrm>
            <a:off x="3606228" y="1514194"/>
            <a:ext cx="4387065" cy="4274049"/>
          </a:xfrm>
          <a:prstGeom prst="ellipse">
            <a:avLst/>
          </a:prstGeom>
          <a:solidFill>
            <a:schemeClr val="accent1">
              <a:alpha val="7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t>Observability</a:t>
            </a:r>
          </a:p>
        </p:txBody>
      </p:sp>
      <p:sp>
        <p:nvSpPr>
          <p:cNvPr id="3" name="Oval 2">
            <a:extLst>
              <a:ext uri="{FF2B5EF4-FFF2-40B4-BE49-F238E27FC236}">
                <a16:creationId xmlns:a16="http://schemas.microsoft.com/office/drawing/2014/main" id="{EF54D56F-9F52-C3AD-AC6F-ACE55C16E472}"/>
              </a:ext>
            </a:extLst>
          </p:cNvPr>
          <p:cNvSpPr/>
          <p:nvPr/>
        </p:nvSpPr>
        <p:spPr>
          <a:xfrm>
            <a:off x="6893960" y="1204567"/>
            <a:ext cx="2404152" cy="2134534"/>
          </a:xfrm>
          <a:prstGeom prst="ellipse">
            <a:avLst/>
          </a:prstGeom>
          <a:solidFill>
            <a:schemeClr val="accent2">
              <a:lumMod val="60000"/>
              <a:lumOff val="40000"/>
              <a:alpha val="9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rPr>
              <a:t>Logs</a:t>
            </a:r>
          </a:p>
        </p:txBody>
      </p:sp>
      <p:sp>
        <p:nvSpPr>
          <p:cNvPr id="4" name="Oval 3">
            <a:extLst>
              <a:ext uri="{FF2B5EF4-FFF2-40B4-BE49-F238E27FC236}">
                <a16:creationId xmlns:a16="http://schemas.microsoft.com/office/drawing/2014/main" id="{DDED9614-463B-66C0-3955-4262497E2290}"/>
              </a:ext>
            </a:extLst>
          </p:cNvPr>
          <p:cNvSpPr/>
          <p:nvPr/>
        </p:nvSpPr>
        <p:spPr>
          <a:xfrm>
            <a:off x="2348320" y="1221343"/>
            <a:ext cx="2404152" cy="2134534"/>
          </a:xfrm>
          <a:prstGeom prst="ellipse">
            <a:avLst/>
          </a:prstGeom>
          <a:solidFill>
            <a:schemeClr val="accent2">
              <a:lumMod val="60000"/>
              <a:lumOff val="40000"/>
              <a:alpha val="9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rPr>
              <a:t>Metrics</a:t>
            </a:r>
          </a:p>
        </p:txBody>
      </p:sp>
      <p:sp>
        <p:nvSpPr>
          <p:cNvPr id="5" name="Oval 4">
            <a:extLst>
              <a:ext uri="{FF2B5EF4-FFF2-40B4-BE49-F238E27FC236}">
                <a16:creationId xmlns:a16="http://schemas.microsoft.com/office/drawing/2014/main" id="{979B814C-CF3F-C3E4-273C-993F1BD9705D}"/>
              </a:ext>
            </a:extLst>
          </p:cNvPr>
          <p:cNvSpPr/>
          <p:nvPr/>
        </p:nvSpPr>
        <p:spPr>
          <a:xfrm>
            <a:off x="4597685" y="4586166"/>
            <a:ext cx="2404152" cy="2134534"/>
          </a:xfrm>
          <a:prstGeom prst="ellipse">
            <a:avLst/>
          </a:prstGeom>
          <a:solidFill>
            <a:schemeClr val="accent2">
              <a:lumMod val="60000"/>
              <a:lumOff val="40000"/>
              <a:alpha val="9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rPr>
              <a:t>Traces</a:t>
            </a:r>
          </a:p>
        </p:txBody>
      </p:sp>
      <p:pic>
        <p:nvPicPr>
          <p:cNvPr id="7" name="Graphic 6" descr="Radar Chart with solid fill">
            <a:extLst>
              <a:ext uri="{FF2B5EF4-FFF2-40B4-BE49-F238E27FC236}">
                <a16:creationId xmlns:a16="http://schemas.microsoft.com/office/drawing/2014/main" id="{C230C480-6876-EA94-494C-3CD2226176E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93196" y="1336803"/>
            <a:ext cx="914400" cy="914400"/>
          </a:xfrm>
          <a:prstGeom prst="rect">
            <a:avLst/>
          </a:prstGeom>
        </p:spPr>
      </p:pic>
      <p:pic>
        <p:nvPicPr>
          <p:cNvPr id="10" name="Graphic 9" descr="Tree Stump outline">
            <a:extLst>
              <a:ext uri="{FF2B5EF4-FFF2-40B4-BE49-F238E27FC236}">
                <a16:creationId xmlns:a16="http://schemas.microsoft.com/office/drawing/2014/main" id="{A1865123-2D4D-1B11-AF1D-AA778763C0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59664" y="1514194"/>
            <a:ext cx="599036" cy="599036"/>
          </a:xfrm>
          <a:prstGeom prst="rect">
            <a:avLst/>
          </a:prstGeom>
        </p:spPr>
      </p:pic>
      <p:pic>
        <p:nvPicPr>
          <p:cNvPr id="12" name="Graphic 11" descr="Handprint with solid fill">
            <a:extLst>
              <a:ext uri="{FF2B5EF4-FFF2-40B4-BE49-F238E27FC236}">
                <a16:creationId xmlns:a16="http://schemas.microsoft.com/office/drawing/2014/main" id="{80D0D91C-8B53-F975-F50D-069C72CC619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20940" y="4809450"/>
            <a:ext cx="757640" cy="757640"/>
          </a:xfrm>
          <a:prstGeom prst="rect">
            <a:avLst/>
          </a:prstGeom>
        </p:spPr>
      </p:pic>
      <p:pic>
        <p:nvPicPr>
          <p:cNvPr id="14" name="Graphic 13" descr="Eye Scan with solid fill">
            <a:extLst>
              <a:ext uri="{FF2B5EF4-FFF2-40B4-BE49-F238E27FC236}">
                <a16:creationId xmlns:a16="http://schemas.microsoft.com/office/drawing/2014/main" id="{9652026A-9619-6741-5AAE-4099E956A6A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366016" y="2617958"/>
            <a:ext cx="914400" cy="914400"/>
          </a:xfrm>
          <a:prstGeom prst="rect">
            <a:avLst/>
          </a:prstGeom>
        </p:spPr>
      </p:pic>
    </p:spTree>
    <p:extLst>
      <p:ext uri="{BB962C8B-B14F-4D97-AF65-F5344CB8AC3E}">
        <p14:creationId xmlns:p14="http://schemas.microsoft.com/office/powerpoint/2010/main" val="2307362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87869" y="-132124"/>
            <a:ext cx="4248719" cy="106265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The Design</a:t>
            </a:r>
          </a:p>
        </p:txBody>
      </p:sp>
      <p:pic>
        <p:nvPicPr>
          <p:cNvPr id="6" name="Graphic 5" descr="Alien Face outline">
            <a:extLst>
              <a:ext uri="{FF2B5EF4-FFF2-40B4-BE49-F238E27FC236}">
                <a16:creationId xmlns:a16="http://schemas.microsoft.com/office/drawing/2014/main" id="{A6D17A4B-4B7E-F1D6-4B80-370DBC3E17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10145" y="1830552"/>
            <a:ext cx="2775615" cy="2775615"/>
          </a:xfrm>
          <a:prstGeom prst="rect">
            <a:avLst/>
          </a:prstGeom>
        </p:spPr>
      </p:pic>
      <p:sp>
        <p:nvSpPr>
          <p:cNvPr id="7" name="Rectangle: Rounded Corners 6">
            <a:extLst>
              <a:ext uri="{FF2B5EF4-FFF2-40B4-BE49-F238E27FC236}">
                <a16:creationId xmlns:a16="http://schemas.microsoft.com/office/drawing/2014/main" id="{0EEC8CE8-3060-7F65-EA89-77479AD5F81A}"/>
              </a:ext>
            </a:extLst>
          </p:cNvPr>
          <p:cNvSpPr/>
          <p:nvPr/>
        </p:nvSpPr>
        <p:spPr>
          <a:xfrm>
            <a:off x="4266732" y="5698023"/>
            <a:ext cx="1996404" cy="750690"/>
          </a:xfrm>
          <a:prstGeom prst="roundRect">
            <a:avLst/>
          </a:prstGeom>
          <a:solidFill>
            <a:schemeClr val="accent1">
              <a:lumMod val="75000"/>
              <a:alpha val="84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Actions</a:t>
            </a:r>
          </a:p>
        </p:txBody>
      </p:sp>
      <p:sp>
        <p:nvSpPr>
          <p:cNvPr id="12" name="Arrow: Left-Right 11">
            <a:extLst>
              <a:ext uri="{FF2B5EF4-FFF2-40B4-BE49-F238E27FC236}">
                <a16:creationId xmlns:a16="http://schemas.microsoft.com/office/drawing/2014/main" id="{1BBB1399-303C-1B4E-2520-ADFC24B5FB7E}"/>
              </a:ext>
            </a:extLst>
          </p:cNvPr>
          <p:cNvSpPr/>
          <p:nvPr/>
        </p:nvSpPr>
        <p:spPr>
          <a:xfrm>
            <a:off x="2270328" y="3173236"/>
            <a:ext cx="1996404" cy="246676"/>
          </a:xfrm>
          <a:prstGeom prst="lef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Left-Right 17">
            <a:extLst>
              <a:ext uri="{FF2B5EF4-FFF2-40B4-BE49-F238E27FC236}">
                <a16:creationId xmlns:a16="http://schemas.microsoft.com/office/drawing/2014/main" id="{F82AA734-243D-5A51-B1FA-CF675F12EF94}"/>
              </a:ext>
            </a:extLst>
          </p:cNvPr>
          <p:cNvSpPr/>
          <p:nvPr/>
        </p:nvSpPr>
        <p:spPr>
          <a:xfrm rot="5400000">
            <a:off x="4780105" y="4889289"/>
            <a:ext cx="906340" cy="246676"/>
          </a:xfrm>
          <a:prstGeom prst="lef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Graphic 19" descr="Ui Ux outline">
            <a:extLst>
              <a:ext uri="{FF2B5EF4-FFF2-40B4-BE49-F238E27FC236}">
                <a16:creationId xmlns:a16="http://schemas.microsoft.com/office/drawing/2014/main" id="{111046C8-888F-8912-12CF-B1F00769613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576" y="2487514"/>
            <a:ext cx="2118653" cy="2118653"/>
          </a:xfrm>
          <a:prstGeom prst="rect">
            <a:avLst/>
          </a:prstGeom>
        </p:spPr>
      </p:pic>
      <p:sp>
        <p:nvSpPr>
          <p:cNvPr id="21" name="TextBox 20">
            <a:extLst>
              <a:ext uri="{FF2B5EF4-FFF2-40B4-BE49-F238E27FC236}">
                <a16:creationId xmlns:a16="http://schemas.microsoft.com/office/drawing/2014/main" id="{C9CD7EC8-2BC6-6D5F-1C7B-6DED095C5299}"/>
              </a:ext>
            </a:extLst>
          </p:cNvPr>
          <p:cNvSpPr txBox="1"/>
          <p:nvPr/>
        </p:nvSpPr>
        <p:spPr>
          <a:xfrm>
            <a:off x="9557289" y="2539246"/>
            <a:ext cx="681326" cy="369332"/>
          </a:xfrm>
          <a:prstGeom prst="rect">
            <a:avLst/>
          </a:prstGeom>
          <a:noFill/>
        </p:spPr>
        <p:txBody>
          <a:bodyPr wrap="square" rtlCol="0">
            <a:spAutoFit/>
          </a:bodyPr>
          <a:lstStyle/>
          <a:p>
            <a:r>
              <a:rPr lang="en-IN" dirty="0"/>
              <a:t>LLM</a:t>
            </a:r>
          </a:p>
        </p:txBody>
      </p:sp>
      <p:sp>
        <p:nvSpPr>
          <p:cNvPr id="23" name="TextBox 22">
            <a:extLst>
              <a:ext uri="{FF2B5EF4-FFF2-40B4-BE49-F238E27FC236}">
                <a16:creationId xmlns:a16="http://schemas.microsoft.com/office/drawing/2014/main" id="{D27095EF-F2C5-BB78-878F-5BF082FA77EC}"/>
              </a:ext>
            </a:extLst>
          </p:cNvPr>
          <p:cNvSpPr txBox="1"/>
          <p:nvPr/>
        </p:nvSpPr>
        <p:spPr>
          <a:xfrm>
            <a:off x="261370" y="2102845"/>
            <a:ext cx="1950859" cy="646331"/>
          </a:xfrm>
          <a:prstGeom prst="rect">
            <a:avLst/>
          </a:prstGeom>
          <a:noFill/>
        </p:spPr>
        <p:txBody>
          <a:bodyPr wrap="square" rtlCol="0">
            <a:spAutoFit/>
          </a:bodyPr>
          <a:lstStyle/>
          <a:p>
            <a:r>
              <a:rPr lang="en-IN" dirty="0"/>
              <a:t>Application Errors/Logs</a:t>
            </a:r>
          </a:p>
        </p:txBody>
      </p:sp>
      <p:sp>
        <p:nvSpPr>
          <p:cNvPr id="24" name="TextBox 23">
            <a:extLst>
              <a:ext uri="{FF2B5EF4-FFF2-40B4-BE49-F238E27FC236}">
                <a16:creationId xmlns:a16="http://schemas.microsoft.com/office/drawing/2014/main" id="{D9BE7BBF-ED1B-A397-5547-83BF7305AFD2}"/>
              </a:ext>
            </a:extLst>
          </p:cNvPr>
          <p:cNvSpPr txBox="1"/>
          <p:nvPr/>
        </p:nvSpPr>
        <p:spPr>
          <a:xfrm>
            <a:off x="6501335" y="3705654"/>
            <a:ext cx="1889055" cy="646331"/>
          </a:xfrm>
          <a:prstGeom prst="rect">
            <a:avLst/>
          </a:prstGeom>
          <a:noFill/>
        </p:spPr>
        <p:txBody>
          <a:bodyPr wrap="square" rtlCol="0">
            <a:spAutoFit/>
          </a:bodyPr>
          <a:lstStyle/>
          <a:p>
            <a:r>
              <a:rPr lang="en-IN" dirty="0"/>
              <a:t>Structured response</a:t>
            </a:r>
          </a:p>
        </p:txBody>
      </p:sp>
      <p:sp>
        <p:nvSpPr>
          <p:cNvPr id="25" name="TextBox 24">
            <a:extLst>
              <a:ext uri="{FF2B5EF4-FFF2-40B4-BE49-F238E27FC236}">
                <a16:creationId xmlns:a16="http://schemas.microsoft.com/office/drawing/2014/main" id="{B51AC667-DFEB-1610-6400-F0349A72675A}"/>
              </a:ext>
            </a:extLst>
          </p:cNvPr>
          <p:cNvSpPr txBox="1"/>
          <p:nvPr/>
        </p:nvSpPr>
        <p:spPr>
          <a:xfrm>
            <a:off x="2331149" y="1946135"/>
            <a:ext cx="2118653" cy="1200329"/>
          </a:xfrm>
          <a:prstGeom prst="rect">
            <a:avLst/>
          </a:prstGeom>
          <a:noFill/>
        </p:spPr>
        <p:txBody>
          <a:bodyPr wrap="square" rtlCol="0">
            <a:spAutoFit/>
          </a:bodyPr>
          <a:lstStyle/>
          <a:p>
            <a:r>
              <a:rPr lang="en-IN" dirty="0">
                <a:solidFill>
                  <a:schemeClr val="accent2">
                    <a:lumMod val="60000"/>
                    <a:lumOff val="40000"/>
                  </a:schemeClr>
                </a:solidFill>
              </a:rPr>
              <a:t>1. Send metrics/logs/Queue data to LLM for observation/action</a:t>
            </a:r>
          </a:p>
        </p:txBody>
      </p:sp>
      <p:sp>
        <p:nvSpPr>
          <p:cNvPr id="28" name="TextBox 27">
            <a:extLst>
              <a:ext uri="{FF2B5EF4-FFF2-40B4-BE49-F238E27FC236}">
                <a16:creationId xmlns:a16="http://schemas.microsoft.com/office/drawing/2014/main" id="{9F828CB3-4F02-23C3-A54A-72E1E479A70B}"/>
              </a:ext>
            </a:extLst>
          </p:cNvPr>
          <p:cNvSpPr txBox="1"/>
          <p:nvPr/>
        </p:nvSpPr>
        <p:spPr>
          <a:xfrm>
            <a:off x="6578366" y="2414133"/>
            <a:ext cx="2229595" cy="646331"/>
          </a:xfrm>
          <a:prstGeom prst="rect">
            <a:avLst/>
          </a:prstGeom>
          <a:noFill/>
        </p:spPr>
        <p:txBody>
          <a:bodyPr wrap="square" rtlCol="0">
            <a:spAutoFit/>
          </a:bodyPr>
          <a:lstStyle/>
          <a:p>
            <a:r>
              <a:rPr lang="en-IN" dirty="0">
                <a:solidFill>
                  <a:schemeClr val="accent2">
                    <a:lumMod val="60000"/>
                    <a:lumOff val="40000"/>
                  </a:schemeClr>
                </a:solidFill>
              </a:rPr>
              <a:t>2. Prompt to add action for any analysis</a:t>
            </a:r>
          </a:p>
        </p:txBody>
      </p:sp>
      <p:pic>
        <p:nvPicPr>
          <p:cNvPr id="2" name="Graphic 1" descr="Flowchart with solid fill">
            <a:extLst>
              <a:ext uri="{FF2B5EF4-FFF2-40B4-BE49-F238E27FC236}">
                <a16:creationId xmlns:a16="http://schemas.microsoft.com/office/drawing/2014/main" id="{2C8346E1-A877-BB8C-B5CE-99D3B73ABB6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60974" y="2518700"/>
            <a:ext cx="2220607" cy="2220607"/>
          </a:xfrm>
          <a:prstGeom prst="rect">
            <a:avLst/>
          </a:prstGeom>
        </p:spPr>
      </p:pic>
      <p:sp>
        <p:nvSpPr>
          <p:cNvPr id="3" name="TextBox 2">
            <a:extLst>
              <a:ext uri="{FF2B5EF4-FFF2-40B4-BE49-F238E27FC236}">
                <a16:creationId xmlns:a16="http://schemas.microsoft.com/office/drawing/2014/main" id="{CBDB380A-FE0E-B646-E7EA-C40DC8EC16E8}"/>
              </a:ext>
            </a:extLst>
          </p:cNvPr>
          <p:cNvSpPr txBox="1"/>
          <p:nvPr/>
        </p:nvSpPr>
        <p:spPr>
          <a:xfrm>
            <a:off x="4841600" y="2875798"/>
            <a:ext cx="1048504" cy="369332"/>
          </a:xfrm>
          <a:prstGeom prst="rect">
            <a:avLst/>
          </a:prstGeom>
          <a:noFill/>
        </p:spPr>
        <p:txBody>
          <a:bodyPr wrap="square" rtlCol="0">
            <a:spAutoFit/>
          </a:bodyPr>
          <a:lstStyle/>
          <a:p>
            <a:r>
              <a:rPr lang="en-IN" dirty="0"/>
              <a:t>RPA/BP</a:t>
            </a:r>
          </a:p>
        </p:txBody>
      </p:sp>
      <p:sp>
        <p:nvSpPr>
          <p:cNvPr id="5" name="Arrow: Left-Right 4">
            <a:extLst>
              <a:ext uri="{FF2B5EF4-FFF2-40B4-BE49-F238E27FC236}">
                <a16:creationId xmlns:a16="http://schemas.microsoft.com/office/drawing/2014/main" id="{6CEEEBFA-39B4-8C46-8530-314304693721}"/>
              </a:ext>
            </a:extLst>
          </p:cNvPr>
          <p:cNvSpPr/>
          <p:nvPr/>
        </p:nvSpPr>
        <p:spPr>
          <a:xfrm>
            <a:off x="5909970" y="2905671"/>
            <a:ext cx="2902432" cy="246676"/>
          </a:xfrm>
          <a:prstGeom prst="lef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Left-Right 8">
            <a:extLst>
              <a:ext uri="{FF2B5EF4-FFF2-40B4-BE49-F238E27FC236}">
                <a16:creationId xmlns:a16="http://schemas.microsoft.com/office/drawing/2014/main" id="{8B58C5ED-4B1C-3870-531B-9C7E6C0F5910}"/>
              </a:ext>
            </a:extLst>
          </p:cNvPr>
          <p:cNvSpPr/>
          <p:nvPr/>
        </p:nvSpPr>
        <p:spPr>
          <a:xfrm rot="5400000">
            <a:off x="4839183" y="2181176"/>
            <a:ext cx="906340" cy="246676"/>
          </a:xfrm>
          <a:prstGeom prst="lef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8832C0AC-A853-0CAA-F3D7-0FBB700BD5EF}"/>
              </a:ext>
            </a:extLst>
          </p:cNvPr>
          <p:cNvSpPr/>
          <p:nvPr/>
        </p:nvSpPr>
        <p:spPr>
          <a:xfrm>
            <a:off x="4294151" y="987419"/>
            <a:ext cx="1996404" cy="750690"/>
          </a:xfrm>
          <a:prstGeom prst="roundRect">
            <a:avLst/>
          </a:prstGeom>
          <a:solidFill>
            <a:schemeClr val="accent1">
              <a:lumMod val="75000"/>
              <a:alpha val="84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Prompts</a:t>
            </a:r>
          </a:p>
        </p:txBody>
      </p:sp>
    </p:spTree>
    <p:extLst>
      <p:ext uri="{BB962C8B-B14F-4D97-AF65-F5344CB8AC3E}">
        <p14:creationId xmlns:p14="http://schemas.microsoft.com/office/powerpoint/2010/main" val="56002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ppt_x"/>
                                          </p:val>
                                        </p:tav>
                                        <p:tav tm="100000">
                                          <p:val>
                                            <p:strVal val="#ppt_x"/>
                                          </p:val>
                                        </p:tav>
                                      </p:tavLst>
                                    </p:anim>
                                    <p:anim calcmode="lin" valueType="num">
                                      <p:cBhvr additive="base">
                                        <p:cTn id="50" dur="500" fill="hold"/>
                                        <p:tgtEl>
                                          <p:spTgt spid="2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500" fill="hold"/>
                                        <p:tgtEl>
                                          <p:spTgt spid="9"/>
                                        </p:tgtEl>
                                        <p:attrNameLst>
                                          <p:attrName>ppt_x</p:attrName>
                                        </p:attrNameLst>
                                      </p:cBhvr>
                                      <p:tavLst>
                                        <p:tav tm="0">
                                          <p:val>
                                            <p:strVal val="#ppt_x"/>
                                          </p:val>
                                        </p:tav>
                                        <p:tav tm="100000">
                                          <p:val>
                                            <p:strVal val="#ppt_x"/>
                                          </p:val>
                                        </p:tav>
                                      </p:tavLst>
                                    </p:anim>
                                    <p:anim calcmode="lin" valueType="num">
                                      <p:cBhvr additive="base">
                                        <p:cTn id="5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500" fill="hold"/>
                                        <p:tgtEl>
                                          <p:spTgt spid="24"/>
                                        </p:tgtEl>
                                        <p:attrNameLst>
                                          <p:attrName>ppt_x</p:attrName>
                                        </p:attrNameLst>
                                      </p:cBhvr>
                                      <p:tavLst>
                                        <p:tav tm="0">
                                          <p:val>
                                            <p:strVal val="#ppt_x"/>
                                          </p:val>
                                        </p:tav>
                                        <p:tav tm="100000">
                                          <p:val>
                                            <p:strVal val="#ppt_x"/>
                                          </p:val>
                                        </p:tav>
                                      </p:tavLst>
                                    </p:anim>
                                    <p:anim calcmode="lin" valueType="num">
                                      <p:cBhvr additive="base">
                                        <p:cTn id="64" dur="500" fill="hold"/>
                                        <p:tgtEl>
                                          <p:spTgt spid="2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anim calcmode="lin" valueType="num">
                                      <p:cBhvr additive="base">
                                        <p:cTn id="71" dur="500" fill="hold"/>
                                        <p:tgtEl>
                                          <p:spTgt spid="7"/>
                                        </p:tgtEl>
                                        <p:attrNameLst>
                                          <p:attrName>ppt_x</p:attrName>
                                        </p:attrNameLst>
                                      </p:cBhvr>
                                      <p:tavLst>
                                        <p:tav tm="0">
                                          <p:val>
                                            <p:strVal val="#ppt_x"/>
                                          </p:val>
                                        </p:tav>
                                        <p:tav tm="100000">
                                          <p:val>
                                            <p:strVal val="#ppt_x"/>
                                          </p:val>
                                        </p:tav>
                                      </p:tavLst>
                                    </p:anim>
                                    <p:anim calcmode="lin" valueType="num">
                                      <p:cBhvr additive="base">
                                        <p:cTn id="7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8" grpId="0" animBg="1"/>
      <p:bldP spid="21" grpId="0"/>
      <p:bldP spid="23" grpId="0"/>
      <p:bldP spid="24" grpId="0"/>
      <p:bldP spid="25" grpId="0"/>
      <p:bldP spid="28" grpId="0"/>
      <p:bldP spid="3" grpId="0"/>
      <p:bldP spid="5"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225042" y="4838811"/>
            <a:ext cx="4500562" cy="1562959"/>
          </a:xfrm>
        </p:spPr>
        <p:txBody>
          <a:bodyPr/>
          <a:lstStyle/>
          <a:p>
            <a:r>
              <a:rPr lang="en-US" dirty="0"/>
              <a:t>Conclusion</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706878" y="4283630"/>
            <a:ext cx="7255411" cy="2012698"/>
          </a:xfrm>
        </p:spPr>
        <p:txBody>
          <a:bodyPr>
            <a:normAutofit/>
          </a:bodyPr>
          <a:lstStyle/>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Tree>
    <p:extLst>
      <p:ext uri="{BB962C8B-B14F-4D97-AF65-F5344CB8AC3E}">
        <p14:creationId xmlns:p14="http://schemas.microsoft.com/office/powerpoint/2010/main" val="3521561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335106" y="1027415"/>
            <a:ext cx="5437187" cy="85395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243974" y="4044144"/>
            <a:ext cx="6312274" cy="2265216"/>
          </a:xfrm>
        </p:spPr>
        <p:txBody>
          <a:bodyPr/>
          <a:lstStyle/>
          <a:p>
            <a:r>
              <a:rPr lang="en-US" sz="1800" dirty="0"/>
              <a:t>GIT Repo:  </a:t>
            </a:r>
            <a:r>
              <a:rPr lang="en-US" sz="1800" dirty="0">
                <a:hlinkClick r:id="rId2"/>
              </a:rPr>
              <a:t>https://github.com/ashz30/AIOpsWithLLM</a:t>
            </a:r>
            <a:endParaRPr lang="en-US" sz="1800" dirty="0"/>
          </a:p>
          <a:p>
            <a:r>
              <a:rPr lang="en-US" sz="1800" dirty="0" err="1"/>
              <a:t>Linkedin</a:t>
            </a:r>
            <a:r>
              <a:rPr lang="en-US" sz="1800" dirty="0"/>
              <a:t>: </a:t>
            </a:r>
            <a:r>
              <a:rPr lang="en-US" sz="1800" dirty="0">
                <a:hlinkClick r:id="rId3"/>
              </a:rPr>
              <a:t>https://www.linkedin.com/in/ashz30/</a:t>
            </a:r>
            <a:endParaRPr lang="en-US" sz="1800" dirty="0"/>
          </a:p>
          <a:p>
            <a:r>
              <a:rPr lang="en-US" sz="1800" dirty="0" err="1"/>
              <a:t>Youtube</a:t>
            </a:r>
            <a:r>
              <a:rPr lang="en-US" sz="1800" dirty="0"/>
              <a:t> : </a:t>
            </a:r>
            <a:r>
              <a:rPr lang="en-US" sz="1800" dirty="0">
                <a:hlinkClick r:id="rId4"/>
              </a:rPr>
              <a:t>https://www.youtube.com/@ashz31</a:t>
            </a:r>
            <a:endParaRPr lang="en-US" sz="1800" dirty="0"/>
          </a:p>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A163FB7-958F-4794-B3EE-EC8933868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76BC85-9361-4044-951E-1D698143E543}">
  <ds:schemaRefs>
    <ds:schemaRef ds:uri="http://schemas.microsoft.com/sharepoint/v3/contenttype/forms"/>
  </ds:schemaRefs>
</ds:datastoreItem>
</file>

<file path=customXml/itemProps3.xml><?xml version="1.0" encoding="utf-8"?>
<ds:datastoreItem xmlns:ds="http://schemas.openxmlformats.org/officeDocument/2006/customXml" ds:itemID="{CF128D9D-8887-4AE7-BD39-EBCD268E911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TM33713516</Template>
  <TotalTime>633</TotalTime>
  <Words>450</Words>
  <Application>Microsoft Office PowerPoint</Application>
  <PresentationFormat>Widescreen</PresentationFormat>
  <Paragraphs>40</Paragraphs>
  <Slides>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Gill Sans MT</vt:lpstr>
      <vt:lpstr>Inter</vt:lpstr>
      <vt:lpstr>Roboto</vt:lpstr>
      <vt:lpstr>Söhne</vt:lpstr>
      <vt:lpstr>Walbaum Display</vt:lpstr>
      <vt:lpstr>3DFloatVTI</vt:lpstr>
      <vt:lpstr>AI Ops with LLM  Automating Support functions– A POV</vt:lpstr>
      <vt:lpstr>Observability</vt:lpstr>
      <vt:lpstr>The Design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Ashish Easow</cp:lastModifiedBy>
  <cp:revision>170</cp:revision>
  <dcterms:created xsi:type="dcterms:W3CDTF">2023-11-14T08:54:46Z</dcterms:created>
  <dcterms:modified xsi:type="dcterms:W3CDTF">2024-02-16T13:21:45Z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