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57" r:id="rId5"/>
    <p:sldId id="384" r:id="rId6"/>
    <p:sldId id="317" r:id="rId7"/>
    <p:sldId id="321" r:id="rId8"/>
    <p:sldId id="3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A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2088" autoAdjust="0"/>
  </p:normalViewPr>
  <p:slideViewPr>
    <p:cSldViewPr snapToGrid="0">
      <p:cViewPr varScale="1">
        <p:scale>
          <a:sx n="93" d="100"/>
          <a:sy n="93" d="100"/>
        </p:scale>
        <p:origin x="66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businesses grapple with vast amounts of unstructured data locked within PDF documents, the need for a solution that not only reads but truly understands the content is paramount. Traditional Optical Character Recognition (OCR) systems, while proficient at recognizing text, often fall short when it comes to deciphering the nuances of complex document structures. This is where LLMs step in to take the lead.</a:t>
            </a:r>
          </a:p>
          <a:p>
            <a:endParaRPr lang="en-US" b="0" i="0" dirty="0">
              <a:solidFill>
                <a:srgbClr val="374151"/>
              </a:solidFill>
              <a:effectLst/>
              <a:latin typeface="Söhne"/>
            </a:endParaRPr>
          </a:p>
          <a:p>
            <a:r>
              <a:rPr lang="en-US" b="0" i="0" dirty="0">
                <a:solidFill>
                  <a:srgbClr val="374151"/>
                </a:solidFill>
                <a:effectLst/>
                <a:latin typeface="Söhne"/>
              </a:rPr>
              <a:t>Imagine a scenario where every document, regardless of its complexity, is effortlessly translated into a structured JSON format, preserving the integrity of the data while making it infinitely more accessible and usable. This demo showcases precisely that capability.</a:t>
            </a:r>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businesses grapple with vast amounts of unstructured data locked within PDF documents, the need for a solution that not only reads but truly understands the content is paramount. Traditional Optical Character Recognition (OCR) systems, while proficient at recognizing text, often fall short when it comes to deciphering the nuances of complex document structures. This is where LLMs step in to take the lead.</a:t>
            </a:r>
          </a:p>
          <a:p>
            <a:endParaRPr lang="en-US" b="0" i="0" dirty="0">
              <a:solidFill>
                <a:srgbClr val="374151"/>
              </a:solidFill>
              <a:effectLst/>
              <a:latin typeface="Söhne"/>
            </a:endParaRPr>
          </a:p>
          <a:p>
            <a:r>
              <a:rPr lang="en-US" b="0" i="0" dirty="0">
                <a:solidFill>
                  <a:srgbClr val="374151"/>
                </a:solidFill>
                <a:effectLst/>
                <a:latin typeface="Söhne"/>
              </a:rPr>
              <a:t>Imagine a scenario where every document, regardless of its complexity, is effortlessly translated into a structured JSON format, preserving the integrity of the data while making it infinitely more accessible and usable. </a:t>
            </a:r>
            <a:r>
              <a:rPr lang="en-US" b="0" i="0">
                <a:solidFill>
                  <a:srgbClr val="374151"/>
                </a:solidFill>
                <a:effectLst/>
                <a:latin typeface="Söhne"/>
              </a:rPr>
              <a:t>This demo showcases precisely that capability.</a:t>
            </a:r>
            <a:endParaRPr lang="en-US"/>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Powered by Python, our demo harnesses the formidable capabilities of LLMs to read, interpret, and convert unstructured PDF data into meticulously structured JSONs. The beauty of this approach lies in the innate understanding that LLMs bring to the table. Unlike OCRs that merely recognize characters, LLMs comprehend the context, discern relationships between elements, and generate structured outputs that mirror the true essence of the document.</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Through an intuitive and seamless process, the demo navigates through complex document layouts, varying fonts, and diverse content types, ensuring a reliable and consistent transformation every time. Witness firsthand how LLMs effortlessly handle the intricacies of invoices (demo), legal documents (demo) transcending the limitations of traditional OCR technology.</a:t>
            </a:r>
          </a:p>
          <a:p>
            <a:pPr algn="l"/>
            <a:r>
              <a:rPr lang="en-US" b="0" i="0" dirty="0">
                <a:solidFill>
                  <a:srgbClr val="374151"/>
                </a:solidFill>
                <a:effectLst/>
                <a:latin typeface="Söhne"/>
              </a:rPr>
              <a:t>The same can be applied to research papers, invoices, and more.</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implications of this advancement are profound. Businesses can now streamline their data extraction processes, enhance decision-making based on accurately interpreted information, and significantly reduce the time and effort spent on manual data structuring. The era of converting unstructured PDFs to structured JSONs has arrived, and it's powered by the unparalleled intelligence of LLMs.</a:t>
            </a:r>
          </a:p>
          <a:p>
            <a:endParaRPr lang="en-US" b="0" i="0" dirty="0">
              <a:solidFill>
                <a:srgbClr val="374151"/>
              </a:solidFill>
              <a:effectLst/>
              <a:latin typeface="Söhne"/>
            </a:endParaRPr>
          </a:p>
          <a:p>
            <a:r>
              <a:rPr lang="en-US" b="0" i="0" dirty="0">
                <a:solidFill>
                  <a:srgbClr val="374151"/>
                </a:solidFill>
                <a:effectLst/>
                <a:latin typeface="Söhne"/>
              </a:rPr>
              <a:t>The question which still needs humans to take a decision, when and how to use this. </a:t>
            </a:r>
          </a:p>
          <a:p>
            <a:r>
              <a:rPr lang="en-US" b="0" i="0" dirty="0">
                <a:solidFill>
                  <a:srgbClr val="374151"/>
                </a:solidFill>
                <a:effectLst/>
                <a:latin typeface="Söhne"/>
              </a:rPr>
              <a:t>Maintenance of production systems cost anything between 1.5 to 12 times the implementation costs, it needs to be done in a proper way and it needs to be worth it.</a:t>
            </a:r>
          </a:p>
          <a:p>
            <a:endParaRPr lang="en-US" b="0" i="0" dirty="0">
              <a:solidFill>
                <a:srgbClr val="374151"/>
              </a:solidFill>
              <a:effectLst/>
              <a:latin typeface="Söhne"/>
            </a:endParaRPr>
          </a:p>
          <a:p>
            <a:r>
              <a:rPr lang="en-US" b="0" i="0" dirty="0">
                <a:solidFill>
                  <a:srgbClr val="374151"/>
                </a:solidFill>
                <a:effectLst/>
                <a:latin typeface="Söhne"/>
              </a:rPr>
              <a:t>The next wave will be about document processing software’s scaling up for the future and using LLM’s.</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ashz30/" TargetMode="External"/><Relationship Id="rId2" Type="http://schemas.openxmlformats.org/officeDocument/2006/relationships/hyperlink" Target="https://github.com/ashz30/LLMDocumentReading" TargetMode="Externa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hyperlink" Target="https://www.youtube.com/@ashz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3430" y="644892"/>
            <a:ext cx="4588560" cy="3503229"/>
          </a:xfrm>
        </p:spPr>
        <p:txBody>
          <a:bodyPr anchor="b" anchorCtr="0">
            <a:normAutofit/>
          </a:bodyPr>
          <a:lstStyle/>
          <a:p>
            <a:r>
              <a:rPr lang="en-US" sz="4000" dirty="0">
                <a:solidFill>
                  <a:schemeClr val="accent1">
                    <a:lumMod val="20000"/>
                    <a:lumOff val="80000"/>
                  </a:schemeClr>
                </a:solidFill>
                <a:latin typeface="Söhne"/>
              </a:rPr>
              <a:t>Revolutionizing Document Transformation: Unleashing the Power of LLMs for </a:t>
            </a:r>
            <a:r>
              <a:rPr lang="en-US" sz="4000" b="0" i="0" dirty="0">
                <a:solidFill>
                  <a:schemeClr val="accent1">
                    <a:lumMod val="20000"/>
                    <a:lumOff val="80000"/>
                  </a:schemeClr>
                </a:solidFill>
                <a:effectLst/>
                <a:latin typeface="Söhne"/>
              </a:rPr>
              <a:t>Document processing</a:t>
            </a:r>
            <a:endParaRPr lang="en-US" sz="4000" dirty="0">
              <a:solidFill>
                <a:schemeClr val="accent1">
                  <a:lumMod val="20000"/>
                  <a:lumOff val="80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3430" y="4359878"/>
            <a:ext cx="3565524" cy="356501"/>
          </a:xfrm>
        </p:spPr>
        <p:txBody>
          <a:bodyPr>
            <a:normAutofit/>
          </a:bodyPr>
          <a:lstStyle/>
          <a:p>
            <a:r>
              <a:rPr lang="en-US" dirty="0"/>
              <a:t>Ashish Easow</a:t>
            </a:r>
          </a:p>
        </p:txBody>
      </p:sp>
      <p:sp>
        <p:nvSpPr>
          <p:cNvPr id="4" name="Subtitle 2">
            <a:extLst>
              <a:ext uri="{FF2B5EF4-FFF2-40B4-BE49-F238E27FC236}">
                <a16:creationId xmlns:a16="http://schemas.microsoft.com/office/drawing/2014/main" id="{2138B383-CB99-E982-1E05-4754ED03853D}"/>
              </a:ext>
            </a:extLst>
          </p:cNvPr>
          <p:cNvSpPr txBox="1">
            <a:spLocks/>
          </p:cNvSpPr>
          <p:nvPr/>
        </p:nvSpPr>
        <p:spPr>
          <a:xfrm>
            <a:off x="7637330" y="6283326"/>
            <a:ext cx="3565524" cy="3565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 Assistant credits – </a:t>
            </a:r>
            <a:r>
              <a:rPr lang="en-US" sz="900" dirty="0" err="1"/>
              <a:t>ChatGPT</a:t>
            </a:r>
            <a:endParaRPr lang="en-US" sz="900"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marL="0" indent="0">
              <a:buNone/>
            </a:pPr>
            <a:r>
              <a:rPr lang="en-US" dirty="0"/>
              <a:t>Digital document reading use cases are none of the most common ones used by enterprises to get benefits from automation programs and Large language models like </a:t>
            </a:r>
            <a:r>
              <a:rPr lang="en-US" dirty="0" err="1"/>
              <a:t>ChatGPT</a:t>
            </a:r>
            <a:r>
              <a:rPr lang="en-US" dirty="0"/>
              <a:t>, Bard, LLAMA2, Mistral 7B amongst others are at the forefront of digital innovation. So, what's stopping us from combining both.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06831" y="141913"/>
            <a:ext cx="7204622"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POC Architecture</a:t>
            </a:r>
          </a:p>
        </p:txBody>
      </p:sp>
      <p:sp>
        <p:nvSpPr>
          <p:cNvPr id="4" name="Rectangle: Rounded Corners 3">
            <a:extLst>
              <a:ext uri="{FF2B5EF4-FFF2-40B4-BE49-F238E27FC236}">
                <a16:creationId xmlns:a16="http://schemas.microsoft.com/office/drawing/2014/main" id="{7DBEEA71-3CFF-B5D8-321D-9AF7B6BD6B7E}"/>
              </a:ext>
            </a:extLst>
          </p:cNvPr>
          <p:cNvSpPr/>
          <p:nvPr/>
        </p:nvSpPr>
        <p:spPr>
          <a:xfrm>
            <a:off x="8905508" y="2832096"/>
            <a:ext cx="1895294" cy="494870"/>
          </a:xfrm>
          <a:prstGeom prst="roundRect">
            <a:avLst/>
          </a:prstGeom>
          <a:solidFill>
            <a:srgbClr val="00B050">
              <a:alpha val="84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Documents Folder</a:t>
            </a:r>
          </a:p>
        </p:txBody>
      </p:sp>
      <p:pic>
        <p:nvPicPr>
          <p:cNvPr id="6" name="Graphic 5" descr="Alien Face outline">
            <a:extLst>
              <a:ext uri="{FF2B5EF4-FFF2-40B4-BE49-F238E27FC236}">
                <a16:creationId xmlns:a16="http://schemas.microsoft.com/office/drawing/2014/main" id="{A6D17A4B-4B7E-F1D6-4B80-370DBC3E17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44" y="1626871"/>
            <a:ext cx="2775615" cy="2775615"/>
          </a:xfrm>
          <a:prstGeom prst="rect">
            <a:avLst/>
          </a:prstGeom>
        </p:spPr>
      </p:pic>
      <p:sp>
        <p:nvSpPr>
          <p:cNvPr id="7" name="Rectangle: Rounded Corners 6">
            <a:extLst>
              <a:ext uri="{FF2B5EF4-FFF2-40B4-BE49-F238E27FC236}">
                <a16:creationId xmlns:a16="http://schemas.microsoft.com/office/drawing/2014/main" id="{0EEC8CE8-3060-7F65-EA89-77479AD5F81A}"/>
              </a:ext>
            </a:extLst>
          </p:cNvPr>
          <p:cNvSpPr/>
          <p:nvPr/>
        </p:nvSpPr>
        <p:spPr>
          <a:xfrm>
            <a:off x="4389958" y="2652855"/>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
        <p:nvSpPr>
          <p:cNvPr id="11" name="Arrow: Left-Right 10">
            <a:extLst>
              <a:ext uri="{FF2B5EF4-FFF2-40B4-BE49-F238E27FC236}">
                <a16:creationId xmlns:a16="http://schemas.microsoft.com/office/drawing/2014/main" id="{24D4E25C-9914-699B-F884-B1CEC84CF41B}"/>
              </a:ext>
            </a:extLst>
          </p:cNvPr>
          <p:cNvSpPr/>
          <p:nvPr/>
        </p:nvSpPr>
        <p:spPr>
          <a:xfrm>
            <a:off x="6731930" y="2956193"/>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1BBB1399-303C-1B4E-2520-ADFC24B5FB7E}"/>
              </a:ext>
            </a:extLst>
          </p:cNvPr>
          <p:cNvSpPr/>
          <p:nvPr/>
        </p:nvSpPr>
        <p:spPr>
          <a:xfrm>
            <a:off x="2341444" y="2942167"/>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Flowchart with solid fill">
            <a:extLst>
              <a:ext uri="{FF2B5EF4-FFF2-40B4-BE49-F238E27FC236}">
                <a16:creationId xmlns:a16="http://schemas.microsoft.com/office/drawing/2014/main" id="{C3CB2374-0DD5-BA7F-FC9E-8E32070F89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1127" y="4519353"/>
            <a:ext cx="2220607" cy="2220607"/>
          </a:xfrm>
          <a:prstGeom prst="rect">
            <a:avLst/>
          </a:prstGeom>
        </p:spPr>
      </p:pic>
      <p:sp>
        <p:nvSpPr>
          <p:cNvPr id="17" name="Arrow: Left-Right 16">
            <a:extLst>
              <a:ext uri="{FF2B5EF4-FFF2-40B4-BE49-F238E27FC236}">
                <a16:creationId xmlns:a16="http://schemas.microsoft.com/office/drawing/2014/main" id="{D70A0F4B-9B69-393F-28FD-0D465A3F4807}"/>
              </a:ext>
            </a:extLst>
          </p:cNvPr>
          <p:cNvSpPr/>
          <p:nvPr/>
        </p:nvSpPr>
        <p:spPr>
          <a:xfrm rot="5400000">
            <a:off x="4795983" y="4011693"/>
            <a:ext cx="1184353" cy="299267"/>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F82AA734-243D-5A51-B1FA-CF675F12EF94}"/>
              </a:ext>
            </a:extLst>
          </p:cNvPr>
          <p:cNvSpPr/>
          <p:nvPr/>
        </p:nvSpPr>
        <p:spPr>
          <a:xfrm>
            <a:off x="2485437" y="5513450"/>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Ui Ux outline">
            <a:extLst>
              <a:ext uri="{FF2B5EF4-FFF2-40B4-BE49-F238E27FC236}">
                <a16:creationId xmlns:a16="http://schemas.microsoft.com/office/drawing/2014/main" id="{111046C8-888F-8912-12CF-B1F0076961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0425" y="4630742"/>
            <a:ext cx="2118653" cy="2118653"/>
          </a:xfrm>
          <a:prstGeom prst="rect">
            <a:avLst/>
          </a:prstGeom>
        </p:spPr>
      </p:pic>
      <p:sp>
        <p:nvSpPr>
          <p:cNvPr id="21" name="TextBox 20">
            <a:extLst>
              <a:ext uri="{FF2B5EF4-FFF2-40B4-BE49-F238E27FC236}">
                <a16:creationId xmlns:a16="http://schemas.microsoft.com/office/drawing/2014/main" id="{C9CD7EC8-2BC6-6D5F-1C7B-6DED095C5299}"/>
              </a:ext>
            </a:extLst>
          </p:cNvPr>
          <p:cNvSpPr txBox="1"/>
          <p:nvPr/>
        </p:nvSpPr>
        <p:spPr>
          <a:xfrm>
            <a:off x="1019755" y="2288189"/>
            <a:ext cx="681326" cy="369332"/>
          </a:xfrm>
          <a:prstGeom prst="rect">
            <a:avLst/>
          </a:prstGeom>
          <a:noFill/>
        </p:spPr>
        <p:txBody>
          <a:bodyPr wrap="square" rtlCol="0">
            <a:spAutoFit/>
          </a:bodyPr>
          <a:lstStyle/>
          <a:p>
            <a:r>
              <a:rPr lang="en-IN" dirty="0"/>
              <a:t>LLM</a:t>
            </a:r>
          </a:p>
        </p:txBody>
      </p:sp>
      <p:sp>
        <p:nvSpPr>
          <p:cNvPr id="22" name="TextBox 21">
            <a:extLst>
              <a:ext uri="{FF2B5EF4-FFF2-40B4-BE49-F238E27FC236}">
                <a16:creationId xmlns:a16="http://schemas.microsoft.com/office/drawing/2014/main" id="{9CF2B660-FE96-0C4F-DC3C-5E2154FE38B5}"/>
              </a:ext>
            </a:extLst>
          </p:cNvPr>
          <p:cNvSpPr txBox="1"/>
          <p:nvPr/>
        </p:nvSpPr>
        <p:spPr>
          <a:xfrm>
            <a:off x="4863907" y="4851833"/>
            <a:ext cx="1048504" cy="369332"/>
          </a:xfrm>
          <a:prstGeom prst="rect">
            <a:avLst/>
          </a:prstGeom>
          <a:noFill/>
        </p:spPr>
        <p:txBody>
          <a:bodyPr wrap="square" rtlCol="0">
            <a:spAutoFit/>
          </a:bodyPr>
          <a:lstStyle/>
          <a:p>
            <a:r>
              <a:rPr lang="en-IN" dirty="0"/>
              <a:t>RPA/BP</a:t>
            </a:r>
          </a:p>
        </p:txBody>
      </p:sp>
      <p:sp>
        <p:nvSpPr>
          <p:cNvPr id="23" name="TextBox 22">
            <a:extLst>
              <a:ext uri="{FF2B5EF4-FFF2-40B4-BE49-F238E27FC236}">
                <a16:creationId xmlns:a16="http://schemas.microsoft.com/office/drawing/2014/main" id="{D27095EF-F2C5-BB78-878F-5BF082FA77EC}"/>
              </a:ext>
            </a:extLst>
          </p:cNvPr>
          <p:cNvSpPr txBox="1"/>
          <p:nvPr/>
        </p:nvSpPr>
        <p:spPr>
          <a:xfrm>
            <a:off x="482073" y="4519353"/>
            <a:ext cx="1950859" cy="369332"/>
          </a:xfrm>
          <a:prstGeom prst="rect">
            <a:avLst/>
          </a:prstGeom>
          <a:noFill/>
        </p:spPr>
        <p:txBody>
          <a:bodyPr wrap="square" rtlCol="0">
            <a:spAutoFit/>
          </a:bodyPr>
          <a:lstStyle/>
          <a:p>
            <a:r>
              <a:rPr lang="en-IN" dirty="0"/>
              <a:t>Applications</a:t>
            </a:r>
          </a:p>
        </p:txBody>
      </p:sp>
      <p:sp>
        <p:nvSpPr>
          <p:cNvPr id="24" name="TextBox 23">
            <a:extLst>
              <a:ext uri="{FF2B5EF4-FFF2-40B4-BE49-F238E27FC236}">
                <a16:creationId xmlns:a16="http://schemas.microsoft.com/office/drawing/2014/main" id="{D9BE7BBF-ED1B-A397-5547-83BF7305AFD2}"/>
              </a:ext>
            </a:extLst>
          </p:cNvPr>
          <p:cNvSpPr txBox="1"/>
          <p:nvPr/>
        </p:nvSpPr>
        <p:spPr>
          <a:xfrm>
            <a:off x="9091444" y="3280839"/>
            <a:ext cx="2856682" cy="369332"/>
          </a:xfrm>
          <a:prstGeom prst="rect">
            <a:avLst/>
          </a:prstGeom>
          <a:noFill/>
        </p:spPr>
        <p:txBody>
          <a:bodyPr wrap="square" rtlCol="0">
            <a:spAutoFit/>
          </a:bodyPr>
          <a:lstStyle/>
          <a:p>
            <a:r>
              <a:rPr lang="en-IN" dirty="0"/>
              <a:t>Structured or Unstructured</a:t>
            </a:r>
          </a:p>
        </p:txBody>
      </p:sp>
      <p:sp>
        <p:nvSpPr>
          <p:cNvPr id="25" name="TextBox 24">
            <a:extLst>
              <a:ext uri="{FF2B5EF4-FFF2-40B4-BE49-F238E27FC236}">
                <a16:creationId xmlns:a16="http://schemas.microsoft.com/office/drawing/2014/main" id="{B51AC667-DFEB-1610-6400-F0349A72675A}"/>
              </a:ext>
            </a:extLst>
          </p:cNvPr>
          <p:cNvSpPr txBox="1"/>
          <p:nvPr/>
        </p:nvSpPr>
        <p:spPr>
          <a:xfrm>
            <a:off x="2374789" y="1935763"/>
            <a:ext cx="2525250" cy="923330"/>
          </a:xfrm>
          <a:prstGeom prst="rect">
            <a:avLst/>
          </a:prstGeom>
          <a:noFill/>
        </p:spPr>
        <p:txBody>
          <a:bodyPr wrap="square" rtlCol="0">
            <a:spAutoFit/>
          </a:bodyPr>
          <a:lstStyle/>
          <a:p>
            <a:r>
              <a:rPr lang="en-IN" dirty="0">
                <a:solidFill>
                  <a:schemeClr val="accent2">
                    <a:lumMod val="60000"/>
                    <a:lumOff val="40000"/>
                  </a:schemeClr>
                </a:solidFill>
              </a:rPr>
              <a:t>2. Integrate with LLM and send unstructured data for processing</a:t>
            </a:r>
          </a:p>
        </p:txBody>
      </p:sp>
      <p:sp>
        <p:nvSpPr>
          <p:cNvPr id="26" name="TextBox 25">
            <a:extLst>
              <a:ext uri="{FF2B5EF4-FFF2-40B4-BE49-F238E27FC236}">
                <a16:creationId xmlns:a16="http://schemas.microsoft.com/office/drawing/2014/main" id="{D98F0A69-DE36-4A11-2546-D5064F2B00AF}"/>
              </a:ext>
            </a:extLst>
          </p:cNvPr>
          <p:cNvSpPr txBox="1"/>
          <p:nvPr/>
        </p:nvSpPr>
        <p:spPr>
          <a:xfrm>
            <a:off x="8728334" y="1658764"/>
            <a:ext cx="3379866" cy="1200329"/>
          </a:xfrm>
          <a:prstGeom prst="rect">
            <a:avLst/>
          </a:prstGeom>
          <a:noFill/>
        </p:spPr>
        <p:txBody>
          <a:bodyPr wrap="square" rtlCol="0">
            <a:spAutoFit/>
          </a:bodyPr>
          <a:lstStyle/>
          <a:p>
            <a:pPr marL="342900" indent="-342900">
              <a:buAutoNum type="arabicPeriod"/>
            </a:pPr>
            <a:r>
              <a:rPr lang="en-IN" dirty="0">
                <a:solidFill>
                  <a:schemeClr val="accent2">
                    <a:lumMod val="60000"/>
                    <a:lumOff val="40000"/>
                  </a:schemeClr>
                </a:solidFill>
              </a:rPr>
              <a:t>Read Raw/Unstructured data from documents</a:t>
            </a:r>
          </a:p>
          <a:p>
            <a:pPr algn="ctr"/>
            <a:r>
              <a:rPr lang="en-IN" dirty="0">
                <a:solidFill>
                  <a:schemeClr val="accent2">
                    <a:lumMod val="60000"/>
                    <a:lumOff val="40000"/>
                  </a:schemeClr>
                </a:solidFill>
              </a:rPr>
              <a:t>(</a:t>
            </a:r>
            <a:r>
              <a:rPr lang="en-IN" dirty="0">
                <a:solidFill>
                  <a:schemeClr val="accent1">
                    <a:lumMod val="60000"/>
                    <a:lumOff val="40000"/>
                  </a:schemeClr>
                </a:solidFill>
              </a:rPr>
              <a:t>Digital using </a:t>
            </a:r>
            <a:r>
              <a:rPr lang="en-IN" dirty="0" err="1">
                <a:solidFill>
                  <a:schemeClr val="accent1">
                    <a:lumMod val="60000"/>
                    <a:lumOff val="40000"/>
                  </a:schemeClr>
                </a:solidFill>
              </a:rPr>
              <a:t>pdfplumber</a:t>
            </a:r>
            <a:r>
              <a:rPr lang="en-IN" dirty="0">
                <a:solidFill>
                  <a:schemeClr val="accent1">
                    <a:lumMod val="60000"/>
                    <a:lumOff val="40000"/>
                  </a:schemeClr>
                </a:solidFill>
              </a:rPr>
              <a:t> </a:t>
            </a:r>
            <a:r>
              <a:rPr lang="en-IN" dirty="0">
                <a:solidFill>
                  <a:schemeClr val="accent2">
                    <a:lumMod val="60000"/>
                    <a:lumOff val="40000"/>
                  </a:schemeClr>
                </a:solidFill>
              </a:rPr>
              <a:t>or </a:t>
            </a:r>
            <a:r>
              <a:rPr lang="en-IN" dirty="0">
                <a:solidFill>
                  <a:srgbClr val="FFC000"/>
                </a:solidFill>
              </a:rPr>
              <a:t>Scanned using Tesseract</a:t>
            </a:r>
            <a:r>
              <a:rPr lang="en-IN" dirty="0">
                <a:solidFill>
                  <a:schemeClr val="accent2">
                    <a:lumMod val="60000"/>
                    <a:lumOff val="40000"/>
                  </a:schemeClr>
                </a:solidFill>
              </a:rPr>
              <a:t>)</a:t>
            </a:r>
          </a:p>
        </p:txBody>
      </p:sp>
      <p:sp>
        <p:nvSpPr>
          <p:cNvPr id="27" name="TextBox 26">
            <a:extLst>
              <a:ext uri="{FF2B5EF4-FFF2-40B4-BE49-F238E27FC236}">
                <a16:creationId xmlns:a16="http://schemas.microsoft.com/office/drawing/2014/main" id="{488201C8-C736-10B2-0AB0-91A1DAEEBB01}"/>
              </a:ext>
            </a:extLst>
          </p:cNvPr>
          <p:cNvSpPr txBox="1"/>
          <p:nvPr/>
        </p:nvSpPr>
        <p:spPr>
          <a:xfrm>
            <a:off x="3123064" y="3712724"/>
            <a:ext cx="2229595" cy="923330"/>
          </a:xfrm>
          <a:prstGeom prst="rect">
            <a:avLst/>
          </a:prstGeom>
          <a:noFill/>
        </p:spPr>
        <p:txBody>
          <a:bodyPr wrap="square" rtlCol="0">
            <a:spAutoFit/>
          </a:bodyPr>
          <a:lstStyle/>
          <a:p>
            <a:r>
              <a:rPr lang="en-IN" dirty="0">
                <a:solidFill>
                  <a:schemeClr val="accent2">
                    <a:lumMod val="60000"/>
                    <a:lumOff val="40000"/>
                  </a:schemeClr>
                </a:solidFill>
              </a:rPr>
              <a:t>3. Produce structured output by LLM as described by prompt</a:t>
            </a:r>
          </a:p>
        </p:txBody>
      </p:sp>
      <p:sp>
        <p:nvSpPr>
          <p:cNvPr id="28" name="TextBox 27">
            <a:extLst>
              <a:ext uri="{FF2B5EF4-FFF2-40B4-BE49-F238E27FC236}">
                <a16:creationId xmlns:a16="http://schemas.microsoft.com/office/drawing/2014/main" id="{9F828CB3-4F02-23C3-A54A-72E1E479A70B}"/>
              </a:ext>
            </a:extLst>
          </p:cNvPr>
          <p:cNvSpPr txBox="1"/>
          <p:nvPr/>
        </p:nvSpPr>
        <p:spPr>
          <a:xfrm>
            <a:off x="2536173" y="5786051"/>
            <a:ext cx="2229595" cy="646331"/>
          </a:xfrm>
          <a:prstGeom prst="rect">
            <a:avLst/>
          </a:prstGeom>
          <a:noFill/>
        </p:spPr>
        <p:txBody>
          <a:bodyPr wrap="square" rtlCol="0">
            <a:spAutoFit/>
          </a:bodyPr>
          <a:lstStyle/>
          <a:p>
            <a:r>
              <a:rPr lang="en-IN" dirty="0">
                <a:solidFill>
                  <a:schemeClr val="accent2">
                    <a:lumMod val="60000"/>
                    <a:lumOff val="40000"/>
                  </a:schemeClr>
                </a:solidFill>
              </a:rPr>
              <a:t>4. Enter into applications by RPA</a:t>
            </a: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5042" y="4838811"/>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06878" y="4283630"/>
            <a:ext cx="7255411" cy="2012698"/>
          </a:xfrm>
        </p:spPr>
        <p:txBody>
          <a:bodyPr>
            <a:normAutofit/>
          </a:bodyPr>
          <a:lstStyle/>
          <a:p>
            <a:r>
              <a:rPr lang="en-US" dirty="0"/>
              <a:t>With the integration of LLM’s the previous task which required ML training, preparation, and quite bit of development today can be done in 1/10</a:t>
            </a:r>
            <a:r>
              <a:rPr lang="en-US" baseline="30000" dirty="0"/>
              <a:t>th</a:t>
            </a:r>
            <a:r>
              <a:rPr lang="en-US" dirty="0"/>
              <a:t> or less of time and effort.  This demo just took me a few hours, though I’ll be honest and say every software has its own caveats and it won't be as simple as a snap.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52156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35106" y="1027415"/>
            <a:ext cx="5437187" cy="85395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243974" y="4044144"/>
            <a:ext cx="6312274" cy="2265216"/>
          </a:xfrm>
        </p:spPr>
        <p:txBody>
          <a:bodyPr/>
          <a:lstStyle/>
          <a:p>
            <a:r>
              <a:rPr lang="en-US" sz="1800" dirty="0"/>
              <a:t>GIT Repo:  </a:t>
            </a:r>
            <a:r>
              <a:rPr lang="en-US" sz="1800" dirty="0">
                <a:hlinkClick r:id="rId2"/>
              </a:rPr>
              <a:t>https://github.com/ashz30/LLMDocumentReading</a:t>
            </a:r>
            <a:endParaRPr lang="en-US" sz="1800" dirty="0"/>
          </a:p>
          <a:p>
            <a:r>
              <a:rPr lang="en-US" sz="1800" dirty="0" err="1"/>
              <a:t>Linkedin</a:t>
            </a:r>
            <a:r>
              <a:rPr lang="en-US" sz="1800" dirty="0"/>
              <a:t>: </a:t>
            </a:r>
            <a:r>
              <a:rPr lang="en-US" sz="1800" dirty="0">
                <a:hlinkClick r:id="rId3"/>
              </a:rPr>
              <a:t>https://www.linkedin.com/in/ashz30/</a:t>
            </a:r>
            <a:endParaRPr lang="en-US" sz="1800" dirty="0"/>
          </a:p>
          <a:p>
            <a:r>
              <a:rPr lang="en-US" sz="1800" dirty="0" err="1"/>
              <a:t>Youtube</a:t>
            </a:r>
            <a:r>
              <a:rPr lang="en-US" sz="1800" dirty="0"/>
              <a:t> : </a:t>
            </a:r>
            <a:r>
              <a:rPr lang="en-US" sz="1800" dirty="0">
                <a:hlinkClick r:id="rId4"/>
              </a:rPr>
              <a:t>https://www.youtube.com/@ashz31</a:t>
            </a:r>
            <a:endParaRPr lang="en-US" sz="1800"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578</TotalTime>
  <Words>746</Words>
  <Application>Microsoft Office PowerPoint</Application>
  <PresentationFormat>Widescreen</PresentationFormat>
  <Paragraphs>46</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Söhne</vt:lpstr>
      <vt:lpstr>Walbaum Display</vt:lpstr>
      <vt:lpstr>3DFloatVTI</vt:lpstr>
      <vt:lpstr>Revolutionizing Document Transformation: Unleashing the Power of LLMs for Document processing</vt:lpstr>
      <vt:lpstr>Introduction</vt:lpstr>
      <vt:lpstr>POC Architecture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93</cp:revision>
  <dcterms:created xsi:type="dcterms:W3CDTF">2023-11-14T08:54:46Z</dcterms:created>
  <dcterms:modified xsi:type="dcterms:W3CDTF">2023-11-15T12:32:46Z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