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0"/>
  </p:notesMasterIdLst>
  <p:handoutMasterIdLst>
    <p:handoutMasterId r:id="rId11"/>
  </p:handoutMasterIdLst>
  <p:sldIdLst>
    <p:sldId id="257" r:id="rId5"/>
    <p:sldId id="389" r:id="rId6"/>
    <p:sldId id="384" r:id="rId7"/>
    <p:sldId id="317" r:id="rId8"/>
    <p:sldId id="32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AFAB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3725" autoAdjust="0"/>
  </p:normalViewPr>
  <p:slideViewPr>
    <p:cSldViewPr snapToGrid="0">
      <p:cViewPr varScale="1">
        <p:scale>
          <a:sx n="91" d="100"/>
          <a:sy n="91" d="100"/>
        </p:scale>
        <p:origin x="138" y="41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3430" y="1051550"/>
            <a:ext cx="4588560" cy="3004401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LLM based Document Information Extraction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23430" y="4148122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Ashish Easow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83808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7904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Digital document reading use cases are none of the most common ones used by enterprises to get benefits from automation programs and Large language models like </a:t>
            </a:r>
            <a:r>
              <a:rPr lang="en-US" dirty="0" err="1"/>
              <a:t>ChatGPT</a:t>
            </a:r>
            <a:r>
              <a:rPr lang="en-US" dirty="0"/>
              <a:t>, Bard, LLAMA2 amongst others are at the forefront of digital innovation. So, what's stopping us from combining both.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831" y="141913"/>
            <a:ext cx="5437187" cy="106265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BEEA71-3CFF-B5D8-321D-9AF7B6BD6B7E}"/>
              </a:ext>
            </a:extLst>
          </p:cNvPr>
          <p:cNvSpPr/>
          <p:nvPr/>
        </p:nvSpPr>
        <p:spPr>
          <a:xfrm>
            <a:off x="8905508" y="2832096"/>
            <a:ext cx="1895294" cy="494870"/>
          </a:xfrm>
          <a:prstGeom prst="roundRect">
            <a:avLst/>
          </a:prstGeom>
          <a:solidFill>
            <a:srgbClr val="00B050">
              <a:alpha val="84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Documents Folder</a:t>
            </a:r>
          </a:p>
        </p:txBody>
      </p:sp>
      <p:pic>
        <p:nvPicPr>
          <p:cNvPr id="6" name="Graphic 5" descr="Alien Face outline">
            <a:extLst>
              <a:ext uri="{FF2B5EF4-FFF2-40B4-BE49-F238E27FC236}">
                <a16:creationId xmlns:a16="http://schemas.microsoft.com/office/drawing/2014/main" id="{A6D17A4B-4B7E-F1D6-4B80-370DBC3E1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91444" y="1626871"/>
            <a:ext cx="2775615" cy="277561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EC8CE8-3060-7F65-EA89-77479AD5F81A}"/>
              </a:ext>
            </a:extLst>
          </p:cNvPr>
          <p:cNvSpPr/>
          <p:nvPr/>
        </p:nvSpPr>
        <p:spPr>
          <a:xfrm>
            <a:off x="4389958" y="2652855"/>
            <a:ext cx="1996404" cy="750690"/>
          </a:xfrm>
          <a:prstGeom prst="roundRect">
            <a:avLst/>
          </a:prstGeom>
          <a:solidFill>
            <a:schemeClr val="accent1">
              <a:lumMod val="75000"/>
              <a:alpha val="84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Python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24D4E25C-9914-699B-F884-B1CEC84CF41B}"/>
              </a:ext>
            </a:extLst>
          </p:cNvPr>
          <p:cNvSpPr/>
          <p:nvPr/>
        </p:nvSpPr>
        <p:spPr>
          <a:xfrm>
            <a:off x="6731930" y="2956193"/>
            <a:ext cx="1996404" cy="24667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1BBB1399-303C-1B4E-2520-ADFC24B5FB7E}"/>
              </a:ext>
            </a:extLst>
          </p:cNvPr>
          <p:cNvSpPr/>
          <p:nvPr/>
        </p:nvSpPr>
        <p:spPr>
          <a:xfrm>
            <a:off x="2341444" y="2942167"/>
            <a:ext cx="1996404" cy="24667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Graphic 13" descr="Flowchart with solid fill">
            <a:extLst>
              <a:ext uri="{FF2B5EF4-FFF2-40B4-BE49-F238E27FC236}">
                <a16:creationId xmlns:a16="http://schemas.microsoft.com/office/drawing/2014/main" id="{C3CB2374-0DD5-BA7F-FC9E-8E32070F89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01127" y="4519353"/>
            <a:ext cx="2220607" cy="2220607"/>
          </a:xfrm>
          <a:prstGeom prst="rect">
            <a:avLst/>
          </a:prstGeom>
        </p:spPr>
      </p:pic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D70A0F4B-9B69-393F-28FD-0D465A3F4807}"/>
              </a:ext>
            </a:extLst>
          </p:cNvPr>
          <p:cNvSpPr/>
          <p:nvPr/>
        </p:nvSpPr>
        <p:spPr>
          <a:xfrm rot="5400000">
            <a:off x="4795983" y="4011693"/>
            <a:ext cx="1184353" cy="299267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F82AA734-243D-5A51-B1FA-CF675F12EF94}"/>
              </a:ext>
            </a:extLst>
          </p:cNvPr>
          <p:cNvSpPr/>
          <p:nvPr/>
        </p:nvSpPr>
        <p:spPr>
          <a:xfrm>
            <a:off x="2485437" y="5513450"/>
            <a:ext cx="1996404" cy="24667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Graphic 19" descr="Ui Ux outline">
            <a:extLst>
              <a:ext uri="{FF2B5EF4-FFF2-40B4-BE49-F238E27FC236}">
                <a16:creationId xmlns:a16="http://schemas.microsoft.com/office/drawing/2014/main" id="{111046C8-888F-8912-12CF-B1F0076961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0425" y="4630742"/>
            <a:ext cx="2118653" cy="21186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9CD7EC8-2BC6-6D5F-1C7B-6DED095C5299}"/>
              </a:ext>
            </a:extLst>
          </p:cNvPr>
          <p:cNvSpPr txBox="1"/>
          <p:nvPr/>
        </p:nvSpPr>
        <p:spPr>
          <a:xfrm>
            <a:off x="1019755" y="2288189"/>
            <a:ext cx="68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LLM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F2B660-FE96-0C4F-DC3C-5E2154FE38B5}"/>
              </a:ext>
            </a:extLst>
          </p:cNvPr>
          <p:cNvSpPr txBox="1"/>
          <p:nvPr/>
        </p:nvSpPr>
        <p:spPr>
          <a:xfrm>
            <a:off x="4863907" y="4851833"/>
            <a:ext cx="104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RPA/BP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7095EF-F2C5-BB78-878F-5BF082FA77EC}"/>
              </a:ext>
            </a:extLst>
          </p:cNvPr>
          <p:cNvSpPr txBox="1"/>
          <p:nvPr/>
        </p:nvSpPr>
        <p:spPr>
          <a:xfrm>
            <a:off x="482073" y="4519353"/>
            <a:ext cx="195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Applications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BE7BBF-ED1B-A397-5547-83BF7305AFD2}"/>
              </a:ext>
            </a:extLst>
          </p:cNvPr>
          <p:cNvSpPr txBox="1"/>
          <p:nvPr/>
        </p:nvSpPr>
        <p:spPr>
          <a:xfrm>
            <a:off x="8591414" y="2408413"/>
            <a:ext cx="285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Structured or Unstructured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1AC667-DFEB-1610-6400-F0349A72675A}"/>
              </a:ext>
            </a:extLst>
          </p:cNvPr>
          <p:cNvSpPr txBox="1"/>
          <p:nvPr/>
        </p:nvSpPr>
        <p:spPr>
          <a:xfrm>
            <a:off x="2240518" y="2481219"/>
            <a:ext cx="222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 Integrate with LLM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8F0A69-DE36-4A11-2546-D5064F2B00AF}"/>
              </a:ext>
            </a:extLst>
          </p:cNvPr>
          <p:cNvSpPr txBox="1"/>
          <p:nvPr/>
        </p:nvSpPr>
        <p:spPr>
          <a:xfrm>
            <a:off x="6015824" y="1675892"/>
            <a:ext cx="2166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 Read Raw/Unstructured data from documents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8201C8-C736-10B2-0AB0-91A1DAEEBB01}"/>
              </a:ext>
            </a:extLst>
          </p:cNvPr>
          <p:cNvSpPr txBox="1"/>
          <p:nvPr/>
        </p:nvSpPr>
        <p:spPr>
          <a:xfrm>
            <a:off x="3077043" y="3517137"/>
            <a:ext cx="2229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3. Produce structured output by LLM as described by prompt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828CB3-4F02-23C3-A54A-72E1E479A70B}"/>
              </a:ext>
            </a:extLst>
          </p:cNvPr>
          <p:cNvSpPr txBox="1"/>
          <p:nvPr/>
        </p:nvSpPr>
        <p:spPr>
          <a:xfrm>
            <a:off x="2536173" y="5786051"/>
            <a:ext cx="222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4. Enter into applications by RPA</a:t>
            </a: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42" y="4838811"/>
            <a:ext cx="4500562" cy="156295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06878" y="4283630"/>
            <a:ext cx="7255411" cy="2012698"/>
          </a:xfrm>
        </p:spPr>
        <p:txBody>
          <a:bodyPr>
            <a:normAutofit/>
          </a:bodyPr>
          <a:lstStyle/>
          <a:p>
            <a:r>
              <a:rPr lang="en-US" dirty="0"/>
              <a:t>With the integration of LLM’s the previous task which required ML training, preparation, and quite bit of development today can be done in 1/10</a:t>
            </a:r>
            <a:r>
              <a:rPr lang="en-US" baseline="30000" dirty="0"/>
              <a:t>th</a:t>
            </a:r>
            <a:r>
              <a:rPr lang="en-US" dirty="0"/>
              <a:t> or less of time and effort.  This demo just took me a few hours, though I’ll be honest and say every software has its own caveats and it won't be as simple as </a:t>
            </a:r>
            <a:r>
              <a:rPr lang="en-US"/>
              <a:t>a snap.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163FB7-958F-4794-B3EE-EC8933868F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128D9D-8887-4AE7-BD39-EBCD268E911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F76BC85-9361-4044-951E-1D698143E54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TM33713516</Template>
  <TotalTime>143</TotalTime>
  <Words>179</Words>
  <Application>Microsoft Office PowerPoint</Application>
  <PresentationFormat>Widescreen</PresentationFormat>
  <Paragraphs>29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Walbaum Display</vt:lpstr>
      <vt:lpstr>3DFloatVTI</vt:lpstr>
      <vt:lpstr>LLM based Document Information Extraction</vt:lpstr>
      <vt:lpstr>Agenda</vt:lpstr>
      <vt:lpstr>Introduction</vt:lpstr>
      <vt:lpstr>Architecture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>Ashish Easow</cp:lastModifiedBy>
  <cp:revision>43</cp:revision>
  <dcterms:created xsi:type="dcterms:W3CDTF">2023-11-14T08:54:46Z</dcterms:created>
  <dcterms:modified xsi:type="dcterms:W3CDTF">2023-11-14T11:41:56Z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