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9" r:id="rId3"/>
    <p:sldId id="284" r:id="rId4"/>
    <p:sldId id="308" r:id="rId5"/>
    <p:sldId id="291" r:id="rId6"/>
    <p:sldId id="286" r:id="rId7"/>
    <p:sldId id="293" r:id="rId8"/>
    <p:sldId id="327" r:id="rId9"/>
    <p:sldId id="328" r:id="rId10"/>
    <p:sldId id="329" r:id="rId11"/>
    <p:sldId id="301" r:id="rId12"/>
    <p:sldId id="324" r:id="rId13"/>
    <p:sldId id="325" r:id="rId14"/>
    <p:sldId id="326" r:id="rId15"/>
    <p:sldId id="323" r:id="rId16"/>
    <p:sldId id="306" r:id="rId17"/>
    <p:sldId id="307" r:id="rId18"/>
    <p:sldId id="282" r:id="rId19"/>
    <p:sldId id="310" r:id="rId20"/>
    <p:sldId id="318" r:id="rId21"/>
    <p:sldId id="319" r:id="rId22"/>
    <p:sldId id="320" r:id="rId23"/>
    <p:sldId id="321" r:id="rId24"/>
    <p:sldId id="322" r:id="rId25"/>
    <p:sldId id="292" r:id="rId26"/>
    <p:sldId id="263" r:id="rId27"/>
    <p:sldId id="264" r:id="rId28"/>
    <p:sldId id="265" r:id="rId29"/>
    <p:sldId id="266" r:id="rId30"/>
    <p:sldId id="267" r:id="rId31"/>
    <p:sldId id="297" r:id="rId32"/>
    <p:sldId id="316" r:id="rId33"/>
    <p:sldId id="317" r:id="rId34"/>
    <p:sldId id="296" r:id="rId35"/>
    <p:sldId id="258" r:id="rId36"/>
    <p:sldId id="273" r:id="rId37"/>
    <p:sldId id="274" r:id="rId38"/>
    <p:sldId id="278" r:id="rId39"/>
    <p:sldId id="280" r:id="rId40"/>
    <p:sldId id="299" r:id="rId41"/>
    <p:sldId id="300" r:id="rId42"/>
    <p:sldId id="28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83" autoAdjust="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36A56-C524-406E-A5EB-37B72631DE1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3BE0FB-9917-4A02-853D-11FC799BEC8D}">
      <dgm:prSet phldrT="[Text]" custT="1"/>
      <dgm:spPr>
        <a:solidFill>
          <a:srgbClr val="F49C3E"/>
        </a:solidFill>
      </dgm:spPr>
      <dgm:t>
        <a:bodyPr lIns="0" tIns="0" rIns="0" bIns="0"/>
        <a:lstStyle/>
        <a:p>
          <a:pPr>
            <a:spcAft>
              <a:spcPts val="0"/>
            </a:spcAft>
          </a:pPr>
          <a:r>
            <a:rPr lang="pl-PL" sz="800" b="1" dirty="0" smtClean="0"/>
            <a:t>Communication</a:t>
          </a:r>
          <a:endParaRPr lang="en-US" sz="800" b="1" dirty="0"/>
        </a:p>
      </dgm:t>
    </dgm:pt>
    <dgm:pt modelId="{29D55602-53FF-4793-9D10-967979CB4A84}" type="parTrans" cxnId="{537078D5-F2F8-4665-8D3A-246CB6DF162D}">
      <dgm:prSet/>
      <dgm:spPr/>
      <dgm:t>
        <a:bodyPr/>
        <a:lstStyle/>
        <a:p>
          <a:endParaRPr lang="en-US"/>
        </a:p>
      </dgm:t>
    </dgm:pt>
    <dgm:pt modelId="{E18B5163-49B4-4FB7-8C26-1C79AB19B1D8}" type="sibTrans" cxnId="{537078D5-F2F8-4665-8D3A-246CB6DF162D}">
      <dgm:prSet/>
      <dgm:spPr/>
      <dgm:t>
        <a:bodyPr/>
        <a:lstStyle/>
        <a:p>
          <a:endParaRPr lang="en-US"/>
        </a:p>
      </dgm:t>
    </dgm:pt>
    <dgm:pt modelId="{7313931D-F9DF-42B5-99A6-94AAA5FBA9D1}">
      <dgm:prSet custT="1"/>
      <dgm:spPr>
        <a:solidFill>
          <a:srgbClr val="F49C3E"/>
        </a:solidFill>
      </dgm:spPr>
      <dgm:t>
        <a:bodyPr lIns="0" tIns="0" rIns="0" bIns="0"/>
        <a:lstStyle/>
        <a:p>
          <a:r>
            <a:rPr lang="pl-PL" sz="800" b="1" dirty="0" smtClean="0"/>
            <a:t>Simplicity</a:t>
          </a:r>
          <a:endParaRPr lang="pl-PL" sz="800" b="1" dirty="0" smtClean="0"/>
        </a:p>
      </dgm:t>
    </dgm:pt>
    <dgm:pt modelId="{156F5961-A097-4B76-91DE-3B3A8709DA82}" type="parTrans" cxnId="{31BE9F6E-99F8-4A04-AC0B-F68CC4DBBB0C}">
      <dgm:prSet/>
      <dgm:spPr/>
      <dgm:t>
        <a:bodyPr/>
        <a:lstStyle/>
        <a:p>
          <a:endParaRPr lang="en-US"/>
        </a:p>
      </dgm:t>
    </dgm:pt>
    <dgm:pt modelId="{6863F693-DF9B-46B5-B125-84C3E0C052CA}" type="sibTrans" cxnId="{31BE9F6E-99F8-4A04-AC0B-F68CC4DBBB0C}">
      <dgm:prSet/>
      <dgm:spPr/>
      <dgm:t>
        <a:bodyPr/>
        <a:lstStyle/>
        <a:p>
          <a:endParaRPr lang="en-US"/>
        </a:p>
      </dgm:t>
    </dgm:pt>
    <dgm:pt modelId="{0E22ACC1-EEDB-4B2D-8222-BB019E62D80E}">
      <dgm:prSet custT="1"/>
      <dgm:spPr>
        <a:solidFill>
          <a:srgbClr val="F49C3E"/>
        </a:solidFill>
      </dgm:spPr>
      <dgm:t>
        <a:bodyPr lIns="0" tIns="0" rIns="0" bIns="0"/>
        <a:lstStyle/>
        <a:p>
          <a:r>
            <a:rPr lang="pl-PL" sz="800" b="1" dirty="0" smtClean="0"/>
            <a:t>Feedback</a:t>
          </a:r>
          <a:endParaRPr lang="pl-PL" sz="800" b="1" dirty="0" smtClean="0"/>
        </a:p>
      </dgm:t>
    </dgm:pt>
    <dgm:pt modelId="{1AF51495-E2CD-4EF3-818A-D19A22E6F75F}" type="parTrans" cxnId="{E3C34139-1010-40A7-86FB-A64E3093CF34}">
      <dgm:prSet/>
      <dgm:spPr/>
      <dgm:t>
        <a:bodyPr/>
        <a:lstStyle/>
        <a:p>
          <a:endParaRPr lang="en-US"/>
        </a:p>
      </dgm:t>
    </dgm:pt>
    <dgm:pt modelId="{858030DC-48DA-43B7-BA78-D1EFAF25BE05}" type="sibTrans" cxnId="{E3C34139-1010-40A7-86FB-A64E3093CF34}">
      <dgm:prSet/>
      <dgm:spPr/>
      <dgm:t>
        <a:bodyPr/>
        <a:lstStyle/>
        <a:p>
          <a:endParaRPr lang="en-US"/>
        </a:p>
      </dgm:t>
    </dgm:pt>
    <dgm:pt modelId="{69427D78-E2B6-4E61-A129-CE8311AA6E91}">
      <dgm:prSet custT="1"/>
      <dgm:spPr>
        <a:solidFill>
          <a:srgbClr val="F49C3E"/>
        </a:solidFill>
      </dgm:spPr>
      <dgm:t>
        <a:bodyPr lIns="0" tIns="0" rIns="0" bIns="0"/>
        <a:lstStyle/>
        <a:p>
          <a:r>
            <a:rPr lang="pl-PL" sz="800" b="1" dirty="0" smtClean="0"/>
            <a:t>Courage</a:t>
          </a:r>
          <a:endParaRPr lang="en-US" sz="800" b="1" dirty="0"/>
        </a:p>
      </dgm:t>
    </dgm:pt>
    <dgm:pt modelId="{8BF283DC-FB49-4BC1-93FE-0BEE7C0CA3D8}" type="parTrans" cxnId="{BEAECC70-8AF9-413C-BA56-F1A2A2508B6A}">
      <dgm:prSet/>
      <dgm:spPr/>
      <dgm:t>
        <a:bodyPr/>
        <a:lstStyle/>
        <a:p>
          <a:endParaRPr lang="en-US"/>
        </a:p>
      </dgm:t>
    </dgm:pt>
    <dgm:pt modelId="{AF305F38-EB4E-49E6-84A3-2D1EA3C5D5EE}" type="sibTrans" cxnId="{BEAECC70-8AF9-413C-BA56-F1A2A2508B6A}">
      <dgm:prSet/>
      <dgm:spPr/>
      <dgm:t>
        <a:bodyPr/>
        <a:lstStyle/>
        <a:p>
          <a:endParaRPr lang="en-US"/>
        </a:p>
      </dgm:t>
    </dgm:pt>
    <dgm:pt modelId="{44F755F0-5AFC-441C-87AC-1F382BF740E7}" type="pres">
      <dgm:prSet presAssocID="{9C836A56-C524-406E-A5EB-37B72631DE10}" presName="Name0" presStyleCnt="0">
        <dgm:presLayoutVars>
          <dgm:chMax/>
          <dgm:chPref/>
          <dgm:dir/>
          <dgm:animLvl val="lvl"/>
        </dgm:presLayoutVars>
      </dgm:prSet>
      <dgm:spPr/>
    </dgm:pt>
    <dgm:pt modelId="{8629EDBA-EF15-433D-BF45-A3B5B9AE3A5B}" type="pres">
      <dgm:prSet presAssocID="{413BE0FB-9917-4A02-853D-11FC799BEC8D}" presName="composite" presStyleCnt="0"/>
      <dgm:spPr/>
    </dgm:pt>
    <dgm:pt modelId="{68A26FBC-15EF-4D61-86B4-7BCCD815B3B5}" type="pres">
      <dgm:prSet presAssocID="{413BE0FB-9917-4A02-853D-11FC799BEC8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F8C89-6D05-4209-89D9-6347F1B3D016}" type="pres">
      <dgm:prSet presAssocID="{413BE0FB-9917-4A02-853D-11FC799BEC8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FEF77-F0EC-40A2-A297-88A0E3FD93A2}" type="pres">
      <dgm:prSet presAssocID="{413BE0FB-9917-4A02-853D-11FC799BEC8D}" presName="BalanceSpacing" presStyleCnt="0"/>
      <dgm:spPr/>
    </dgm:pt>
    <dgm:pt modelId="{AE511798-3EA9-4C2F-A37B-123DA8825042}" type="pres">
      <dgm:prSet presAssocID="{413BE0FB-9917-4A02-853D-11FC799BEC8D}" presName="BalanceSpacing1" presStyleCnt="0"/>
      <dgm:spPr/>
    </dgm:pt>
    <dgm:pt modelId="{3D3E834F-BF5D-4E98-853A-FC98FCB6999C}" type="pres">
      <dgm:prSet presAssocID="{E18B5163-49B4-4FB7-8C26-1C79AB19B1D8}" presName="Accent1Text" presStyleLbl="node1" presStyleIdx="1" presStyleCnt="8"/>
      <dgm:spPr/>
    </dgm:pt>
    <dgm:pt modelId="{A122A23B-6C68-47AA-8B1B-F644796B25CF}" type="pres">
      <dgm:prSet presAssocID="{E18B5163-49B4-4FB7-8C26-1C79AB19B1D8}" presName="spaceBetweenRectangles" presStyleCnt="0"/>
      <dgm:spPr/>
    </dgm:pt>
    <dgm:pt modelId="{4BB2C7B6-89AC-402C-8815-E45BBE02C785}" type="pres">
      <dgm:prSet presAssocID="{7313931D-F9DF-42B5-99A6-94AAA5FBA9D1}" presName="composite" presStyleCnt="0"/>
      <dgm:spPr/>
    </dgm:pt>
    <dgm:pt modelId="{0678850E-186D-4E8C-8A7F-A61318EB7CE6}" type="pres">
      <dgm:prSet presAssocID="{7313931D-F9DF-42B5-99A6-94AAA5FBA9D1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189B3-DFF5-4B0D-BF08-A3B8222763C1}" type="pres">
      <dgm:prSet presAssocID="{7313931D-F9DF-42B5-99A6-94AAA5FBA9D1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9C81ED6-CA92-4257-A55F-0626F354C3A6}" type="pres">
      <dgm:prSet presAssocID="{7313931D-F9DF-42B5-99A6-94AAA5FBA9D1}" presName="BalanceSpacing" presStyleCnt="0"/>
      <dgm:spPr/>
    </dgm:pt>
    <dgm:pt modelId="{5B2B4B9C-6834-45C0-93B7-6B3AF041939A}" type="pres">
      <dgm:prSet presAssocID="{7313931D-F9DF-42B5-99A6-94AAA5FBA9D1}" presName="BalanceSpacing1" presStyleCnt="0"/>
      <dgm:spPr/>
    </dgm:pt>
    <dgm:pt modelId="{22A526FB-EB68-439D-A5F4-4282B5054319}" type="pres">
      <dgm:prSet presAssocID="{6863F693-DF9B-46B5-B125-84C3E0C052CA}" presName="Accent1Text" presStyleLbl="node1" presStyleIdx="3" presStyleCnt="8"/>
      <dgm:spPr/>
    </dgm:pt>
    <dgm:pt modelId="{C4645D89-714C-4D8C-AE37-C60405BA34C1}" type="pres">
      <dgm:prSet presAssocID="{6863F693-DF9B-46B5-B125-84C3E0C052CA}" presName="spaceBetweenRectangles" presStyleCnt="0"/>
      <dgm:spPr/>
    </dgm:pt>
    <dgm:pt modelId="{DBDBE76B-677B-481D-A711-4BF20F96516B}" type="pres">
      <dgm:prSet presAssocID="{0E22ACC1-EEDB-4B2D-8222-BB019E62D80E}" presName="composite" presStyleCnt="0"/>
      <dgm:spPr/>
    </dgm:pt>
    <dgm:pt modelId="{77D1DB0E-3012-4E6C-8764-5B54A53FB23A}" type="pres">
      <dgm:prSet presAssocID="{0E22ACC1-EEDB-4B2D-8222-BB019E62D80E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5933C-F9BA-4604-943B-75B51F8F5350}" type="pres">
      <dgm:prSet presAssocID="{0E22ACC1-EEDB-4B2D-8222-BB019E62D80E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D05D351-211F-4B82-A11F-A80071B86A69}" type="pres">
      <dgm:prSet presAssocID="{0E22ACC1-EEDB-4B2D-8222-BB019E62D80E}" presName="BalanceSpacing" presStyleCnt="0"/>
      <dgm:spPr/>
    </dgm:pt>
    <dgm:pt modelId="{A78E26DB-70C9-4433-8191-C3DF0AC7C2C8}" type="pres">
      <dgm:prSet presAssocID="{0E22ACC1-EEDB-4B2D-8222-BB019E62D80E}" presName="BalanceSpacing1" presStyleCnt="0"/>
      <dgm:spPr/>
    </dgm:pt>
    <dgm:pt modelId="{B2D2E0AD-7EB2-4190-A374-758AC133F010}" type="pres">
      <dgm:prSet presAssocID="{858030DC-48DA-43B7-BA78-D1EFAF25BE05}" presName="Accent1Text" presStyleLbl="node1" presStyleIdx="5" presStyleCnt="8"/>
      <dgm:spPr/>
    </dgm:pt>
    <dgm:pt modelId="{3442F646-C912-483E-9326-E5F04B40B1A7}" type="pres">
      <dgm:prSet presAssocID="{858030DC-48DA-43B7-BA78-D1EFAF25BE05}" presName="spaceBetweenRectangles" presStyleCnt="0"/>
      <dgm:spPr/>
    </dgm:pt>
    <dgm:pt modelId="{A77F3416-6EDB-4676-94CC-4E0BEDEECB75}" type="pres">
      <dgm:prSet presAssocID="{69427D78-E2B6-4E61-A129-CE8311AA6E91}" presName="composite" presStyleCnt="0"/>
      <dgm:spPr/>
    </dgm:pt>
    <dgm:pt modelId="{190082B7-85D0-4B99-9768-91DFA2418C97}" type="pres">
      <dgm:prSet presAssocID="{69427D78-E2B6-4E61-A129-CE8311AA6E91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D4ABC-6B7D-4CE3-9D05-054978C7806B}" type="pres">
      <dgm:prSet presAssocID="{69427D78-E2B6-4E61-A129-CE8311AA6E91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FD895-110E-41D7-8E16-A7A082AEFA94}" type="pres">
      <dgm:prSet presAssocID="{69427D78-E2B6-4E61-A129-CE8311AA6E91}" presName="BalanceSpacing" presStyleCnt="0"/>
      <dgm:spPr/>
    </dgm:pt>
    <dgm:pt modelId="{F6F846EB-39EE-4232-BAF1-B256249EA30B}" type="pres">
      <dgm:prSet presAssocID="{69427D78-E2B6-4E61-A129-CE8311AA6E91}" presName="BalanceSpacing1" presStyleCnt="0"/>
      <dgm:spPr/>
    </dgm:pt>
    <dgm:pt modelId="{50C9D64E-A8FE-4F8B-BDD0-ACB980775A2D}" type="pres">
      <dgm:prSet presAssocID="{AF305F38-EB4E-49E6-84A3-2D1EA3C5D5EE}" presName="Accent1Text" presStyleLbl="node1" presStyleIdx="7" presStyleCnt="8"/>
      <dgm:spPr/>
    </dgm:pt>
  </dgm:ptLst>
  <dgm:cxnLst>
    <dgm:cxn modelId="{31BE9F6E-99F8-4A04-AC0B-F68CC4DBBB0C}" srcId="{9C836A56-C524-406E-A5EB-37B72631DE10}" destId="{7313931D-F9DF-42B5-99A6-94AAA5FBA9D1}" srcOrd="1" destOrd="0" parTransId="{156F5961-A097-4B76-91DE-3B3A8709DA82}" sibTransId="{6863F693-DF9B-46B5-B125-84C3E0C052CA}"/>
    <dgm:cxn modelId="{BEAECC70-8AF9-413C-BA56-F1A2A2508B6A}" srcId="{9C836A56-C524-406E-A5EB-37B72631DE10}" destId="{69427D78-E2B6-4E61-A129-CE8311AA6E91}" srcOrd="3" destOrd="0" parTransId="{8BF283DC-FB49-4BC1-93FE-0BEE7C0CA3D8}" sibTransId="{AF305F38-EB4E-49E6-84A3-2D1EA3C5D5EE}"/>
    <dgm:cxn modelId="{2A939377-1A64-4AAF-9211-3761842F9EEB}" type="presOf" srcId="{0E22ACC1-EEDB-4B2D-8222-BB019E62D80E}" destId="{77D1DB0E-3012-4E6C-8764-5B54A53FB23A}" srcOrd="0" destOrd="0" presId="urn:microsoft.com/office/officeart/2008/layout/AlternatingHexagons"/>
    <dgm:cxn modelId="{D9FDCC33-16F2-4841-AFB2-532754F3F8A0}" type="presOf" srcId="{6863F693-DF9B-46B5-B125-84C3E0C052CA}" destId="{22A526FB-EB68-439D-A5F4-4282B5054319}" srcOrd="0" destOrd="0" presId="urn:microsoft.com/office/officeart/2008/layout/AlternatingHexagons"/>
    <dgm:cxn modelId="{B00DC9F0-EF77-4FD1-909C-1CAD5ADAD8FE}" type="presOf" srcId="{9C836A56-C524-406E-A5EB-37B72631DE10}" destId="{44F755F0-5AFC-441C-87AC-1F382BF740E7}" srcOrd="0" destOrd="0" presId="urn:microsoft.com/office/officeart/2008/layout/AlternatingHexagons"/>
    <dgm:cxn modelId="{73E04CB3-C8F8-44C9-B94A-11BEAF065A87}" type="presOf" srcId="{E18B5163-49B4-4FB7-8C26-1C79AB19B1D8}" destId="{3D3E834F-BF5D-4E98-853A-FC98FCB6999C}" srcOrd="0" destOrd="0" presId="urn:microsoft.com/office/officeart/2008/layout/AlternatingHexagons"/>
    <dgm:cxn modelId="{2FA52208-2D9D-43C0-8A13-E9DC005BEBE6}" type="presOf" srcId="{69427D78-E2B6-4E61-A129-CE8311AA6E91}" destId="{190082B7-85D0-4B99-9768-91DFA2418C97}" srcOrd="0" destOrd="0" presId="urn:microsoft.com/office/officeart/2008/layout/AlternatingHexagons"/>
    <dgm:cxn modelId="{537078D5-F2F8-4665-8D3A-246CB6DF162D}" srcId="{9C836A56-C524-406E-A5EB-37B72631DE10}" destId="{413BE0FB-9917-4A02-853D-11FC799BEC8D}" srcOrd="0" destOrd="0" parTransId="{29D55602-53FF-4793-9D10-967979CB4A84}" sibTransId="{E18B5163-49B4-4FB7-8C26-1C79AB19B1D8}"/>
    <dgm:cxn modelId="{E3C34139-1010-40A7-86FB-A64E3093CF34}" srcId="{9C836A56-C524-406E-A5EB-37B72631DE10}" destId="{0E22ACC1-EEDB-4B2D-8222-BB019E62D80E}" srcOrd="2" destOrd="0" parTransId="{1AF51495-E2CD-4EF3-818A-D19A22E6F75F}" sibTransId="{858030DC-48DA-43B7-BA78-D1EFAF25BE05}"/>
    <dgm:cxn modelId="{B7CA51F8-A0FE-4029-A01E-212566626766}" type="presOf" srcId="{7313931D-F9DF-42B5-99A6-94AAA5FBA9D1}" destId="{0678850E-186D-4E8C-8A7F-A61318EB7CE6}" srcOrd="0" destOrd="0" presId="urn:microsoft.com/office/officeart/2008/layout/AlternatingHexagons"/>
    <dgm:cxn modelId="{03290903-6C7C-47EB-8B89-83DE54EC7F00}" type="presOf" srcId="{858030DC-48DA-43B7-BA78-D1EFAF25BE05}" destId="{B2D2E0AD-7EB2-4190-A374-758AC133F010}" srcOrd="0" destOrd="0" presId="urn:microsoft.com/office/officeart/2008/layout/AlternatingHexagons"/>
    <dgm:cxn modelId="{E88F6D7A-A607-4D3A-BDED-52FE8550C4FA}" type="presOf" srcId="{AF305F38-EB4E-49E6-84A3-2D1EA3C5D5EE}" destId="{50C9D64E-A8FE-4F8B-BDD0-ACB980775A2D}" srcOrd="0" destOrd="0" presId="urn:microsoft.com/office/officeart/2008/layout/AlternatingHexagons"/>
    <dgm:cxn modelId="{110088A4-60A8-47E1-A5DF-8280D0DF168C}" type="presOf" srcId="{413BE0FB-9917-4A02-853D-11FC799BEC8D}" destId="{68A26FBC-15EF-4D61-86B4-7BCCD815B3B5}" srcOrd="0" destOrd="0" presId="urn:microsoft.com/office/officeart/2008/layout/AlternatingHexagons"/>
    <dgm:cxn modelId="{7A6BF5ED-4D02-44F7-BC39-8E0D8C760134}" type="presParOf" srcId="{44F755F0-5AFC-441C-87AC-1F382BF740E7}" destId="{8629EDBA-EF15-433D-BF45-A3B5B9AE3A5B}" srcOrd="0" destOrd="0" presId="urn:microsoft.com/office/officeart/2008/layout/AlternatingHexagons"/>
    <dgm:cxn modelId="{62EB10DC-4D2C-4B19-8ACB-05FC5163C4D1}" type="presParOf" srcId="{8629EDBA-EF15-433D-BF45-A3B5B9AE3A5B}" destId="{68A26FBC-15EF-4D61-86B4-7BCCD815B3B5}" srcOrd="0" destOrd="0" presId="urn:microsoft.com/office/officeart/2008/layout/AlternatingHexagons"/>
    <dgm:cxn modelId="{441D95C9-39E2-4846-AC8D-83419A49699C}" type="presParOf" srcId="{8629EDBA-EF15-433D-BF45-A3B5B9AE3A5B}" destId="{BAFF8C89-6D05-4209-89D9-6347F1B3D016}" srcOrd="1" destOrd="0" presId="urn:microsoft.com/office/officeart/2008/layout/AlternatingHexagons"/>
    <dgm:cxn modelId="{01CDAF7E-D6FE-4192-AC0D-C77AA97A10EB}" type="presParOf" srcId="{8629EDBA-EF15-433D-BF45-A3B5B9AE3A5B}" destId="{814FEF77-F0EC-40A2-A297-88A0E3FD93A2}" srcOrd="2" destOrd="0" presId="urn:microsoft.com/office/officeart/2008/layout/AlternatingHexagons"/>
    <dgm:cxn modelId="{B9E863CA-B2E7-43C8-A04E-F1E2A870A248}" type="presParOf" srcId="{8629EDBA-EF15-433D-BF45-A3B5B9AE3A5B}" destId="{AE511798-3EA9-4C2F-A37B-123DA8825042}" srcOrd="3" destOrd="0" presId="urn:microsoft.com/office/officeart/2008/layout/AlternatingHexagons"/>
    <dgm:cxn modelId="{636CA827-B282-4312-85B7-EB6DA5CA10AC}" type="presParOf" srcId="{8629EDBA-EF15-433D-BF45-A3B5B9AE3A5B}" destId="{3D3E834F-BF5D-4E98-853A-FC98FCB6999C}" srcOrd="4" destOrd="0" presId="urn:microsoft.com/office/officeart/2008/layout/AlternatingHexagons"/>
    <dgm:cxn modelId="{8F6FBF5B-6161-484E-89D0-5D9C8F775684}" type="presParOf" srcId="{44F755F0-5AFC-441C-87AC-1F382BF740E7}" destId="{A122A23B-6C68-47AA-8B1B-F644796B25CF}" srcOrd="1" destOrd="0" presId="urn:microsoft.com/office/officeart/2008/layout/AlternatingHexagons"/>
    <dgm:cxn modelId="{C7D723E1-913D-43D2-9C83-D697B1ECC5D3}" type="presParOf" srcId="{44F755F0-5AFC-441C-87AC-1F382BF740E7}" destId="{4BB2C7B6-89AC-402C-8815-E45BBE02C785}" srcOrd="2" destOrd="0" presId="urn:microsoft.com/office/officeart/2008/layout/AlternatingHexagons"/>
    <dgm:cxn modelId="{901FCC4D-6058-49E9-80DF-C57E3CF8539B}" type="presParOf" srcId="{4BB2C7B6-89AC-402C-8815-E45BBE02C785}" destId="{0678850E-186D-4E8C-8A7F-A61318EB7CE6}" srcOrd="0" destOrd="0" presId="urn:microsoft.com/office/officeart/2008/layout/AlternatingHexagons"/>
    <dgm:cxn modelId="{1652AF92-4B05-4D00-B2A3-7ABE29345BAB}" type="presParOf" srcId="{4BB2C7B6-89AC-402C-8815-E45BBE02C785}" destId="{FDD189B3-DFF5-4B0D-BF08-A3B8222763C1}" srcOrd="1" destOrd="0" presId="urn:microsoft.com/office/officeart/2008/layout/AlternatingHexagons"/>
    <dgm:cxn modelId="{59C90BF8-506E-4D08-BDFD-CF78820B46F8}" type="presParOf" srcId="{4BB2C7B6-89AC-402C-8815-E45BBE02C785}" destId="{19C81ED6-CA92-4257-A55F-0626F354C3A6}" srcOrd="2" destOrd="0" presId="urn:microsoft.com/office/officeart/2008/layout/AlternatingHexagons"/>
    <dgm:cxn modelId="{2EB4D510-C716-4919-9712-8FAD048713F1}" type="presParOf" srcId="{4BB2C7B6-89AC-402C-8815-E45BBE02C785}" destId="{5B2B4B9C-6834-45C0-93B7-6B3AF041939A}" srcOrd="3" destOrd="0" presId="urn:microsoft.com/office/officeart/2008/layout/AlternatingHexagons"/>
    <dgm:cxn modelId="{57F1BFF0-7955-4B8A-BA1A-099043335D2C}" type="presParOf" srcId="{4BB2C7B6-89AC-402C-8815-E45BBE02C785}" destId="{22A526FB-EB68-439D-A5F4-4282B5054319}" srcOrd="4" destOrd="0" presId="urn:microsoft.com/office/officeart/2008/layout/AlternatingHexagons"/>
    <dgm:cxn modelId="{FD00C1C1-862F-4386-85EB-61311C1DAE98}" type="presParOf" srcId="{44F755F0-5AFC-441C-87AC-1F382BF740E7}" destId="{C4645D89-714C-4D8C-AE37-C60405BA34C1}" srcOrd="3" destOrd="0" presId="urn:microsoft.com/office/officeart/2008/layout/AlternatingHexagons"/>
    <dgm:cxn modelId="{610F0CD9-52C2-490E-9633-6B82328EB575}" type="presParOf" srcId="{44F755F0-5AFC-441C-87AC-1F382BF740E7}" destId="{DBDBE76B-677B-481D-A711-4BF20F96516B}" srcOrd="4" destOrd="0" presId="urn:microsoft.com/office/officeart/2008/layout/AlternatingHexagons"/>
    <dgm:cxn modelId="{5E6310E4-0FE5-4F35-9207-ADC59A665EA1}" type="presParOf" srcId="{DBDBE76B-677B-481D-A711-4BF20F96516B}" destId="{77D1DB0E-3012-4E6C-8764-5B54A53FB23A}" srcOrd="0" destOrd="0" presId="urn:microsoft.com/office/officeart/2008/layout/AlternatingHexagons"/>
    <dgm:cxn modelId="{E9D0D2F2-84FF-4699-8D4E-0494F11539F5}" type="presParOf" srcId="{DBDBE76B-677B-481D-A711-4BF20F96516B}" destId="{0485933C-F9BA-4604-943B-75B51F8F5350}" srcOrd="1" destOrd="0" presId="urn:microsoft.com/office/officeart/2008/layout/AlternatingHexagons"/>
    <dgm:cxn modelId="{A2441632-13C5-49A6-8CB6-A5D5DCC304F9}" type="presParOf" srcId="{DBDBE76B-677B-481D-A711-4BF20F96516B}" destId="{6D05D351-211F-4B82-A11F-A80071B86A69}" srcOrd="2" destOrd="0" presId="urn:microsoft.com/office/officeart/2008/layout/AlternatingHexagons"/>
    <dgm:cxn modelId="{202C397C-3F2B-4A39-B587-4D2B253476EC}" type="presParOf" srcId="{DBDBE76B-677B-481D-A711-4BF20F96516B}" destId="{A78E26DB-70C9-4433-8191-C3DF0AC7C2C8}" srcOrd="3" destOrd="0" presId="urn:microsoft.com/office/officeart/2008/layout/AlternatingHexagons"/>
    <dgm:cxn modelId="{FB418295-ED5F-4F22-95AB-885918F676AD}" type="presParOf" srcId="{DBDBE76B-677B-481D-A711-4BF20F96516B}" destId="{B2D2E0AD-7EB2-4190-A374-758AC133F010}" srcOrd="4" destOrd="0" presId="urn:microsoft.com/office/officeart/2008/layout/AlternatingHexagons"/>
    <dgm:cxn modelId="{A5285ADF-EBD0-4BEF-A1A0-EBE789C9ECFB}" type="presParOf" srcId="{44F755F0-5AFC-441C-87AC-1F382BF740E7}" destId="{3442F646-C912-483E-9326-E5F04B40B1A7}" srcOrd="5" destOrd="0" presId="urn:microsoft.com/office/officeart/2008/layout/AlternatingHexagons"/>
    <dgm:cxn modelId="{1F1DBAB0-7B31-41EB-9EEC-17D1FCA2398C}" type="presParOf" srcId="{44F755F0-5AFC-441C-87AC-1F382BF740E7}" destId="{A77F3416-6EDB-4676-94CC-4E0BEDEECB75}" srcOrd="6" destOrd="0" presId="urn:microsoft.com/office/officeart/2008/layout/AlternatingHexagons"/>
    <dgm:cxn modelId="{2B7B4AEF-745F-4EE0-8151-E435CF9A64AE}" type="presParOf" srcId="{A77F3416-6EDB-4676-94CC-4E0BEDEECB75}" destId="{190082B7-85D0-4B99-9768-91DFA2418C97}" srcOrd="0" destOrd="0" presId="urn:microsoft.com/office/officeart/2008/layout/AlternatingHexagons"/>
    <dgm:cxn modelId="{2BC0944E-888D-4CE3-829A-59AED99DABB1}" type="presParOf" srcId="{A77F3416-6EDB-4676-94CC-4E0BEDEECB75}" destId="{CCBD4ABC-6B7D-4CE3-9D05-054978C7806B}" srcOrd="1" destOrd="0" presId="urn:microsoft.com/office/officeart/2008/layout/AlternatingHexagons"/>
    <dgm:cxn modelId="{9803BD15-21FF-463C-A056-CA434E17BD2E}" type="presParOf" srcId="{A77F3416-6EDB-4676-94CC-4E0BEDEECB75}" destId="{021FD895-110E-41D7-8E16-A7A082AEFA94}" srcOrd="2" destOrd="0" presId="urn:microsoft.com/office/officeart/2008/layout/AlternatingHexagons"/>
    <dgm:cxn modelId="{FD0252FB-8746-4D3E-B5D1-6DD0F7037612}" type="presParOf" srcId="{A77F3416-6EDB-4676-94CC-4E0BEDEECB75}" destId="{F6F846EB-39EE-4232-BAF1-B256249EA30B}" srcOrd="3" destOrd="0" presId="urn:microsoft.com/office/officeart/2008/layout/AlternatingHexagons"/>
    <dgm:cxn modelId="{20FAD74A-F993-4F7F-A851-1CF70AB417F6}" type="presParOf" srcId="{A77F3416-6EDB-4676-94CC-4E0BEDEECB75}" destId="{50C9D64E-A8FE-4F8B-BDD0-ACB980775A2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26FBC-15EF-4D61-86B4-7BCCD815B3B5}">
      <dsp:nvSpPr>
        <dsp:cNvPr id="0" name=""/>
        <dsp:cNvSpPr/>
      </dsp:nvSpPr>
      <dsp:spPr>
        <a:xfrm rot="5400000">
          <a:off x="3120787" y="87989"/>
          <a:ext cx="1339582" cy="1165436"/>
        </a:xfrm>
        <a:prstGeom prst="hexagon">
          <a:avLst>
            <a:gd name="adj" fmla="val 25000"/>
            <a:gd name="vf" fmla="val 115470"/>
          </a:avLst>
        </a:prstGeom>
        <a:solidFill>
          <a:srgbClr val="F49C3E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l-PL" sz="800" b="1" kern="1200" dirty="0" smtClean="0"/>
            <a:t>Communication</a:t>
          </a:r>
          <a:endParaRPr lang="en-US" sz="800" b="1" kern="1200" dirty="0"/>
        </a:p>
      </dsp:txBody>
      <dsp:txXfrm rot="-5400000">
        <a:off x="3389474" y="209669"/>
        <a:ext cx="802208" cy="922079"/>
      </dsp:txXfrm>
    </dsp:sp>
    <dsp:sp modelId="{BAFF8C89-6D05-4209-89D9-6347F1B3D016}">
      <dsp:nvSpPr>
        <dsp:cNvPr id="0" name=""/>
        <dsp:cNvSpPr/>
      </dsp:nvSpPr>
      <dsp:spPr>
        <a:xfrm>
          <a:off x="4408662" y="268832"/>
          <a:ext cx="1494973" cy="80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E834F-BF5D-4E98-853A-FC98FCB6999C}">
      <dsp:nvSpPr>
        <dsp:cNvPr id="0" name=""/>
        <dsp:cNvSpPr/>
      </dsp:nvSpPr>
      <dsp:spPr>
        <a:xfrm rot="5400000">
          <a:off x="1862116" y="87989"/>
          <a:ext cx="1339582" cy="11654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130803" y="209669"/>
        <a:ext cx="802208" cy="922079"/>
      </dsp:txXfrm>
    </dsp:sp>
    <dsp:sp modelId="{0678850E-186D-4E8C-8A7F-A61318EB7CE6}">
      <dsp:nvSpPr>
        <dsp:cNvPr id="0" name=""/>
        <dsp:cNvSpPr/>
      </dsp:nvSpPr>
      <dsp:spPr>
        <a:xfrm rot="5400000">
          <a:off x="2489040" y="1225026"/>
          <a:ext cx="1339582" cy="1165436"/>
        </a:xfrm>
        <a:prstGeom prst="hexagon">
          <a:avLst>
            <a:gd name="adj" fmla="val 25000"/>
            <a:gd name="vf" fmla="val 115470"/>
          </a:avLst>
        </a:prstGeom>
        <a:solidFill>
          <a:srgbClr val="F49C3E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b="1" kern="1200" dirty="0" smtClean="0"/>
            <a:t>Simplicity</a:t>
          </a:r>
          <a:endParaRPr lang="pl-PL" sz="800" b="1" kern="1200" dirty="0" smtClean="0"/>
        </a:p>
      </dsp:txBody>
      <dsp:txXfrm rot="-5400000">
        <a:off x="2757727" y="1346706"/>
        <a:ext cx="802208" cy="922079"/>
      </dsp:txXfrm>
    </dsp:sp>
    <dsp:sp modelId="{FDD189B3-DFF5-4B0D-BF08-A3B8222763C1}">
      <dsp:nvSpPr>
        <dsp:cNvPr id="0" name=""/>
        <dsp:cNvSpPr/>
      </dsp:nvSpPr>
      <dsp:spPr>
        <a:xfrm>
          <a:off x="1081139" y="1405870"/>
          <a:ext cx="1446749" cy="80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526FB-EB68-439D-A5F4-4282B5054319}">
      <dsp:nvSpPr>
        <dsp:cNvPr id="0" name=""/>
        <dsp:cNvSpPr/>
      </dsp:nvSpPr>
      <dsp:spPr>
        <a:xfrm rot="5400000">
          <a:off x="3747712" y="1225026"/>
          <a:ext cx="1339582" cy="11654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016399" y="1346706"/>
        <a:ext cx="802208" cy="922079"/>
      </dsp:txXfrm>
    </dsp:sp>
    <dsp:sp modelId="{77D1DB0E-3012-4E6C-8764-5B54A53FB23A}">
      <dsp:nvSpPr>
        <dsp:cNvPr id="0" name=""/>
        <dsp:cNvSpPr/>
      </dsp:nvSpPr>
      <dsp:spPr>
        <a:xfrm rot="5400000">
          <a:off x="3120787" y="2362064"/>
          <a:ext cx="1339582" cy="1165436"/>
        </a:xfrm>
        <a:prstGeom prst="hexagon">
          <a:avLst>
            <a:gd name="adj" fmla="val 25000"/>
            <a:gd name="vf" fmla="val 115470"/>
          </a:avLst>
        </a:prstGeom>
        <a:solidFill>
          <a:srgbClr val="F49C3E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b="1" kern="1200" dirty="0" smtClean="0"/>
            <a:t>Feedback</a:t>
          </a:r>
          <a:endParaRPr lang="pl-PL" sz="800" b="1" kern="1200" dirty="0" smtClean="0"/>
        </a:p>
      </dsp:txBody>
      <dsp:txXfrm rot="-5400000">
        <a:off x="3389474" y="2483744"/>
        <a:ext cx="802208" cy="922079"/>
      </dsp:txXfrm>
    </dsp:sp>
    <dsp:sp modelId="{0485933C-F9BA-4604-943B-75B51F8F5350}">
      <dsp:nvSpPr>
        <dsp:cNvPr id="0" name=""/>
        <dsp:cNvSpPr/>
      </dsp:nvSpPr>
      <dsp:spPr>
        <a:xfrm>
          <a:off x="4408662" y="2542908"/>
          <a:ext cx="1494973" cy="80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2E0AD-7EB2-4190-A374-758AC133F010}">
      <dsp:nvSpPr>
        <dsp:cNvPr id="0" name=""/>
        <dsp:cNvSpPr/>
      </dsp:nvSpPr>
      <dsp:spPr>
        <a:xfrm rot="5400000">
          <a:off x="1862116" y="2362064"/>
          <a:ext cx="1339582" cy="11654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130803" y="2483744"/>
        <a:ext cx="802208" cy="922079"/>
      </dsp:txXfrm>
    </dsp:sp>
    <dsp:sp modelId="{190082B7-85D0-4B99-9768-91DFA2418C97}">
      <dsp:nvSpPr>
        <dsp:cNvPr id="0" name=""/>
        <dsp:cNvSpPr/>
      </dsp:nvSpPr>
      <dsp:spPr>
        <a:xfrm rot="5400000">
          <a:off x="2489040" y="3499101"/>
          <a:ext cx="1339582" cy="1165436"/>
        </a:xfrm>
        <a:prstGeom prst="hexagon">
          <a:avLst>
            <a:gd name="adj" fmla="val 25000"/>
            <a:gd name="vf" fmla="val 115470"/>
          </a:avLst>
        </a:prstGeom>
        <a:solidFill>
          <a:srgbClr val="F49C3E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b="1" kern="1200" dirty="0" smtClean="0"/>
            <a:t>Courage</a:t>
          </a:r>
          <a:endParaRPr lang="en-US" sz="800" b="1" kern="1200" dirty="0"/>
        </a:p>
      </dsp:txBody>
      <dsp:txXfrm rot="-5400000">
        <a:off x="2757727" y="3620781"/>
        <a:ext cx="802208" cy="922079"/>
      </dsp:txXfrm>
    </dsp:sp>
    <dsp:sp modelId="{CCBD4ABC-6B7D-4CE3-9D05-054978C7806B}">
      <dsp:nvSpPr>
        <dsp:cNvPr id="0" name=""/>
        <dsp:cNvSpPr/>
      </dsp:nvSpPr>
      <dsp:spPr>
        <a:xfrm>
          <a:off x="1081139" y="3679945"/>
          <a:ext cx="1446749" cy="80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D64E-A8FE-4F8B-BDD0-ACB980775A2D}">
      <dsp:nvSpPr>
        <dsp:cNvPr id="0" name=""/>
        <dsp:cNvSpPr/>
      </dsp:nvSpPr>
      <dsp:spPr>
        <a:xfrm rot="5400000">
          <a:off x="3747712" y="3499101"/>
          <a:ext cx="1339582" cy="11654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016399" y="3620781"/>
        <a:ext cx="802208" cy="92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CDD27-1D82-48EC-9233-AB9FA1F45E61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2BF35-8259-4A76-A02D-317B2D6D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</a:p>
          <a:p>
            <a:pPr lvl="1"/>
            <a:r>
              <a:rPr lang="en-US" dirty="0" smtClean="0"/>
              <a:t>The full collection of Epics and Stories that the team will work on in the future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Sprint Backlog</a:t>
            </a:r>
          </a:p>
          <a:p>
            <a:pPr lvl="1"/>
            <a:r>
              <a:rPr lang="en-US" dirty="0" smtClean="0"/>
              <a:t>The subset of the product backlog selected by the product owner for work in the upcoming sprint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Sprint</a:t>
            </a:r>
          </a:p>
          <a:p>
            <a:pPr lvl="1"/>
            <a:r>
              <a:rPr lang="en-US" dirty="0" smtClean="0"/>
              <a:t>An iteration of a pre-defined length where team members commit to delivering the Sprint Backlog.</a:t>
            </a:r>
          </a:p>
          <a:p>
            <a:endParaRPr lang="en-US" dirty="0" smtClean="0"/>
          </a:p>
          <a:p>
            <a:r>
              <a:rPr lang="en-US" dirty="0" smtClean="0"/>
              <a:t>Scrum of scrums</a:t>
            </a:r>
          </a:p>
          <a:p>
            <a:pPr lvl="1"/>
            <a:r>
              <a:rPr lang="en-US" dirty="0" smtClean="0"/>
              <a:t>In multi-project teams it</a:t>
            </a:r>
            <a:r>
              <a:rPr lang="en-US" baseline="0" dirty="0" smtClean="0"/>
              <a:t> serves a purpose of coordination between team leaders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BF35-8259-4A76-A02D-317B2D6DE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6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9200" y="2858400"/>
            <a:ext cx="6094800" cy="2149200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286800" y="3369600"/>
            <a:ext cx="5572800" cy="399600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789040"/>
            <a:ext cx="5610969" cy="47890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5856" y="2996952"/>
            <a:ext cx="5610969" cy="2160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3049200" y="5950800"/>
            <a:ext cx="5842800" cy="216000"/>
          </a:xfrm>
        </p:spPr>
        <p:txBody>
          <a:bodyPr/>
          <a:lstStyle>
            <a:lvl1pPr algn="l">
              <a:defRPr sz="1600"/>
            </a:lvl1pPr>
          </a:lstStyle>
          <a:p>
            <a:fld id="{72C02458-678B-4325-9092-BDE189C45B51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049200" y="5662800"/>
            <a:ext cx="5842800" cy="21602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Bartosz Jankiewicz</a:t>
            </a:r>
            <a:r>
              <a:rPr lang="pl-PL" dirty="0" smtClean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924B-226B-4F78-9680-192337A505F1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Bartosz Jankiewicz</a:t>
            </a:r>
            <a:r>
              <a:rPr lang="pl-PL" dirty="0" smtClean="0"/>
              <a:t>, Andrzej Perużyński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E578-E665-4325-AC06-CA2137F939E1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Bartosz Jankiewicz</a:t>
            </a:r>
            <a:r>
              <a:rPr lang="pl-PL" dirty="0" smtClean="0"/>
              <a:t>, Andrzej Perużyński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7BA9-4B20-48A4-A462-7E6C1BB9F0A8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Bartosz Jankiewicz</a:t>
            </a:r>
            <a:r>
              <a:rPr lang="pl-PL" dirty="0" smtClean="0"/>
              <a:t>, Andrzej Perużyński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 title="Click icon to add picture"/>
          <p:cNvSpPr>
            <a:spLocks noGrp="1"/>
          </p:cNvSpPr>
          <p:nvPr>
            <p:ph type="pic" sz="quarter" idx="13"/>
          </p:nvPr>
        </p:nvSpPr>
        <p:spPr>
          <a:xfrm>
            <a:off x="3049200" y="2858400"/>
            <a:ext cx="6094800" cy="216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049200" y="1920304"/>
            <a:ext cx="5822398" cy="399600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200" y="2331000"/>
            <a:ext cx="5833343" cy="478904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rgbClr val="918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9200" y="1644478"/>
            <a:ext cx="5833342" cy="2281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rgbClr val="91867E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3049199" y="5949280"/>
            <a:ext cx="5843975" cy="216024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9199" y="5661248"/>
            <a:ext cx="5843975" cy="21602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Bartosz Jankiewicz</a:t>
            </a:r>
            <a:r>
              <a:rPr lang="pl-PL" dirty="0" smtClean="0"/>
              <a:t>, Andrzej Perużyński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5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9200" y="3423600"/>
            <a:ext cx="6094800" cy="1720800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855" y="3636000"/>
            <a:ext cx="5617320" cy="76187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800" y="7137432"/>
            <a:ext cx="21336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0E80986-72DD-47BD-AEFC-4933B3B2D948}" type="datetime1">
              <a:rPr lang="en-US" smtClean="0"/>
              <a:t>12/16/2013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800" y="7137432"/>
            <a:ext cx="45720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Eric A Allen, Stefan Z Camilleri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400" y="7137432"/>
            <a:ext cx="5112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2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246" y="1427162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246" y="1436688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94C2-3B67-4755-95C7-AB28804C214E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Bartosz Jankiewicz</a:t>
            </a:r>
            <a:r>
              <a:rPr lang="pl-PL" dirty="0" smtClean="0"/>
              <a:t>, Andrzej Perużyński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01" y="1425600"/>
            <a:ext cx="4212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01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5657" y="1440000"/>
            <a:ext cx="4212000" cy="648000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633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F20-FA0D-4346-B886-FD93B5E9B1C9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Bartosz Jankiewicz</a:t>
            </a:r>
            <a:r>
              <a:rPr lang="pl-PL" dirty="0" smtClean="0"/>
              <a:t>, Andrzej Perużyński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8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E8D-3C69-4A91-BFB3-0E642945FAAC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Bartosz Jankiewicz</a:t>
            </a:r>
            <a:r>
              <a:rPr lang="pl-PL" dirty="0" smtClean="0"/>
              <a:t>, Andrzej Perużyński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9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16344"/>
            <a:ext cx="6096000" cy="2286000"/>
          </a:xfrm>
          <a:prstGeom prst="rect">
            <a:avLst/>
          </a:prstGeom>
        </p:spPr>
      </p:pic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6094800" y="7137432"/>
            <a:ext cx="21336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F919CFF-22AF-4B83-B5E0-6D8E5FB643AC}" type="datetime1">
              <a:rPr lang="en-US" smtClean="0"/>
              <a:t>12/16/2013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>
          <a:xfrm>
            <a:off x="1522800" y="7137432"/>
            <a:ext cx="45720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Eric A Allen, Stefan Z Camilleri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348400" y="7137432"/>
            <a:ext cx="5112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7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A4BA-9356-4855-BA16-90CAD3E457C5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Bartosz Jankiewicz</a:t>
            </a:r>
            <a:r>
              <a:rPr lang="pl-PL" dirty="0" smtClean="0"/>
              <a:t>, Andrzej Perużyński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72072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412875"/>
            <a:ext cx="8640000" cy="48958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000" y="6588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0307BCC-C3D9-4EAD-B8D9-9E7442F3B9C0}" type="datetime1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588000"/>
            <a:ext cx="468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Eric A Allen, Stefan Z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175" y="6586020"/>
            <a:ext cx="5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555935"/>
            <a:ext cx="792783" cy="1884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2000" y="6480000"/>
            <a:ext cx="86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9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003868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spcBef>
          <a:spcPct val="20000"/>
        </a:spcBef>
        <a:buFont typeface="Credit Suisse Type Light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9875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guides.org/" TargetMode="External"/><Relationship Id="rId2" Type="http://schemas.openxmlformats.org/officeDocument/2006/relationships/hyperlink" Target="http://blog.8thlight.com/uncle-bob/2013/12/10/Thankyou-K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enexmachina.wordpress.com/2012/07/19/waterfall-vs-agile-a-knowledge-problem-not-a-requirements-problem/" TargetMode="External"/><Relationship Id="rId4" Type="http://schemas.openxmlformats.org/officeDocument/2006/relationships/hyperlink" Target="http://agilemanifesto.org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r>
              <a:rPr lang="pl-PL" dirty="0"/>
              <a:t> </a:t>
            </a:r>
            <a:r>
              <a:rPr lang="pl-PL" dirty="0" smtClean="0"/>
              <a:t>w praktyce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pl-PL" dirty="0" smtClean="0"/>
              <a:t>17 grudnia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Zaspół Deweloperski -&gt; Development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Międzyfunkcjonalny – posiada wszystkie umiejętności do realizacji produktu</a:t>
            </a:r>
          </a:p>
          <a:p>
            <a:r>
              <a:rPr lang="pl-PL" dirty="0"/>
              <a:t>Samoorganizujący</a:t>
            </a:r>
          </a:p>
          <a:p>
            <a:r>
              <a:rPr lang="pl-PL" dirty="0"/>
              <a:t>Każdy jest Deweloperem</a:t>
            </a:r>
          </a:p>
          <a:p>
            <a:r>
              <a:rPr lang="pl-PL" dirty="0"/>
              <a:t>Nie istnieją podzespoły (np. Testerów, analityków itp.)</a:t>
            </a:r>
          </a:p>
          <a:p>
            <a:r>
              <a:rPr lang="pl-PL" dirty="0"/>
              <a:t>Wspólna odpowiedzialność za porażkę/sukces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Artefakty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0986-72DD-47BD-AEFC-4933B3B2D948}" type="datetime1">
              <a:rPr lang="en-US" smtClean="0"/>
              <a:t>12/17/2013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Backlog Produktu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Uporządkowana lista wszystkiego, co może być potrzebne w produkcie</a:t>
            </a:r>
          </a:p>
          <a:p>
            <a:r>
              <a:rPr lang="pl-PL" dirty="0" smtClean="0"/>
              <a:t>Odpowiedzialnym za niego jest Właściciel Produktu</a:t>
            </a:r>
          </a:p>
          <a:p>
            <a:r>
              <a:rPr lang="pl-PL" dirty="0" smtClean="0"/>
              <a:t>Nigdy nie jest kompletny</a:t>
            </a:r>
          </a:p>
          <a:p>
            <a:r>
              <a:rPr lang="pl-PL" dirty="0" smtClean="0"/>
              <a:t>Przez cały czas życia produktu jest aktualizowany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000" y="6588000"/>
            <a:ext cx="2160000" cy="180000"/>
          </a:xfrm>
        </p:spPr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0000" y="6588000"/>
            <a:ext cx="4680000" cy="180000"/>
          </a:xfrm>
        </p:spPr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Backlog Sprintu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Zbiór elementów Backlogu Produktu wybranych do Sprintu</a:t>
            </a:r>
          </a:p>
          <a:p>
            <a:r>
              <a:rPr lang="pl-PL" dirty="0" smtClean="0"/>
              <a:t>Obrazuje pracę, która jest niezbędna do osiągnięcia celu Sprintu</a:t>
            </a:r>
          </a:p>
          <a:p>
            <a:r>
              <a:rPr lang="pl-PL" dirty="0" smtClean="0"/>
              <a:t>Zarządza nim Zespół Deweloperski</a:t>
            </a:r>
          </a:p>
          <a:p>
            <a:r>
              <a:rPr lang="pl-PL" dirty="0" smtClean="0"/>
              <a:t>Może być modyfikowalny podczas Sprintu</a:t>
            </a:r>
          </a:p>
          <a:p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000" y="6588000"/>
            <a:ext cx="2160000" cy="180000"/>
          </a:xfrm>
        </p:spPr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0000" y="6588000"/>
            <a:ext cx="4680000" cy="180000"/>
          </a:xfrm>
        </p:spPr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 ukończenia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Musi być zrozumiała przez każdego członka zespołu</a:t>
            </a:r>
          </a:p>
          <a:p>
            <a:r>
              <a:rPr lang="pl-PL" dirty="0" smtClean="0"/>
              <a:t>Na jej podstawie jest akceptacja przyrostu</a:t>
            </a:r>
          </a:p>
          <a:p>
            <a:r>
              <a:rPr lang="pl-PL" dirty="0" smtClean="0"/>
              <a:t>Raz zaakceptowany element może być w przyszłości rozwijany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000" y="6588000"/>
            <a:ext cx="2160000" cy="180000"/>
          </a:xfrm>
        </p:spPr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0000" y="6588000"/>
            <a:ext cx="4680000" cy="180000"/>
          </a:xfrm>
        </p:spPr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"As a &lt;role&gt;, I want &lt;goal/desire&gt; so that &lt;benefit</a:t>
            </a:r>
            <a:r>
              <a:rPr lang="en-US" dirty="0" smtClean="0"/>
              <a:t>&gt;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Opisują na wysokim poziomie ogólności </a:t>
            </a:r>
          </a:p>
          <a:p>
            <a:r>
              <a:rPr lang="pl-PL" dirty="0" smtClean="0"/>
              <a:t>Zakres funkcjonalności powinien być nieduży</a:t>
            </a:r>
            <a:endParaRPr lang="en-US" dirty="0"/>
          </a:p>
          <a:p>
            <a:r>
              <a:rPr lang="pl-PL" dirty="0" smtClean="0"/>
              <a:t>Każdy powinien się dobrze orientować na podstawie opisu czego on dotyczy</a:t>
            </a:r>
            <a:endParaRPr lang="en-US" dirty="0"/>
          </a:p>
          <a:p>
            <a:r>
              <a:rPr lang="pl-PL" dirty="0" smtClean="0"/>
              <a:t>Minimum biurokracji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7BA9-4B20-48A4-A462-7E6C1BB9F0A8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Bartosz Jankiewicz</a:t>
            </a:r>
            <a:r>
              <a:rPr lang="pl-PL" smtClean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Reguły gry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0986-72DD-47BD-AEFC-4933B3B2D948}" type="datetime1">
              <a:rPr lang="en-US" smtClean="0"/>
              <a:t>12/17/2013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elementy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Sercem Scruma jest Sprint</a:t>
            </a:r>
          </a:p>
          <a:p>
            <a:endParaRPr lang="pl-PL" dirty="0"/>
          </a:p>
          <a:p>
            <a:r>
              <a:rPr lang="pl-PL" dirty="0" smtClean="0"/>
              <a:t>Ważnymi elemntami są również:</a:t>
            </a:r>
          </a:p>
          <a:p>
            <a:pPr lvl="1"/>
            <a:r>
              <a:rPr lang="pl-PL" dirty="0" smtClean="0"/>
              <a:t>Planowanie</a:t>
            </a:r>
          </a:p>
          <a:p>
            <a:pPr lvl="1"/>
            <a:r>
              <a:rPr lang="pl-PL" dirty="0" smtClean="0"/>
              <a:t>Codzienne spotkania</a:t>
            </a:r>
          </a:p>
          <a:p>
            <a:pPr lvl="1"/>
            <a:r>
              <a:rPr lang="pl-PL" dirty="0" smtClean="0"/>
              <a:t>Przegląd sprintu</a:t>
            </a:r>
          </a:p>
          <a:p>
            <a:pPr lvl="1"/>
            <a:r>
              <a:rPr lang="pl-PL" dirty="0" smtClean="0"/>
              <a:t>Retrospektywa – na której nie powinien być obecny Właściciel Produktu</a:t>
            </a:r>
          </a:p>
          <a:p>
            <a:endParaRPr lang="pl-PL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000" y="6588000"/>
            <a:ext cx="2160000" cy="180000"/>
          </a:xfrm>
        </p:spPr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0000" y="6588000"/>
            <a:ext cx="4680000" cy="180000"/>
          </a:xfrm>
        </p:spPr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57200" y="2743200"/>
            <a:ext cx="7924800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smtClean="0"/>
              <a:t>2 weeks</a:t>
            </a:r>
            <a:endParaRPr lang="en-US" dirty="0"/>
          </a:p>
        </p:txBody>
      </p:sp>
      <p:sp>
        <p:nvSpPr>
          <p:cNvPr id="52" name="Flowchart: Process 51"/>
          <p:cNvSpPr/>
          <p:nvPr/>
        </p:nvSpPr>
        <p:spPr>
          <a:xfrm>
            <a:off x="609601" y="3058076"/>
            <a:ext cx="7620000" cy="16002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smtClean="0"/>
              <a:t>Every day of iteration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work on projects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7200" y="1678919"/>
            <a:ext cx="3810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Product Backlog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019800" y="1649950"/>
            <a:ext cx="13716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Sprint Backlog</a:t>
            </a:r>
            <a:endParaRPr lang="en-US" dirty="0"/>
          </a:p>
        </p:txBody>
      </p:sp>
      <p:sp>
        <p:nvSpPr>
          <p:cNvPr id="48" name="Pentagon 47"/>
          <p:cNvSpPr/>
          <p:nvPr/>
        </p:nvSpPr>
        <p:spPr>
          <a:xfrm flipH="1">
            <a:off x="6705600" y="3581400"/>
            <a:ext cx="1371600" cy="9144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Daily Scrum</a:t>
            </a:r>
            <a:endParaRPr lang="en-US" dirty="0"/>
          </a:p>
        </p:txBody>
      </p:sp>
      <p:sp>
        <p:nvSpPr>
          <p:cNvPr id="49" name="Pentagon 48"/>
          <p:cNvSpPr/>
          <p:nvPr/>
        </p:nvSpPr>
        <p:spPr>
          <a:xfrm flipH="1">
            <a:off x="5201437" y="3566916"/>
            <a:ext cx="1371600" cy="9144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Scrum of scrums</a:t>
            </a:r>
            <a:endParaRPr lang="en-US" dirty="0"/>
          </a:p>
        </p:txBody>
      </p:sp>
      <p:sp>
        <p:nvSpPr>
          <p:cNvPr id="50" name="Pentagon 49"/>
          <p:cNvSpPr/>
          <p:nvPr/>
        </p:nvSpPr>
        <p:spPr>
          <a:xfrm flipH="1">
            <a:off x="762000" y="3571324"/>
            <a:ext cx="4327971" cy="9144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Working on tasks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447800" y="5257800"/>
            <a:ext cx="1828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Potentially shippable product increment/Demo</a:t>
            </a:r>
            <a:endParaRPr lang="en-US" dirty="0"/>
          </a:p>
        </p:txBody>
      </p:sp>
      <p:sp>
        <p:nvSpPr>
          <p:cNvPr id="55" name="Bent-Up Arrow 54"/>
          <p:cNvSpPr/>
          <p:nvPr/>
        </p:nvSpPr>
        <p:spPr>
          <a:xfrm rot="10800000" flipH="1">
            <a:off x="7544431" y="1649950"/>
            <a:ext cx="850795" cy="91440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57800" y="5257800"/>
            <a:ext cx="141961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Reestimated velocity</a:t>
            </a:r>
            <a:endParaRPr lang="en-US" dirty="0"/>
          </a:p>
        </p:txBody>
      </p:sp>
      <p:sp>
        <p:nvSpPr>
          <p:cNvPr id="59" name="Pentagon 58"/>
          <p:cNvSpPr/>
          <p:nvPr/>
        </p:nvSpPr>
        <p:spPr>
          <a:xfrm>
            <a:off x="3429000" y="5257800"/>
            <a:ext cx="1724417" cy="9144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Retrospective</a:t>
            </a:r>
            <a:endParaRPr lang="en-US" dirty="0"/>
          </a:p>
        </p:txBody>
      </p:sp>
      <p:sp>
        <p:nvSpPr>
          <p:cNvPr id="60" name="Pentagon 59"/>
          <p:cNvSpPr/>
          <p:nvPr/>
        </p:nvSpPr>
        <p:spPr>
          <a:xfrm>
            <a:off x="4419600" y="1678919"/>
            <a:ext cx="1467637" cy="9144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Sprint planning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858000" y="5257800"/>
            <a:ext cx="1524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Updated product backlog</a:t>
            </a:r>
            <a:endParaRPr lang="en-US" dirty="0"/>
          </a:p>
        </p:txBody>
      </p:sp>
      <p:sp>
        <p:nvSpPr>
          <p:cNvPr id="63" name="Bent-Up Arrow 62"/>
          <p:cNvSpPr/>
          <p:nvPr/>
        </p:nvSpPr>
        <p:spPr>
          <a:xfrm rot="5400000">
            <a:off x="457199" y="5257799"/>
            <a:ext cx="914402" cy="91440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000" y="6588000"/>
            <a:ext cx="2160000" cy="180000"/>
          </a:xfrm>
        </p:spPr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0000" y="6588000"/>
            <a:ext cx="4680000" cy="180000"/>
          </a:xfrm>
        </p:spPr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2" grpId="0" animBg="1"/>
      <p:bldP spid="28" grpId="0" animBg="1"/>
      <p:bldP spid="37" grpId="0" animBg="1"/>
      <p:bldP spid="48" grpId="0" animBg="1"/>
      <p:bldP spid="49" grpId="0" animBg="1"/>
      <p:bldP spid="50" grpId="0" animBg="1"/>
      <p:bldP spid="51" grpId="0" animBg="1"/>
      <p:bldP spid="55" grpId="0" animBg="1"/>
      <p:bldP spid="57" grpId="0" animBg="1"/>
      <p:bldP spid="59" grpId="0" animBg="1"/>
      <p:bldP spid="60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Projekt w praktyce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0986-72DD-47BD-AEFC-4933B3B2D948}" type="datetime1">
              <a:rPr lang="en-US" smtClean="0"/>
              <a:t>12/17/2013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Źródło problemu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87" y="1700808"/>
            <a:ext cx="4985169" cy="324036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94C2-3B67-4755-95C7-AB28804C214E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Bartosz Jankiewicz</a:t>
            </a:r>
            <a:r>
              <a:rPr lang="pl-PL" smtClean="0"/>
              <a:t>, Andrzej Perużyński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772816"/>
            <a:ext cx="3240360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rgbClr val="91867E"/>
              </a:buClr>
              <a:buFont typeface="Credit Suisse Type Light" pitchFamily="34" charset="0"/>
              <a:buChar char=""/>
            </a:pPr>
            <a:r>
              <a:rPr lang="pl-PL" sz="2200" dirty="0" smtClean="0"/>
              <a:t>Tylko niewielki obszar wiedzy w niemalże każdej organizacji jest udokumentowany</a:t>
            </a:r>
          </a:p>
          <a:p>
            <a:pPr marL="342900" indent="-342900">
              <a:buClr>
                <a:srgbClr val="91867E"/>
              </a:buClr>
              <a:buFont typeface="Credit Suisse Type Light" pitchFamily="34" charset="0"/>
              <a:buChar char=""/>
            </a:pPr>
            <a:r>
              <a:rPr lang="pl-PL" sz="2200" dirty="0" smtClean="0"/>
              <a:t>Z tego powodu analitycy nie mają możliwości skutecznie zaprojektować systemu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3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Duże projekty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Podział zespołu na kilka scrum zespołów</a:t>
            </a:r>
          </a:p>
          <a:p>
            <a:r>
              <a:rPr lang="pl-PL" dirty="0" smtClean="0"/>
              <a:t>Każdy z zespołów ma swoje spotkania</a:t>
            </a:r>
          </a:p>
          <a:p>
            <a:r>
              <a:rPr lang="pl-PL" dirty="0" smtClean="0"/>
              <a:t>Dodatkowo codzienne spotkania Scrum Masterów</a:t>
            </a:r>
          </a:p>
          <a:p>
            <a:r>
              <a:rPr lang="pl-PL" dirty="0" smtClean="0"/>
              <a:t>Spotkania koordynujące pracę między zespołami</a:t>
            </a:r>
          </a:p>
          <a:p>
            <a:r>
              <a:rPr lang="pl-PL" dirty="0" smtClean="0"/>
              <a:t>Trzeba uważać aby zespoły się nie rozjechały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Camilleri, 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Projekty typu Fix Price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Ciężkie do adaptacji do Scruma (nie znaczy nie możliwe)</a:t>
            </a:r>
          </a:p>
          <a:p>
            <a:r>
              <a:rPr lang="pl-PL" dirty="0" smtClean="0"/>
              <a:t>Klient musi być nastawiony na współpracę</a:t>
            </a:r>
          </a:p>
          <a:p>
            <a:r>
              <a:rPr lang="pl-PL" dirty="0" smtClean="0"/>
              <a:t>Możliwe częste zmiany kontraktu wynikające ze zmian w Backlogu Produktu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Camilleri, 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Projekty płatne za wykonany czas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Najlepiej pasują do Scruma</a:t>
            </a:r>
          </a:p>
          <a:p>
            <a:r>
              <a:rPr lang="pl-PL" dirty="0" smtClean="0"/>
              <a:t>Zapewniają uczciwość obydwu stron</a:t>
            </a:r>
          </a:p>
          <a:p>
            <a:r>
              <a:rPr lang="pl-PL" dirty="0" smtClean="0"/>
              <a:t>Wykonywany produkt jest takim jakiego klient potrzebuje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Camilleri, 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Praca w międzynarodowym projekcie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Wideo konferencje nieodzowne codziennie</a:t>
            </a:r>
          </a:p>
          <a:p>
            <a:r>
              <a:rPr lang="pl-PL" dirty="0" smtClean="0"/>
              <a:t>Kick off na początek dla całego zespołu – pożądane</a:t>
            </a:r>
          </a:p>
          <a:p>
            <a:r>
              <a:rPr lang="pl-PL" dirty="0" smtClean="0"/>
              <a:t>Możemy napotkać na kulturowe różnice</a:t>
            </a:r>
          </a:p>
          <a:p>
            <a:r>
              <a:rPr lang="pl-PL" dirty="0" smtClean="0"/>
              <a:t>Jeżeli możliwe planowanie i przegląd z całym zespołem na miejscu</a:t>
            </a:r>
          </a:p>
          <a:p>
            <a:r>
              <a:rPr lang="pl-PL" dirty="0" smtClean="0"/>
              <a:t>Sprinty 2 tygodnie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Camilleri, 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Elastyczny scrum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Scrum master jest rolą przechodnią</a:t>
            </a:r>
          </a:p>
          <a:p>
            <a:pPr lvl="1"/>
            <a:r>
              <a:rPr lang="pl-PL" dirty="0" smtClean="0"/>
              <a:t>Każdy członek zespołu może poczuć jak to jest być scrum masterem</a:t>
            </a:r>
          </a:p>
          <a:p>
            <a:pPr lvl="1"/>
            <a:endParaRPr lang="pl-PL" dirty="0"/>
          </a:p>
          <a:p>
            <a:r>
              <a:rPr lang="pl-PL" dirty="0" smtClean="0"/>
              <a:t>Prowadzenie spotkań jest przechodnie</a:t>
            </a:r>
          </a:p>
          <a:p>
            <a:pPr lvl="1"/>
            <a:r>
              <a:rPr lang="pl-PL" dirty="0" smtClean="0"/>
              <a:t>Zwiększa zaangażowanie wśród członków zespołu</a:t>
            </a:r>
          </a:p>
          <a:p>
            <a:pPr lvl="1"/>
            <a:r>
              <a:rPr lang="pl-PL" dirty="0" smtClean="0"/>
              <a:t>Likwiduje rutynę w projekcie</a:t>
            </a:r>
          </a:p>
          <a:p>
            <a:pPr lvl="1"/>
            <a:r>
              <a:rPr lang="pl-PL" dirty="0" smtClean="0"/>
              <a:t>Ciekawe zwłaszcza dla dojrzałych projektów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Camilleri, 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Wycena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0986-72DD-47BD-AEFC-4933B3B2D948}" type="datetime1">
              <a:rPr lang="en-US" smtClean="0"/>
              <a:t>12/16/2013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Podstawowa zasada w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Szacowanie czasu jest bardzo trudne do opanowania</a:t>
            </a:r>
            <a:endParaRPr lang="en-US" dirty="0" smtClean="0"/>
          </a:p>
          <a:p>
            <a:endParaRPr lang="en-US" dirty="0"/>
          </a:p>
          <a:p>
            <a:r>
              <a:rPr lang="pl-PL" dirty="0" smtClean="0"/>
              <a:t>Im bardziej chcesz być precyzyjny tym mniej poprawny będzie wynik szacowania</a:t>
            </a:r>
            <a:endParaRPr lang="en-US" b="1" i="1" dirty="0" smtClean="0"/>
          </a:p>
          <a:p>
            <a:endParaRPr lang="en-US" b="1" i="1" dirty="0"/>
          </a:p>
          <a:p>
            <a:endParaRPr lang="en-US" dirty="0" smtClean="0"/>
          </a:p>
          <a:p>
            <a:r>
              <a:rPr lang="pl-PL" dirty="0" smtClean="0"/>
              <a:t>Złożoność</a:t>
            </a:r>
            <a:r>
              <a:rPr lang="en-US" dirty="0" smtClean="0"/>
              <a:t> </a:t>
            </a:r>
            <a:r>
              <a:rPr lang="pl-PL" dirty="0" smtClean="0"/>
              <a:t>czyli</a:t>
            </a:r>
            <a:r>
              <a:rPr lang="en-US" dirty="0" smtClean="0"/>
              <a:t> </a:t>
            </a:r>
            <a:r>
              <a:rPr lang="en-US" dirty="0"/>
              <a:t>Story </a:t>
            </a:r>
            <a:r>
              <a:rPr lang="en-US" dirty="0" smtClean="0"/>
              <a:t>Points</a:t>
            </a:r>
            <a:endParaRPr lang="en-US" dirty="0"/>
          </a:p>
          <a:p>
            <a:pPr lvl="1"/>
            <a:r>
              <a:rPr lang="pl-PL" dirty="0" smtClean="0"/>
              <a:t>Najczęściej stosuje się liczby Fibonacciego</a:t>
            </a:r>
            <a:r>
              <a:rPr lang="en-US" dirty="0" smtClean="0"/>
              <a:t> </a:t>
            </a:r>
            <a:r>
              <a:rPr lang="pl-PL" dirty="0" smtClean="0"/>
              <a:t>aby określić poziom złożoności</a:t>
            </a:r>
            <a:endParaRPr lang="en-US" dirty="0"/>
          </a:p>
          <a:p>
            <a:pPr lvl="1"/>
            <a:r>
              <a:rPr lang="pl-PL" dirty="0" smtClean="0"/>
              <a:t>Jeśli poziom złożoności wykracza poza umownie okresloną liczbę należy przemyśleć podzielenie zadania na mniejsze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Szacowanie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Różne metody oceny złożoności</a:t>
            </a:r>
            <a:endParaRPr lang="en-US" dirty="0" smtClean="0"/>
          </a:p>
          <a:p>
            <a:pPr lvl="1"/>
            <a:r>
              <a:rPr lang="en-US" dirty="0" smtClean="0"/>
              <a:t>Fibonacci (1,2,3,5,8)</a:t>
            </a:r>
          </a:p>
          <a:p>
            <a:pPr lvl="1"/>
            <a:r>
              <a:rPr lang="pl-PL" dirty="0" smtClean="0"/>
              <a:t>Godziny</a:t>
            </a:r>
            <a:endParaRPr lang="en-US" dirty="0" smtClean="0"/>
          </a:p>
          <a:p>
            <a:pPr lvl="1"/>
            <a:r>
              <a:rPr lang="pl-PL" dirty="0" smtClean="0"/>
              <a:t>Wielkości koszulek</a:t>
            </a:r>
          </a:p>
          <a:p>
            <a:pPr lvl="1"/>
            <a:endParaRPr lang="en-US" dirty="0"/>
          </a:p>
          <a:p>
            <a:r>
              <a:rPr lang="pl-PL" dirty="0" smtClean="0"/>
              <a:t>Używamy liczb</a:t>
            </a:r>
            <a:r>
              <a:rPr lang="en-US" dirty="0" smtClean="0"/>
              <a:t> Fibonacci</a:t>
            </a:r>
            <a:r>
              <a:rPr lang="pl-PL" dirty="0" smtClean="0"/>
              <a:t>ego</a:t>
            </a:r>
            <a:r>
              <a:rPr lang="en-US" dirty="0" smtClean="0"/>
              <a:t> </a:t>
            </a:r>
            <a:r>
              <a:rPr lang="pl-PL" dirty="0" smtClean="0"/>
              <a:t>do opisania złożoności ponieważ wiemy, że próba dokładniejszego szacowania nie będzie wiarygodna</a:t>
            </a:r>
            <a:endParaRPr lang="en-US" dirty="0" smtClean="0"/>
          </a:p>
          <a:p>
            <a:endParaRPr lang="en-US" dirty="0"/>
          </a:p>
          <a:p>
            <a:r>
              <a:rPr lang="pl-PL" dirty="0" smtClean="0"/>
              <a:t>Liczby mają charakter porównawczy, tzn. 5 oznacza, że coś jest 5 razy bardziej złożone od 1</a:t>
            </a:r>
            <a:endParaRPr lang="en-US" dirty="0" smtClean="0"/>
          </a:p>
          <a:p>
            <a:endParaRPr lang="en-US" dirty="0"/>
          </a:p>
          <a:p>
            <a:r>
              <a:rPr lang="pl-PL" dirty="0" smtClean="0"/>
              <a:t>Godziny używamy do oceny czasochłonności mniejszych zadań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000" y="6588000"/>
            <a:ext cx="2160000" cy="180000"/>
          </a:xfrm>
        </p:spPr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0000" y="6588000"/>
            <a:ext cx="4680000" cy="180000"/>
          </a:xfrm>
        </p:spPr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Szacowanie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Wielkości koszulek używane są do szacowania najbardziej abstrakcyjnych wymagań – na wysokim poziomie opisu</a:t>
            </a:r>
            <a:endParaRPr lang="en-US" dirty="0" smtClean="0"/>
          </a:p>
          <a:p>
            <a:endParaRPr lang="en-US" dirty="0"/>
          </a:p>
          <a:p>
            <a:r>
              <a:rPr lang="pl-PL" dirty="0" smtClean="0"/>
              <a:t>Używane na etapie zbierania wymagań</a:t>
            </a:r>
            <a:endParaRPr lang="en-US" dirty="0" smtClean="0"/>
          </a:p>
          <a:p>
            <a:endParaRPr lang="en-US" dirty="0"/>
          </a:p>
          <a:p>
            <a:r>
              <a:rPr lang="pl-PL" dirty="0" smtClean="0"/>
              <a:t>Można je zmapować do liczb Fibonacciego</a:t>
            </a:r>
            <a:endParaRPr lang="en-US" dirty="0" smtClean="0"/>
          </a:p>
          <a:p>
            <a:pPr lvl="1"/>
            <a:r>
              <a:rPr lang="en-US" dirty="0" smtClean="0"/>
              <a:t>XXL = </a:t>
            </a:r>
            <a:r>
              <a:rPr lang="en-US" dirty="0" smtClean="0"/>
              <a:t>87</a:t>
            </a:r>
            <a:endParaRPr lang="en-US" dirty="0" smtClean="0"/>
          </a:p>
          <a:p>
            <a:pPr lvl="1"/>
            <a:r>
              <a:rPr lang="en-US" dirty="0" smtClean="0"/>
              <a:t>XL = </a:t>
            </a:r>
            <a:r>
              <a:rPr lang="en-US" dirty="0" smtClean="0"/>
              <a:t>33</a:t>
            </a:r>
            <a:endParaRPr lang="pl-PL" dirty="0" smtClean="0"/>
          </a:p>
          <a:p>
            <a:pPr lvl="1"/>
            <a:r>
              <a:rPr lang="en-US" dirty="0" smtClean="0"/>
              <a:t>L </a:t>
            </a:r>
            <a:r>
              <a:rPr lang="en-US" dirty="0" smtClean="0"/>
              <a:t>= </a:t>
            </a:r>
            <a:r>
              <a:rPr lang="en-US" dirty="0" smtClean="0"/>
              <a:t>13</a:t>
            </a:r>
            <a:endParaRPr lang="en-US" dirty="0" smtClean="0"/>
          </a:p>
          <a:p>
            <a:pPr lvl="1"/>
            <a:r>
              <a:rPr lang="en-US" dirty="0" smtClean="0"/>
              <a:t>M = </a:t>
            </a:r>
            <a:r>
              <a:rPr lang="en-US" dirty="0" smtClean="0"/>
              <a:t>5</a:t>
            </a:r>
            <a:endParaRPr lang="en-US" dirty="0" smtClean="0"/>
          </a:p>
          <a:p>
            <a:pPr lvl="1"/>
            <a:r>
              <a:rPr lang="en-US" dirty="0" smtClean="0"/>
              <a:t>S =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000" y="6588000"/>
            <a:ext cx="2160000" cy="180000"/>
          </a:xfrm>
        </p:spPr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0000" y="6588000"/>
            <a:ext cx="4680000" cy="180000"/>
          </a:xfrm>
        </p:spPr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Szacowanie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5920746" cy="48958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nowa metodyka?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Ludzie i komunikacja ważniejsze od procesów i narzędzi</a:t>
            </a:r>
            <a:endParaRPr lang="pl-PL" dirty="0"/>
          </a:p>
          <a:p>
            <a:r>
              <a:rPr lang="pl-PL" dirty="0" smtClean="0"/>
              <a:t>Działające oprogramowanie ważniejsze od opasłej dokumentacji</a:t>
            </a:r>
          </a:p>
          <a:p>
            <a:r>
              <a:rPr lang="pl-PL" dirty="0" smtClean="0"/>
              <a:t>Wspólpraca z użytkownikiem zamiast negocjacja umowy</a:t>
            </a:r>
          </a:p>
          <a:p>
            <a:r>
              <a:rPr lang="pl-PL" dirty="0" smtClean="0"/>
              <a:t>Dostosowanie się do zmian zamiast podążania za planem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9587388"/>
              </p:ext>
            </p:extLst>
          </p:nvPr>
        </p:nvGraphicFramePr>
        <p:xfrm>
          <a:off x="-1332656" y="1412776"/>
          <a:ext cx="698477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6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7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first we have no ‘measure’ for what a story point actually means</a:t>
            </a:r>
          </a:p>
          <a:p>
            <a:endParaRPr lang="en-US" dirty="0"/>
          </a:p>
          <a:p>
            <a:r>
              <a:rPr lang="en-US" dirty="0" smtClean="0"/>
              <a:t>The amount of story points a team can tackle over a sprint gives us the team’s </a:t>
            </a:r>
            <a:r>
              <a:rPr lang="en-US" b="1" dirty="0" smtClean="0"/>
              <a:t>velocity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Ex. If for the first sprint we produced 20 story points with a team of 5 developers over 10 man days, totaling to 50 man days, then our velocity is:</a:t>
            </a:r>
          </a:p>
          <a:p>
            <a:pPr lvl="1"/>
            <a:r>
              <a:rPr lang="en-US" dirty="0" smtClean="0"/>
              <a:t>20/50 = 0.4</a:t>
            </a:r>
          </a:p>
          <a:p>
            <a:pPr lvl="1"/>
            <a:endParaRPr lang="en-US" dirty="0"/>
          </a:p>
          <a:p>
            <a:r>
              <a:rPr lang="en-US" dirty="0" smtClean="0"/>
              <a:t>For the first sprint, we assume a 0.4 velocity</a:t>
            </a:r>
          </a:p>
          <a:p>
            <a:endParaRPr lang="en-US" dirty="0"/>
          </a:p>
          <a:p>
            <a:r>
              <a:rPr lang="en-US" dirty="0" smtClean="0"/>
              <a:t>Velocity takes everything into consideration: breaks, meetings, etc…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06EE-3DAA-492D-A430-6F0CB9847528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Dobre praktyki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Camilleri, 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Wspólna wiedza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zależność od projektu warto by zaznajomić się z poniższymi tytułami:</a:t>
            </a:r>
          </a:p>
          <a:p>
            <a:pPr lvl="1"/>
            <a:r>
              <a:rPr lang="pl-PL" dirty="0" smtClean="0"/>
              <a:t>Clean code</a:t>
            </a:r>
          </a:p>
          <a:p>
            <a:pPr lvl="1"/>
            <a:r>
              <a:rPr lang="pl-PL" dirty="0" smtClean="0"/>
              <a:t>The Clean Coder</a:t>
            </a:r>
          </a:p>
          <a:p>
            <a:pPr lvl="1"/>
            <a:r>
              <a:rPr lang="pl-PL" dirty="0" smtClean="0"/>
              <a:t>Working Effectively with Legacy Code</a:t>
            </a:r>
          </a:p>
          <a:p>
            <a:pPr lvl="1"/>
            <a:endParaRPr lang="pl-PL" dirty="0"/>
          </a:p>
          <a:p>
            <a:r>
              <a:rPr lang="pl-PL" dirty="0" smtClean="0"/>
              <a:t>Opracować wspólne standardy projektowe</a:t>
            </a:r>
          </a:p>
          <a:p>
            <a:pPr lvl="1"/>
            <a:r>
              <a:rPr lang="pl-PL" dirty="0" smtClean="0"/>
              <a:t>Architektura</a:t>
            </a:r>
          </a:p>
          <a:p>
            <a:pPr lvl="1"/>
            <a:r>
              <a:rPr lang="pl-PL" dirty="0" smtClean="0"/>
              <a:t>Formater</a:t>
            </a:r>
          </a:p>
          <a:p>
            <a:pPr lvl="1"/>
            <a:r>
              <a:rPr lang="pl-PL" dirty="0" smtClean="0"/>
              <a:t>Standard pracy</a:t>
            </a:r>
          </a:p>
          <a:p>
            <a:pPr lvl="1"/>
            <a:r>
              <a:rPr lang="pl-PL" dirty="0" smtClean="0"/>
              <a:t>Wspólne środowisko pracy</a:t>
            </a:r>
          </a:p>
          <a:p>
            <a:pPr lvl="1"/>
            <a:r>
              <a:rPr lang="pl-PL" dirty="0" smtClean="0"/>
              <a:t>Itp.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0986-72DD-47BD-AEFC-4933B3B2D948}" type="datetime1">
              <a:rPr lang="en-US" smtClean="0"/>
              <a:t>12/17/2013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Jakość, jakość i jeszcze raz jakość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Code review – zawsze i dla każdego</a:t>
            </a:r>
          </a:p>
          <a:p>
            <a:r>
              <a:rPr lang="pl-PL" dirty="0" smtClean="0"/>
              <a:t>Testy jednostkowe – nawet jak jest nacisk czasowy</a:t>
            </a:r>
          </a:p>
          <a:p>
            <a:r>
              <a:rPr lang="pl-PL" dirty="0" smtClean="0"/>
              <a:t>To co się powtarza trzeba zautomatyzować:</a:t>
            </a:r>
          </a:p>
          <a:p>
            <a:pPr lvl="1"/>
            <a:r>
              <a:rPr lang="pl-PL" dirty="0" smtClean="0"/>
              <a:t>Mvn/ant i inne</a:t>
            </a:r>
          </a:p>
          <a:p>
            <a:pPr lvl="1"/>
            <a:r>
              <a:rPr lang="pl-PL" dirty="0" smtClean="0"/>
              <a:t>Hudson/Jenkins/TimCity i inne</a:t>
            </a:r>
          </a:p>
          <a:p>
            <a:pPr lvl="1"/>
            <a:r>
              <a:rPr lang="pl-PL" dirty="0" smtClean="0"/>
              <a:t>Itp.</a:t>
            </a:r>
          </a:p>
          <a:p>
            <a:r>
              <a:rPr lang="pl-PL" dirty="0" smtClean="0"/>
              <a:t>Programowanie w parach (co dwie głowy to nie jedna)</a:t>
            </a:r>
          </a:p>
          <a:p>
            <a:r>
              <a:rPr lang="pl-PL" dirty="0" smtClean="0"/>
              <a:t>TDD</a:t>
            </a:r>
          </a:p>
          <a:p>
            <a:endParaRPr lang="pl-PL" dirty="0" smtClean="0"/>
          </a:p>
          <a:p>
            <a:pPr lvl="1"/>
            <a:endParaRPr lang="pl-PL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Camilleri, 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SCRUM w Jira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0986-72DD-47BD-AEFC-4933B3B2D948}" type="datetime1">
              <a:rPr lang="en-US" smtClean="0"/>
              <a:t>12/16/2013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Jira</a:t>
            </a:r>
            <a:r>
              <a:rPr lang="en-US" dirty="0" smtClean="0">
                <a:solidFill>
                  <a:srgbClr val="FF0000"/>
                </a:solidFill>
              </a:rPr>
              <a:t> adjusted </a:t>
            </a:r>
            <a:r>
              <a:rPr lang="en-US" dirty="0"/>
              <a:t>t</a:t>
            </a:r>
            <a:r>
              <a:rPr lang="en-US" dirty="0" smtClean="0"/>
              <a:t>erminology of an Agile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Epic</a:t>
            </a:r>
            <a:endParaRPr lang="en-US" dirty="0"/>
          </a:p>
          <a:p>
            <a:r>
              <a:rPr lang="en-US" dirty="0" smtClean="0"/>
              <a:t>User Story (a.k.a. Story)</a:t>
            </a:r>
          </a:p>
          <a:p>
            <a:r>
              <a:rPr lang="en-US" dirty="0" smtClean="0"/>
              <a:t>Task</a:t>
            </a:r>
          </a:p>
          <a:p>
            <a:r>
              <a:rPr lang="en-US" dirty="0" smtClean="0"/>
              <a:t>Bug</a:t>
            </a:r>
          </a:p>
          <a:p>
            <a:r>
              <a:rPr lang="en-US" dirty="0" smtClean="0"/>
              <a:t>Improvement</a:t>
            </a:r>
          </a:p>
          <a:p>
            <a:r>
              <a:rPr lang="en-US" dirty="0" smtClean="0"/>
              <a:t>Sub-task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en-GB" dirty="0" smtClean="0"/>
              <a:t>JIRA/</a:t>
            </a:r>
            <a:r>
              <a:rPr lang="en-GB" dirty="0" err="1" smtClean="0"/>
              <a:t>Greenhopper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JIRA </a:t>
            </a:r>
            <a:r>
              <a:rPr lang="pl-PL" dirty="0" smtClean="0"/>
              <a:t>posiada plugin do SCRUM i Kanban -</a:t>
            </a:r>
            <a:r>
              <a:rPr lang="en-GB" dirty="0" smtClean="0"/>
              <a:t> </a:t>
            </a:r>
            <a:r>
              <a:rPr lang="en-GB" dirty="0" smtClean="0"/>
              <a:t>‘</a:t>
            </a:r>
            <a:r>
              <a:rPr lang="en-GB" dirty="0" err="1" smtClean="0"/>
              <a:t>Greenhopper</a:t>
            </a:r>
            <a:r>
              <a:rPr lang="en-GB" dirty="0" smtClean="0"/>
              <a:t>’</a:t>
            </a:r>
          </a:p>
          <a:p>
            <a:endParaRPr lang="en-GB" dirty="0"/>
          </a:p>
          <a:p>
            <a:r>
              <a:rPr lang="pl-PL" dirty="0" smtClean="0"/>
              <a:t>Widoki</a:t>
            </a:r>
          </a:p>
          <a:p>
            <a:pPr lvl="1"/>
            <a:r>
              <a:rPr lang="pl-PL" dirty="0" smtClean="0"/>
              <a:t>Planning</a:t>
            </a:r>
          </a:p>
          <a:p>
            <a:pPr lvl="1"/>
            <a:r>
              <a:rPr lang="pl-PL" dirty="0" smtClean="0"/>
              <a:t>Work</a:t>
            </a:r>
            <a:endParaRPr lang="en-GB" dirty="0" smtClean="0"/>
          </a:p>
          <a:p>
            <a:pPr lvl="1"/>
            <a:r>
              <a:rPr lang="pl-PL" dirty="0" smtClean="0"/>
              <a:t>Reporting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Board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863308"/>
            <a:ext cx="8640763" cy="3994983"/>
          </a:xfrm>
        </p:spPr>
      </p:pic>
    </p:spTree>
    <p:extLst>
      <p:ext uri="{BB962C8B-B14F-4D97-AF65-F5344CB8AC3E}">
        <p14:creationId xmlns:p14="http://schemas.microsoft.com/office/powerpoint/2010/main" val="35744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Board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DFA5-EE92-4747-A8DB-9010C9D70AF0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75983"/>
            <a:ext cx="8640763" cy="4569634"/>
          </a:xfrm>
        </p:spPr>
      </p:pic>
    </p:spTree>
    <p:extLst>
      <p:ext uri="{BB962C8B-B14F-4D97-AF65-F5344CB8AC3E}">
        <p14:creationId xmlns:p14="http://schemas.microsoft.com/office/powerpoint/2010/main" val="5208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6CBE-0C39-49A8-9027-C1302E9C7BAE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758386"/>
            <a:ext cx="8640763" cy="4204828"/>
          </a:xfrm>
        </p:spPr>
      </p:pic>
    </p:spTree>
    <p:extLst>
      <p:ext uri="{BB962C8B-B14F-4D97-AF65-F5344CB8AC3E}">
        <p14:creationId xmlns:p14="http://schemas.microsoft.com/office/powerpoint/2010/main" val="1789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Efekty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5715000" cy="27813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94C2-3B67-4755-95C7-AB28804C214E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Bartosz Jankiewicz</a:t>
            </a:r>
            <a:r>
              <a:rPr lang="pl-PL" smtClean="0"/>
              <a:t>, Andrzej Perużyński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1560" y="4221088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Interesting points on the uptake of Scrum </a:t>
            </a:r>
          </a:p>
          <a:p>
            <a:r>
              <a:rPr lang="en-US" dirty="0"/>
              <a:t>- two years ago the US Congress passed a law that all Department of </a:t>
            </a:r>
            <a:r>
              <a:rPr lang="en-US" dirty="0" err="1"/>
              <a:t>Defence</a:t>
            </a:r>
            <a:r>
              <a:rPr lang="en-US" dirty="0"/>
              <a:t> IT Projects must be agile </a:t>
            </a:r>
            <a:endParaRPr lang="pl-PL" dirty="0" smtClean="0"/>
          </a:p>
          <a:p>
            <a:r>
              <a:rPr lang="en-US" dirty="0"/>
              <a:t>- this year.. the US embedded the Agile Manifesto in its government regulations </a:t>
            </a:r>
          </a:p>
          <a:p>
            <a:r>
              <a:rPr lang="en-US" dirty="0"/>
              <a:t>- The US post office has mandated Scrum everywhere in IT </a:t>
            </a:r>
          </a:p>
          <a:p>
            <a:r>
              <a:rPr lang="en-US" dirty="0"/>
              <a:t>- The Gartner group says ‘abandon waterfall.. get agile’ </a:t>
            </a:r>
          </a:p>
        </p:txBody>
      </p:sp>
    </p:spTree>
    <p:extLst>
      <p:ext uri="{BB962C8B-B14F-4D97-AF65-F5344CB8AC3E}">
        <p14:creationId xmlns:p14="http://schemas.microsoft.com/office/powerpoint/2010/main" val="5659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Do poczytania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0986-72DD-47BD-AEFC-4933B3B2D948}" type="datetime1">
              <a:rPr lang="en-US" smtClean="0"/>
              <a:t>12/16/2013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Warto poczytać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blog.8thlight.com/uncle-bob/2013/12/10/Thankyou-Kent.html</a:t>
            </a:r>
            <a:endParaRPr lang="pl-PL" dirty="0" smtClean="0"/>
          </a:p>
          <a:p>
            <a:r>
              <a:rPr lang="en-US" dirty="0">
                <a:hlinkClick r:id="rId3"/>
              </a:rPr>
              <a:t>http://www.scrumguides.org/</a:t>
            </a:r>
            <a:r>
              <a:rPr lang="en-US" dirty="0"/>
              <a:t> </a:t>
            </a:r>
            <a:endParaRPr lang="pl-PL" dirty="0" smtClean="0"/>
          </a:p>
          <a:p>
            <a:r>
              <a:rPr lang="pl-PL" dirty="0">
                <a:hlinkClick r:id="rId4"/>
              </a:rPr>
              <a:t>http://agilemanifesto.org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pl-PL" dirty="0">
                <a:hlinkClick r:id="rId5"/>
              </a:rPr>
              <a:t>http://zenexmachina.wordpress.com/2012/07/19/waterfall-vs-agile-a-knowledge-problem-not-a-requirements-problem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AB6-C2EF-445B-BB6F-E0E22932EA17}" type="datetime2">
              <a:rPr lang="pl-PL" smtClean="0"/>
              <a:t>wtorek, 17 grudnia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919CFF-22AF-4B83-B5E0-6D8E5FB643AC}" type="datetime1">
              <a:rPr lang="en-US" smtClean="0"/>
              <a:t>12/16/2013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Eric A Allen, Stefan Z Camilleri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Extreme Programming (Kennt Beck 1999)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Gra w planowanie</a:t>
            </a:r>
          </a:p>
          <a:p>
            <a:r>
              <a:rPr lang="pl-PL" dirty="0" smtClean="0"/>
              <a:t>Małe wdrożenia</a:t>
            </a:r>
          </a:p>
          <a:p>
            <a:r>
              <a:rPr lang="pl-PL" dirty="0" smtClean="0"/>
              <a:t>Metafora</a:t>
            </a:r>
          </a:p>
          <a:p>
            <a:r>
              <a:rPr lang="pl-PL" dirty="0" smtClean="0"/>
              <a:t>Prostota projektu</a:t>
            </a:r>
          </a:p>
          <a:p>
            <a:r>
              <a:rPr lang="pl-PL" dirty="0" smtClean="0"/>
              <a:t>Testy automatyczne</a:t>
            </a:r>
          </a:p>
          <a:p>
            <a:r>
              <a:rPr lang="pl-PL" dirty="0" smtClean="0"/>
              <a:t>Refaktoring</a:t>
            </a:r>
          </a:p>
          <a:p>
            <a:r>
              <a:rPr lang="pl-PL" dirty="0" smtClean="0"/>
              <a:t>Programowanie w parach</a:t>
            </a:r>
          </a:p>
          <a:p>
            <a:r>
              <a:rPr lang="pl-PL" dirty="0" smtClean="0"/>
              <a:t>Grupowa odpowiedzialność</a:t>
            </a:r>
          </a:p>
          <a:p>
            <a:r>
              <a:rPr lang="pl-PL" dirty="0" smtClean="0"/>
              <a:t>Tydzień ma 40 godzin</a:t>
            </a:r>
          </a:p>
          <a:p>
            <a:r>
              <a:rPr lang="pl-PL" dirty="0" smtClean="0"/>
              <a:t>Obecność klienta</a:t>
            </a:r>
          </a:p>
          <a:p>
            <a:r>
              <a:rPr lang="pl-PL" dirty="0" smtClean="0"/>
              <a:t>Standardy kodowania</a:t>
            </a:r>
            <a:endParaRPr lang="pl-P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Bartosz Jankiewicz</a:t>
            </a:r>
            <a:r>
              <a:rPr lang="pl-PL" dirty="0" smtClean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Ramy postępowania, dzięki którym można w produktywny i kreatywny sposób wytworzyć produkt o najwyższej wartości</a:t>
            </a:r>
          </a:p>
          <a:p>
            <a:endParaRPr lang="pl-PL" dirty="0"/>
          </a:p>
          <a:p>
            <a:r>
              <a:rPr lang="pl-PL" dirty="0"/>
              <a:t>Scrum jest:</a:t>
            </a:r>
          </a:p>
          <a:p>
            <a:pPr lvl="1"/>
            <a:r>
              <a:rPr lang="pl-PL" dirty="0"/>
              <a:t>Lekki</a:t>
            </a:r>
          </a:p>
          <a:p>
            <a:pPr lvl="1"/>
            <a:r>
              <a:rPr lang="pl-PL" dirty="0"/>
              <a:t>Łatwy do zrozumienia</a:t>
            </a:r>
          </a:p>
          <a:p>
            <a:pPr lvl="1"/>
            <a:r>
              <a:rPr lang="pl-PL" dirty="0"/>
              <a:t>Trudny do opanowania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Role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0986-72DD-47BD-AEFC-4933B3B2D948}" type="datetime1">
              <a:rPr lang="en-US" smtClean="0"/>
              <a:t>12/16/2013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A Allen, Stefan Z Camilleri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Właściciel Produktu -&gt; 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Jedyna osoba zarządzająca Backlogiem Produktu</a:t>
            </a:r>
          </a:p>
          <a:p>
            <a:r>
              <a:rPr lang="pl-PL" dirty="0"/>
              <a:t>Aktualizuje Backlog Produktu</a:t>
            </a:r>
          </a:p>
          <a:p>
            <a:r>
              <a:rPr lang="pl-PL" dirty="0"/>
              <a:t>Ustala kolejność/priorytety elementów w Backlogu Produktu</a:t>
            </a:r>
          </a:p>
          <a:p>
            <a:r>
              <a:rPr lang="pl-PL" dirty="0"/>
              <a:t>Zapewnia, że Zespół Deweloperski rozumie elementy Backlogu Produktu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Odpowiada za to aby scrum był rozumiany i stosowany</a:t>
            </a:r>
          </a:p>
          <a:p>
            <a:r>
              <a:rPr lang="pl-PL" dirty="0"/>
              <a:t>Pomaga w organizowaniu komunikacji: zespół scrumowy -&gt; ludzie poza zespołem</a:t>
            </a:r>
          </a:p>
          <a:p>
            <a:r>
              <a:rPr lang="pl-PL" dirty="0"/>
              <a:t>Wspomaga przebieg zdarzeń scrumowych</a:t>
            </a:r>
          </a:p>
          <a:p>
            <a:r>
              <a:rPr lang="pl-PL" dirty="0"/>
              <a:t>Usuwa przeszkody ograniczające postępy Zespołu Deweloperskiego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wtorek, 17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Bartosz Jankiewicz</a:t>
            </a:r>
            <a:r>
              <a:rPr lang="pl-PL" dirty="0"/>
              <a:t>, Andrzej Perużyński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redit Suisse 1">
      <a:dk1>
        <a:sysClr val="windowText" lastClr="000000"/>
      </a:dk1>
      <a:lt1>
        <a:sysClr val="window" lastClr="FFFFFF"/>
      </a:lt1>
      <a:dk2>
        <a:srgbClr val="166C86"/>
      </a:dk2>
      <a:lt2>
        <a:srgbClr val="EEECE1"/>
      </a:lt2>
      <a:accent1>
        <a:srgbClr val="255B89"/>
      </a:accent1>
      <a:accent2>
        <a:srgbClr val="AAA19A"/>
      </a:accent2>
      <a:accent3>
        <a:srgbClr val="A6CCD6"/>
      </a:accent3>
      <a:accent4>
        <a:srgbClr val="56A2B9"/>
      </a:accent4>
      <a:accent5>
        <a:srgbClr val="C8C1BC"/>
      </a:accent5>
      <a:accent6>
        <a:srgbClr val="003868"/>
      </a:accent6>
      <a:hlink>
        <a:srgbClr val="0000FF"/>
      </a:hlink>
      <a:folHlink>
        <a:srgbClr val="800080"/>
      </a:folHlink>
    </a:clrScheme>
    <a:fontScheme name="CS 1">
      <a:maj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ajorFont>
      <a:min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342900" indent="-342900">
          <a:buClr>
            <a:srgbClr val="91867E"/>
          </a:buClr>
          <a:buFont typeface="Credit Suisse Type Light" pitchFamily="34" charset="0"/>
          <a:buChar char=""/>
          <a:defRPr sz="2200" dirty="0"/>
        </a:defPPr>
      </a:lstStyle>
    </a:txDef>
  </a:objectDefaults>
  <a:extraClrSchemeLst/>
  <a:custClrLst>
    <a:custClr name="Purple 1">
      <a:srgbClr val="92499E"/>
    </a:custClr>
    <a:custClr name="Green 1">
      <a:srgbClr val="898000"/>
    </a:custClr>
    <a:custClr name="Yellow 1">
      <a:srgbClr val="FFC726"/>
    </a:custClr>
    <a:custClr name="Orange 1">
      <a:srgbClr val="F49C3E"/>
    </a:custClr>
    <a:custClr name="Red 1">
      <a:srgbClr val="9D0E2D"/>
    </a:custClr>
    <a:custClr name="Purple 2">
      <a:srgbClr val="A86DB1"/>
    </a:custClr>
    <a:custClr name="Green 2">
      <a:srgbClr val="B1A82F"/>
    </a:custClr>
    <a:custClr name="Yellow 2">
      <a:srgbClr val="FFD251"/>
    </a:custClr>
    <a:custClr name="Orange 2">
      <a:srgbClr val="F6B065"/>
    </a:custClr>
    <a:custClr name="Red 2">
      <a:srgbClr val="C23841"/>
    </a:custClr>
    <a:custClr name="Purple 3">
      <a:srgbClr val="BE92C5"/>
    </a:custClr>
    <a:custClr name="Green 3">
      <a:srgbClr val="D7D17B"/>
    </a:custClr>
    <a:custClr name="Yellow 3">
      <a:srgbClr val="FFDD7D"/>
    </a:custClr>
    <a:custClr name="Orange 3">
      <a:srgbClr val="F8C48B"/>
    </a:custClr>
    <a:custClr name="Red 3">
      <a:srgbClr val="DE7572"/>
    </a:custClr>
    <a:custClr name="Purple 4">
      <a:srgbClr val="D3B6D8"/>
    </a:custClr>
    <a:custClr name="Green 4">
      <a:srgbClr val="E9E6B9"/>
    </a:custClr>
    <a:custClr name="Yellow 4">
      <a:srgbClr val="FFE9A8"/>
    </a:custClr>
    <a:custClr name="Orange 4">
      <a:srgbClr val="FBD7B2"/>
    </a:custClr>
    <a:custClr name="Red 4">
      <a:srgbClr val="EBB7B6"/>
    </a:custClr>
    <a:custClr name="Corporate Gray">
      <a:srgbClr val="91867E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1443</Words>
  <Application>Microsoft Office PowerPoint</Application>
  <PresentationFormat>On-screen Show (4:3)</PresentationFormat>
  <Paragraphs>315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 Theme</vt:lpstr>
      <vt:lpstr>SCRUM w praktyce</vt:lpstr>
      <vt:lpstr>Źródło problemu</vt:lpstr>
      <vt:lpstr>Dlaczego nowa metodyka?</vt:lpstr>
      <vt:lpstr>Efekty</vt:lpstr>
      <vt:lpstr>Extreme Programming (Kennt Beck 1999)</vt:lpstr>
      <vt:lpstr>Co to jest SCRUM</vt:lpstr>
      <vt:lpstr>PowerPoint Presentation</vt:lpstr>
      <vt:lpstr>Właściciel Produktu -&gt; Product Owner</vt:lpstr>
      <vt:lpstr>SCRUM master</vt:lpstr>
      <vt:lpstr>Zaspół Deweloperski -&gt; Development Team</vt:lpstr>
      <vt:lpstr>PowerPoint Presentation</vt:lpstr>
      <vt:lpstr>Backlog Produktu</vt:lpstr>
      <vt:lpstr>Backlog Sprintu</vt:lpstr>
      <vt:lpstr>Definicja ukończenia</vt:lpstr>
      <vt:lpstr>User Story</vt:lpstr>
      <vt:lpstr>PowerPoint Presentation</vt:lpstr>
      <vt:lpstr>Najważniejsze elementy</vt:lpstr>
      <vt:lpstr>How we work on projects</vt:lpstr>
      <vt:lpstr>PowerPoint Presentation</vt:lpstr>
      <vt:lpstr>Duże projekty</vt:lpstr>
      <vt:lpstr>Projekty typu Fix Price</vt:lpstr>
      <vt:lpstr>Projekty płatne za wykonany czas</vt:lpstr>
      <vt:lpstr>Praca w międzynarodowym projekcie</vt:lpstr>
      <vt:lpstr>Elastyczny scrum</vt:lpstr>
      <vt:lpstr>PowerPoint Presentation</vt:lpstr>
      <vt:lpstr>Podstawowa zasada w Agile</vt:lpstr>
      <vt:lpstr>Szacowanie</vt:lpstr>
      <vt:lpstr>Szacowanie</vt:lpstr>
      <vt:lpstr>Szacowanie</vt:lpstr>
      <vt:lpstr>Velocity</vt:lpstr>
      <vt:lpstr>PowerPoint Presentation</vt:lpstr>
      <vt:lpstr>Wspólna wiedza</vt:lpstr>
      <vt:lpstr>Jakość, jakość i jeszcze raz jakość</vt:lpstr>
      <vt:lpstr>PowerPoint Presentation</vt:lpstr>
      <vt:lpstr>Jira adjusted terminology of an Agile Plan</vt:lpstr>
      <vt:lpstr> JIRA/Greenhopper</vt:lpstr>
      <vt:lpstr>Planning Board</vt:lpstr>
      <vt:lpstr>Task Board</vt:lpstr>
      <vt:lpstr>Reports</vt:lpstr>
      <vt:lpstr>PowerPoint Presentation</vt:lpstr>
      <vt:lpstr>Warto poczytać</vt:lpstr>
      <vt:lpstr>PowerPoint Presentation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/ SCRUM</dc:title>
  <dc:creator>Stefan Z Camilleri</dc:creator>
  <cp:lastModifiedBy>Jankiewicz Bartosz (KGUA 11)</cp:lastModifiedBy>
  <cp:revision>71</cp:revision>
  <dcterms:created xsi:type="dcterms:W3CDTF">2012-01-30T17:05:24Z</dcterms:created>
  <dcterms:modified xsi:type="dcterms:W3CDTF">2013-12-17T15:26:04Z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-450628519</vt:i4>
  </property>
  <property fmtid="{D5CDD505-2E9C-101B-9397-08002B2CF9AE}" pid="3" name="_NewReviewCycle">
    <vt:lpwstr/>
  </property>
  <property fmtid="{D5CDD505-2E9C-101B-9397-08002B2CF9AE}" pid="4" name="_EmailSubject">
    <vt:lpwstr>Presentation on Scrum</vt:lpwstr>
  </property>
  <property fmtid="{D5CDD505-2E9C-101B-9397-08002B2CF9AE}" pid="5" name="_AuthorEmail">
    <vt:lpwstr>eric.allen@credit-suisse.com</vt:lpwstr>
  </property>
  <property fmtid="{D5CDD505-2E9C-101B-9397-08002B2CF9AE}" pid="6" name="_AuthorEmailDisplayName">
    <vt:lpwstr>Allen, Eric</vt:lpwstr>
  </property>
</Properties>
</file>