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85" r:id="rId13"/>
    <p:sldId id="268" r:id="rId14"/>
    <p:sldId id="269" r:id="rId15"/>
    <p:sldId id="287" r:id="rId16"/>
    <p:sldId id="283" r:id="rId17"/>
    <p:sldId id="271" r:id="rId18"/>
    <p:sldId id="273" r:id="rId19"/>
    <p:sldId id="274" r:id="rId20"/>
    <p:sldId id="275" r:id="rId21"/>
    <p:sldId id="276" r:id="rId22"/>
    <p:sldId id="284" r:id="rId23"/>
    <p:sldId id="277" r:id="rId24"/>
    <p:sldId id="286" r:id="rId25"/>
    <p:sldId id="278" r:id="rId26"/>
    <p:sldId id="279" r:id="rId27"/>
    <p:sldId id="280" r:id="rId28"/>
    <p:sldId id="267" r:id="rId2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08F3D00-2FB6-479D-B095-C27D4D45D76E}">
          <p14:sldIdLst>
            <p14:sldId id="256"/>
            <p14:sldId id="261"/>
            <p14:sldId id="257"/>
            <p14:sldId id="258"/>
            <p14:sldId id="259"/>
            <p14:sldId id="260"/>
            <p14:sldId id="262"/>
            <p14:sldId id="272"/>
            <p14:sldId id="263"/>
            <p14:sldId id="264"/>
            <p14:sldId id="265"/>
            <p14:sldId id="285"/>
            <p14:sldId id="268"/>
            <p14:sldId id="269"/>
            <p14:sldId id="287"/>
            <p14:sldId id="283"/>
            <p14:sldId id="271"/>
            <p14:sldId id="273"/>
            <p14:sldId id="274"/>
            <p14:sldId id="275"/>
            <p14:sldId id="276"/>
            <p14:sldId id="284"/>
            <p14:sldId id="277"/>
            <p14:sldId id="286"/>
            <p14:sldId id="278"/>
            <p14:sldId id="279"/>
            <p14:sldId id="280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5D412-88FC-4709-B7CA-E7E2FD5312D5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ED704-9F18-4D35-8F73-A7A489EB27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73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https://www.amazon.com/DEWALT-DCF682N1-Gyroscopic-Inline-Screwdriver/dp/B011WRUODC/ref=cm_cr_arp_d_product_sims?ie=UTF8</a:t>
            </a:r>
          </a:p>
          <a:p>
            <a:r>
              <a:rPr lang="en-US" dirty="0"/>
              <a:t>https://www.amazon.com/DEWALT-DWAX100-Screwdriving-Set-31-Piece/dp/B00C1XZITM/ref=cm_cr_dp_d_rvw_txt?ie=UTF8</a:t>
            </a:r>
          </a:p>
          <a:p>
            <a:r>
              <a:rPr lang="en-US" dirty="0"/>
              <a:t>https://www.amazon.com/Adjustable-Cordless-Screwdriver-Rechargeable-Precision/dp/B07K77QC6K/ref=sr_1_21?crid=2LI4H4SPWSHC3&amp;keywords=precision+cordless+screwdriver&amp;qid=1551949925&amp;s=gateway&amp;sprefix=precision+cordle%2Caps%2C207&amp;sr=8-21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ED704-9F18-4D35-8F73-A7A489EB27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9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Suffix CH on end of order – need to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ED704-9F18-4D35-8F73-A7A489EB27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97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8FBF9-D4E8-4BCF-B95F-0CAB066D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BC57BB-F865-40D8-9EEA-AEC28A60F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31E9A5-15C4-4E97-B598-39C37268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658C55-E09A-4A10-A77E-71BB94BD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41C124-8B4B-4CB9-9743-1154D96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998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65A726-7A03-484E-82C1-0AB267DC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53283C-D9B5-49EA-842B-D837911B9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E9D2DC-5F21-4FBA-8F22-F1BE55C1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DC14C3-D359-47C2-8419-8CEE40CA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7EEEFA-94AD-4486-91D2-C28BD2BD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11FD221-E319-446A-A210-D780C788A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0ADE53-80F4-444C-8CC2-6F4E19F9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C9203B-489E-4B5F-8163-0A06CFEF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AD952E-5DE2-4BC6-BACA-BA25DDCC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90B72B-04C4-4551-88C4-E8D27A0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C9E50-862D-4B57-920A-5C85E0B2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FC78ED-E3CD-4149-AD85-693F09D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834004-9C88-4746-B33D-B0E66018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14050E-E6A7-4C4C-98E8-A307E2E1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49DBA4-E59A-4251-8DC6-C7EF8300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396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8DF5F-CA1C-492A-8C80-B573B996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7BF7C1-2278-4D8A-A15A-BC530006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9FD0D-7390-4613-9A39-6A3B6D5F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513ED-20FC-46DD-986B-5A77E860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EC222C-D7B7-4F06-B15F-15BC35B7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68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984C9-B6F2-42C2-9EB7-C8A12E29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EEFA31-5FED-48BE-A9AB-5F0D1463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3F8E5B-66E3-4EE3-8A85-0F8B0D57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1441A9-775A-4C5C-ABC7-013D2EB5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8382C2-A1AB-4D14-8D96-19EF4584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4812E7-DBB8-45BC-A4F1-DD9E09C8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13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9E8D2-EA91-4D7B-A830-9E612402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D604BA-9986-486A-AA9F-87C90B81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0B8162-953B-440B-817C-93A4DBADB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8FE503-3D34-4C04-8779-7EC922A22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0C163FD-AF03-4EE5-918F-8844E3232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8D9CCA1-3BB3-4BFA-B8E6-44654867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891F68-700E-47BC-AE9E-CD3A1B43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F7FF51-69C3-4B93-AB95-27F8EED7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7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BCB42-0170-4619-832D-460B7B2E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5CA81B-C0ED-4F0A-9830-2C0BB315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8D5A0C-6D29-470B-B8C8-BCB5A801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047A99-9228-4D98-9F4A-4949A63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9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775DBD8-4AC6-4241-B41A-A15D8A98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44C5E49-248D-4747-AAC1-475F7626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B04C42-AB96-46BA-AC47-8AC24F2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63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BF475-6FC0-456A-8AAC-B9FAB96E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A341-9357-4DA5-8177-1CA62BC0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92CD7F-049E-45BF-8E62-24A550C3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5716A5-EB45-4BE6-9BB3-90C27188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015364-DE5B-4FBF-A473-760322B0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4C6CCB-0B6C-44DB-9601-2B4A3E28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693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24ABB-062F-4234-816F-8885CD7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F3009B-C836-4B52-BBDE-721889235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7D5344-E0EC-420D-8239-6590BF07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A7DBDD-79DB-4C57-8F1D-D4313673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A80968-E527-47AB-9633-7154692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410F5F-2454-4F2B-A22C-23269E4F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9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D31047-F4E4-46A5-8C86-220F27D4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431CDD-1443-4C17-B75C-3C23ED13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75A0F7-45F6-4597-9F1D-FB5CA315D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4B7E-588E-4AF5-A254-3A4CA0B9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D65BF-2471-488D-A944-76058418F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2EFFDB-6876-45AC-91DD-A1711FDA5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F115-9A0F-4A99-B08A-2B652C9B8B9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6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2C9CE-E86B-4E70-BC83-1B028C81B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Endtest</a:t>
            </a:r>
            <a:r>
              <a:rPr lang="en-US" dirty="0"/>
              <a:t> Analysis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FC6248-020D-4027-8C2A-8F370B8EE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Ibele</a:t>
            </a:r>
          </a:p>
        </p:txBody>
      </p:sp>
    </p:spTree>
    <p:extLst>
      <p:ext uri="{BB962C8B-B14F-4D97-AF65-F5344CB8AC3E}">
        <p14:creationId xmlns:p14="http://schemas.microsoft.com/office/powerpoint/2010/main" xmlns="" val="82395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69873-002E-407A-8DBC-D908C74F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duplicate temperature display calibration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D1A065-2C63-4935-89E7-4C3AED91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Stop performing temperature display calibration in </a:t>
            </a:r>
            <a:r>
              <a:rPr lang="en-US" dirty="0" err="1"/>
              <a:t>Endtest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Temperature display is already performed by Chiller/Controller department</a:t>
            </a:r>
          </a:p>
          <a:p>
            <a:pPr lvl="1"/>
            <a:r>
              <a:rPr lang="en-US" dirty="0"/>
              <a:t>PT100 simulators have imperfect interunit repeatability</a:t>
            </a:r>
          </a:p>
          <a:p>
            <a:pPr lvl="1"/>
            <a:r>
              <a:rPr lang="en-US" dirty="0"/>
              <a:t>Negligible impact to customers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018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FB5FC-7482-42A3-8BA7-D70482F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visual check/sign-off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4800D-DD7A-477A-B9B0-A3942394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Add visual system inspection to duties of Lager/upstairs worker</a:t>
            </a:r>
          </a:p>
          <a:p>
            <a:pPr lvl="1"/>
            <a:r>
              <a:rPr lang="en-US" dirty="0"/>
              <a:t>Sign off on visual condition of all systems</a:t>
            </a:r>
          </a:p>
          <a:p>
            <a:pPr lvl="1"/>
            <a:r>
              <a:rPr lang="en-US" dirty="0"/>
              <a:t>Perform prior to packaging</a:t>
            </a:r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This issue a common and inexcusable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851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FB5FC-7482-42A3-8BA7-D70482F0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Electric Screwdriver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4800D-DD7A-477A-B9B0-A3942394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Electric screwdriver </a:t>
            </a:r>
          </a:p>
          <a:p>
            <a:pPr lvl="1"/>
            <a:r>
              <a:rPr lang="en-US" dirty="0"/>
              <a:t>Can be applied to all departments (even small electronics)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Partial disassembly often required for fixing/trouble-shooting</a:t>
            </a:r>
          </a:p>
          <a:p>
            <a:pPr lvl="1"/>
            <a:r>
              <a:rPr lang="en-US" dirty="0"/>
              <a:t>Can be time consuming</a:t>
            </a:r>
          </a:p>
          <a:p>
            <a:endParaRPr lang="en-US" dirty="0"/>
          </a:p>
        </p:txBody>
      </p:sp>
      <p:pic>
        <p:nvPicPr>
          <p:cNvPr id="5" name="Picture 4" descr="A picture containing sky, indoor&#10;&#10;Description automatically generated">
            <a:extLst>
              <a:ext uri="{FF2B5EF4-FFF2-40B4-BE49-F238E27FC236}">
                <a16:creationId xmlns:a16="http://schemas.microsoft.com/office/drawing/2014/main" xmlns="" id="{29607506-FEA3-40D0-B0EB-6B99F7E0F2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26" r="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219736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17D24-517E-4732-A8CE-F73A4990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temperature uniformity protocol to reduce human error*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A62375-44BB-4E9A-919A-CD9E1738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Add space to enable larger </a:t>
            </a:r>
            <a:r>
              <a:rPr lang="en-US" dirty="0" smtClean="0"/>
              <a:t>handwriting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Tablet??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More legible</a:t>
            </a:r>
          </a:p>
          <a:p>
            <a:pPr lvl="1"/>
            <a:r>
              <a:rPr lang="en-US" dirty="0"/>
              <a:t>Less reading errors</a:t>
            </a:r>
          </a:p>
        </p:txBody>
      </p:sp>
    </p:spTree>
    <p:extLst>
      <p:ext uri="{BB962C8B-B14F-4D97-AF65-F5344CB8AC3E}">
        <p14:creationId xmlns:p14="http://schemas.microsoft.com/office/powerpoint/2010/main" xmlns="" val="332277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DA3CA-C7B9-4767-A945-13D8D9C1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packing lists checked by multiple “experts”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74FF6D-2840-40D6-BDF6-C443DD81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Double check all new packing lists before input into SAGE, again in production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Many delivery errors</a:t>
            </a:r>
          </a:p>
          <a:p>
            <a:pPr lvl="1"/>
            <a:r>
              <a:rPr lang="en-US" dirty="0"/>
              <a:t>Missing/incorrect items on packing list often direct </a:t>
            </a:r>
            <a:r>
              <a:rPr lang="en-US" dirty="0" smtClean="0"/>
              <a:t>cause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Insert pictures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35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36D08-C185-4EE3-A437-D600AC1B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 Generator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106ED9-8B6F-4A84-A19E-F680229C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Zusamen</a:t>
            </a:r>
            <a:r>
              <a:rPr lang="en-US" dirty="0"/>
              <a:t>” single PDF</a:t>
            </a:r>
          </a:p>
          <a:p>
            <a:pPr lvl="1"/>
            <a:r>
              <a:rPr lang="en-US" dirty="0"/>
              <a:t>??</a:t>
            </a:r>
          </a:p>
          <a:p>
            <a:pPr lvl="1"/>
            <a:r>
              <a:rPr lang="en-US" dirty="0" smtClean="0"/>
              <a:t>??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Easier for </a:t>
            </a:r>
            <a:r>
              <a:rPr lang="en-US" dirty="0" smtClean="0"/>
              <a:t>printing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Illustration… also document more on what this does/etc,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040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316B5-4A5F-4DAF-867D-AAB1EDB4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Detailed Future Recommendations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3439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8A61F1-4670-4E35-932D-3DD0C14B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 people… explain more (1 does this , the other that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employee to inspect, pack, and prepare shipping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 err="1"/>
              <a:t>Endtest</a:t>
            </a:r>
            <a:r>
              <a:rPr lang="en-US" dirty="0"/>
              <a:t> worker already “familiar” with system</a:t>
            </a:r>
          </a:p>
          <a:p>
            <a:pPr lvl="1"/>
            <a:r>
              <a:rPr lang="en-US" dirty="0"/>
              <a:t>Greater specialization of labor = greater accuracy/efficiency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DDB1E4C-342A-4A34-8EA8-526222F6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separate individual for packing/shipping/system inspection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46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9A58D-533C-4873-8F0D-1BED369B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Computerized Algorithm for determining </a:t>
            </a:r>
            <a:r>
              <a:rPr lang="en-US" dirty="0" err="1"/>
              <a:t>Endtest</a:t>
            </a:r>
            <a:r>
              <a:rPr lang="en-US" dirty="0"/>
              <a:t> tests*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6D93A-1C8E-4126-B46F-2303D606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Programmatically construct algorithm that specifies tests</a:t>
            </a:r>
          </a:p>
          <a:p>
            <a:pPr lvl="1"/>
            <a:r>
              <a:rPr lang="en-US" dirty="0"/>
              <a:t>Can be added onto my program “</a:t>
            </a:r>
            <a:r>
              <a:rPr lang="en-US" dirty="0" err="1"/>
              <a:t>Endtest</a:t>
            </a:r>
            <a:r>
              <a:rPr lang="en-US" dirty="0"/>
              <a:t> Doc Generator”</a:t>
            </a:r>
          </a:p>
          <a:p>
            <a:pPr lvl="1"/>
            <a:r>
              <a:rPr lang="en-US" dirty="0"/>
              <a:t>Basically a “check list</a:t>
            </a:r>
            <a:r>
              <a:rPr lang="en-US" b="1" dirty="0"/>
              <a:t>” (print every time with program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SAGE!!!!!!!!!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Required tests often missing</a:t>
            </a:r>
          </a:p>
          <a:p>
            <a:pPr lvl="1"/>
            <a:r>
              <a:rPr lang="en-US" dirty="0"/>
              <a:t>Unneeded tests performed</a:t>
            </a:r>
          </a:p>
          <a:p>
            <a:pPr lvl="1"/>
            <a:r>
              <a:rPr lang="en-US" dirty="0"/>
              <a:t>Can be more accurate than a human</a:t>
            </a:r>
          </a:p>
          <a:p>
            <a:pPr lvl="1"/>
            <a:r>
              <a:rPr lang="en-US" dirty="0"/>
              <a:t>Saves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872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F6F33-2FEA-46C4-B1EA-F2431B98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 temperature uniformity test* (in progress)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B8A6C-1D43-4019-9264-81C6521B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Combine Hz/</a:t>
            </a:r>
            <a:r>
              <a:rPr lang="en-US" dirty="0" err="1"/>
              <a:t>Kz</a:t>
            </a:r>
            <a:r>
              <a:rPr lang="en-US" dirty="0"/>
              <a:t> with steps for new automated protocol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Autolog</a:t>
            </a:r>
            <a:r>
              <a:rPr lang="en-US" dirty="0"/>
              <a:t> function of </a:t>
            </a:r>
            <a:r>
              <a:rPr lang="en-US" dirty="0" err="1"/>
              <a:t>Sensarray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Programmatically evaluate uniformity and system performance later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Can now perform Hz/</a:t>
            </a:r>
            <a:r>
              <a:rPr lang="en-US" dirty="0" err="1"/>
              <a:t>Kz</a:t>
            </a:r>
            <a:r>
              <a:rPr lang="en-US" dirty="0"/>
              <a:t> and uniformity tests overnight</a:t>
            </a:r>
          </a:p>
          <a:p>
            <a:pPr lvl="1"/>
            <a:r>
              <a:rPr lang="en-US" dirty="0"/>
              <a:t>Save time and reduce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878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075E9-A7C6-4EBC-BD98-C16DCE6F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EF97A4-13A6-4AE0-BB98-49C1CBC1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r>
              <a:rPr lang="en-US" dirty="0"/>
              <a:t>Overview of Recommendations</a:t>
            </a:r>
          </a:p>
          <a:p>
            <a:r>
              <a:rPr lang="en-US" dirty="0"/>
              <a:t>Detailed Recommendations</a:t>
            </a:r>
          </a:p>
          <a:p>
            <a:r>
              <a:rPr lang="en-US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514560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20653-38FD-4772-ADB2-9D05BFC7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Automate label printing*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E985E-90A1-4568-ABF8-59B73051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283"/>
            <a:ext cx="6537290" cy="424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What: </a:t>
            </a:r>
          </a:p>
          <a:p>
            <a:pPr lvl="1"/>
            <a:r>
              <a:rPr lang="en-US" sz="2000" dirty="0"/>
              <a:t>Print labels with </a:t>
            </a:r>
            <a:r>
              <a:rPr lang="en-US" sz="2000" dirty="0" err="1"/>
              <a:t>Seriennummern</a:t>
            </a:r>
            <a:r>
              <a:rPr lang="en-US" sz="2000" dirty="0"/>
              <a:t> spreadsheet data OR require double entry of SSN</a:t>
            </a:r>
          </a:p>
          <a:p>
            <a:pPr lvl="1"/>
            <a:r>
              <a:rPr lang="en-US" sz="2000" dirty="0"/>
              <a:t>Zebra brand high resolution thermal-transfer printer</a:t>
            </a:r>
          </a:p>
          <a:p>
            <a:pPr lvl="1"/>
            <a:r>
              <a:rPr lang="en-US" sz="2000" dirty="0"/>
              <a:t>High temperature labels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Why: </a:t>
            </a:r>
          </a:p>
          <a:p>
            <a:pPr lvl="1"/>
            <a:r>
              <a:rPr lang="en-US" sz="2000" dirty="0"/>
              <a:t>Incorrect SSN on label is common problem</a:t>
            </a:r>
          </a:p>
          <a:p>
            <a:pPr lvl="1"/>
            <a:r>
              <a:rPr lang="en-US" sz="2000" dirty="0"/>
              <a:t>Saves time by changing tedious task</a:t>
            </a:r>
          </a:p>
          <a:p>
            <a:endParaRPr lang="en-US" sz="2000" dirty="0"/>
          </a:p>
        </p:txBody>
      </p:sp>
      <p:pic>
        <p:nvPicPr>
          <p:cNvPr id="5" name="Picture 4" descr="A close up of a printer&#10;&#10;Description automatically generated">
            <a:extLst>
              <a:ext uri="{FF2B5EF4-FFF2-40B4-BE49-F238E27FC236}">
                <a16:creationId xmlns:a16="http://schemas.microsoft.com/office/drawing/2014/main" xmlns="" id="{8F156953-D834-4E88-A278-921AB734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3" r="-1" b="-1"/>
          <a:stretch/>
        </p:blipFill>
        <p:spPr>
          <a:xfrm>
            <a:off x="7493463" y="1798546"/>
            <a:ext cx="4280663" cy="360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C2C5A2-B046-4AF8-8631-750461499C73}"/>
              </a:ext>
            </a:extLst>
          </p:cNvPr>
          <p:cNvSpPr txBox="1"/>
          <p:nvPr/>
        </p:nvSpPr>
        <p:spPr>
          <a:xfrm>
            <a:off x="8701874" y="5326321"/>
            <a:ext cx="375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Zebra ZD620, ~ $570</a:t>
            </a:r>
          </a:p>
        </p:txBody>
      </p:sp>
    </p:spTree>
    <p:extLst>
      <p:ext uri="{BB962C8B-B14F-4D97-AF65-F5344CB8AC3E}">
        <p14:creationId xmlns:p14="http://schemas.microsoft.com/office/powerpoint/2010/main" xmlns="" val="398257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EB21C-2D38-47D8-A2FF-9B05E38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 data from </a:t>
            </a:r>
            <a:r>
              <a:rPr lang="en-US" dirty="0" err="1"/>
              <a:t>Auftragslist</a:t>
            </a:r>
            <a:r>
              <a:rPr lang="en-US" dirty="0"/>
              <a:t>/Validate </a:t>
            </a:r>
            <a:r>
              <a:rPr lang="en-US" dirty="0" err="1"/>
              <a:t>Seriennummern</a:t>
            </a:r>
            <a:r>
              <a:rPr lang="en-US" dirty="0"/>
              <a:t> XLS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7786CA-5125-45C1-905C-675B068D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Directly transfer certain data from </a:t>
            </a:r>
            <a:r>
              <a:rPr lang="en-US" dirty="0" err="1"/>
              <a:t>Auftragsliste</a:t>
            </a:r>
            <a:r>
              <a:rPr lang="en-US" dirty="0"/>
              <a:t> to </a:t>
            </a:r>
            <a:r>
              <a:rPr lang="en-US" dirty="0" err="1"/>
              <a:t>Seriennummern</a:t>
            </a:r>
            <a:r>
              <a:rPr lang="en-US" dirty="0"/>
              <a:t> XLS</a:t>
            </a:r>
          </a:p>
          <a:p>
            <a:pPr lvl="1"/>
            <a:r>
              <a:rPr lang="en-US" dirty="0"/>
              <a:t>Eliminate certain input errors via Macros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 err="1"/>
              <a:t>Auftragsliste</a:t>
            </a:r>
            <a:r>
              <a:rPr lang="en-US" dirty="0"/>
              <a:t> generally more accurate</a:t>
            </a:r>
          </a:p>
          <a:p>
            <a:pPr lvl="1"/>
            <a:r>
              <a:rPr lang="en-US" dirty="0"/>
              <a:t>Reduces human input steps</a:t>
            </a:r>
          </a:p>
          <a:p>
            <a:pPr lvl="1"/>
            <a:r>
              <a:rPr lang="en-US" dirty="0"/>
              <a:t>Constrains human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160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316B5-4A5F-4DAF-867D-AAB1EDB4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Detailed Potential Recommendations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99808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8E240-2136-4F48-BF44-49CC762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Test Controllers for Chuck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AC375-017D-498B-9CF7-449FBEF9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New/upgraded controllers for chuck department with most recent PID values</a:t>
            </a:r>
          </a:p>
          <a:p>
            <a:pPr lvl="1"/>
            <a:r>
              <a:rPr lang="en-US" dirty="0"/>
              <a:t>Replace </a:t>
            </a:r>
            <a:r>
              <a:rPr lang="en-US" dirty="0" err="1"/>
              <a:t>Uberschwing</a:t>
            </a:r>
            <a:r>
              <a:rPr lang="en-US" dirty="0"/>
              <a:t> test with different test to find bad PT100 placement</a:t>
            </a:r>
          </a:p>
          <a:p>
            <a:pPr lvl="2"/>
            <a:r>
              <a:rPr lang="en-US" dirty="0"/>
              <a:t>Heat to 50C and control, heat to 80C and control</a:t>
            </a:r>
          </a:p>
          <a:p>
            <a:pPr lvl="1"/>
            <a:r>
              <a:rPr lang="en-US" dirty="0"/>
              <a:t>Computer/monitor needed</a:t>
            </a:r>
          </a:p>
          <a:p>
            <a:pPr lvl="1"/>
            <a:r>
              <a:rPr lang="en-US" dirty="0"/>
              <a:t>Teach Chuck Department AC3R2 test software (easy)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 err="1"/>
              <a:t>Uberschwing</a:t>
            </a:r>
            <a:r>
              <a:rPr lang="en-US" dirty="0"/>
              <a:t> test is not sensitive</a:t>
            </a:r>
          </a:p>
          <a:p>
            <a:pPr lvl="1"/>
            <a:r>
              <a:rPr lang="en-US" dirty="0" err="1"/>
              <a:t>Nuhan</a:t>
            </a:r>
            <a:r>
              <a:rPr lang="en-US" dirty="0"/>
              <a:t> commonly finds bad PT100 placement in </a:t>
            </a:r>
            <a:r>
              <a:rPr lang="en-US" dirty="0" err="1"/>
              <a:t>Endtest</a:t>
            </a:r>
            <a:endParaRPr lang="en-US" dirty="0"/>
          </a:p>
          <a:p>
            <a:pPr lvl="1"/>
            <a:r>
              <a:rPr lang="en-US" dirty="0"/>
              <a:t>Often not noticed until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39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8E240-2136-4F48-BF44-49CC762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temperature display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AC375-017D-498B-9CF7-449FBEF9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New test program that cycles controller/chiller every 5-10s,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Program records displayed PT100 temperature value</a:t>
            </a:r>
          </a:p>
          <a:p>
            <a:pPr lvl="1"/>
            <a:r>
              <a:rPr lang="en-US" dirty="0"/>
              <a:t>Using internally stored PT100 simulation data, program fits test data to curve and subsequently adjusts calibration values</a:t>
            </a:r>
          </a:p>
          <a:p>
            <a:pPr lvl="1"/>
            <a:r>
              <a:rPr lang="en-US" dirty="0"/>
              <a:t>Use test data to generate document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Display calibration is very tedious and time consuming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13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65101-060D-413E-A871-C69ECA0D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</a:t>
            </a:r>
            <a:r>
              <a:rPr lang="en-US" dirty="0" err="1"/>
              <a:t>kz</a:t>
            </a:r>
            <a:r>
              <a:rPr lang="en-US" dirty="0"/>
              <a:t> for basic chucks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6EAD2-CA02-492C-BC8E-CD58A6A3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Stop doing </a:t>
            </a:r>
            <a:r>
              <a:rPr lang="en-US" dirty="0" err="1"/>
              <a:t>Kz</a:t>
            </a:r>
            <a:r>
              <a:rPr lang="en-US" dirty="0"/>
              <a:t> for basic chucks</a:t>
            </a:r>
          </a:p>
          <a:p>
            <a:pPr lvl="1"/>
            <a:r>
              <a:rPr lang="en-US" dirty="0"/>
              <a:t>Replace with chiller air flow assessment</a:t>
            </a:r>
          </a:p>
          <a:p>
            <a:pPr lvl="1"/>
            <a:r>
              <a:rPr lang="en-US" dirty="0"/>
              <a:t>Gather cold-temp uniformity during steps</a:t>
            </a:r>
          </a:p>
          <a:p>
            <a:pPr lvl="1"/>
            <a:r>
              <a:rPr lang="en-US" dirty="0"/>
              <a:t>Add Hz to steps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Good thermal transfer from heating unit to top plate in basic chucks (few layers compared to ULN, for example)</a:t>
            </a:r>
          </a:p>
          <a:p>
            <a:pPr lvl="1"/>
            <a:r>
              <a:rPr lang="en-US" dirty="0"/>
              <a:t>Chillers more powerful than in the past</a:t>
            </a:r>
          </a:p>
          <a:p>
            <a:pPr lvl="1"/>
            <a:r>
              <a:rPr lang="en-US" dirty="0"/>
              <a:t>Out of spec </a:t>
            </a:r>
            <a:r>
              <a:rPr lang="en-US" dirty="0" err="1"/>
              <a:t>Kz</a:t>
            </a:r>
            <a:r>
              <a:rPr lang="en-US" dirty="0"/>
              <a:t> almost always from chiller problems</a:t>
            </a:r>
          </a:p>
          <a:p>
            <a:pPr lvl="1"/>
            <a:r>
              <a:rPr lang="en-US" dirty="0"/>
              <a:t>Chiller air flow rate proportional to cooling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44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9679F-4B8E-4A76-8667-7BA0777A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steps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41BC2-4B3C-469D-88AA-D69553CF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Change duration or amount of steps</a:t>
            </a:r>
          </a:p>
          <a:p>
            <a:pPr lvl="1"/>
            <a:r>
              <a:rPr lang="en-US" dirty="0"/>
              <a:t>New step temperatures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Steps arbitrarily defined</a:t>
            </a:r>
          </a:p>
          <a:p>
            <a:pPr lvl="1"/>
            <a:r>
              <a:rPr lang="en-US" dirty="0"/>
              <a:t>Possible to increase steps test sensitivity if data-based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3556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73E9C-20EB-489C-B699-ABD06AC2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program to detect steps abnormalities*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A79A0-8A8D-4B24-981D-9C1B051A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Program evaluates steps curves to look for abnormalities/instabilities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Possibly more accurate than human? (humans great at pattern recognition)</a:t>
            </a:r>
          </a:p>
          <a:p>
            <a:pPr lvl="1"/>
            <a:r>
              <a:rPr lang="en-US" dirty="0"/>
              <a:t>Save time printing out many graphs for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3137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483CF-6E98-4320-8649-48C3B4D8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085"/>
          </a:xfrm>
        </p:spPr>
        <p:txBody>
          <a:bodyPr>
            <a:normAutofit fontScale="90000"/>
          </a:bodyPr>
          <a:lstStyle/>
          <a:p>
            <a:r>
              <a:rPr lang="en-US" dirty="0"/>
              <a:t>CE/UTL </a:t>
            </a:r>
            <a:r>
              <a:rPr lang="en-US" dirty="0" err="1"/>
              <a:t>Prüfprotokoll</a:t>
            </a:r>
            <a:r>
              <a:rPr lang="en-US" dirty="0"/>
              <a:t> only when required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29326-D4DB-413E-80F1-7764BCEB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D7B89D1-7EEB-4B13-9D77-68A8E314179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Perform only for customers who require it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Wasted time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Keep doing </a:t>
            </a:r>
            <a:r>
              <a:rPr lang="en-US" dirty="0" smtClean="0">
                <a:solidFill>
                  <a:srgbClr val="FF0000"/>
                </a:solidFill>
              </a:rPr>
              <a:t>this…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Change to conform with </a:t>
            </a:r>
            <a:r>
              <a:rPr lang="en-US" dirty="0" err="1" smtClean="0">
                <a:solidFill>
                  <a:srgbClr val="FF0000"/>
                </a:solidFill>
              </a:rPr>
              <a:t>safey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2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992A7-4DA2-41EF-8F53-82D8F67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B018B-2ADD-4412-B40E-5039C11A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on product defects scarce</a:t>
            </a:r>
          </a:p>
          <a:p>
            <a:r>
              <a:rPr lang="en-US" dirty="0"/>
              <a:t>Products not designed for stand-alone testing</a:t>
            </a:r>
          </a:p>
          <a:p>
            <a:r>
              <a:rPr lang="en-US" dirty="0"/>
              <a:t>Manual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Future reference: * = my task</a:t>
            </a:r>
          </a:p>
        </p:txBody>
      </p:sp>
    </p:spTree>
    <p:extLst>
      <p:ext uri="{BB962C8B-B14F-4D97-AF65-F5344CB8AC3E}">
        <p14:creationId xmlns:p14="http://schemas.microsoft.com/office/powerpoint/2010/main" xmlns="" val="1627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3717C-FC87-4101-8EDE-AE660F0B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FE6462-C7BA-4B32-9202-541E0611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Data</a:t>
            </a:r>
          </a:p>
          <a:p>
            <a:r>
              <a:rPr lang="en-US" dirty="0"/>
              <a:t>Document Processes!* (in progress)</a:t>
            </a:r>
          </a:p>
          <a:p>
            <a:r>
              <a:rPr lang="en-US" dirty="0"/>
              <a:t>End duplicate temperature display calibration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visual check/sign-off before packaging</a:t>
            </a:r>
          </a:p>
          <a:p>
            <a:r>
              <a:rPr lang="en-US" dirty="0"/>
              <a:t>Electric Screwdriver</a:t>
            </a:r>
          </a:p>
          <a:p>
            <a:r>
              <a:rPr lang="en-US" dirty="0"/>
              <a:t>New temperature uniformity protocol to reduce human error*</a:t>
            </a:r>
          </a:p>
          <a:p>
            <a:r>
              <a:rPr lang="en-US" dirty="0"/>
              <a:t>New packing lists checked by multiple “experts”</a:t>
            </a:r>
          </a:p>
          <a:p>
            <a:r>
              <a:rPr lang="en-US" dirty="0"/>
              <a:t>Doc Generator V2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71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53A45-5336-4C88-86A5-0A6C81D1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Near-term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418DF-7EA9-466C-8532-C498EB2E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separate individual for packing/shipping/system inspection</a:t>
            </a:r>
          </a:p>
          <a:p>
            <a:r>
              <a:rPr lang="en-US" dirty="0"/>
              <a:t>Computerized Algorithm for determining </a:t>
            </a:r>
            <a:r>
              <a:rPr lang="en-US" dirty="0" err="1"/>
              <a:t>Endtest</a:t>
            </a:r>
            <a:r>
              <a:rPr lang="en-US" dirty="0"/>
              <a:t> tests*/</a:t>
            </a:r>
          </a:p>
          <a:p>
            <a:pPr lvl="1"/>
            <a:r>
              <a:rPr lang="en-US" dirty="0"/>
              <a:t>Built into </a:t>
            </a:r>
            <a:r>
              <a:rPr lang="en-US" dirty="0" err="1"/>
              <a:t>Endtest</a:t>
            </a:r>
            <a:r>
              <a:rPr lang="en-US" dirty="0"/>
              <a:t> Doc Generator?</a:t>
            </a:r>
          </a:p>
          <a:p>
            <a:r>
              <a:rPr lang="en-US" dirty="0"/>
              <a:t>Automate temperature uniformity test* (in progress)/</a:t>
            </a:r>
          </a:p>
          <a:p>
            <a:r>
              <a:rPr lang="en-US" dirty="0"/>
              <a:t>Automate label printing*/</a:t>
            </a:r>
          </a:p>
          <a:p>
            <a:r>
              <a:rPr lang="en-US" dirty="0"/>
              <a:t>Pipe data from </a:t>
            </a:r>
            <a:r>
              <a:rPr lang="en-US" dirty="0" err="1"/>
              <a:t>Auftragslist</a:t>
            </a:r>
            <a:r>
              <a:rPr lang="en-US" dirty="0"/>
              <a:t>/Validate </a:t>
            </a:r>
            <a:r>
              <a:rPr lang="en-US" dirty="0" err="1"/>
              <a:t>Seriennummern</a:t>
            </a:r>
            <a:r>
              <a:rPr lang="en-US" dirty="0"/>
              <a:t> XLS*/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692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2E762-F632-4C10-B116-ED2F1566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60479C-4DEA-47D2-9766-516CFCDF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Test Controllers for Chuck Department</a:t>
            </a:r>
          </a:p>
          <a:p>
            <a:r>
              <a:rPr lang="en-US" dirty="0"/>
              <a:t>Automate temperature display calibration</a:t>
            </a:r>
          </a:p>
          <a:p>
            <a:r>
              <a:rPr lang="en-US" dirty="0"/>
              <a:t>Eliminate </a:t>
            </a:r>
            <a:r>
              <a:rPr lang="en-US" dirty="0" err="1"/>
              <a:t>kz</a:t>
            </a:r>
            <a:r>
              <a:rPr lang="en-US" dirty="0"/>
              <a:t> for basic chucks</a:t>
            </a:r>
          </a:p>
          <a:p>
            <a:r>
              <a:rPr lang="en-US" dirty="0"/>
              <a:t>Change steps protocol</a:t>
            </a:r>
          </a:p>
          <a:p>
            <a:r>
              <a:rPr lang="en-US" dirty="0"/>
              <a:t>Write program to detect steps abnormalities*/</a:t>
            </a:r>
          </a:p>
          <a:p>
            <a:r>
              <a:rPr lang="en-US" dirty="0"/>
              <a:t>CE/UTL </a:t>
            </a:r>
            <a:r>
              <a:rPr lang="en-US" dirty="0" err="1"/>
              <a:t>Prüfprotokoll</a:t>
            </a:r>
            <a:r>
              <a:rPr lang="en-US" dirty="0"/>
              <a:t> only when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23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316B5-4A5F-4DAF-867D-AAB1EDB4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Detailed Immediate Recommendations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17482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1E6C1-21C1-4FAF-A194-19CB94A4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406238-E036-4E85-AC49-040BB933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Record all defects found in testing</a:t>
            </a:r>
          </a:p>
          <a:p>
            <a:pPr lvl="1"/>
            <a:r>
              <a:rPr lang="en-US" dirty="0"/>
              <a:t>Save all test data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Aid Root Cause Analysis</a:t>
            </a:r>
          </a:p>
          <a:p>
            <a:pPr lvl="1"/>
            <a:r>
              <a:rPr lang="en-US" dirty="0"/>
              <a:t>Aid process optimization</a:t>
            </a:r>
          </a:p>
          <a:p>
            <a:pPr lvl="1"/>
            <a:r>
              <a:rPr lang="en-US" dirty="0"/>
              <a:t>Assess </a:t>
            </a:r>
            <a:r>
              <a:rPr lang="en-US"/>
              <a:t>process </a:t>
            </a:r>
            <a:r>
              <a:rPr lang="en-US" smtClean="0"/>
              <a:t>changes</a:t>
            </a:r>
            <a:r>
              <a:rPr lang="en-US" smtClean="0"/>
              <a:t>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910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84ABC-FDE4-471D-B257-1546EEA8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3FD3E-C535-41D4-B25A-44C0B2DE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 </a:t>
            </a:r>
          </a:p>
          <a:p>
            <a:pPr lvl="1"/>
            <a:r>
              <a:rPr lang="en-US" dirty="0"/>
              <a:t>Record process steps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SOP (NO ACRONYMNS standard operating procedure)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</a:t>
            </a:r>
          </a:p>
          <a:p>
            <a:pPr lvl="1"/>
            <a:r>
              <a:rPr lang="en-US" dirty="0"/>
              <a:t>So other workers can perform </a:t>
            </a:r>
            <a:r>
              <a:rPr lang="en-US" dirty="0" err="1"/>
              <a:t>Endtest</a:t>
            </a:r>
            <a:r>
              <a:rPr lang="en-US" dirty="0"/>
              <a:t> duties</a:t>
            </a:r>
          </a:p>
          <a:p>
            <a:pPr lvl="1"/>
            <a:r>
              <a:rPr lang="en-US" dirty="0"/>
              <a:t>Aid in process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19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Microsoft Office PowerPoint</Application>
  <PresentationFormat>Benutzerdefiniert</PresentationFormat>
  <Paragraphs>224</Paragraphs>
  <Slides>28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 Theme</vt:lpstr>
      <vt:lpstr>Endtest Analysis and Recommendations</vt:lpstr>
      <vt:lpstr>Agenda</vt:lpstr>
      <vt:lpstr>Limitations</vt:lpstr>
      <vt:lpstr>Immediate Recommendations</vt:lpstr>
      <vt:lpstr>Near-term Recommendations</vt:lpstr>
      <vt:lpstr>Potential Recommendations</vt:lpstr>
      <vt:lpstr>Folie 7</vt:lpstr>
      <vt:lpstr>Collect Data</vt:lpstr>
      <vt:lpstr>Document processes</vt:lpstr>
      <vt:lpstr>End duplicate temperature display calibration </vt:lpstr>
      <vt:lpstr>2nd visual check/sign-off </vt:lpstr>
      <vt:lpstr>Electric Screwdriver </vt:lpstr>
      <vt:lpstr>New temperature uniformity protocol to reduce human error* </vt:lpstr>
      <vt:lpstr>New packing lists checked by multiple “experts”</vt:lpstr>
      <vt:lpstr>Doc Generator V2</vt:lpstr>
      <vt:lpstr>Folie 16</vt:lpstr>
      <vt:lpstr>Consider separate individual for packing/shipping/system inspection </vt:lpstr>
      <vt:lpstr>Computerized Algorithm for determining Endtest tests* </vt:lpstr>
      <vt:lpstr>Automate temperature uniformity test* (in progress) </vt:lpstr>
      <vt:lpstr>Automate label printing* </vt:lpstr>
      <vt:lpstr>Pipe data from Auftragslist/Validate Seriennummern XLS </vt:lpstr>
      <vt:lpstr>Folie 22</vt:lpstr>
      <vt:lpstr>New Test Controllers for Chuck Department</vt:lpstr>
      <vt:lpstr>Automate temperature display calibration</vt:lpstr>
      <vt:lpstr>Eliminate kz for basic chucks</vt:lpstr>
      <vt:lpstr>Change steps protocol</vt:lpstr>
      <vt:lpstr>Write program to detect steps abnormalities*</vt:lpstr>
      <vt:lpstr>CE/UTL Prüfprotokoll only when required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Endtest Analysis and Recommendations</dc:title>
  <dc:creator>Austin Ibele</dc:creator>
  <cp:lastModifiedBy>Austin Ibele</cp:lastModifiedBy>
  <cp:revision>37</cp:revision>
  <dcterms:created xsi:type="dcterms:W3CDTF">2019-03-06T12:53:58Z</dcterms:created>
  <dcterms:modified xsi:type="dcterms:W3CDTF">2019-03-12T15:36:10Z</dcterms:modified>
</cp:coreProperties>
</file>