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72" r:id="rId8"/>
    <p:sldId id="261" r:id="rId9"/>
    <p:sldId id="262" r:id="rId10"/>
    <p:sldId id="263" r:id="rId11"/>
    <p:sldId id="264"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36"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1C2B6-9EB2-6530-E06E-FB594627E1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CC28CF-98F7-B92D-29BB-EDD2F14EE0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F28B64-3FEA-8B29-774C-8B64421A6510}"/>
              </a:ext>
            </a:extLst>
          </p:cNvPr>
          <p:cNvSpPr>
            <a:spLocks noGrp="1"/>
          </p:cNvSpPr>
          <p:nvPr>
            <p:ph type="dt" sz="half" idx="10"/>
          </p:nvPr>
        </p:nvSpPr>
        <p:spPr/>
        <p:txBody>
          <a:bodyPr/>
          <a:lstStyle/>
          <a:p>
            <a:fld id="{BB61594E-0383-42A7-8AE6-F7EB3EDFC0B3}" type="datetimeFigureOut">
              <a:rPr lang="en-US" smtClean="0"/>
              <a:t>8/22/2024</a:t>
            </a:fld>
            <a:endParaRPr lang="en-US"/>
          </a:p>
        </p:txBody>
      </p:sp>
      <p:sp>
        <p:nvSpPr>
          <p:cNvPr id="5" name="Footer Placeholder 4">
            <a:extLst>
              <a:ext uri="{FF2B5EF4-FFF2-40B4-BE49-F238E27FC236}">
                <a16:creationId xmlns:a16="http://schemas.microsoft.com/office/drawing/2014/main" id="{C4C80ECB-DA6E-08F8-077A-72439A0B9F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CD2A8-BFD7-3158-DD5A-D2A4724E609C}"/>
              </a:ext>
            </a:extLst>
          </p:cNvPr>
          <p:cNvSpPr>
            <a:spLocks noGrp="1"/>
          </p:cNvSpPr>
          <p:nvPr>
            <p:ph type="sldNum" sz="quarter" idx="12"/>
          </p:nvPr>
        </p:nvSpPr>
        <p:spPr/>
        <p:txBody>
          <a:bodyPr/>
          <a:lstStyle/>
          <a:p>
            <a:fld id="{E4B4D0A1-44E7-47D6-9EA9-1122CAC1C7E4}" type="slidenum">
              <a:rPr lang="en-US" smtClean="0"/>
              <a:t>‹#›</a:t>
            </a:fld>
            <a:endParaRPr lang="en-US"/>
          </a:p>
        </p:txBody>
      </p:sp>
    </p:spTree>
    <p:extLst>
      <p:ext uri="{BB962C8B-B14F-4D97-AF65-F5344CB8AC3E}">
        <p14:creationId xmlns:p14="http://schemas.microsoft.com/office/powerpoint/2010/main" val="1748253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C9E81-7F28-CFBA-6EC3-76692DB238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734C7A-45F6-8372-AEFD-1364D65A67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AD5A97-95E8-3A2F-1319-D96FAE61ECE1}"/>
              </a:ext>
            </a:extLst>
          </p:cNvPr>
          <p:cNvSpPr>
            <a:spLocks noGrp="1"/>
          </p:cNvSpPr>
          <p:nvPr>
            <p:ph type="dt" sz="half" idx="10"/>
          </p:nvPr>
        </p:nvSpPr>
        <p:spPr/>
        <p:txBody>
          <a:bodyPr/>
          <a:lstStyle/>
          <a:p>
            <a:fld id="{BB61594E-0383-42A7-8AE6-F7EB3EDFC0B3}" type="datetimeFigureOut">
              <a:rPr lang="en-US" smtClean="0"/>
              <a:t>8/22/2024</a:t>
            </a:fld>
            <a:endParaRPr lang="en-US"/>
          </a:p>
        </p:txBody>
      </p:sp>
      <p:sp>
        <p:nvSpPr>
          <p:cNvPr id="5" name="Footer Placeholder 4">
            <a:extLst>
              <a:ext uri="{FF2B5EF4-FFF2-40B4-BE49-F238E27FC236}">
                <a16:creationId xmlns:a16="http://schemas.microsoft.com/office/drawing/2014/main" id="{4DADFDF3-D140-5A6E-6532-F51657D5D6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306250-578C-14EA-9ED1-3205FCF08338}"/>
              </a:ext>
            </a:extLst>
          </p:cNvPr>
          <p:cNvSpPr>
            <a:spLocks noGrp="1"/>
          </p:cNvSpPr>
          <p:nvPr>
            <p:ph type="sldNum" sz="quarter" idx="12"/>
          </p:nvPr>
        </p:nvSpPr>
        <p:spPr/>
        <p:txBody>
          <a:bodyPr/>
          <a:lstStyle/>
          <a:p>
            <a:fld id="{E4B4D0A1-44E7-47D6-9EA9-1122CAC1C7E4}" type="slidenum">
              <a:rPr lang="en-US" smtClean="0"/>
              <a:t>‹#›</a:t>
            </a:fld>
            <a:endParaRPr lang="en-US"/>
          </a:p>
        </p:txBody>
      </p:sp>
    </p:spTree>
    <p:extLst>
      <p:ext uri="{BB962C8B-B14F-4D97-AF65-F5344CB8AC3E}">
        <p14:creationId xmlns:p14="http://schemas.microsoft.com/office/powerpoint/2010/main" val="1978885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8C37D5-ADA4-09DA-CCDC-899E9A8F28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CD51B3-7213-9A37-0D8B-79BE22BF00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70C426-88C0-9514-B864-DF300AA37F21}"/>
              </a:ext>
            </a:extLst>
          </p:cNvPr>
          <p:cNvSpPr>
            <a:spLocks noGrp="1"/>
          </p:cNvSpPr>
          <p:nvPr>
            <p:ph type="dt" sz="half" idx="10"/>
          </p:nvPr>
        </p:nvSpPr>
        <p:spPr/>
        <p:txBody>
          <a:bodyPr/>
          <a:lstStyle/>
          <a:p>
            <a:fld id="{BB61594E-0383-42A7-8AE6-F7EB3EDFC0B3}" type="datetimeFigureOut">
              <a:rPr lang="en-US" smtClean="0"/>
              <a:t>8/22/2024</a:t>
            </a:fld>
            <a:endParaRPr lang="en-US"/>
          </a:p>
        </p:txBody>
      </p:sp>
      <p:sp>
        <p:nvSpPr>
          <p:cNvPr id="5" name="Footer Placeholder 4">
            <a:extLst>
              <a:ext uri="{FF2B5EF4-FFF2-40B4-BE49-F238E27FC236}">
                <a16:creationId xmlns:a16="http://schemas.microsoft.com/office/drawing/2014/main" id="{FDB027A3-1080-93A5-F849-698DE09893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938F99-75CF-FA40-1B8F-6BF560786303}"/>
              </a:ext>
            </a:extLst>
          </p:cNvPr>
          <p:cNvSpPr>
            <a:spLocks noGrp="1"/>
          </p:cNvSpPr>
          <p:nvPr>
            <p:ph type="sldNum" sz="quarter" idx="12"/>
          </p:nvPr>
        </p:nvSpPr>
        <p:spPr/>
        <p:txBody>
          <a:bodyPr/>
          <a:lstStyle/>
          <a:p>
            <a:fld id="{E4B4D0A1-44E7-47D6-9EA9-1122CAC1C7E4}" type="slidenum">
              <a:rPr lang="en-US" smtClean="0"/>
              <a:t>‹#›</a:t>
            </a:fld>
            <a:endParaRPr lang="en-US"/>
          </a:p>
        </p:txBody>
      </p:sp>
    </p:spTree>
    <p:extLst>
      <p:ext uri="{BB962C8B-B14F-4D97-AF65-F5344CB8AC3E}">
        <p14:creationId xmlns:p14="http://schemas.microsoft.com/office/powerpoint/2010/main" val="518321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F2B04-2DBB-468F-0F7E-739527B9A5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FE82-4539-F3F1-47A9-56674FA05B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875BF5-0B1F-A754-D0BE-4B35AFD4C180}"/>
              </a:ext>
            </a:extLst>
          </p:cNvPr>
          <p:cNvSpPr>
            <a:spLocks noGrp="1"/>
          </p:cNvSpPr>
          <p:nvPr>
            <p:ph type="dt" sz="half" idx="10"/>
          </p:nvPr>
        </p:nvSpPr>
        <p:spPr/>
        <p:txBody>
          <a:bodyPr/>
          <a:lstStyle/>
          <a:p>
            <a:fld id="{BB61594E-0383-42A7-8AE6-F7EB3EDFC0B3}" type="datetimeFigureOut">
              <a:rPr lang="en-US" smtClean="0"/>
              <a:t>8/22/2024</a:t>
            </a:fld>
            <a:endParaRPr lang="en-US"/>
          </a:p>
        </p:txBody>
      </p:sp>
      <p:sp>
        <p:nvSpPr>
          <p:cNvPr id="5" name="Footer Placeholder 4">
            <a:extLst>
              <a:ext uri="{FF2B5EF4-FFF2-40B4-BE49-F238E27FC236}">
                <a16:creationId xmlns:a16="http://schemas.microsoft.com/office/drawing/2014/main" id="{DA31721E-2094-1D3F-66C8-34CF82E476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1B3367-DE1B-24C2-AF5A-DA239A17DF6F}"/>
              </a:ext>
            </a:extLst>
          </p:cNvPr>
          <p:cNvSpPr>
            <a:spLocks noGrp="1"/>
          </p:cNvSpPr>
          <p:nvPr>
            <p:ph type="sldNum" sz="quarter" idx="12"/>
          </p:nvPr>
        </p:nvSpPr>
        <p:spPr/>
        <p:txBody>
          <a:bodyPr/>
          <a:lstStyle/>
          <a:p>
            <a:fld id="{E4B4D0A1-44E7-47D6-9EA9-1122CAC1C7E4}" type="slidenum">
              <a:rPr lang="en-US" smtClean="0"/>
              <a:t>‹#›</a:t>
            </a:fld>
            <a:endParaRPr lang="en-US"/>
          </a:p>
        </p:txBody>
      </p:sp>
    </p:spTree>
    <p:extLst>
      <p:ext uri="{BB962C8B-B14F-4D97-AF65-F5344CB8AC3E}">
        <p14:creationId xmlns:p14="http://schemas.microsoft.com/office/powerpoint/2010/main" val="154484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574E-2876-278A-2092-28E183A3B8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BE3110-7D3E-5EC1-F9BD-554A87E3FD6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6F7590-50DD-F259-E593-CEECB3147E52}"/>
              </a:ext>
            </a:extLst>
          </p:cNvPr>
          <p:cNvSpPr>
            <a:spLocks noGrp="1"/>
          </p:cNvSpPr>
          <p:nvPr>
            <p:ph type="dt" sz="half" idx="10"/>
          </p:nvPr>
        </p:nvSpPr>
        <p:spPr/>
        <p:txBody>
          <a:bodyPr/>
          <a:lstStyle/>
          <a:p>
            <a:fld id="{BB61594E-0383-42A7-8AE6-F7EB3EDFC0B3}" type="datetimeFigureOut">
              <a:rPr lang="en-US" smtClean="0"/>
              <a:t>8/22/2024</a:t>
            </a:fld>
            <a:endParaRPr lang="en-US"/>
          </a:p>
        </p:txBody>
      </p:sp>
      <p:sp>
        <p:nvSpPr>
          <p:cNvPr id="5" name="Footer Placeholder 4">
            <a:extLst>
              <a:ext uri="{FF2B5EF4-FFF2-40B4-BE49-F238E27FC236}">
                <a16:creationId xmlns:a16="http://schemas.microsoft.com/office/drawing/2014/main" id="{37F7B9D9-778E-28FB-A28D-1DC4227315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A8019-7BF1-992C-995E-5100D681463E}"/>
              </a:ext>
            </a:extLst>
          </p:cNvPr>
          <p:cNvSpPr>
            <a:spLocks noGrp="1"/>
          </p:cNvSpPr>
          <p:nvPr>
            <p:ph type="sldNum" sz="quarter" idx="12"/>
          </p:nvPr>
        </p:nvSpPr>
        <p:spPr/>
        <p:txBody>
          <a:bodyPr/>
          <a:lstStyle/>
          <a:p>
            <a:fld id="{E4B4D0A1-44E7-47D6-9EA9-1122CAC1C7E4}" type="slidenum">
              <a:rPr lang="en-US" smtClean="0"/>
              <a:t>‹#›</a:t>
            </a:fld>
            <a:endParaRPr lang="en-US"/>
          </a:p>
        </p:txBody>
      </p:sp>
    </p:spTree>
    <p:extLst>
      <p:ext uri="{BB962C8B-B14F-4D97-AF65-F5344CB8AC3E}">
        <p14:creationId xmlns:p14="http://schemas.microsoft.com/office/powerpoint/2010/main" val="2229812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23EBC-7E18-5935-3A0D-053CBB54E3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1C38B5-1968-5533-3429-CE206C1EE0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43BB94-5E63-6B64-A371-8DC29525A5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987108-79AE-1E5C-32A3-58C5D271D597}"/>
              </a:ext>
            </a:extLst>
          </p:cNvPr>
          <p:cNvSpPr>
            <a:spLocks noGrp="1"/>
          </p:cNvSpPr>
          <p:nvPr>
            <p:ph type="dt" sz="half" idx="10"/>
          </p:nvPr>
        </p:nvSpPr>
        <p:spPr/>
        <p:txBody>
          <a:bodyPr/>
          <a:lstStyle/>
          <a:p>
            <a:fld id="{BB61594E-0383-42A7-8AE6-F7EB3EDFC0B3}" type="datetimeFigureOut">
              <a:rPr lang="en-US" smtClean="0"/>
              <a:t>8/22/2024</a:t>
            </a:fld>
            <a:endParaRPr lang="en-US"/>
          </a:p>
        </p:txBody>
      </p:sp>
      <p:sp>
        <p:nvSpPr>
          <p:cNvPr id="6" name="Footer Placeholder 5">
            <a:extLst>
              <a:ext uri="{FF2B5EF4-FFF2-40B4-BE49-F238E27FC236}">
                <a16:creationId xmlns:a16="http://schemas.microsoft.com/office/drawing/2014/main" id="{F5CAFE13-1129-4BEA-4C20-6226FA68CC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47D8D3-63A3-C9DC-479E-8469025F0796}"/>
              </a:ext>
            </a:extLst>
          </p:cNvPr>
          <p:cNvSpPr>
            <a:spLocks noGrp="1"/>
          </p:cNvSpPr>
          <p:nvPr>
            <p:ph type="sldNum" sz="quarter" idx="12"/>
          </p:nvPr>
        </p:nvSpPr>
        <p:spPr/>
        <p:txBody>
          <a:bodyPr/>
          <a:lstStyle/>
          <a:p>
            <a:fld id="{E4B4D0A1-44E7-47D6-9EA9-1122CAC1C7E4}" type="slidenum">
              <a:rPr lang="en-US" smtClean="0"/>
              <a:t>‹#›</a:t>
            </a:fld>
            <a:endParaRPr lang="en-US"/>
          </a:p>
        </p:txBody>
      </p:sp>
    </p:spTree>
    <p:extLst>
      <p:ext uri="{BB962C8B-B14F-4D97-AF65-F5344CB8AC3E}">
        <p14:creationId xmlns:p14="http://schemas.microsoft.com/office/powerpoint/2010/main" val="1761671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E5287-E799-DA90-AA62-92CA718EF7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B7ECD4-C3D0-D941-45F2-A4E3A97358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FD1C7D-BDA2-6356-1A29-165A927274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98C659-0418-5103-AF41-639DE1B3C2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770F2C-07FB-A49A-EA0A-8AE4D2A798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741E2F-6EF4-5307-6303-A3808225AE7B}"/>
              </a:ext>
            </a:extLst>
          </p:cNvPr>
          <p:cNvSpPr>
            <a:spLocks noGrp="1"/>
          </p:cNvSpPr>
          <p:nvPr>
            <p:ph type="dt" sz="half" idx="10"/>
          </p:nvPr>
        </p:nvSpPr>
        <p:spPr/>
        <p:txBody>
          <a:bodyPr/>
          <a:lstStyle/>
          <a:p>
            <a:fld id="{BB61594E-0383-42A7-8AE6-F7EB3EDFC0B3}" type="datetimeFigureOut">
              <a:rPr lang="en-US" smtClean="0"/>
              <a:t>8/22/2024</a:t>
            </a:fld>
            <a:endParaRPr lang="en-US"/>
          </a:p>
        </p:txBody>
      </p:sp>
      <p:sp>
        <p:nvSpPr>
          <p:cNvPr id="8" name="Footer Placeholder 7">
            <a:extLst>
              <a:ext uri="{FF2B5EF4-FFF2-40B4-BE49-F238E27FC236}">
                <a16:creationId xmlns:a16="http://schemas.microsoft.com/office/drawing/2014/main" id="{0445B550-7552-A462-3FE3-D4C33DD6F8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773D30-EE68-4DA5-715F-B231AF3862F5}"/>
              </a:ext>
            </a:extLst>
          </p:cNvPr>
          <p:cNvSpPr>
            <a:spLocks noGrp="1"/>
          </p:cNvSpPr>
          <p:nvPr>
            <p:ph type="sldNum" sz="quarter" idx="12"/>
          </p:nvPr>
        </p:nvSpPr>
        <p:spPr/>
        <p:txBody>
          <a:bodyPr/>
          <a:lstStyle/>
          <a:p>
            <a:fld id="{E4B4D0A1-44E7-47D6-9EA9-1122CAC1C7E4}" type="slidenum">
              <a:rPr lang="en-US" smtClean="0"/>
              <a:t>‹#›</a:t>
            </a:fld>
            <a:endParaRPr lang="en-US"/>
          </a:p>
        </p:txBody>
      </p:sp>
    </p:spTree>
    <p:extLst>
      <p:ext uri="{BB962C8B-B14F-4D97-AF65-F5344CB8AC3E}">
        <p14:creationId xmlns:p14="http://schemas.microsoft.com/office/powerpoint/2010/main" val="3601565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BB9FE-FD49-5F55-D5F1-C779A44A88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7E265C-7969-E02D-D2A0-008D0C69B037}"/>
              </a:ext>
            </a:extLst>
          </p:cNvPr>
          <p:cNvSpPr>
            <a:spLocks noGrp="1"/>
          </p:cNvSpPr>
          <p:nvPr>
            <p:ph type="dt" sz="half" idx="10"/>
          </p:nvPr>
        </p:nvSpPr>
        <p:spPr/>
        <p:txBody>
          <a:bodyPr/>
          <a:lstStyle/>
          <a:p>
            <a:fld id="{BB61594E-0383-42A7-8AE6-F7EB3EDFC0B3}" type="datetimeFigureOut">
              <a:rPr lang="en-US" smtClean="0"/>
              <a:t>8/22/2024</a:t>
            </a:fld>
            <a:endParaRPr lang="en-US"/>
          </a:p>
        </p:txBody>
      </p:sp>
      <p:sp>
        <p:nvSpPr>
          <p:cNvPr id="4" name="Footer Placeholder 3">
            <a:extLst>
              <a:ext uri="{FF2B5EF4-FFF2-40B4-BE49-F238E27FC236}">
                <a16:creationId xmlns:a16="http://schemas.microsoft.com/office/drawing/2014/main" id="{9CCABAC7-2FFA-9DC8-22A2-3479665811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5BF386-340C-B4ED-8026-1ED5BB6B7588}"/>
              </a:ext>
            </a:extLst>
          </p:cNvPr>
          <p:cNvSpPr>
            <a:spLocks noGrp="1"/>
          </p:cNvSpPr>
          <p:nvPr>
            <p:ph type="sldNum" sz="quarter" idx="12"/>
          </p:nvPr>
        </p:nvSpPr>
        <p:spPr/>
        <p:txBody>
          <a:bodyPr/>
          <a:lstStyle/>
          <a:p>
            <a:fld id="{E4B4D0A1-44E7-47D6-9EA9-1122CAC1C7E4}" type="slidenum">
              <a:rPr lang="en-US" smtClean="0"/>
              <a:t>‹#›</a:t>
            </a:fld>
            <a:endParaRPr lang="en-US"/>
          </a:p>
        </p:txBody>
      </p:sp>
    </p:spTree>
    <p:extLst>
      <p:ext uri="{BB962C8B-B14F-4D97-AF65-F5344CB8AC3E}">
        <p14:creationId xmlns:p14="http://schemas.microsoft.com/office/powerpoint/2010/main" val="3334484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BFDD49-2D7D-3358-8B93-4E128BAD022B}"/>
              </a:ext>
            </a:extLst>
          </p:cNvPr>
          <p:cNvSpPr>
            <a:spLocks noGrp="1"/>
          </p:cNvSpPr>
          <p:nvPr>
            <p:ph type="dt" sz="half" idx="10"/>
          </p:nvPr>
        </p:nvSpPr>
        <p:spPr/>
        <p:txBody>
          <a:bodyPr/>
          <a:lstStyle/>
          <a:p>
            <a:fld id="{BB61594E-0383-42A7-8AE6-F7EB3EDFC0B3}" type="datetimeFigureOut">
              <a:rPr lang="en-US" smtClean="0"/>
              <a:t>8/22/2024</a:t>
            </a:fld>
            <a:endParaRPr lang="en-US"/>
          </a:p>
        </p:txBody>
      </p:sp>
      <p:sp>
        <p:nvSpPr>
          <p:cNvPr id="3" name="Footer Placeholder 2">
            <a:extLst>
              <a:ext uri="{FF2B5EF4-FFF2-40B4-BE49-F238E27FC236}">
                <a16:creationId xmlns:a16="http://schemas.microsoft.com/office/drawing/2014/main" id="{6BA77DC7-9BF1-8C1E-5657-B63A796A48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5D99ED-6D19-33D1-06AE-11A2C78F4466}"/>
              </a:ext>
            </a:extLst>
          </p:cNvPr>
          <p:cNvSpPr>
            <a:spLocks noGrp="1"/>
          </p:cNvSpPr>
          <p:nvPr>
            <p:ph type="sldNum" sz="quarter" idx="12"/>
          </p:nvPr>
        </p:nvSpPr>
        <p:spPr/>
        <p:txBody>
          <a:bodyPr/>
          <a:lstStyle/>
          <a:p>
            <a:fld id="{E4B4D0A1-44E7-47D6-9EA9-1122CAC1C7E4}" type="slidenum">
              <a:rPr lang="en-US" smtClean="0"/>
              <a:t>‹#›</a:t>
            </a:fld>
            <a:endParaRPr lang="en-US"/>
          </a:p>
        </p:txBody>
      </p:sp>
    </p:spTree>
    <p:extLst>
      <p:ext uri="{BB962C8B-B14F-4D97-AF65-F5344CB8AC3E}">
        <p14:creationId xmlns:p14="http://schemas.microsoft.com/office/powerpoint/2010/main" val="951522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3CAFF-3562-0B75-F8FD-C5DBAA9AFF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AE4EFA-D708-C338-AA5E-3F81AF9404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FD15D4-A7A4-7F08-4B7A-6876CB0A1B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FBF2CC-929E-386A-8BE3-651AE40FFC39}"/>
              </a:ext>
            </a:extLst>
          </p:cNvPr>
          <p:cNvSpPr>
            <a:spLocks noGrp="1"/>
          </p:cNvSpPr>
          <p:nvPr>
            <p:ph type="dt" sz="half" idx="10"/>
          </p:nvPr>
        </p:nvSpPr>
        <p:spPr/>
        <p:txBody>
          <a:bodyPr/>
          <a:lstStyle/>
          <a:p>
            <a:fld id="{BB61594E-0383-42A7-8AE6-F7EB3EDFC0B3}" type="datetimeFigureOut">
              <a:rPr lang="en-US" smtClean="0"/>
              <a:t>8/22/2024</a:t>
            </a:fld>
            <a:endParaRPr lang="en-US"/>
          </a:p>
        </p:txBody>
      </p:sp>
      <p:sp>
        <p:nvSpPr>
          <p:cNvPr id="6" name="Footer Placeholder 5">
            <a:extLst>
              <a:ext uri="{FF2B5EF4-FFF2-40B4-BE49-F238E27FC236}">
                <a16:creationId xmlns:a16="http://schemas.microsoft.com/office/drawing/2014/main" id="{0E7A71BD-CC6D-9827-AEF7-BAB77CDBA2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C27EBE-23A2-97DF-72C5-56C3E4A20919}"/>
              </a:ext>
            </a:extLst>
          </p:cNvPr>
          <p:cNvSpPr>
            <a:spLocks noGrp="1"/>
          </p:cNvSpPr>
          <p:nvPr>
            <p:ph type="sldNum" sz="quarter" idx="12"/>
          </p:nvPr>
        </p:nvSpPr>
        <p:spPr/>
        <p:txBody>
          <a:bodyPr/>
          <a:lstStyle/>
          <a:p>
            <a:fld id="{E4B4D0A1-44E7-47D6-9EA9-1122CAC1C7E4}" type="slidenum">
              <a:rPr lang="en-US" smtClean="0"/>
              <a:t>‹#›</a:t>
            </a:fld>
            <a:endParaRPr lang="en-US"/>
          </a:p>
        </p:txBody>
      </p:sp>
    </p:spTree>
    <p:extLst>
      <p:ext uri="{BB962C8B-B14F-4D97-AF65-F5344CB8AC3E}">
        <p14:creationId xmlns:p14="http://schemas.microsoft.com/office/powerpoint/2010/main" val="1184527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CC50-CC51-6196-55F0-FA5F621C3B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BCD146-EEA3-7782-3896-95DC8A6C6A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C2208D-FDDB-C463-3513-DCB3124123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994FBC-42B4-7C3C-CB58-008197258F84}"/>
              </a:ext>
            </a:extLst>
          </p:cNvPr>
          <p:cNvSpPr>
            <a:spLocks noGrp="1"/>
          </p:cNvSpPr>
          <p:nvPr>
            <p:ph type="dt" sz="half" idx="10"/>
          </p:nvPr>
        </p:nvSpPr>
        <p:spPr/>
        <p:txBody>
          <a:bodyPr/>
          <a:lstStyle/>
          <a:p>
            <a:fld id="{BB61594E-0383-42A7-8AE6-F7EB3EDFC0B3}" type="datetimeFigureOut">
              <a:rPr lang="en-US" smtClean="0"/>
              <a:t>8/22/2024</a:t>
            </a:fld>
            <a:endParaRPr lang="en-US"/>
          </a:p>
        </p:txBody>
      </p:sp>
      <p:sp>
        <p:nvSpPr>
          <p:cNvPr id="6" name="Footer Placeholder 5">
            <a:extLst>
              <a:ext uri="{FF2B5EF4-FFF2-40B4-BE49-F238E27FC236}">
                <a16:creationId xmlns:a16="http://schemas.microsoft.com/office/drawing/2014/main" id="{8C2797E6-C966-1588-7F6A-B21DE1497F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26D0E1-E958-2419-BC18-7A0588C5D40F}"/>
              </a:ext>
            </a:extLst>
          </p:cNvPr>
          <p:cNvSpPr>
            <a:spLocks noGrp="1"/>
          </p:cNvSpPr>
          <p:nvPr>
            <p:ph type="sldNum" sz="quarter" idx="12"/>
          </p:nvPr>
        </p:nvSpPr>
        <p:spPr/>
        <p:txBody>
          <a:bodyPr/>
          <a:lstStyle/>
          <a:p>
            <a:fld id="{E4B4D0A1-44E7-47D6-9EA9-1122CAC1C7E4}" type="slidenum">
              <a:rPr lang="en-US" smtClean="0"/>
              <a:t>‹#›</a:t>
            </a:fld>
            <a:endParaRPr lang="en-US"/>
          </a:p>
        </p:txBody>
      </p:sp>
    </p:spTree>
    <p:extLst>
      <p:ext uri="{BB962C8B-B14F-4D97-AF65-F5344CB8AC3E}">
        <p14:creationId xmlns:p14="http://schemas.microsoft.com/office/powerpoint/2010/main" val="3061157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D0A0BC-E48F-64F7-82DC-6B8A906CEE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A9F547-1E81-504F-6F07-4FFC80709E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42A421-1427-75A4-61A1-DBAC955BB3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B61594E-0383-42A7-8AE6-F7EB3EDFC0B3}" type="datetimeFigureOut">
              <a:rPr lang="en-US" smtClean="0"/>
              <a:t>8/22/2024</a:t>
            </a:fld>
            <a:endParaRPr lang="en-US"/>
          </a:p>
        </p:txBody>
      </p:sp>
      <p:sp>
        <p:nvSpPr>
          <p:cNvPr id="5" name="Footer Placeholder 4">
            <a:extLst>
              <a:ext uri="{FF2B5EF4-FFF2-40B4-BE49-F238E27FC236}">
                <a16:creationId xmlns:a16="http://schemas.microsoft.com/office/drawing/2014/main" id="{A956FF22-AADE-9D0A-67BA-1797D86887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D93D628-48AF-0E9F-1F4E-FFB481F5C6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4B4D0A1-44E7-47D6-9EA9-1122CAC1C7E4}" type="slidenum">
              <a:rPr lang="en-US" smtClean="0"/>
              <a:t>‹#›</a:t>
            </a:fld>
            <a:endParaRPr lang="en-US"/>
          </a:p>
        </p:txBody>
      </p:sp>
    </p:spTree>
    <p:extLst>
      <p:ext uri="{BB962C8B-B14F-4D97-AF65-F5344CB8AC3E}">
        <p14:creationId xmlns:p14="http://schemas.microsoft.com/office/powerpoint/2010/main" val="3620154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cbre.com/insights/reports/global-data-center-trends-202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1C02-B3D9-6864-1D97-80A45775398A}"/>
              </a:ext>
            </a:extLst>
          </p:cNvPr>
          <p:cNvSpPr>
            <a:spLocks noGrp="1"/>
          </p:cNvSpPr>
          <p:nvPr>
            <p:ph type="ctrTitle"/>
          </p:nvPr>
        </p:nvSpPr>
        <p:spPr/>
        <p:txBody>
          <a:bodyPr/>
          <a:lstStyle/>
          <a:p>
            <a:r>
              <a:rPr lang="en-US" dirty="0"/>
              <a:t>Data </a:t>
            </a:r>
            <a:r>
              <a:rPr lang="en-US" dirty="0" err="1"/>
              <a:t>centres</a:t>
            </a:r>
            <a:endParaRPr lang="en-US" dirty="0"/>
          </a:p>
        </p:txBody>
      </p:sp>
      <p:sp>
        <p:nvSpPr>
          <p:cNvPr id="3" name="Subtitle 2">
            <a:extLst>
              <a:ext uri="{FF2B5EF4-FFF2-40B4-BE49-F238E27FC236}">
                <a16:creationId xmlns:a16="http://schemas.microsoft.com/office/drawing/2014/main" id="{81618A45-7F73-5767-CF09-D3B3C1459A4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89277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7E67-7F75-5233-7FEC-B20C75B60E5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EF9890-8DBB-3423-14A1-40B344BA4C1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82638D1-C37C-7920-7333-18EB2318B3E1}"/>
              </a:ext>
            </a:extLst>
          </p:cNvPr>
          <p:cNvPicPr>
            <a:picLocks noChangeAspect="1"/>
          </p:cNvPicPr>
          <p:nvPr/>
        </p:nvPicPr>
        <p:blipFill>
          <a:blip r:embed="rId2"/>
          <a:stretch>
            <a:fillRect/>
          </a:stretch>
        </p:blipFill>
        <p:spPr>
          <a:xfrm>
            <a:off x="2395021" y="251969"/>
            <a:ext cx="7401958" cy="6354062"/>
          </a:xfrm>
          <a:prstGeom prst="rect">
            <a:avLst/>
          </a:prstGeom>
        </p:spPr>
      </p:pic>
    </p:spTree>
    <p:extLst>
      <p:ext uri="{BB962C8B-B14F-4D97-AF65-F5344CB8AC3E}">
        <p14:creationId xmlns:p14="http://schemas.microsoft.com/office/powerpoint/2010/main" val="1489882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7568-2148-7D3E-1C29-5D69E5AAC999}"/>
              </a:ext>
            </a:extLst>
          </p:cNvPr>
          <p:cNvSpPr>
            <a:spLocks noGrp="1"/>
          </p:cNvSpPr>
          <p:nvPr>
            <p:ph type="title"/>
          </p:nvPr>
        </p:nvSpPr>
        <p:spPr/>
        <p:txBody>
          <a:bodyPr/>
          <a:lstStyle/>
          <a:p>
            <a:r>
              <a:rPr lang="en-US" dirty="0"/>
              <a:t>Ideas for modelling	</a:t>
            </a:r>
          </a:p>
        </p:txBody>
      </p:sp>
      <p:sp>
        <p:nvSpPr>
          <p:cNvPr id="3" name="Content Placeholder 2">
            <a:extLst>
              <a:ext uri="{FF2B5EF4-FFF2-40B4-BE49-F238E27FC236}">
                <a16:creationId xmlns:a16="http://schemas.microsoft.com/office/drawing/2014/main" id="{8331B587-1C62-6591-299F-FB5C39ECBB57}"/>
              </a:ext>
            </a:extLst>
          </p:cNvPr>
          <p:cNvSpPr>
            <a:spLocks noGrp="1"/>
          </p:cNvSpPr>
          <p:nvPr>
            <p:ph idx="1"/>
          </p:nvPr>
        </p:nvSpPr>
        <p:spPr/>
        <p:txBody>
          <a:bodyPr>
            <a:normAutofit fontScale="55000" lnSpcReduction="20000"/>
          </a:bodyPr>
          <a:lstStyle/>
          <a:p>
            <a:r>
              <a:rPr lang="en-US" dirty="0"/>
              <a:t>Split into 2 kinds:</a:t>
            </a:r>
          </a:p>
          <a:p>
            <a:pPr lvl="1"/>
            <a:r>
              <a:rPr lang="en-US" dirty="0"/>
              <a:t>Ai training and Cryptocurrencies</a:t>
            </a:r>
          </a:p>
          <a:p>
            <a:pPr lvl="2"/>
            <a:r>
              <a:rPr lang="en-US" dirty="0"/>
              <a:t>Based on trends and could be demand response enabled </a:t>
            </a:r>
          </a:p>
          <a:p>
            <a:pPr lvl="2"/>
            <a:r>
              <a:rPr lang="en-US" dirty="0"/>
              <a:t>Note that ai training is only 30% of the energy use associated with ai. 10% more for model development and testing, then 60% for use and inference. So this is really a small amount and not as important to consider?</a:t>
            </a:r>
          </a:p>
          <a:p>
            <a:pPr lvl="1"/>
            <a:r>
              <a:rPr lang="en-US" dirty="0"/>
              <a:t>General Data Center Usage (e.g. google/Netflix)</a:t>
            </a:r>
          </a:p>
          <a:p>
            <a:pPr lvl="2"/>
            <a:r>
              <a:rPr lang="en-US" dirty="0"/>
              <a:t>Majority of demand. Not flexible. </a:t>
            </a:r>
          </a:p>
          <a:p>
            <a:pPr lvl="2"/>
            <a:r>
              <a:rPr lang="en-US" dirty="0"/>
              <a:t>Includes use of ai tools (i.e. inference), but not training of them.</a:t>
            </a:r>
          </a:p>
          <a:p>
            <a:pPr lvl="2"/>
            <a:r>
              <a:rPr lang="en-US" dirty="0"/>
              <a:t>Can be estimated using an estimate of total data use per person </a:t>
            </a:r>
            <a:r>
              <a:rPr lang="en-US" dirty="0" err="1"/>
              <a:t>annuallyand</a:t>
            </a:r>
            <a:r>
              <a:rPr lang="en-US" dirty="0"/>
              <a:t> the amount of data they use, up to a threshold.  &gt; but what about </a:t>
            </a:r>
            <a:r>
              <a:rPr lang="en-US" dirty="0" err="1"/>
              <a:t>organisations</a:t>
            </a:r>
            <a:r>
              <a:rPr lang="en-US" dirty="0"/>
              <a:t>? Surely they would use more? &gt; is commercial use of data related to </a:t>
            </a:r>
            <a:r>
              <a:rPr lang="en-US" dirty="0" err="1"/>
              <a:t>gdp</a:t>
            </a:r>
            <a:r>
              <a:rPr lang="en-US" dirty="0"/>
              <a:t> instead? </a:t>
            </a:r>
          </a:p>
          <a:p>
            <a:pPr lvl="3"/>
            <a:r>
              <a:rPr lang="en-US" dirty="0"/>
              <a:t>Previously we would have accounted for businesses computing as in house </a:t>
            </a:r>
            <a:r>
              <a:rPr lang="en-US" dirty="0" err="1"/>
              <a:t>elec</a:t>
            </a:r>
            <a:r>
              <a:rPr lang="en-US" dirty="0"/>
              <a:t> use, but now with cloud computing, vide conferencing, and ai, we’ll probably see more and more data use from businesses.</a:t>
            </a:r>
          </a:p>
          <a:p>
            <a:r>
              <a:rPr lang="en-US" dirty="0"/>
              <a:t>If we use growth to 2030 from graph in next page, the question becomes, what will happen after 2030. some factors to consider:</a:t>
            </a:r>
          </a:p>
          <a:p>
            <a:pPr lvl="1"/>
            <a:r>
              <a:rPr lang="en-US" dirty="0"/>
              <a:t>Market Saturation</a:t>
            </a:r>
          </a:p>
          <a:p>
            <a:pPr lvl="1"/>
            <a:r>
              <a:rPr lang="en-US" dirty="0"/>
              <a:t>Efficiency gains</a:t>
            </a:r>
          </a:p>
          <a:p>
            <a:pPr lvl="1"/>
            <a:r>
              <a:rPr lang="en-US" dirty="0"/>
              <a:t>New use cases (i.e. 6g which represents the advancement of current technology, </a:t>
            </a:r>
            <a:r>
              <a:rPr lang="en-US" b="1" dirty="0"/>
              <a:t>not</a:t>
            </a:r>
            <a:r>
              <a:rPr lang="en-US" dirty="0"/>
              <a:t> increasing to 6gb of </a:t>
            </a:r>
            <a:r>
              <a:rPr lang="en-US" dirty="0" err="1"/>
              <a:t>capacitlity</a:t>
            </a:r>
            <a:r>
              <a:rPr lang="en-US" dirty="0"/>
              <a:t> or whatever)</a:t>
            </a:r>
          </a:p>
          <a:p>
            <a:pPr lvl="1"/>
            <a:r>
              <a:rPr lang="en-US" i="1" dirty="0"/>
              <a:t>To me it seems like activity continues to increase forever, representing the advancement of technology. Efficiency will continue to improve but with decreasing effectiveness.</a:t>
            </a:r>
          </a:p>
          <a:p>
            <a:pPr lvl="2"/>
            <a:r>
              <a:rPr lang="en-US" i="1" dirty="0"/>
              <a:t>Could try </a:t>
            </a:r>
            <a:r>
              <a:rPr lang="en-US" i="1" dirty="0" err="1"/>
              <a:t>calaculate</a:t>
            </a:r>
            <a:r>
              <a:rPr lang="en-US" i="1" dirty="0"/>
              <a:t> a representation of activity which is based on data requirements for population and then other things </a:t>
            </a:r>
            <a:r>
              <a:rPr lang="en-US" i="1"/>
              <a:t>for services?</a:t>
            </a:r>
            <a:endParaRPr lang="en-US" i="1" dirty="0"/>
          </a:p>
        </p:txBody>
      </p:sp>
    </p:spTree>
    <p:extLst>
      <p:ext uri="{BB962C8B-B14F-4D97-AF65-F5344CB8AC3E}">
        <p14:creationId xmlns:p14="http://schemas.microsoft.com/office/powerpoint/2010/main" val="3841070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0CC09-2FA8-AFAE-1527-A40CF0C423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1A61C9-5D75-BB37-F134-2FE7F6B127B0}"/>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95DB9F7E-42F7-22CC-2201-9D4CA9B5E726}"/>
              </a:ext>
            </a:extLst>
          </p:cNvPr>
          <p:cNvPicPr>
            <a:picLocks noChangeAspect="1"/>
          </p:cNvPicPr>
          <p:nvPr/>
        </p:nvPicPr>
        <p:blipFill>
          <a:blip r:embed="rId2"/>
          <a:stretch>
            <a:fillRect/>
          </a:stretch>
        </p:blipFill>
        <p:spPr>
          <a:xfrm>
            <a:off x="300942" y="520700"/>
            <a:ext cx="11590115" cy="5816600"/>
          </a:xfrm>
          <a:prstGeom prst="rect">
            <a:avLst/>
          </a:prstGeom>
        </p:spPr>
      </p:pic>
    </p:spTree>
    <p:extLst>
      <p:ext uri="{BB962C8B-B14F-4D97-AF65-F5344CB8AC3E}">
        <p14:creationId xmlns:p14="http://schemas.microsoft.com/office/powerpoint/2010/main" val="961741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B2334-5C25-F923-022C-77DFA8BEF24B}"/>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0219F417-282D-8E2F-A9CD-E7D0F4FEA4DE}"/>
              </a:ext>
            </a:extLst>
          </p:cNvPr>
          <p:cNvSpPr>
            <a:spLocks noGrp="1"/>
          </p:cNvSpPr>
          <p:nvPr>
            <p:ph idx="1"/>
          </p:nvPr>
        </p:nvSpPr>
        <p:spPr/>
        <p:txBody>
          <a:bodyPr>
            <a:normAutofit/>
          </a:bodyPr>
          <a:lstStyle/>
          <a:p>
            <a:pPr marL="0" indent="0" algn="l">
              <a:buNone/>
            </a:pPr>
            <a:r>
              <a:rPr lang="en-US" sz="1800" b="0" i="0" u="none" strike="noStrike" baseline="0" dirty="0">
                <a:solidFill>
                  <a:srgbClr val="32475A"/>
                </a:solidFill>
                <a:latin typeface="Calibri" panose="020F0502020204030204" pitchFamily="34" charset="0"/>
              </a:rPr>
              <a:t>Data centers favor sites where internet connections are strong; where electricity prices, land costs, and disruptive events are low; where skilled labor is available; near population centers and users; and where the centers can develop backup power to ensure power supply (usually natural gas or diesel generators).</a:t>
            </a:r>
          </a:p>
          <a:p>
            <a:pPr marL="0" indent="0" algn="l">
              <a:buNone/>
            </a:pPr>
            <a:endParaRPr lang="en-US" sz="1800" b="1" dirty="0">
              <a:solidFill>
                <a:srgbClr val="32475A"/>
              </a:solidFill>
              <a:latin typeface="Calibri" panose="020F0502020204030204" pitchFamily="34" charset="0"/>
            </a:endParaRPr>
          </a:p>
          <a:p>
            <a:pPr marL="0" indent="0">
              <a:buNone/>
            </a:pPr>
            <a:r>
              <a:rPr lang="en-US" sz="1800" b="1" dirty="0">
                <a:solidFill>
                  <a:srgbClr val="32475A"/>
                </a:solidFill>
                <a:latin typeface="Calibri" panose="020F0502020204030204" pitchFamily="34" charset="0"/>
              </a:rPr>
              <a:t>Key questions:</a:t>
            </a:r>
          </a:p>
          <a:p>
            <a:pPr marL="0" indent="0" algn="l">
              <a:buNone/>
            </a:pPr>
            <a:r>
              <a:rPr lang="en-US" sz="1800" b="0" i="0" u="none" strike="noStrike" baseline="0" dirty="0">
                <a:solidFill>
                  <a:srgbClr val="4D4D4F"/>
                </a:solidFill>
                <a:latin typeface="Calibri" panose="020F0502020204030204" pitchFamily="34" charset="0"/>
              </a:rPr>
              <a:t>As the number and size of data centers expand to support continued growth in data processing, internet traffic, and rapid expansion in artificial intelligence (AI) applications, some critical questions emerge:</a:t>
            </a:r>
          </a:p>
          <a:p>
            <a:r>
              <a:rPr lang="en-US" sz="1800" b="0" i="0" u="none" strike="noStrike" baseline="0" dirty="0">
                <a:solidFill>
                  <a:srgbClr val="32475A"/>
                </a:solidFill>
                <a:latin typeface="Calibri" panose="020F0502020204030204" pitchFamily="34" charset="0"/>
              </a:rPr>
              <a:t>How rapidly can we expect data centers to expand, and how does the rapid growth in AI change their power demands?</a:t>
            </a:r>
          </a:p>
          <a:p>
            <a:r>
              <a:rPr lang="en-US" sz="1800" b="0" i="0" u="none" strike="noStrike" baseline="0" dirty="0">
                <a:solidFill>
                  <a:srgbClr val="32475A"/>
                </a:solidFill>
                <a:latin typeface="Calibri" panose="020F0502020204030204" pitchFamily="34" charset="0"/>
              </a:rPr>
              <a:t>What is the impact of these developments on electric load and resource adequacy?</a:t>
            </a:r>
          </a:p>
          <a:p>
            <a:r>
              <a:rPr lang="en-US" sz="1800" b="0" i="0" u="none" strike="noStrike" baseline="0" dirty="0">
                <a:solidFill>
                  <a:srgbClr val="32475A"/>
                </a:solidFill>
                <a:latin typeface="Calibri" panose="020F0502020204030204" pitchFamily="34" charset="0"/>
              </a:rPr>
              <a:t>What implications do these trends have for future electricity infrastructure planning?</a:t>
            </a:r>
          </a:p>
          <a:p>
            <a:r>
              <a:rPr lang="en-US" sz="1800" b="0" i="0" u="none" strike="noStrike" baseline="0" dirty="0">
                <a:solidFill>
                  <a:srgbClr val="32475A"/>
                </a:solidFill>
                <a:latin typeface="Calibri" panose="020F0502020204030204" pitchFamily="34" charset="0"/>
              </a:rPr>
              <a:t>How can the data center and electric utility industries work together to support rapid data center expansion?</a:t>
            </a:r>
            <a:endParaRPr lang="en-US" dirty="0"/>
          </a:p>
        </p:txBody>
      </p:sp>
    </p:spTree>
    <p:extLst>
      <p:ext uri="{BB962C8B-B14F-4D97-AF65-F5344CB8AC3E}">
        <p14:creationId xmlns:p14="http://schemas.microsoft.com/office/powerpoint/2010/main" val="4123399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13E81-27A4-80E1-1993-C9A1BC0C96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9B3042-D623-1F98-54C3-F1DF4202ECC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AF567B8-3EFB-B6C2-0774-76D738682D09}"/>
              </a:ext>
            </a:extLst>
          </p:cNvPr>
          <p:cNvPicPr>
            <a:picLocks noChangeAspect="1"/>
          </p:cNvPicPr>
          <p:nvPr/>
        </p:nvPicPr>
        <p:blipFill>
          <a:blip r:embed="rId2"/>
          <a:stretch>
            <a:fillRect/>
          </a:stretch>
        </p:blipFill>
        <p:spPr>
          <a:xfrm>
            <a:off x="6330956" y="1509714"/>
            <a:ext cx="6267772" cy="3556183"/>
          </a:xfrm>
          <a:prstGeom prst="rect">
            <a:avLst/>
          </a:prstGeom>
        </p:spPr>
      </p:pic>
      <p:pic>
        <p:nvPicPr>
          <p:cNvPr id="7" name="Picture 6">
            <a:extLst>
              <a:ext uri="{FF2B5EF4-FFF2-40B4-BE49-F238E27FC236}">
                <a16:creationId xmlns:a16="http://schemas.microsoft.com/office/drawing/2014/main" id="{43E7A0B5-C306-796B-7831-BCE0DC7A3B19}"/>
              </a:ext>
            </a:extLst>
          </p:cNvPr>
          <p:cNvPicPr>
            <a:picLocks noChangeAspect="1"/>
          </p:cNvPicPr>
          <p:nvPr/>
        </p:nvPicPr>
        <p:blipFill>
          <a:blip r:embed="rId3"/>
          <a:stretch>
            <a:fillRect/>
          </a:stretch>
        </p:blipFill>
        <p:spPr>
          <a:xfrm>
            <a:off x="231102" y="1676310"/>
            <a:ext cx="6064562" cy="3505380"/>
          </a:xfrm>
          <a:prstGeom prst="rect">
            <a:avLst/>
          </a:prstGeom>
        </p:spPr>
      </p:pic>
    </p:spTree>
    <p:extLst>
      <p:ext uri="{BB962C8B-B14F-4D97-AF65-F5344CB8AC3E}">
        <p14:creationId xmlns:p14="http://schemas.microsoft.com/office/powerpoint/2010/main" val="581788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623B1-D293-9986-FCB4-6584B0BCED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5C8F5D6-4E99-506C-6F48-1E9578D8F4B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6A0BB18-30BA-4170-2DAB-C5AF93D58101}"/>
              </a:ext>
            </a:extLst>
          </p:cNvPr>
          <p:cNvPicPr>
            <a:picLocks noChangeAspect="1"/>
          </p:cNvPicPr>
          <p:nvPr/>
        </p:nvPicPr>
        <p:blipFill>
          <a:blip r:embed="rId2"/>
          <a:stretch>
            <a:fillRect/>
          </a:stretch>
        </p:blipFill>
        <p:spPr>
          <a:xfrm>
            <a:off x="2244527" y="1504851"/>
            <a:ext cx="7702946" cy="3848298"/>
          </a:xfrm>
          <a:prstGeom prst="rect">
            <a:avLst/>
          </a:prstGeom>
        </p:spPr>
      </p:pic>
    </p:spTree>
    <p:extLst>
      <p:ext uri="{BB962C8B-B14F-4D97-AF65-F5344CB8AC3E}">
        <p14:creationId xmlns:p14="http://schemas.microsoft.com/office/powerpoint/2010/main" val="992157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326B0-2FCC-074C-17C9-01B5AEAFE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A70B87-F353-A461-DF15-7BD370F348BB}"/>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21AE67CF-FE6C-0A3D-771E-2D7E044767FD}"/>
              </a:ext>
            </a:extLst>
          </p:cNvPr>
          <p:cNvPicPr>
            <a:picLocks noChangeAspect="1"/>
          </p:cNvPicPr>
          <p:nvPr/>
        </p:nvPicPr>
        <p:blipFill>
          <a:blip r:embed="rId2"/>
          <a:stretch>
            <a:fillRect/>
          </a:stretch>
        </p:blipFill>
        <p:spPr>
          <a:xfrm>
            <a:off x="2752344" y="0"/>
            <a:ext cx="6052698" cy="6628078"/>
          </a:xfrm>
          <a:prstGeom prst="rect">
            <a:avLst/>
          </a:prstGeom>
        </p:spPr>
      </p:pic>
    </p:spTree>
    <p:extLst>
      <p:ext uri="{BB962C8B-B14F-4D97-AF65-F5344CB8AC3E}">
        <p14:creationId xmlns:p14="http://schemas.microsoft.com/office/powerpoint/2010/main" val="2099816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3FF67-4D94-CD26-83ED-037D74C420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38B52D2-145C-2662-B908-A1D1B87097AE}"/>
              </a:ext>
            </a:extLst>
          </p:cNvPr>
          <p:cNvSpPr>
            <a:spLocks noGrp="1"/>
          </p:cNvSpPr>
          <p:nvPr>
            <p:ph idx="1"/>
          </p:nvPr>
        </p:nvSpPr>
        <p:spPr/>
        <p:txBody>
          <a:bodyPr/>
          <a:lstStyle/>
          <a:p>
            <a:r>
              <a:rPr lang="en-US" dirty="0">
                <a:hlinkClick r:id="rId2"/>
              </a:rPr>
              <a:t>https://www.cbre.com/insights/reports/global-data-center-trends-2023</a:t>
            </a:r>
            <a:r>
              <a:rPr lang="en-US" dirty="0"/>
              <a:t> - this report had a lot of info including a summary of current states of many </a:t>
            </a:r>
            <a:r>
              <a:rPr lang="en-US" dirty="0" err="1"/>
              <a:t>asia</a:t>
            </a:r>
            <a:r>
              <a:rPr lang="en-US" dirty="0"/>
              <a:t> pacific nations with data </a:t>
            </a:r>
            <a:r>
              <a:rPr lang="en-US" dirty="0" err="1"/>
              <a:t>centres</a:t>
            </a:r>
            <a:endParaRPr lang="en-US" dirty="0"/>
          </a:p>
        </p:txBody>
      </p:sp>
      <p:pic>
        <p:nvPicPr>
          <p:cNvPr id="5" name="Picture 4" descr="https://www.cbre.com/insights/reports/global-data-center-trends-2023">
            <a:extLst>
              <a:ext uri="{FF2B5EF4-FFF2-40B4-BE49-F238E27FC236}">
                <a16:creationId xmlns:a16="http://schemas.microsoft.com/office/drawing/2014/main" id="{81082988-3214-78B3-9253-3F9A2DF3307E}"/>
              </a:ext>
            </a:extLst>
          </p:cNvPr>
          <p:cNvPicPr>
            <a:picLocks noChangeAspect="1"/>
          </p:cNvPicPr>
          <p:nvPr/>
        </p:nvPicPr>
        <p:blipFill>
          <a:blip r:embed="rId3"/>
          <a:stretch>
            <a:fillRect/>
          </a:stretch>
        </p:blipFill>
        <p:spPr>
          <a:xfrm>
            <a:off x="1467768" y="4305300"/>
            <a:ext cx="8472691" cy="6858000"/>
          </a:xfrm>
          <a:prstGeom prst="rect">
            <a:avLst/>
          </a:prstGeom>
        </p:spPr>
      </p:pic>
    </p:spTree>
    <p:extLst>
      <p:ext uri="{BB962C8B-B14F-4D97-AF65-F5344CB8AC3E}">
        <p14:creationId xmlns:p14="http://schemas.microsoft.com/office/powerpoint/2010/main" val="506651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1377F-C985-DA4B-6AF6-B097A015AEDF}"/>
              </a:ext>
            </a:extLst>
          </p:cNvPr>
          <p:cNvSpPr>
            <a:spLocks noGrp="1"/>
          </p:cNvSpPr>
          <p:nvPr>
            <p:ph type="title"/>
          </p:nvPr>
        </p:nvSpPr>
        <p:spPr/>
        <p:txBody>
          <a:bodyPr/>
          <a:lstStyle/>
          <a:p>
            <a:endParaRPr lang="en-US"/>
          </a:p>
        </p:txBody>
      </p:sp>
      <p:pic>
        <p:nvPicPr>
          <p:cNvPr id="1026" name="Picture 2" descr="https://www.ft.com/content/4d8ab5e8-a7a6-4850-a631-5e9e2a4c13bb">
            <a:extLst>
              <a:ext uri="{FF2B5EF4-FFF2-40B4-BE49-F238E27FC236}">
                <a16:creationId xmlns:a16="http://schemas.microsoft.com/office/drawing/2014/main" id="{CDBCBA69-4A29-A2A2-54F9-CA868A96D58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8195" y="2205579"/>
            <a:ext cx="4267570" cy="30482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ft.com/content/49f6b682-311b-4ab1-b6bc-2ec8e1feec0b">
            <a:extLst>
              <a:ext uri="{FF2B5EF4-FFF2-40B4-BE49-F238E27FC236}">
                <a16:creationId xmlns:a16="http://schemas.microsoft.com/office/drawing/2014/main" id="{C44DD40F-8F64-83A6-86FE-94576CE626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792" y="1865745"/>
            <a:ext cx="4743337" cy="3388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510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DAD16-F5AA-9B18-E45A-F2F68A23A2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707A72-AEA4-C0BA-D568-B5DACD6AB4B4}"/>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6397B070-C1BF-452F-C5F8-A9166D546ADE}"/>
              </a:ext>
            </a:extLst>
          </p:cNvPr>
          <p:cNvPicPr>
            <a:picLocks noChangeAspect="1"/>
          </p:cNvPicPr>
          <p:nvPr/>
        </p:nvPicPr>
        <p:blipFill>
          <a:blip r:embed="rId2"/>
          <a:stretch>
            <a:fillRect/>
          </a:stretch>
        </p:blipFill>
        <p:spPr>
          <a:xfrm>
            <a:off x="5965419" y="2126083"/>
            <a:ext cx="6049219" cy="2943636"/>
          </a:xfrm>
          <a:prstGeom prst="rect">
            <a:avLst/>
          </a:prstGeom>
        </p:spPr>
      </p:pic>
      <p:pic>
        <p:nvPicPr>
          <p:cNvPr id="7" name="Picture 6">
            <a:extLst>
              <a:ext uri="{FF2B5EF4-FFF2-40B4-BE49-F238E27FC236}">
                <a16:creationId xmlns:a16="http://schemas.microsoft.com/office/drawing/2014/main" id="{FFD9F225-EC96-715E-DF87-35840CEEB760}"/>
              </a:ext>
            </a:extLst>
          </p:cNvPr>
          <p:cNvPicPr>
            <a:picLocks noChangeAspect="1"/>
          </p:cNvPicPr>
          <p:nvPr/>
        </p:nvPicPr>
        <p:blipFill>
          <a:blip r:embed="rId3"/>
          <a:stretch>
            <a:fillRect/>
          </a:stretch>
        </p:blipFill>
        <p:spPr>
          <a:xfrm>
            <a:off x="0" y="1859346"/>
            <a:ext cx="6134956" cy="3477110"/>
          </a:xfrm>
          <a:prstGeom prst="rect">
            <a:avLst/>
          </a:prstGeom>
        </p:spPr>
      </p:pic>
      <p:pic>
        <p:nvPicPr>
          <p:cNvPr id="6" name="Picture 5" descr="https://www.iea.org/energy-system/buildings/data-centres-and-data-transmission-networks&#10;">
            <a:extLst>
              <a:ext uri="{FF2B5EF4-FFF2-40B4-BE49-F238E27FC236}">
                <a16:creationId xmlns:a16="http://schemas.microsoft.com/office/drawing/2014/main" id="{14912CC5-AE79-5CEA-06AE-B23EA7B9627D}"/>
              </a:ext>
            </a:extLst>
          </p:cNvPr>
          <p:cNvPicPr>
            <a:picLocks noChangeAspect="1"/>
          </p:cNvPicPr>
          <p:nvPr/>
        </p:nvPicPr>
        <p:blipFill>
          <a:blip r:embed="rId4"/>
          <a:stretch>
            <a:fillRect/>
          </a:stretch>
        </p:blipFill>
        <p:spPr>
          <a:xfrm>
            <a:off x="652118" y="4936397"/>
            <a:ext cx="5499383" cy="4769095"/>
          </a:xfrm>
          <a:prstGeom prst="rect">
            <a:avLst/>
          </a:prstGeom>
        </p:spPr>
      </p:pic>
    </p:spTree>
    <p:extLst>
      <p:ext uri="{BB962C8B-B14F-4D97-AF65-F5344CB8AC3E}">
        <p14:creationId xmlns:p14="http://schemas.microsoft.com/office/powerpoint/2010/main" val="576224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AE3C5-E75E-1792-7880-A2AD301DEC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7C88835-402A-6A66-99A5-8CFC14B11B96}"/>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FD81054F-D021-C44A-3487-962BCDE29D5D}"/>
              </a:ext>
            </a:extLst>
          </p:cNvPr>
          <p:cNvPicPr>
            <a:picLocks noChangeAspect="1"/>
          </p:cNvPicPr>
          <p:nvPr/>
        </p:nvPicPr>
        <p:blipFill>
          <a:blip r:embed="rId2"/>
          <a:stretch>
            <a:fillRect/>
          </a:stretch>
        </p:blipFill>
        <p:spPr>
          <a:xfrm>
            <a:off x="4019764" y="0"/>
            <a:ext cx="4152472" cy="6858000"/>
          </a:xfrm>
          <a:prstGeom prst="rect">
            <a:avLst/>
          </a:prstGeom>
        </p:spPr>
      </p:pic>
    </p:spTree>
    <p:extLst>
      <p:ext uri="{BB962C8B-B14F-4D97-AF65-F5344CB8AC3E}">
        <p14:creationId xmlns:p14="http://schemas.microsoft.com/office/powerpoint/2010/main" val="3643132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26F20-3F16-6227-AC90-D8DD546B4C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ECCFEF-87B7-1BEC-3B8D-0DCD663FA00E}"/>
              </a:ext>
            </a:extLst>
          </p:cNvPr>
          <p:cNvSpPr>
            <a:spLocks noGrp="1"/>
          </p:cNvSpPr>
          <p:nvPr>
            <p:ph idx="1"/>
          </p:nvPr>
        </p:nvSpPr>
        <p:spPr/>
        <p:txBody>
          <a:bodyPr/>
          <a:lstStyle/>
          <a:p>
            <a:endParaRPr lang="en-US" dirty="0"/>
          </a:p>
        </p:txBody>
      </p:sp>
      <p:pic>
        <p:nvPicPr>
          <p:cNvPr id="2050" name="Picture 2" descr="Image">
            <a:extLst>
              <a:ext uri="{FF2B5EF4-FFF2-40B4-BE49-F238E27FC236}">
                <a16:creationId xmlns:a16="http://schemas.microsoft.com/office/drawing/2014/main" id="{9A01647B-318F-C883-95F0-7D1B5770A4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0" y="1214438"/>
            <a:ext cx="6477000" cy="442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4298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BE8DE-5F22-4F49-07FD-56F09B05D7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8D2735-9D9E-CDBE-0B84-A6D66A7C010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238C07C-EDCD-C781-FD12-3AD88071BDB8}"/>
              </a:ext>
            </a:extLst>
          </p:cNvPr>
          <p:cNvPicPr>
            <a:picLocks noChangeAspect="1"/>
          </p:cNvPicPr>
          <p:nvPr/>
        </p:nvPicPr>
        <p:blipFill>
          <a:blip r:embed="rId2"/>
          <a:stretch>
            <a:fillRect/>
          </a:stretch>
        </p:blipFill>
        <p:spPr>
          <a:xfrm>
            <a:off x="3008920" y="365125"/>
            <a:ext cx="7668695" cy="5544324"/>
          </a:xfrm>
          <a:prstGeom prst="rect">
            <a:avLst/>
          </a:prstGeom>
        </p:spPr>
      </p:pic>
    </p:spTree>
    <p:extLst>
      <p:ext uri="{BB962C8B-B14F-4D97-AF65-F5344CB8AC3E}">
        <p14:creationId xmlns:p14="http://schemas.microsoft.com/office/powerpoint/2010/main" val="3481327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1485-F22F-1822-F979-CF2BFB7B03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FF6851F-6E1A-8079-1139-5723BCE29B77}"/>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C64AE6EC-2B28-5D8D-FFCB-C8E65835EC71}"/>
              </a:ext>
            </a:extLst>
          </p:cNvPr>
          <p:cNvPicPr>
            <a:picLocks noChangeAspect="1"/>
          </p:cNvPicPr>
          <p:nvPr/>
        </p:nvPicPr>
        <p:blipFill>
          <a:blip r:embed="rId2"/>
          <a:stretch>
            <a:fillRect/>
          </a:stretch>
        </p:blipFill>
        <p:spPr>
          <a:xfrm>
            <a:off x="1500997" y="758025"/>
            <a:ext cx="8583223" cy="5734850"/>
          </a:xfrm>
          <a:prstGeom prst="rect">
            <a:avLst/>
          </a:prstGeom>
        </p:spPr>
      </p:pic>
    </p:spTree>
    <p:extLst>
      <p:ext uri="{BB962C8B-B14F-4D97-AF65-F5344CB8AC3E}">
        <p14:creationId xmlns:p14="http://schemas.microsoft.com/office/powerpoint/2010/main" val="3531798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A19E2-958E-1DA8-949B-959D280333A3}"/>
              </a:ext>
            </a:extLst>
          </p:cNvPr>
          <p:cNvSpPr>
            <a:spLocks noGrp="1"/>
          </p:cNvSpPr>
          <p:nvPr>
            <p:ph type="title"/>
          </p:nvPr>
        </p:nvSpPr>
        <p:spPr/>
        <p:txBody>
          <a:bodyPr/>
          <a:lstStyle/>
          <a:p>
            <a:r>
              <a:rPr lang="en-US" dirty="0"/>
              <a:t>Important topics</a:t>
            </a:r>
          </a:p>
        </p:txBody>
      </p:sp>
      <p:sp>
        <p:nvSpPr>
          <p:cNvPr id="3" name="Content Placeholder 2">
            <a:extLst>
              <a:ext uri="{FF2B5EF4-FFF2-40B4-BE49-F238E27FC236}">
                <a16:creationId xmlns:a16="http://schemas.microsoft.com/office/drawing/2014/main" id="{11160808-20D2-5E7A-8B73-5CCEA151E4B3}"/>
              </a:ext>
            </a:extLst>
          </p:cNvPr>
          <p:cNvSpPr>
            <a:spLocks noGrp="1"/>
          </p:cNvSpPr>
          <p:nvPr>
            <p:ph idx="1"/>
          </p:nvPr>
        </p:nvSpPr>
        <p:spPr/>
        <p:txBody>
          <a:bodyPr/>
          <a:lstStyle/>
          <a:p>
            <a:r>
              <a:rPr lang="en-US" dirty="0" err="1"/>
              <a:t>Centralised</a:t>
            </a:r>
            <a:r>
              <a:rPr lang="en-US" dirty="0"/>
              <a:t>/decentralized generation capacity for data </a:t>
            </a:r>
            <a:r>
              <a:rPr lang="en-US" dirty="0" err="1"/>
              <a:t>centres</a:t>
            </a:r>
            <a:r>
              <a:rPr lang="en-US" dirty="0"/>
              <a:t>. </a:t>
            </a:r>
          </a:p>
          <a:p>
            <a:pPr lvl="1"/>
            <a:r>
              <a:rPr lang="en-US" dirty="0"/>
              <a:t>If it is centralized it will help to encourage investment but cause short term issues with prices as supply is not available </a:t>
            </a:r>
          </a:p>
          <a:p>
            <a:pPr lvl="1"/>
            <a:r>
              <a:rPr lang="en-US" dirty="0"/>
              <a:t>If decentralized, we may see issues with pre-existing capacity being taken off the grid resulting in increased transmission costs for remaining consumers but it also may result in an increase in development of renewable baseload technology, which can be used for the main grid too/</a:t>
            </a:r>
          </a:p>
          <a:p>
            <a:r>
              <a:rPr lang="en-US" dirty="0"/>
              <a:t>Demand response ability/flexibility of data </a:t>
            </a:r>
            <a:r>
              <a:rPr lang="en-US" dirty="0" err="1"/>
              <a:t>centres</a:t>
            </a:r>
            <a:endParaRPr lang="en-US" dirty="0"/>
          </a:p>
          <a:p>
            <a:endParaRPr lang="en-US" dirty="0"/>
          </a:p>
        </p:txBody>
      </p:sp>
    </p:spTree>
    <p:extLst>
      <p:ext uri="{BB962C8B-B14F-4D97-AF65-F5344CB8AC3E}">
        <p14:creationId xmlns:p14="http://schemas.microsoft.com/office/powerpoint/2010/main" val="3109675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DA30C-5E51-FE0C-4438-274DA22AEBA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F8581E8-6173-875D-5B59-9EDAE7809BA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C62F0FD-F0BB-F6EE-10EE-9F486CBE4E53}"/>
              </a:ext>
            </a:extLst>
          </p:cNvPr>
          <p:cNvPicPr>
            <a:picLocks noChangeAspect="1"/>
          </p:cNvPicPr>
          <p:nvPr/>
        </p:nvPicPr>
        <p:blipFill>
          <a:blip r:embed="rId2"/>
          <a:stretch>
            <a:fillRect/>
          </a:stretch>
        </p:blipFill>
        <p:spPr>
          <a:xfrm>
            <a:off x="2550428" y="589358"/>
            <a:ext cx="6525536" cy="5830114"/>
          </a:xfrm>
          <a:prstGeom prst="rect">
            <a:avLst/>
          </a:prstGeom>
        </p:spPr>
      </p:pic>
    </p:spTree>
    <p:extLst>
      <p:ext uri="{BB962C8B-B14F-4D97-AF65-F5344CB8AC3E}">
        <p14:creationId xmlns:p14="http://schemas.microsoft.com/office/powerpoint/2010/main" val="202508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714</TotalTime>
  <Words>586</Words>
  <Application>Microsoft Office PowerPoint</Application>
  <PresentationFormat>Widescreen</PresentationFormat>
  <Paragraphs>32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Aptos Display</vt:lpstr>
      <vt:lpstr>Arial</vt:lpstr>
      <vt:lpstr>Calibri</vt:lpstr>
      <vt:lpstr>Office Theme</vt:lpstr>
      <vt:lpstr>Data centres</vt:lpstr>
      <vt:lpstr>PowerPoint Presentation</vt:lpstr>
      <vt:lpstr>PowerPoint Presentation</vt:lpstr>
      <vt:lpstr>PowerPoint Presentation</vt:lpstr>
      <vt:lpstr>PowerPoint Presentation</vt:lpstr>
      <vt:lpstr>PowerPoint Presentation</vt:lpstr>
      <vt:lpstr>PowerPoint Presentation</vt:lpstr>
      <vt:lpstr>Important topics</vt:lpstr>
      <vt:lpstr>PowerPoint Presentation</vt:lpstr>
      <vt:lpstr>PowerPoint Presentation</vt:lpstr>
      <vt:lpstr>Ideas for modelling </vt:lpstr>
      <vt:lpstr>PowerPoint Presentation</vt:lpstr>
      <vt:lpstr>NOTES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Finbar MAUNSELL</dc:creator>
  <cp:lastModifiedBy>Finbar MAUNSELL</cp:lastModifiedBy>
  <cp:revision>3</cp:revision>
  <dcterms:created xsi:type="dcterms:W3CDTF">2024-08-21T02:14:43Z</dcterms:created>
  <dcterms:modified xsi:type="dcterms:W3CDTF">2024-08-22T08:35:28Z</dcterms:modified>
</cp:coreProperties>
</file>